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4" r:id="rId9"/>
    <p:sldId id="265" r:id="rId10"/>
    <p:sldId id="263" r:id="rId11"/>
    <p:sldId id="269" r:id="rId12"/>
    <p:sldId id="266" r:id="rId13"/>
    <p:sldId id="267" r:id="rId14"/>
    <p:sldId id="268" r:id="rId15"/>
    <p:sldId id="271"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53578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41034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2120E4-0453-46AF-9F1F-E6EA9A3E3ACD}"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3948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0A68DAF-B0A1-4965-AF4A-A79C21D42B7F}" type="datetimeFigureOut">
              <a:rPr lang="uk-UA" smtClean="0"/>
              <a:t>04.04.2024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3080597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0A68DAF-B0A1-4965-AF4A-A79C21D42B7F}" type="datetimeFigureOut">
              <a:rPr lang="uk-UA" smtClean="0"/>
              <a:t>04.04.2024</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2120E4-0453-46AF-9F1F-E6EA9A3E3ACD}"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557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0A68DAF-B0A1-4965-AF4A-A79C21D42B7F}" type="datetimeFigureOut">
              <a:rPr lang="uk-UA" smtClean="0"/>
              <a:t>04.04.2024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2867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3941290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126698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131607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0A68DAF-B0A1-4965-AF4A-A79C21D42B7F}" type="datetimeFigureOut">
              <a:rPr lang="uk-UA" smtClean="0"/>
              <a:t>04.04.2024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237898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0A68DAF-B0A1-4965-AF4A-A79C21D42B7F}" type="datetimeFigureOut">
              <a:rPr lang="uk-UA" smtClean="0"/>
              <a:t>04.04.2024</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316824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0A68DAF-B0A1-4965-AF4A-A79C21D42B7F}" type="datetimeFigureOut">
              <a:rPr lang="uk-UA" smtClean="0"/>
              <a:t>04.04.2024</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230403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0A68DAF-B0A1-4965-AF4A-A79C21D42B7F}" type="datetimeFigureOut">
              <a:rPr lang="uk-UA" smtClean="0"/>
              <a:t>04.04.2024</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202424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A68DAF-B0A1-4965-AF4A-A79C21D42B7F}" type="datetimeFigureOut">
              <a:rPr lang="uk-UA" smtClean="0"/>
              <a:t>04.04.2024</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117310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0A68DAF-B0A1-4965-AF4A-A79C21D42B7F}" type="datetimeFigureOut">
              <a:rPr lang="uk-UA" smtClean="0"/>
              <a:t>04.04.2024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2122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0A68DAF-B0A1-4965-AF4A-A79C21D42B7F}" type="datetimeFigureOut">
              <a:rPr lang="uk-UA" smtClean="0"/>
              <a:t>04.04.2024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2120E4-0453-46AF-9F1F-E6EA9A3E3ACD}" type="slidenum">
              <a:rPr lang="uk-UA" smtClean="0"/>
              <a:t>‹#›</a:t>
            </a:fld>
            <a:endParaRPr lang="uk-UA"/>
          </a:p>
        </p:txBody>
      </p:sp>
    </p:spTree>
    <p:extLst>
      <p:ext uri="{BB962C8B-B14F-4D97-AF65-F5344CB8AC3E}">
        <p14:creationId xmlns:p14="http://schemas.microsoft.com/office/powerpoint/2010/main" val="79110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0A68DAF-B0A1-4965-AF4A-A79C21D42B7F}" type="datetimeFigureOut">
              <a:rPr lang="uk-UA" smtClean="0"/>
              <a:t>04.04.2024</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52120E4-0453-46AF-9F1F-E6EA9A3E3ACD}" type="slidenum">
              <a:rPr lang="uk-UA" smtClean="0"/>
              <a:t>‹#›</a:t>
            </a:fld>
            <a:endParaRPr lang="uk-UA"/>
          </a:p>
        </p:txBody>
      </p:sp>
    </p:spTree>
    <p:extLst>
      <p:ext uri="{BB962C8B-B14F-4D97-AF65-F5344CB8AC3E}">
        <p14:creationId xmlns:p14="http://schemas.microsoft.com/office/powerpoint/2010/main" val="3060425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763F38-3C22-2AAF-5D79-8581C2AB8784}"/>
              </a:ext>
            </a:extLst>
          </p:cNvPr>
          <p:cNvSpPr>
            <a:spLocks noGrp="1"/>
          </p:cNvSpPr>
          <p:nvPr>
            <p:ph type="ctrTitle"/>
          </p:nvPr>
        </p:nvSpPr>
        <p:spPr>
          <a:xfrm>
            <a:off x="3329525" y="2711547"/>
            <a:ext cx="8915399" cy="2262781"/>
          </a:xfrm>
        </p:spPr>
        <p:txBody>
          <a:bodyPr>
            <a:normAutofit fontScale="90000"/>
          </a:bodyPr>
          <a:lstStyle/>
          <a:p>
            <a:r>
              <a:rPr lang="uk-UA" b="1" dirty="0"/>
              <a:t>Складові та підходи до </a:t>
            </a:r>
            <a:r>
              <a:rPr lang="uk-UA" b="1" dirty="0" err="1"/>
              <a:t>фіторекультивації</a:t>
            </a:r>
            <a:r>
              <a:rPr lang="uk-UA" b="1" dirty="0"/>
              <a:t> деградованих земель</a:t>
            </a:r>
            <a:br>
              <a:rPr lang="uk-UA" b="1" dirty="0"/>
            </a:br>
            <a:br>
              <a:rPr lang="uk-UA" b="1" dirty="0"/>
            </a:br>
            <a:br>
              <a:rPr lang="uk-UA" dirty="0"/>
            </a:br>
            <a:endParaRPr lang="uk-UA" dirty="0"/>
          </a:p>
        </p:txBody>
      </p:sp>
      <p:sp>
        <p:nvSpPr>
          <p:cNvPr id="3" name="Подзаголовок 2">
            <a:extLst>
              <a:ext uri="{FF2B5EF4-FFF2-40B4-BE49-F238E27FC236}">
                <a16:creationId xmlns:a16="http://schemas.microsoft.com/office/drawing/2014/main" id="{E78C20A5-57F5-E6EE-9B2F-AD8F910DD43A}"/>
              </a:ext>
            </a:extLst>
          </p:cNvPr>
          <p:cNvSpPr>
            <a:spLocks noGrp="1"/>
          </p:cNvSpPr>
          <p:nvPr>
            <p:ph type="subTitle" idx="1"/>
          </p:nvPr>
        </p:nvSpPr>
        <p:spPr>
          <a:xfrm>
            <a:off x="1848899" y="3223525"/>
            <a:ext cx="10396025" cy="3219478"/>
          </a:xfrm>
        </p:spPr>
        <p:txBody>
          <a:bodyPr>
            <a:noAutofit/>
          </a:bodyPr>
          <a:lstStyle/>
          <a:p>
            <a:r>
              <a:rPr lang="uk-UA" sz="2800" dirty="0"/>
              <a:t>1.	Основні способи </a:t>
            </a:r>
            <a:r>
              <a:rPr lang="uk-UA" sz="2800" dirty="0" err="1"/>
              <a:t>фіторекультивації</a:t>
            </a:r>
            <a:r>
              <a:rPr lang="uk-UA" sz="2800" dirty="0"/>
              <a:t> та її технологічна основа. Переваги та недоліки </a:t>
            </a:r>
            <a:r>
              <a:rPr lang="uk-UA" sz="2800" dirty="0" err="1"/>
              <a:t>фіторекультивацій</a:t>
            </a:r>
            <a:r>
              <a:rPr lang="uk-UA" sz="2800" dirty="0"/>
              <a:t>. Агротехнологічна доцільність </a:t>
            </a:r>
            <a:r>
              <a:rPr lang="uk-UA" sz="2800" dirty="0" err="1"/>
              <a:t>фіторекультивацій</a:t>
            </a:r>
            <a:r>
              <a:rPr lang="uk-UA" sz="2800" dirty="0"/>
              <a:t>.</a:t>
            </a:r>
            <a:br>
              <a:rPr lang="uk-UA" sz="2800" dirty="0"/>
            </a:br>
            <a:r>
              <a:rPr lang="uk-UA" sz="2800" dirty="0"/>
              <a:t>2.	Принципи підбору рослин для </a:t>
            </a:r>
            <a:r>
              <a:rPr lang="uk-UA" sz="2800" dirty="0" err="1"/>
              <a:t>фіторекультивації</a:t>
            </a:r>
            <a:r>
              <a:rPr lang="uk-UA" sz="2800" dirty="0"/>
              <a:t>.</a:t>
            </a:r>
            <a:br>
              <a:rPr lang="uk-UA" sz="2800" dirty="0"/>
            </a:br>
            <a:r>
              <a:rPr lang="uk-UA" sz="2800" dirty="0"/>
              <a:t>3.	Становлення технологій </a:t>
            </a:r>
            <a:r>
              <a:rPr lang="uk-UA" sz="2800" dirty="0" err="1"/>
              <a:t>фіторекультивації</a:t>
            </a:r>
            <a:r>
              <a:rPr lang="uk-UA" sz="2800" dirty="0"/>
              <a:t> (світовий та вітчизняний досвід).</a:t>
            </a:r>
          </a:p>
        </p:txBody>
      </p:sp>
      <p:pic>
        <p:nvPicPr>
          <p:cNvPr id="4" name="Рисунок 3">
            <a:extLst>
              <a:ext uri="{FF2B5EF4-FFF2-40B4-BE49-F238E27FC236}">
                <a16:creationId xmlns:a16="http://schemas.microsoft.com/office/drawing/2014/main" id="{70031A7F-B9A2-1DF8-4F08-D144C715E2CD}"/>
              </a:ext>
            </a:extLst>
          </p:cNvPr>
          <p:cNvPicPr>
            <a:picLocks noChangeAspect="1"/>
          </p:cNvPicPr>
          <p:nvPr/>
        </p:nvPicPr>
        <p:blipFill>
          <a:blip r:embed="rId2"/>
          <a:stretch>
            <a:fillRect/>
          </a:stretch>
        </p:blipFill>
        <p:spPr>
          <a:xfrm>
            <a:off x="488997" y="295129"/>
            <a:ext cx="2712771" cy="2416418"/>
          </a:xfrm>
          <a:prstGeom prst="rect">
            <a:avLst/>
          </a:prstGeom>
        </p:spPr>
      </p:pic>
    </p:spTree>
    <p:extLst>
      <p:ext uri="{BB962C8B-B14F-4D97-AF65-F5344CB8AC3E}">
        <p14:creationId xmlns:p14="http://schemas.microsoft.com/office/powerpoint/2010/main" val="702433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D91F8C8-7563-1F1C-FBFB-0D944D083F7D}"/>
              </a:ext>
            </a:extLst>
          </p:cNvPr>
          <p:cNvSpPr>
            <a:spLocks noGrp="1"/>
          </p:cNvSpPr>
          <p:nvPr>
            <p:ph idx="1"/>
          </p:nvPr>
        </p:nvSpPr>
        <p:spPr>
          <a:xfrm>
            <a:off x="1223890" y="208158"/>
            <a:ext cx="10968110" cy="3777622"/>
          </a:xfrm>
        </p:spPr>
        <p:txBody>
          <a:bodyPr>
            <a:noAutofit/>
          </a:bodyPr>
          <a:lstStyle/>
          <a:p>
            <a:pPr algn="just"/>
            <a:r>
              <a:rPr lang="uk-UA" sz="2000" b="1" dirty="0" err="1"/>
              <a:t>Вітоценози</a:t>
            </a:r>
            <a:r>
              <a:rPr lang="uk-UA" sz="2000" dirty="0"/>
              <a:t> – тип сільськогосподарських угідь у районах виноградарства. Під виноградники відводять землі берегів давньої гідрографічної мережі, в основному південно-східної, східної та південної експозицій. Ці схили сильніше прогріваються, а при наявності лесових відкладів на глибині не менше 1,5-2,0 м є найбільш сприятливими для виноградарства.</a:t>
            </a:r>
          </a:p>
          <a:p>
            <a:pPr algn="just"/>
            <a:r>
              <a:rPr lang="uk-UA" sz="2000" b="1" dirty="0" err="1"/>
              <a:t>Пратоценози</a:t>
            </a:r>
            <a:r>
              <a:rPr lang="uk-UA" sz="2000" dirty="0"/>
              <a:t> – культурні луки та пасовища. Під них відводять площі гідрографічного фонду. При невеликій площі ценозу, коли влаштування полезахисної сівозміни неможливе, а ґрунти сильно змиті, </a:t>
            </a:r>
            <a:r>
              <a:rPr lang="uk-UA" sz="2000" dirty="0" err="1"/>
              <a:t>проєктується</a:t>
            </a:r>
            <a:r>
              <a:rPr lang="uk-UA" sz="2000" dirty="0"/>
              <a:t> посів багаторічних трав. Трав'яна рослинність утворює потужну розгалужену кореневу систему і густу надземну частину, скріплює верхні горизонти, значно ослаблює швидкість води, що стікає, і, як наслідок, зменшує ерозійні процеси та поступово відновлює родючість змитих ґрунтів.</a:t>
            </a:r>
          </a:p>
          <a:p>
            <a:pPr algn="just"/>
            <a:endParaRPr lang="uk-UA" sz="2000" dirty="0"/>
          </a:p>
        </p:txBody>
      </p:sp>
      <p:pic>
        <p:nvPicPr>
          <p:cNvPr id="4" name="Рисунок 3">
            <a:extLst>
              <a:ext uri="{FF2B5EF4-FFF2-40B4-BE49-F238E27FC236}">
                <a16:creationId xmlns:a16="http://schemas.microsoft.com/office/drawing/2014/main" id="{A6871F6E-D7FE-1BAB-263A-46E7A7E53B82}"/>
              </a:ext>
            </a:extLst>
          </p:cNvPr>
          <p:cNvPicPr>
            <a:picLocks noChangeAspect="1"/>
          </p:cNvPicPr>
          <p:nvPr/>
        </p:nvPicPr>
        <p:blipFill>
          <a:blip r:embed="rId2"/>
          <a:stretch>
            <a:fillRect/>
          </a:stretch>
        </p:blipFill>
        <p:spPr>
          <a:xfrm>
            <a:off x="903628" y="4193938"/>
            <a:ext cx="4003372" cy="2664062"/>
          </a:xfrm>
          <a:prstGeom prst="rect">
            <a:avLst/>
          </a:prstGeom>
        </p:spPr>
      </p:pic>
      <p:pic>
        <p:nvPicPr>
          <p:cNvPr id="5" name="Рисунок 4">
            <a:extLst>
              <a:ext uri="{FF2B5EF4-FFF2-40B4-BE49-F238E27FC236}">
                <a16:creationId xmlns:a16="http://schemas.microsoft.com/office/drawing/2014/main" id="{6A7C5087-B46C-EE56-2F02-703D42E37F23}"/>
              </a:ext>
            </a:extLst>
          </p:cNvPr>
          <p:cNvPicPr>
            <a:picLocks noChangeAspect="1"/>
          </p:cNvPicPr>
          <p:nvPr/>
        </p:nvPicPr>
        <p:blipFill>
          <a:blip r:embed="rId3"/>
          <a:stretch>
            <a:fillRect/>
          </a:stretch>
        </p:blipFill>
        <p:spPr>
          <a:xfrm>
            <a:off x="6707945" y="3692769"/>
            <a:ext cx="4443689" cy="2957073"/>
          </a:xfrm>
          <a:prstGeom prst="rect">
            <a:avLst/>
          </a:prstGeom>
        </p:spPr>
      </p:pic>
    </p:spTree>
    <p:extLst>
      <p:ext uri="{BB962C8B-B14F-4D97-AF65-F5344CB8AC3E}">
        <p14:creationId xmlns:p14="http://schemas.microsoft.com/office/powerpoint/2010/main" val="130918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E676D-DA79-C30D-3DC0-5B288F2781F3}"/>
              </a:ext>
            </a:extLst>
          </p:cNvPr>
          <p:cNvSpPr>
            <a:spLocks noGrp="1"/>
          </p:cNvSpPr>
          <p:nvPr>
            <p:ph type="title"/>
          </p:nvPr>
        </p:nvSpPr>
        <p:spPr>
          <a:xfrm>
            <a:off x="1791066" y="306333"/>
            <a:ext cx="8911687" cy="1280890"/>
          </a:xfrm>
        </p:spPr>
        <p:txBody>
          <a:bodyPr>
            <a:normAutofit/>
          </a:bodyPr>
          <a:lstStyle/>
          <a:p>
            <a:pPr algn="just"/>
            <a:r>
              <a:rPr lang="ru-RU" sz="2800" dirty="0" err="1"/>
              <a:t>Фіторекультивація</a:t>
            </a:r>
            <a:r>
              <a:rPr lang="ru-RU" sz="2800" dirty="0"/>
              <a:t> </a:t>
            </a:r>
            <a:r>
              <a:rPr lang="ru-RU" sz="2800" dirty="0" err="1"/>
              <a:t>залежно</a:t>
            </a:r>
            <a:r>
              <a:rPr lang="ru-RU" sz="2800" dirty="0"/>
              <a:t> </a:t>
            </a:r>
            <a:r>
              <a:rPr lang="ru-RU" sz="2800" dirty="0" err="1"/>
              <a:t>від</a:t>
            </a:r>
            <a:r>
              <a:rPr lang="ru-RU" sz="2800" dirty="0"/>
              <a:t> </a:t>
            </a:r>
            <a:r>
              <a:rPr lang="ru-RU" sz="2800" dirty="0" err="1"/>
              <a:t>функціонального</a:t>
            </a:r>
            <a:r>
              <a:rPr lang="ru-RU" sz="2800" dirty="0"/>
              <a:t> </a:t>
            </a:r>
            <a:r>
              <a:rPr lang="ru-RU" sz="2800" dirty="0" err="1"/>
              <a:t>призначення</a:t>
            </a:r>
            <a:r>
              <a:rPr lang="ru-RU" sz="2800" dirty="0"/>
              <a:t> </a:t>
            </a:r>
            <a:r>
              <a:rPr lang="ru-RU" sz="2800" dirty="0" err="1"/>
              <a:t>поділяється</a:t>
            </a:r>
            <a:r>
              <a:rPr lang="ru-RU" sz="2800" dirty="0"/>
              <a:t> на </a:t>
            </a:r>
            <a:r>
              <a:rPr lang="ru-RU" sz="2800" dirty="0" err="1"/>
              <a:t>наступні</a:t>
            </a:r>
            <a:r>
              <a:rPr lang="ru-RU" sz="2800" dirty="0"/>
              <a:t> типи: </a:t>
            </a:r>
            <a:endParaRPr lang="uk-UA" sz="2800" dirty="0"/>
          </a:p>
        </p:txBody>
      </p:sp>
      <p:sp>
        <p:nvSpPr>
          <p:cNvPr id="3" name="Объект 2">
            <a:extLst>
              <a:ext uri="{FF2B5EF4-FFF2-40B4-BE49-F238E27FC236}">
                <a16:creationId xmlns:a16="http://schemas.microsoft.com/office/drawing/2014/main" id="{722B1F73-B1DF-64D6-7546-C6C12C107364}"/>
              </a:ext>
            </a:extLst>
          </p:cNvPr>
          <p:cNvSpPr>
            <a:spLocks noGrp="1"/>
          </p:cNvSpPr>
          <p:nvPr>
            <p:ph idx="1"/>
          </p:nvPr>
        </p:nvSpPr>
        <p:spPr>
          <a:xfrm>
            <a:off x="1237958" y="1317674"/>
            <a:ext cx="10393264" cy="3777622"/>
          </a:xfrm>
        </p:spPr>
        <p:txBody>
          <a:bodyPr>
            <a:noAutofit/>
          </a:bodyPr>
          <a:lstStyle/>
          <a:p>
            <a:pPr algn="just"/>
            <a:r>
              <a:rPr lang="uk-UA" sz="2000" dirty="0"/>
              <a:t>санітарно-гігієнічна</a:t>
            </a:r>
          </a:p>
          <a:p>
            <a:pPr algn="just"/>
            <a:r>
              <a:rPr lang="uk-UA" sz="2000" dirty="0"/>
              <a:t> </a:t>
            </a:r>
            <a:r>
              <a:rPr lang="uk-UA" sz="2000" dirty="0" err="1"/>
              <a:t>ландшафтно</a:t>
            </a:r>
            <a:r>
              <a:rPr lang="uk-UA" sz="2000" dirty="0"/>
              <a:t>-озеленювальна</a:t>
            </a:r>
          </a:p>
          <a:p>
            <a:pPr algn="just"/>
            <a:r>
              <a:rPr lang="uk-UA" sz="2000" dirty="0"/>
              <a:t> меліоративна</a:t>
            </a:r>
          </a:p>
          <a:p>
            <a:pPr algn="just"/>
            <a:r>
              <a:rPr lang="uk-UA" sz="2000" dirty="0"/>
              <a:t>Протиерозійна</a:t>
            </a:r>
          </a:p>
          <a:p>
            <a:pPr algn="just"/>
            <a:r>
              <a:rPr lang="uk-UA" sz="2000" dirty="0"/>
              <a:t> полезахисна </a:t>
            </a:r>
          </a:p>
          <a:p>
            <a:pPr algn="just"/>
            <a:r>
              <a:rPr lang="uk-UA" sz="2000" dirty="0"/>
              <a:t>експлуатаційна . </a:t>
            </a:r>
          </a:p>
          <a:p>
            <a:pPr marL="0" indent="0" algn="just">
              <a:buNone/>
            </a:pPr>
            <a:r>
              <a:rPr lang="uk-UA" sz="2000" dirty="0"/>
              <a:t>Саме послідовні рослинні сукцесії містять в собі об’ємну та повну інформацію про особливості проведення </a:t>
            </a:r>
            <a:r>
              <a:rPr lang="uk-UA" sz="2000" dirty="0" err="1"/>
              <a:t>фіторекультивації</a:t>
            </a:r>
            <a:r>
              <a:rPr lang="uk-UA" sz="2000" dirty="0"/>
              <a:t>, її швидкість та методи заселення рослинних угрупувань на порушених ділянках, із таких даних можна розрахувати швидкість регенерації фітоценозу і, як наслідок, формувати заселення рослинних угрупувань на інші території. </a:t>
            </a:r>
          </a:p>
          <a:p>
            <a:pPr marL="0" indent="0" algn="just">
              <a:buNone/>
            </a:pPr>
            <a:r>
              <a:rPr lang="uk-UA" sz="2000" dirty="0"/>
              <a:t>Таким чином, можна відслідкувати адаптацію рослин до певних параметрів навколишнього середовища, особливості конкуренції за фактори їх життєзабезпечення тощо, адже кожна група земель формує свої екологічні умови .</a:t>
            </a:r>
          </a:p>
        </p:txBody>
      </p:sp>
    </p:spTree>
    <p:extLst>
      <p:ext uri="{BB962C8B-B14F-4D97-AF65-F5344CB8AC3E}">
        <p14:creationId xmlns:p14="http://schemas.microsoft.com/office/powerpoint/2010/main" val="356463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0ECF589-D8D8-A706-851F-1B0A895CCC91}"/>
              </a:ext>
            </a:extLst>
          </p:cNvPr>
          <p:cNvSpPr>
            <a:spLocks noGrp="1"/>
          </p:cNvSpPr>
          <p:nvPr>
            <p:ph idx="1"/>
          </p:nvPr>
        </p:nvSpPr>
        <p:spPr>
          <a:xfrm>
            <a:off x="1828800" y="234461"/>
            <a:ext cx="9900895" cy="3777622"/>
          </a:xfrm>
        </p:spPr>
        <p:txBody>
          <a:bodyPr>
            <a:normAutofit/>
          </a:bodyPr>
          <a:lstStyle/>
          <a:p>
            <a:pPr marL="0" indent="0" algn="just">
              <a:buNone/>
            </a:pPr>
            <a:r>
              <a:rPr lang="uk-UA" sz="2800" b="1" dirty="0" err="1"/>
              <a:t>Фітомеліоранти</a:t>
            </a:r>
            <a:r>
              <a:rPr lang="uk-UA" sz="2800" dirty="0"/>
              <a:t> – це рослини, що сприяють відновленню або підвищенню родючості </a:t>
            </a:r>
            <a:r>
              <a:rPr lang="uk-UA" sz="2800" dirty="0" err="1"/>
              <a:t>грунтів</a:t>
            </a:r>
            <a:r>
              <a:rPr lang="uk-UA" sz="2800" dirty="0"/>
              <a:t>, ефективно впливають на </a:t>
            </a:r>
            <a:r>
              <a:rPr lang="uk-UA" sz="2800" dirty="0" err="1"/>
              <a:t>грунтотвірні</a:t>
            </a:r>
            <a:r>
              <a:rPr lang="uk-UA" sz="2800" dirty="0"/>
              <a:t> процеси. </a:t>
            </a:r>
          </a:p>
        </p:txBody>
      </p:sp>
      <p:pic>
        <p:nvPicPr>
          <p:cNvPr id="4" name="Рисунок 3">
            <a:extLst>
              <a:ext uri="{FF2B5EF4-FFF2-40B4-BE49-F238E27FC236}">
                <a16:creationId xmlns:a16="http://schemas.microsoft.com/office/drawing/2014/main" id="{D02274FE-695C-2800-662F-5A29FC056289}"/>
              </a:ext>
            </a:extLst>
          </p:cNvPr>
          <p:cNvPicPr>
            <a:picLocks noChangeAspect="1"/>
          </p:cNvPicPr>
          <p:nvPr/>
        </p:nvPicPr>
        <p:blipFill>
          <a:blip r:embed="rId2"/>
          <a:stretch>
            <a:fillRect/>
          </a:stretch>
        </p:blipFill>
        <p:spPr>
          <a:xfrm>
            <a:off x="5779063" y="1716919"/>
            <a:ext cx="5164308" cy="3424161"/>
          </a:xfrm>
          <a:prstGeom prst="rect">
            <a:avLst/>
          </a:prstGeom>
        </p:spPr>
      </p:pic>
      <p:sp>
        <p:nvSpPr>
          <p:cNvPr id="7" name="TextBox 6">
            <a:extLst>
              <a:ext uri="{FF2B5EF4-FFF2-40B4-BE49-F238E27FC236}">
                <a16:creationId xmlns:a16="http://schemas.microsoft.com/office/drawing/2014/main" id="{8E7B9391-C011-EFAD-DED7-D7B98245C0BE}"/>
              </a:ext>
            </a:extLst>
          </p:cNvPr>
          <p:cNvSpPr txBox="1"/>
          <p:nvPr/>
        </p:nvSpPr>
        <p:spPr>
          <a:xfrm>
            <a:off x="7396089" y="5263708"/>
            <a:ext cx="6098344" cy="461665"/>
          </a:xfrm>
          <a:prstGeom prst="rect">
            <a:avLst/>
          </a:prstGeom>
          <a:noFill/>
        </p:spPr>
        <p:txBody>
          <a:bodyPr wrap="square">
            <a:spAutoFit/>
          </a:bodyPr>
          <a:lstStyle/>
          <a:p>
            <a:r>
              <a:rPr lang="uk-UA" sz="2400" dirty="0"/>
              <a:t>Люцерна</a:t>
            </a:r>
          </a:p>
        </p:txBody>
      </p:sp>
      <p:pic>
        <p:nvPicPr>
          <p:cNvPr id="8" name="Рисунок 7">
            <a:extLst>
              <a:ext uri="{FF2B5EF4-FFF2-40B4-BE49-F238E27FC236}">
                <a16:creationId xmlns:a16="http://schemas.microsoft.com/office/drawing/2014/main" id="{3D742636-8249-8153-4423-BB94D7F2E2B1}"/>
              </a:ext>
            </a:extLst>
          </p:cNvPr>
          <p:cNvPicPr>
            <a:picLocks noChangeAspect="1"/>
          </p:cNvPicPr>
          <p:nvPr/>
        </p:nvPicPr>
        <p:blipFill>
          <a:blip r:embed="rId3"/>
          <a:stretch>
            <a:fillRect/>
          </a:stretch>
        </p:blipFill>
        <p:spPr>
          <a:xfrm>
            <a:off x="462305" y="2180489"/>
            <a:ext cx="4884249" cy="3663187"/>
          </a:xfrm>
          <a:prstGeom prst="rect">
            <a:avLst/>
          </a:prstGeom>
        </p:spPr>
      </p:pic>
      <p:sp>
        <p:nvSpPr>
          <p:cNvPr id="10" name="TextBox 9">
            <a:extLst>
              <a:ext uri="{FF2B5EF4-FFF2-40B4-BE49-F238E27FC236}">
                <a16:creationId xmlns:a16="http://schemas.microsoft.com/office/drawing/2014/main" id="{FA038DAD-C677-DF8C-3B6F-A4F31C23B969}"/>
              </a:ext>
            </a:extLst>
          </p:cNvPr>
          <p:cNvSpPr txBox="1"/>
          <p:nvPr/>
        </p:nvSpPr>
        <p:spPr>
          <a:xfrm>
            <a:off x="2247314" y="6023373"/>
            <a:ext cx="6745458" cy="461665"/>
          </a:xfrm>
          <a:prstGeom prst="rect">
            <a:avLst/>
          </a:prstGeom>
          <a:noFill/>
        </p:spPr>
        <p:txBody>
          <a:bodyPr wrap="square">
            <a:spAutoFit/>
          </a:bodyPr>
          <a:lstStyle/>
          <a:p>
            <a:r>
              <a:rPr lang="uk-UA" sz="2400" dirty="0"/>
              <a:t>Буркун</a:t>
            </a:r>
          </a:p>
        </p:txBody>
      </p:sp>
    </p:spTree>
    <p:extLst>
      <p:ext uri="{BB962C8B-B14F-4D97-AF65-F5344CB8AC3E}">
        <p14:creationId xmlns:p14="http://schemas.microsoft.com/office/powerpoint/2010/main" val="153653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887250-343F-8870-AED9-71F996DDC287}"/>
              </a:ext>
            </a:extLst>
          </p:cNvPr>
          <p:cNvSpPr>
            <a:spLocks noGrp="1"/>
          </p:cNvSpPr>
          <p:nvPr>
            <p:ph idx="1"/>
          </p:nvPr>
        </p:nvSpPr>
        <p:spPr>
          <a:xfrm>
            <a:off x="773724" y="206327"/>
            <a:ext cx="11237326" cy="3777622"/>
          </a:xfrm>
        </p:spPr>
        <p:txBody>
          <a:bodyPr>
            <a:noAutofit/>
          </a:bodyPr>
          <a:lstStyle/>
          <a:p>
            <a:pPr algn="just"/>
            <a:r>
              <a:rPr lang="uk-UA" sz="2400" dirty="0"/>
              <a:t>Рослинний покрив та видовий склад рослин, що з’являються на компонентах ландшафту та на порушених землях визначається тепловими, водними та фізичними властивостями ґрунтів, а також природно-кліматичними факторами. Різкі контрасти на експозиціях схилів, строкатість ґрунтового покриву території та складний мікрорельєф спричиняють створенню місцевих </a:t>
            </a:r>
            <a:r>
              <a:rPr lang="uk-UA" sz="2400" dirty="0" err="1"/>
              <a:t>мікрокліматів</a:t>
            </a:r>
            <a:r>
              <a:rPr lang="uk-UA" sz="2400" dirty="0"/>
              <a:t>, нерівномірний розвиток явищ вивітрювання, діагенезу та накопичення </a:t>
            </a:r>
            <a:r>
              <a:rPr lang="uk-UA" sz="2400" dirty="0" err="1"/>
              <a:t>тонкодисперсних</a:t>
            </a:r>
            <a:r>
              <a:rPr lang="uk-UA" sz="2400" dirty="0"/>
              <a:t> частинок продуктів вивітрювання, за рахунок чого формуються різноманітні екологічні ніші, до яких пристосовуються окремі види рослин. </a:t>
            </a:r>
          </a:p>
          <a:p>
            <a:pPr marL="0" indent="0" algn="just">
              <a:buNone/>
            </a:pPr>
            <a:r>
              <a:rPr lang="uk-UA" sz="2400" dirty="0"/>
              <a:t>Підбір та вивчення видового складу рослинних </a:t>
            </a:r>
          </a:p>
          <a:p>
            <a:pPr marL="0" indent="0" algn="just">
              <a:buNone/>
            </a:pPr>
            <a:r>
              <a:rPr lang="uk-UA" sz="2400" dirty="0"/>
              <a:t>угрупувань усіх порушених територій за різних </a:t>
            </a:r>
          </a:p>
          <a:p>
            <a:pPr marL="0" indent="0" algn="just">
              <a:buNone/>
            </a:pPr>
            <a:r>
              <a:rPr lang="uk-UA" sz="2400" dirty="0"/>
              <a:t>умов порушення дасть можливість </a:t>
            </a:r>
          </a:p>
          <a:p>
            <a:pPr marL="0" indent="0" algn="just">
              <a:buNone/>
            </a:pPr>
            <a:r>
              <a:rPr lang="uk-UA" sz="2400" dirty="0"/>
              <a:t>визначити, які рослини найоптимальніше </a:t>
            </a:r>
          </a:p>
          <a:p>
            <a:pPr marL="0" indent="0" algn="just">
              <a:buNone/>
            </a:pPr>
            <a:r>
              <a:rPr lang="uk-UA" sz="2400" dirty="0"/>
              <a:t>зростають в умовах ландшафту техногенно </a:t>
            </a:r>
          </a:p>
          <a:p>
            <a:pPr marL="0" indent="0" algn="just">
              <a:buNone/>
            </a:pPr>
            <a:r>
              <a:rPr lang="uk-UA" sz="2400" dirty="0"/>
              <a:t>порушених земель.</a:t>
            </a:r>
          </a:p>
        </p:txBody>
      </p:sp>
      <p:pic>
        <p:nvPicPr>
          <p:cNvPr id="4" name="Рисунок 3">
            <a:extLst>
              <a:ext uri="{FF2B5EF4-FFF2-40B4-BE49-F238E27FC236}">
                <a16:creationId xmlns:a16="http://schemas.microsoft.com/office/drawing/2014/main" id="{4F168D7D-6735-F779-45EF-5527F00F4296}"/>
              </a:ext>
            </a:extLst>
          </p:cNvPr>
          <p:cNvPicPr>
            <a:picLocks noChangeAspect="1"/>
          </p:cNvPicPr>
          <p:nvPr/>
        </p:nvPicPr>
        <p:blipFill>
          <a:blip r:embed="rId2"/>
          <a:stretch>
            <a:fillRect/>
          </a:stretch>
        </p:blipFill>
        <p:spPr>
          <a:xfrm>
            <a:off x="8193696" y="3795742"/>
            <a:ext cx="3998304" cy="2855931"/>
          </a:xfrm>
          <a:prstGeom prst="rect">
            <a:avLst/>
          </a:prstGeom>
        </p:spPr>
      </p:pic>
    </p:spTree>
    <p:extLst>
      <p:ext uri="{BB962C8B-B14F-4D97-AF65-F5344CB8AC3E}">
        <p14:creationId xmlns:p14="http://schemas.microsoft.com/office/powerpoint/2010/main" val="242039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C8720-CD7A-E2F6-9D9E-539BACB67B30}"/>
              </a:ext>
            </a:extLst>
          </p:cNvPr>
          <p:cNvSpPr>
            <a:spLocks noGrp="1"/>
          </p:cNvSpPr>
          <p:nvPr>
            <p:ph type="title"/>
          </p:nvPr>
        </p:nvSpPr>
        <p:spPr>
          <a:xfrm>
            <a:off x="1638300" y="244282"/>
            <a:ext cx="9943098" cy="1280890"/>
          </a:xfrm>
        </p:spPr>
        <p:txBody>
          <a:bodyPr>
            <a:noAutofit/>
          </a:bodyPr>
          <a:lstStyle/>
          <a:p>
            <a:pPr algn="just"/>
            <a:r>
              <a:rPr lang="ru-RU" sz="2800" dirty="0" err="1"/>
              <a:t>Підбір</a:t>
            </a:r>
            <a:r>
              <a:rPr lang="ru-RU" sz="2800" dirty="0"/>
              <a:t> культур </a:t>
            </a:r>
            <a:r>
              <a:rPr lang="ru-RU" sz="2800" dirty="0" err="1"/>
              <a:t>визначається</a:t>
            </a:r>
            <a:r>
              <a:rPr lang="ru-RU" sz="2800" dirty="0"/>
              <a:t> </a:t>
            </a:r>
            <a:r>
              <a:rPr lang="ru-RU" sz="2800" dirty="0" err="1"/>
              <a:t>родючістю</a:t>
            </a:r>
            <a:r>
              <a:rPr lang="ru-RU" sz="2800" dirty="0"/>
              <a:t> </a:t>
            </a:r>
            <a:r>
              <a:rPr lang="ru-RU" sz="2800" dirty="0" err="1"/>
              <a:t>ґрунту</a:t>
            </a:r>
            <a:r>
              <a:rPr lang="ru-RU" sz="2800" dirty="0"/>
              <a:t> та </a:t>
            </a:r>
            <a:r>
              <a:rPr lang="ru-RU" sz="2800" dirty="0" err="1"/>
              <a:t>вибагливістю</a:t>
            </a:r>
            <a:r>
              <a:rPr lang="ru-RU" sz="2800" dirty="0"/>
              <a:t> </a:t>
            </a:r>
            <a:r>
              <a:rPr lang="ru-RU" sz="2800" dirty="0" err="1"/>
              <a:t>рослинності</a:t>
            </a:r>
            <a:r>
              <a:rPr lang="ru-RU" sz="2800" dirty="0"/>
              <a:t> до </a:t>
            </a:r>
            <a:r>
              <a:rPr lang="ru-RU" sz="2800" dirty="0" err="1"/>
              <a:t>ґрунтового</a:t>
            </a:r>
            <a:r>
              <a:rPr lang="ru-RU" sz="2800" dirty="0"/>
              <a:t> </a:t>
            </a:r>
            <a:r>
              <a:rPr lang="ru-RU" sz="2800" dirty="0" err="1"/>
              <a:t>середовища</a:t>
            </a:r>
            <a:r>
              <a:rPr lang="ru-RU" sz="2800" dirty="0"/>
              <a:t>. </a:t>
            </a:r>
            <a:endParaRPr lang="uk-UA" sz="2800" dirty="0"/>
          </a:p>
        </p:txBody>
      </p:sp>
      <p:sp>
        <p:nvSpPr>
          <p:cNvPr id="3" name="Объект 2">
            <a:extLst>
              <a:ext uri="{FF2B5EF4-FFF2-40B4-BE49-F238E27FC236}">
                <a16:creationId xmlns:a16="http://schemas.microsoft.com/office/drawing/2014/main" id="{4FE4E0F8-2F18-7583-9FB3-ED0FC26314CD}"/>
              </a:ext>
            </a:extLst>
          </p:cNvPr>
          <p:cNvSpPr>
            <a:spLocks noGrp="1"/>
          </p:cNvSpPr>
          <p:nvPr>
            <p:ph idx="1"/>
          </p:nvPr>
        </p:nvSpPr>
        <p:spPr>
          <a:xfrm>
            <a:off x="1485399" y="1370427"/>
            <a:ext cx="10248900" cy="3777622"/>
          </a:xfrm>
        </p:spPr>
        <p:txBody>
          <a:bodyPr>
            <a:normAutofit/>
          </a:bodyPr>
          <a:lstStyle/>
          <a:p>
            <a:pPr algn="just"/>
            <a:r>
              <a:rPr lang="uk-UA" sz="2400" dirty="0"/>
              <a:t>Так, зернові культури більш вибагливі до умов ґрунтового живлення, ніж багаторічні трави. Дослідження на території Прикарпатського сірконосного басейну показали доцільність вирощування в перші роки однорічних та багаторічних трав. Через 2-3 роки на даних землях можна вирощувати озимі і ярові зернові культури та кукурудзу. А ще через 2-3 роки, після такого </a:t>
            </a:r>
            <a:r>
              <a:rPr lang="uk-UA" sz="2400" dirty="0" err="1"/>
              <a:t>фітомеліоративного</a:t>
            </a:r>
            <a:r>
              <a:rPr lang="uk-UA" sz="2400" dirty="0"/>
              <a:t> періоду, можна вирощувати буряк, картоплю, капусту.</a:t>
            </a:r>
          </a:p>
        </p:txBody>
      </p:sp>
      <p:pic>
        <p:nvPicPr>
          <p:cNvPr id="4" name="Рисунок 3">
            <a:extLst>
              <a:ext uri="{FF2B5EF4-FFF2-40B4-BE49-F238E27FC236}">
                <a16:creationId xmlns:a16="http://schemas.microsoft.com/office/drawing/2014/main" id="{D4889A01-298C-DF9A-AFE4-2741484A50EB}"/>
              </a:ext>
            </a:extLst>
          </p:cNvPr>
          <p:cNvPicPr>
            <a:picLocks noChangeAspect="1"/>
          </p:cNvPicPr>
          <p:nvPr/>
        </p:nvPicPr>
        <p:blipFill>
          <a:blip r:embed="rId2"/>
          <a:stretch>
            <a:fillRect/>
          </a:stretch>
        </p:blipFill>
        <p:spPr>
          <a:xfrm>
            <a:off x="6285033" y="4068647"/>
            <a:ext cx="5067593" cy="2837852"/>
          </a:xfrm>
          <a:prstGeom prst="rect">
            <a:avLst/>
          </a:prstGeom>
        </p:spPr>
      </p:pic>
    </p:spTree>
    <p:extLst>
      <p:ext uri="{BB962C8B-B14F-4D97-AF65-F5344CB8AC3E}">
        <p14:creationId xmlns:p14="http://schemas.microsoft.com/office/powerpoint/2010/main" val="2358374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44D30E3-9999-04D4-B829-E7D7DA52CDFA}"/>
              </a:ext>
            </a:extLst>
          </p:cNvPr>
          <p:cNvSpPr>
            <a:spLocks noGrp="1"/>
          </p:cNvSpPr>
          <p:nvPr>
            <p:ph idx="1"/>
          </p:nvPr>
        </p:nvSpPr>
        <p:spPr>
          <a:xfrm>
            <a:off x="1562270" y="107853"/>
            <a:ext cx="10437472" cy="3777622"/>
          </a:xfrm>
        </p:spPr>
        <p:txBody>
          <a:bodyPr>
            <a:noAutofit/>
          </a:bodyPr>
          <a:lstStyle/>
          <a:p>
            <a:pPr algn="just"/>
            <a:r>
              <a:rPr lang="uk-UA" sz="2400" dirty="0"/>
              <a:t>Крім вирощування сільськогосподарських культур досить часто сільськогосподарське освоєння рекультивованих земель проводиться з метою їх використання під </a:t>
            </a:r>
            <a:r>
              <a:rPr lang="uk-UA" sz="2400" b="1" i="1" dirty="0"/>
              <a:t>сінокоси та пасовища</a:t>
            </a:r>
            <a:r>
              <a:rPr lang="uk-UA" sz="2400" dirty="0"/>
              <a:t>, що забезпечує кормову базу тваринницьких ферм. Рідше відновлені території використовують </a:t>
            </a:r>
            <a:r>
              <a:rPr lang="uk-UA" sz="2400" b="1" i="1" dirty="0"/>
              <a:t>для фруктових садів, виноградників, влаштування пасік. </a:t>
            </a:r>
            <a:r>
              <a:rPr lang="uk-UA" sz="2400" dirty="0"/>
              <a:t>Відповідно до досліджень науковців </a:t>
            </a:r>
            <a:r>
              <a:rPr lang="uk-UA" sz="2400" b="1" i="1" dirty="0"/>
              <a:t>лісові насадження </a:t>
            </a:r>
            <a:r>
              <a:rPr lang="uk-UA" sz="2400" dirty="0"/>
              <a:t>визнані потужним ґрунтоутворюючим фактором, який значно впливає на їх морфологічну будову, фізико-хімічні та біологічні властивості. Відзначається перевага </a:t>
            </a:r>
            <a:r>
              <a:rPr lang="uk-UA" sz="2400" dirty="0" err="1"/>
              <a:t>дендроценозів</a:t>
            </a:r>
            <a:r>
              <a:rPr lang="uk-UA" sz="2400" dirty="0"/>
              <a:t> у формуванні стійких, екологічно збалансованих екосистем. </a:t>
            </a:r>
          </a:p>
        </p:txBody>
      </p:sp>
      <p:pic>
        <p:nvPicPr>
          <p:cNvPr id="4" name="Рисунок 3">
            <a:extLst>
              <a:ext uri="{FF2B5EF4-FFF2-40B4-BE49-F238E27FC236}">
                <a16:creationId xmlns:a16="http://schemas.microsoft.com/office/drawing/2014/main" id="{32E18BED-8B4A-D014-DB08-01C787218E8D}"/>
              </a:ext>
            </a:extLst>
          </p:cNvPr>
          <p:cNvPicPr>
            <a:picLocks noChangeAspect="1"/>
          </p:cNvPicPr>
          <p:nvPr/>
        </p:nvPicPr>
        <p:blipFill>
          <a:blip r:embed="rId2"/>
          <a:stretch>
            <a:fillRect/>
          </a:stretch>
        </p:blipFill>
        <p:spPr>
          <a:xfrm>
            <a:off x="7597310" y="4194406"/>
            <a:ext cx="4191416" cy="2555741"/>
          </a:xfrm>
          <a:prstGeom prst="rect">
            <a:avLst/>
          </a:prstGeom>
        </p:spPr>
      </p:pic>
      <p:pic>
        <p:nvPicPr>
          <p:cNvPr id="5" name="Рисунок 4">
            <a:extLst>
              <a:ext uri="{FF2B5EF4-FFF2-40B4-BE49-F238E27FC236}">
                <a16:creationId xmlns:a16="http://schemas.microsoft.com/office/drawing/2014/main" id="{04F9C5ED-81B7-82AE-F33F-5AAECA886492}"/>
              </a:ext>
            </a:extLst>
          </p:cNvPr>
          <p:cNvPicPr>
            <a:picLocks noChangeAspect="1"/>
          </p:cNvPicPr>
          <p:nvPr/>
        </p:nvPicPr>
        <p:blipFill>
          <a:blip r:embed="rId3"/>
          <a:stretch>
            <a:fillRect/>
          </a:stretch>
        </p:blipFill>
        <p:spPr>
          <a:xfrm>
            <a:off x="1215660" y="4194406"/>
            <a:ext cx="3890912" cy="2589225"/>
          </a:xfrm>
          <a:prstGeom prst="rect">
            <a:avLst/>
          </a:prstGeom>
        </p:spPr>
      </p:pic>
    </p:spTree>
    <p:extLst>
      <p:ext uri="{BB962C8B-B14F-4D97-AF65-F5344CB8AC3E}">
        <p14:creationId xmlns:p14="http://schemas.microsoft.com/office/powerpoint/2010/main" val="153488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1AC75C1-0026-F83C-D3D7-D2B2093FBE8C}"/>
              </a:ext>
            </a:extLst>
          </p:cNvPr>
          <p:cNvSpPr>
            <a:spLocks noGrp="1"/>
          </p:cNvSpPr>
          <p:nvPr>
            <p:ph idx="1"/>
          </p:nvPr>
        </p:nvSpPr>
        <p:spPr>
          <a:xfrm>
            <a:off x="1787353" y="276664"/>
            <a:ext cx="10254592" cy="3777622"/>
          </a:xfrm>
        </p:spPr>
        <p:txBody>
          <a:bodyPr>
            <a:normAutofit/>
          </a:bodyPr>
          <a:lstStyle/>
          <a:p>
            <a:pPr marL="0" indent="0" algn="just">
              <a:buNone/>
            </a:pPr>
            <a:r>
              <a:rPr lang="uk-UA" sz="2400" dirty="0"/>
              <a:t>Основне завдання </a:t>
            </a:r>
            <a:r>
              <a:rPr lang="uk-UA" sz="2400" b="1" i="1" dirty="0"/>
              <a:t>лісогосподарської </a:t>
            </a:r>
            <a:r>
              <a:rPr lang="uk-UA" sz="2400" b="1" i="1" dirty="0" err="1"/>
              <a:t>фіторекультивації</a:t>
            </a:r>
            <a:r>
              <a:rPr lang="uk-UA" sz="2400" b="1" i="1" dirty="0"/>
              <a:t> </a:t>
            </a:r>
            <a:r>
              <a:rPr lang="uk-UA" sz="2400" dirty="0"/>
              <a:t>– поліпшення несприятливих умов середовища шляхом створення лісонасаджень озеленювального, протиерозійного та санітарного призначень. Значна увага при підборі рослинності звертається на природно-кліматичні умови району, форми порушення рельєфу, висоти відвалів чи глибини кар’єру, крутизни та експозиції схилів тощо. </a:t>
            </a:r>
          </a:p>
        </p:txBody>
      </p:sp>
      <p:pic>
        <p:nvPicPr>
          <p:cNvPr id="4" name="Рисунок 3">
            <a:extLst>
              <a:ext uri="{FF2B5EF4-FFF2-40B4-BE49-F238E27FC236}">
                <a16:creationId xmlns:a16="http://schemas.microsoft.com/office/drawing/2014/main" id="{02D212AD-5EFA-8F21-369E-88DEE111A729}"/>
              </a:ext>
            </a:extLst>
          </p:cNvPr>
          <p:cNvPicPr>
            <a:picLocks noChangeAspect="1"/>
          </p:cNvPicPr>
          <p:nvPr/>
        </p:nvPicPr>
        <p:blipFill>
          <a:blip r:embed="rId2"/>
          <a:stretch>
            <a:fillRect/>
          </a:stretch>
        </p:blipFill>
        <p:spPr>
          <a:xfrm>
            <a:off x="1787353" y="3232843"/>
            <a:ext cx="2903880" cy="3348493"/>
          </a:xfrm>
          <a:prstGeom prst="rect">
            <a:avLst/>
          </a:prstGeom>
        </p:spPr>
      </p:pic>
      <p:pic>
        <p:nvPicPr>
          <p:cNvPr id="6" name="Рисунок 5">
            <a:extLst>
              <a:ext uri="{FF2B5EF4-FFF2-40B4-BE49-F238E27FC236}">
                <a16:creationId xmlns:a16="http://schemas.microsoft.com/office/drawing/2014/main" id="{F06D5EF2-98B9-4EB2-3900-984CFEEE1B20}"/>
              </a:ext>
            </a:extLst>
          </p:cNvPr>
          <p:cNvPicPr>
            <a:picLocks noChangeAspect="1"/>
          </p:cNvPicPr>
          <p:nvPr/>
        </p:nvPicPr>
        <p:blipFill>
          <a:blip r:embed="rId3"/>
          <a:stretch>
            <a:fillRect/>
          </a:stretch>
        </p:blipFill>
        <p:spPr>
          <a:xfrm>
            <a:off x="6377892" y="3232843"/>
            <a:ext cx="4605492" cy="2829819"/>
          </a:xfrm>
          <a:prstGeom prst="rect">
            <a:avLst/>
          </a:prstGeom>
        </p:spPr>
      </p:pic>
    </p:spTree>
    <p:extLst>
      <p:ext uri="{BB962C8B-B14F-4D97-AF65-F5344CB8AC3E}">
        <p14:creationId xmlns:p14="http://schemas.microsoft.com/office/powerpoint/2010/main" val="1465447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CA47801-ED4B-F33F-CFB4-285642081220}"/>
              </a:ext>
            </a:extLst>
          </p:cNvPr>
          <p:cNvSpPr>
            <a:spLocks noGrp="1"/>
          </p:cNvSpPr>
          <p:nvPr>
            <p:ph idx="1"/>
          </p:nvPr>
        </p:nvSpPr>
        <p:spPr>
          <a:xfrm>
            <a:off x="1317673" y="121920"/>
            <a:ext cx="10874327" cy="3777622"/>
          </a:xfrm>
        </p:spPr>
        <p:txBody>
          <a:bodyPr>
            <a:normAutofit/>
          </a:bodyPr>
          <a:lstStyle/>
          <a:p>
            <a:r>
              <a:rPr lang="uk-UA" sz="2400" dirty="0"/>
              <a:t>На перших стадіях лісогосподарського освоєння порушених земель найдоцільніше вирощувати види, невибагливі до ґрунтового живлення та вологи. Найкращі показники росту відзначені у акації білої та обліпихи татарської. Загалом, В.Н. Даньком встановлено, що на відвалах в умовах України можна вирощувати близько 40 видів деревних і чагарникових порід: липа дрібнолиста, яблуня лісова, клени польовий та ясенелистий, сосна звичайна, тополі канадська і чорна, береза повисла, клен татарський, акація жовта, бирючина звичайна.</a:t>
            </a:r>
          </a:p>
        </p:txBody>
      </p:sp>
      <p:pic>
        <p:nvPicPr>
          <p:cNvPr id="4" name="Рисунок 3">
            <a:extLst>
              <a:ext uri="{FF2B5EF4-FFF2-40B4-BE49-F238E27FC236}">
                <a16:creationId xmlns:a16="http://schemas.microsoft.com/office/drawing/2014/main" id="{CF403658-2583-5D15-6F2B-A7673425DBAC}"/>
              </a:ext>
            </a:extLst>
          </p:cNvPr>
          <p:cNvPicPr>
            <a:picLocks noChangeAspect="1"/>
          </p:cNvPicPr>
          <p:nvPr/>
        </p:nvPicPr>
        <p:blipFill>
          <a:blip r:embed="rId2"/>
          <a:stretch>
            <a:fillRect/>
          </a:stretch>
        </p:blipFill>
        <p:spPr>
          <a:xfrm>
            <a:off x="748884" y="3534861"/>
            <a:ext cx="4034131" cy="2684531"/>
          </a:xfrm>
          <a:prstGeom prst="rect">
            <a:avLst/>
          </a:prstGeom>
        </p:spPr>
      </p:pic>
      <p:pic>
        <p:nvPicPr>
          <p:cNvPr id="5" name="Рисунок 4">
            <a:extLst>
              <a:ext uri="{FF2B5EF4-FFF2-40B4-BE49-F238E27FC236}">
                <a16:creationId xmlns:a16="http://schemas.microsoft.com/office/drawing/2014/main" id="{1D625A44-9594-881D-B0DF-67C1A7A5A509}"/>
              </a:ext>
            </a:extLst>
          </p:cNvPr>
          <p:cNvPicPr>
            <a:picLocks noChangeAspect="1"/>
          </p:cNvPicPr>
          <p:nvPr/>
        </p:nvPicPr>
        <p:blipFill>
          <a:blip r:embed="rId3"/>
          <a:stretch>
            <a:fillRect/>
          </a:stretch>
        </p:blipFill>
        <p:spPr>
          <a:xfrm>
            <a:off x="8093205" y="3084248"/>
            <a:ext cx="2513836" cy="3777622"/>
          </a:xfrm>
          <a:prstGeom prst="rect">
            <a:avLst/>
          </a:prstGeom>
        </p:spPr>
      </p:pic>
    </p:spTree>
    <p:extLst>
      <p:ext uri="{BB962C8B-B14F-4D97-AF65-F5344CB8AC3E}">
        <p14:creationId xmlns:p14="http://schemas.microsoft.com/office/powerpoint/2010/main" val="86789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5743F1-E85E-D912-D07E-F988A027E975}"/>
              </a:ext>
            </a:extLst>
          </p:cNvPr>
          <p:cNvSpPr>
            <a:spLocks noGrp="1"/>
          </p:cNvSpPr>
          <p:nvPr>
            <p:ph type="title"/>
          </p:nvPr>
        </p:nvSpPr>
        <p:spPr>
          <a:xfrm>
            <a:off x="1744394" y="306333"/>
            <a:ext cx="9760218" cy="1280890"/>
          </a:xfrm>
        </p:spPr>
        <p:txBody>
          <a:bodyPr>
            <a:noAutofit/>
          </a:bodyPr>
          <a:lstStyle/>
          <a:p>
            <a:pPr algn="just"/>
            <a:r>
              <a:rPr lang="uk-UA" sz="2400" b="1" dirty="0" err="1"/>
              <a:t>Фіторекультивація</a:t>
            </a:r>
            <a:r>
              <a:rPr lang="uk-UA" sz="2400" b="1" dirty="0"/>
              <a:t> земель </a:t>
            </a:r>
            <a:r>
              <a:rPr lang="uk-UA" sz="2400" dirty="0"/>
              <a:t>це один із різновидів рекультивації, який окреслює удосконалення та відновлення антропогенних ландшафтів шляхом утворення на них екологічно доцільного потужного рослинного покриву.</a:t>
            </a:r>
            <a:br>
              <a:rPr lang="uk-UA" sz="2400" dirty="0"/>
            </a:br>
            <a:endParaRPr lang="uk-UA" sz="2400" dirty="0"/>
          </a:p>
        </p:txBody>
      </p:sp>
      <p:sp>
        <p:nvSpPr>
          <p:cNvPr id="3" name="Объект 2">
            <a:extLst>
              <a:ext uri="{FF2B5EF4-FFF2-40B4-BE49-F238E27FC236}">
                <a16:creationId xmlns:a16="http://schemas.microsoft.com/office/drawing/2014/main" id="{B49DB0BD-9897-87CF-0E63-4E33BAE6A841}"/>
              </a:ext>
            </a:extLst>
          </p:cNvPr>
          <p:cNvSpPr>
            <a:spLocks noGrp="1"/>
          </p:cNvSpPr>
          <p:nvPr>
            <p:ph idx="1"/>
          </p:nvPr>
        </p:nvSpPr>
        <p:spPr>
          <a:xfrm>
            <a:off x="1266092" y="2133600"/>
            <a:ext cx="10238520" cy="3777622"/>
          </a:xfrm>
        </p:spPr>
        <p:txBody>
          <a:bodyPr>
            <a:noAutofit/>
          </a:bodyPr>
          <a:lstStyle/>
          <a:p>
            <a:pPr algn="just"/>
            <a:r>
              <a:rPr lang="uk-UA" sz="2000" dirty="0"/>
              <a:t>На сьогодні </a:t>
            </a:r>
            <a:r>
              <a:rPr lang="uk-UA" sz="2000" b="1" i="1" dirty="0" err="1"/>
              <a:t>фіторекультивація</a:t>
            </a:r>
            <a:r>
              <a:rPr lang="uk-UA" sz="2000" dirty="0"/>
              <a:t> виступає в якості найдешевшого і найшвидшого засобу з відновлення порушених земель, що зазнали втрат внаслідок нераціонального господарювання людства. </a:t>
            </a:r>
          </a:p>
          <a:p>
            <a:pPr algn="just"/>
            <a:r>
              <a:rPr lang="uk-UA" sz="2000" b="1" i="1" dirty="0" err="1"/>
              <a:t>Фіторекультивація</a:t>
            </a:r>
            <a:r>
              <a:rPr lang="uk-UA" sz="2000" b="1" i="1" dirty="0"/>
              <a:t> земель </a:t>
            </a:r>
            <a:r>
              <a:rPr lang="uk-UA" sz="2000" dirty="0"/>
              <a:t>потребує формування певних методологічних базових засад, які на даному етапі ще не до кінця розроблені. Основним аспектом у цьому контексті виступає дослідження та вивчення складових елементів ландшафту окремої території та рослинних угрупувань, що несуть певну інформацію про темпи заростання. особливості та напрямки заростання рослинного пориву на порушених землях. Керуючись цими даними, можна спрогнозувати про стрімкість регенерації фітоценозу. Хоча варто відзначити, що певний тип території або земель формує своєрідні екологічні умови, по пристосуванню рослин до окремих показників середовища та особливості конкурентоздатності цих сукцесій.</a:t>
            </a:r>
          </a:p>
          <a:p>
            <a:pPr algn="just"/>
            <a:endParaRPr lang="uk-UA" sz="2000" dirty="0"/>
          </a:p>
        </p:txBody>
      </p:sp>
    </p:spTree>
    <p:extLst>
      <p:ext uri="{BB962C8B-B14F-4D97-AF65-F5344CB8AC3E}">
        <p14:creationId xmlns:p14="http://schemas.microsoft.com/office/powerpoint/2010/main" val="174296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0F1EB72-0454-07AB-F182-E0A37E935EC9}"/>
              </a:ext>
            </a:extLst>
          </p:cNvPr>
          <p:cNvSpPr>
            <a:spLocks noGrp="1"/>
          </p:cNvSpPr>
          <p:nvPr>
            <p:ph idx="1"/>
          </p:nvPr>
        </p:nvSpPr>
        <p:spPr>
          <a:xfrm>
            <a:off x="1448972" y="361071"/>
            <a:ext cx="10621107" cy="3777622"/>
          </a:xfrm>
        </p:spPr>
        <p:txBody>
          <a:bodyPr>
            <a:normAutofit/>
          </a:bodyPr>
          <a:lstStyle/>
          <a:p>
            <a:r>
              <a:rPr lang="uk-UA" sz="2000" b="1" dirty="0"/>
              <a:t>Метою </a:t>
            </a:r>
            <a:r>
              <a:rPr lang="uk-UA" sz="2000" b="1" dirty="0" err="1"/>
              <a:t>фіторекультивації</a:t>
            </a:r>
            <a:r>
              <a:rPr lang="uk-UA" sz="2000" b="1" dirty="0"/>
              <a:t> </a:t>
            </a:r>
            <a:r>
              <a:rPr lang="uk-UA" sz="2000" dirty="0"/>
              <a:t>є відновлення продуктивності порушених територій та оздоровлення довкілля.</a:t>
            </a:r>
          </a:p>
          <a:p>
            <a:r>
              <a:rPr lang="uk-UA" sz="2000" b="1" i="1" dirty="0"/>
              <a:t>Першочерговим завданням </a:t>
            </a:r>
            <a:r>
              <a:rPr lang="uk-UA" sz="2000" dirty="0" err="1"/>
              <a:t>фіторекультивації</a:t>
            </a:r>
            <a:r>
              <a:rPr lang="uk-UA" sz="2000" dirty="0"/>
              <a:t> земель є відновлення продуктивності порушених земель. Це досить тривала, стратегічна та об’ємна робота. Особливо багато часу потребує рекультивація сміттєзвалищ та відвалів токсичних матеріалів, </a:t>
            </a:r>
            <a:r>
              <a:rPr lang="uk-UA" sz="2000" dirty="0" err="1"/>
              <a:t>шлаковідвалів</a:t>
            </a:r>
            <a:r>
              <a:rPr lang="uk-UA" sz="2000" dirty="0"/>
              <a:t> та інших забруднених територій.</a:t>
            </a:r>
          </a:p>
          <a:p>
            <a:pPr marL="0" indent="0">
              <a:buNone/>
            </a:pPr>
            <a:r>
              <a:rPr lang="uk-UA" sz="2000" dirty="0"/>
              <a:t>Завдання </a:t>
            </a:r>
            <a:r>
              <a:rPr lang="uk-UA" sz="2000" dirty="0" err="1"/>
              <a:t>фіторекультивації</a:t>
            </a:r>
            <a:r>
              <a:rPr lang="uk-UA" sz="2000" dirty="0"/>
              <a:t> умовно можна поділити на три групи: </a:t>
            </a:r>
            <a:r>
              <a:rPr lang="uk-UA" sz="2000" b="1" i="1" dirty="0"/>
              <a:t>екологічні, економічні та соціальні.</a:t>
            </a:r>
          </a:p>
          <a:p>
            <a:endParaRPr lang="uk-UA" sz="2000" dirty="0"/>
          </a:p>
        </p:txBody>
      </p:sp>
      <p:pic>
        <p:nvPicPr>
          <p:cNvPr id="6" name="Рисунок 5">
            <a:extLst>
              <a:ext uri="{FF2B5EF4-FFF2-40B4-BE49-F238E27FC236}">
                <a16:creationId xmlns:a16="http://schemas.microsoft.com/office/drawing/2014/main" id="{8822B8D5-7A08-8CCB-C5AA-FB3ADE89268E}"/>
              </a:ext>
            </a:extLst>
          </p:cNvPr>
          <p:cNvPicPr>
            <a:picLocks noChangeAspect="1"/>
          </p:cNvPicPr>
          <p:nvPr/>
        </p:nvPicPr>
        <p:blipFill>
          <a:blip r:embed="rId2"/>
          <a:stretch>
            <a:fillRect/>
          </a:stretch>
        </p:blipFill>
        <p:spPr>
          <a:xfrm>
            <a:off x="5144711" y="3291840"/>
            <a:ext cx="5348195" cy="3566160"/>
          </a:xfrm>
          <a:prstGeom prst="rect">
            <a:avLst/>
          </a:prstGeom>
        </p:spPr>
      </p:pic>
    </p:spTree>
    <p:extLst>
      <p:ext uri="{BB962C8B-B14F-4D97-AF65-F5344CB8AC3E}">
        <p14:creationId xmlns:p14="http://schemas.microsoft.com/office/powerpoint/2010/main" val="1380683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91BE0A-9122-07B2-E1CE-6A8716DD28E4}"/>
              </a:ext>
            </a:extLst>
          </p:cNvPr>
          <p:cNvSpPr>
            <a:spLocks noGrp="1"/>
          </p:cNvSpPr>
          <p:nvPr>
            <p:ph type="title"/>
          </p:nvPr>
        </p:nvSpPr>
        <p:spPr>
          <a:xfrm>
            <a:off x="1716259" y="230215"/>
            <a:ext cx="9788354" cy="1280890"/>
          </a:xfrm>
        </p:spPr>
        <p:txBody>
          <a:bodyPr>
            <a:noAutofit/>
          </a:bodyPr>
          <a:lstStyle/>
          <a:p>
            <a:pPr algn="just"/>
            <a:r>
              <a:rPr lang="ru-RU" sz="2800" b="1" dirty="0" err="1"/>
              <a:t>Серед</a:t>
            </a:r>
            <a:r>
              <a:rPr lang="ru-RU" sz="2800" b="1" dirty="0"/>
              <a:t> </a:t>
            </a:r>
            <a:r>
              <a:rPr lang="ru-RU" sz="2800" b="1" dirty="0" err="1"/>
              <a:t>основних</a:t>
            </a:r>
            <a:r>
              <a:rPr lang="ru-RU" sz="2800" b="1" dirty="0"/>
              <a:t> </a:t>
            </a:r>
            <a:r>
              <a:rPr lang="ru-RU" sz="2800" b="1" dirty="0" err="1"/>
              <a:t>завдань</a:t>
            </a:r>
            <a:r>
              <a:rPr lang="ru-RU" sz="2800" b="1" dirty="0"/>
              <a:t> з </a:t>
            </a:r>
            <a:r>
              <a:rPr lang="ru-RU" sz="2800" b="1" u="sng" dirty="0" err="1"/>
              <a:t>екологічної</a:t>
            </a:r>
            <a:r>
              <a:rPr lang="ru-RU" sz="2800" b="1" u="sng" dirty="0"/>
              <a:t> точки </a:t>
            </a:r>
            <a:r>
              <a:rPr lang="ru-RU" sz="2800" b="1" u="sng" dirty="0" err="1"/>
              <a:t>зору</a:t>
            </a:r>
            <a:r>
              <a:rPr lang="ru-RU" sz="2800" b="1" u="sng" dirty="0"/>
              <a:t> </a:t>
            </a:r>
            <a:r>
              <a:rPr lang="ru-RU" sz="2800" b="1" dirty="0" err="1"/>
              <a:t>фіторекультивації</a:t>
            </a:r>
            <a:r>
              <a:rPr lang="ru-RU" sz="2800" b="1" dirty="0"/>
              <a:t> </a:t>
            </a:r>
            <a:r>
              <a:rPr lang="ru-RU" sz="2800" b="1" dirty="0" err="1"/>
              <a:t>варто</a:t>
            </a:r>
            <a:r>
              <a:rPr lang="ru-RU" sz="2800" b="1" dirty="0"/>
              <a:t> </a:t>
            </a:r>
            <a:r>
              <a:rPr lang="ru-RU" sz="2800" b="1" dirty="0" err="1"/>
              <a:t>виділити</a:t>
            </a:r>
            <a:r>
              <a:rPr lang="ru-RU" sz="2800" b="1" dirty="0"/>
              <a:t> </a:t>
            </a:r>
            <a:r>
              <a:rPr lang="ru-RU" sz="2800" b="1" dirty="0" err="1"/>
              <a:t>наступні</a:t>
            </a:r>
            <a:r>
              <a:rPr lang="ru-RU" sz="2800" b="1" dirty="0"/>
              <a:t>:</a:t>
            </a:r>
            <a:br>
              <a:rPr lang="ru-RU" sz="2800" b="1" dirty="0"/>
            </a:br>
            <a:endParaRPr lang="uk-UA" sz="2800" b="1" dirty="0"/>
          </a:p>
        </p:txBody>
      </p:sp>
      <p:sp>
        <p:nvSpPr>
          <p:cNvPr id="3" name="Объект 2">
            <a:extLst>
              <a:ext uri="{FF2B5EF4-FFF2-40B4-BE49-F238E27FC236}">
                <a16:creationId xmlns:a16="http://schemas.microsoft.com/office/drawing/2014/main" id="{C650486B-E624-316A-C531-D4CBCC2EB38C}"/>
              </a:ext>
            </a:extLst>
          </p:cNvPr>
          <p:cNvSpPr>
            <a:spLocks noGrp="1"/>
          </p:cNvSpPr>
          <p:nvPr>
            <p:ph idx="1"/>
          </p:nvPr>
        </p:nvSpPr>
        <p:spPr>
          <a:xfrm>
            <a:off x="970672" y="1905000"/>
            <a:ext cx="10533941" cy="3777622"/>
          </a:xfrm>
        </p:spPr>
        <p:txBody>
          <a:bodyPr>
            <a:noAutofit/>
          </a:bodyPr>
          <a:lstStyle/>
          <a:p>
            <a:r>
              <a:rPr lang="uk-UA" sz="2400" dirty="0"/>
              <a:t>•	збереження та відновлення природних земельних ресурсів;</a:t>
            </a:r>
          </a:p>
          <a:p>
            <a:r>
              <a:rPr lang="uk-UA" sz="2400" dirty="0"/>
              <a:t>•	відтворення і охорона ландшафтного та видового біорізноманіття;</a:t>
            </a:r>
          </a:p>
          <a:p>
            <a:r>
              <a:rPr lang="uk-UA" sz="2400" dirty="0"/>
              <a:t>•	нейтралізація негативних явищ та їх дії на навколишнє середовище;</a:t>
            </a:r>
          </a:p>
          <a:p>
            <a:r>
              <a:rPr lang="uk-UA" sz="2400" dirty="0"/>
              <a:t>•	відновлення продуктивних біогеоценозів;</a:t>
            </a:r>
          </a:p>
          <a:p>
            <a:r>
              <a:rPr lang="uk-UA" sz="2400" dirty="0"/>
              <a:t>•	створення умов самовідновлення природного середовища;</a:t>
            </a:r>
          </a:p>
          <a:p>
            <a:r>
              <a:rPr lang="uk-UA" sz="2400" dirty="0"/>
              <a:t>•	формування нових природних комплексів та ландшафтів;</a:t>
            </a:r>
          </a:p>
          <a:p>
            <a:r>
              <a:rPr lang="uk-UA" sz="2400" dirty="0"/>
              <a:t>•	забезпечення загальної екологічної рівноваги у природньому середовищі.</a:t>
            </a:r>
          </a:p>
          <a:p>
            <a:endParaRPr lang="uk-UA" sz="2400" dirty="0"/>
          </a:p>
        </p:txBody>
      </p:sp>
    </p:spTree>
    <p:extLst>
      <p:ext uri="{BB962C8B-B14F-4D97-AF65-F5344CB8AC3E}">
        <p14:creationId xmlns:p14="http://schemas.microsoft.com/office/powerpoint/2010/main" val="69317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03AD96-BD42-EB4D-30CC-118677062B22}"/>
              </a:ext>
            </a:extLst>
          </p:cNvPr>
          <p:cNvSpPr>
            <a:spLocks noGrp="1"/>
          </p:cNvSpPr>
          <p:nvPr>
            <p:ph type="title"/>
          </p:nvPr>
        </p:nvSpPr>
        <p:spPr>
          <a:xfrm>
            <a:off x="1631853" y="427162"/>
            <a:ext cx="9872760" cy="1280890"/>
          </a:xfrm>
        </p:spPr>
        <p:txBody>
          <a:bodyPr>
            <a:noAutofit/>
          </a:bodyPr>
          <a:lstStyle/>
          <a:p>
            <a:pPr algn="just"/>
            <a:r>
              <a:rPr lang="uk-UA" sz="2400" b="1" dirty="0"/>
              <a:t>Серед основних економічних завдань </a:t>
            </a:r>
            <a:r>
              <a:rPr lang="uk-UA" sz="2400" b="1" dirty="0" err="1"/>
              <a:t>фіторекультивації</a:t>
            </a:r>
            <a:r>
              <a:rPr lang="uk-UA" sz="2400" b="1" dirty="0"/>
              <a:t> порушених територій варто вказати наступні:</a:t>
            </a:r>
            <a:br>
              <a:rPr lang="uk-UA" sz="2400" b="1" dirty="0"/>
            </a:br>
            <a:endParaRPr lang="uk-UA" sz="2400" b="1" dirty="0"/>
          </a:p>
        </p:txBody>
      </p:sp>
      <p:sp>
        <p:nvSpPr>
          <p:cNvPr id="3" name="Объект 2">
            <a:extLst>
              <a:ext uri="{FF2B5EF4-FFF2-40B4-BE49-F238E27FC236}">
                <a16:creationId xmlns:a16="http://schemas.microsoft.com/office/drawing/2014/main" id="{3FD977B9-B09E-89ED-5603-833A620725D4}"/>
              </a:ext>
            </a:extLst>
          </p:cNvPr>
          <p:cNvSpPr>
            <a:spLocks noGrp="1"/>
          </p:cNvSpPr>
          <p:nvPr>
            <p:ph idx="1"/>
          </p:nvPr>
        </p:nvSpPr>
        <p:spPr>
          <a:xfrm>
            <a:off x="1181686" y="2147669"/>
            <a:ext cx="10677379" cy="3777622"/>
          </a:xfrm>
        </p:spPr>
        <p:txBody>
          <a:bodyPr>
            <a:noAutofit/>
          </a:bodyPr>
          <a:lstStyle/>
          <a:p>
            <a:r>
              <a:rPr lang="uk-UA" sz="2400" dirty="0"/>
              <a:t>•	економічно обґрунтоване цільове використання відновлених земель;</a:t>
            </a:r>
          </a:p>
          <a:p>
            <a:r>
              <a:rPr lang="uk-UA" sz="2400" dirty="0"/>
              <a:t>•	раціональне ведення лісо-, </a:t>
            </a:r>
            <a:r>
              <a:rPr lang="uk-UA" sz="2400" dirty="0" err="1"/>
              <a:t>сільсько</a:t>
            </a:r>
            <a:r>
              <a:rPr lang="uk-UA" sz="2400" dirty="0"/>
              <a:t>-, водо- та рекреаційного користування;</a:t>
            </a:r>
          </a:p>
          <a:p>
            <a:r>
              <a:rPr lang="uk-UA" sz="2400" dirty="0"/>
              <a:t>•	розвиток туристичної і рекреаційної галузі для оздоровлення населення;</a:t>
            </a:r>
          </a:p>
          <a:p>
            <a:r>
              <a:rPr lang="uk-UA" sz="2400" dirty="0"/>
              <a:t>•	створення економічно збалансованого ландшафту;</a:t>
            </a:r>
          </a:p>
          <a:p>
            <a:r>
              <a:rPr lang="uk-UA" sz="2400" dirty="0"/>
              <a:t>•	запровадження економічних важелів стимулювання заходів із відновлення земельних ресурсів.</a:t>
            </a:r>
          </a:p>
          <a:p>
            <a:endParaRPr lang="uk-UA" sz="2400" dirty="0"/>
          </a:p>
        </p:txBody>
      </p:sp>
    </p:spTree>
    <p:extLst>
      <p:ext uri="{BB962C8B-B14F-4D97-AF65-F5344CB8AC3E}">
        <p14:creationId xmlns:p14="http://schemas.microsoft.com/office/powerpoint/2010/main" val="65278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3EF7CC6-B7FC-C42B-C416-2B266F5ECC92}"/>
              </a:ext>
            </a:extLst>
          </p:cNvPr>
          <p:cNvSpPr>
            <a:spLocks noGrp="1"/>
          </p:cNvSpPr>
          <p:nvPr>
            <p:ph idx="1"/>
          </p:nvPr>
        </p:nvSpPr>
        <p:spPr>
          <a:xfrm>
            <a:off x="1151622" y="206326"/>
            <a:ext cx="11040378" cy="3777622"/>
          </a:xfrm>
        </p:spPr>
        <p:txBody>
          <a:bodyPr>
            <a:normAutofit/>
          </a:bodyPr>
          <a:lstStyle/>
          <a:p>
            <a:pPr algn="just"/>
            <a:r>
              <a:rPr lang="uk-UA" sz="2400" b="1" i="1" dirty="0"/>
              <a:t>Соціальні завдання </a:t>
            </a:r>
            <a:r>
              <a:rPr lang="uk-UA" sz="2400" b="1" i="1" dirty="0" err="1"/>
              <a:t>фіторекультивації</a:t>
            </a:r>
            <a:r>
              <a:rPr lang="uk-UA" sz="2400" b="1" i="1" dirty="0"/>
              <a:t> </a:t>
            </a:r>
            <a:r>
              <a:rPr lang="uk-UA" sz="2400" dirty="0"/>
              <a:t>полягають у відновленні та оздоровлені території порушених земель, регулювання суспільних відносин щодо охорони природного середовища, створення естетично цінних та привабливих ландшафтів, збалансоване використання природних комплексів та об’єктів, формування екологічної культури населення, створення рекреаційних зон та місць відпочинку населення, створення сприятливих умов проживання людини.</a:t>
            </a:r>
          </a:p>
        </p:txBody>
      </p:sp>
      <p:pic>
        <p:nvPicPr>
          <p:cNvPr id="4" name="Рисунок 3">
            <a:extLst>
              <a:ext uri="{FF2B5EF4-FFF2-40B4-BE49-F238E27FC236}">
                <a16:creationId xmlns:a16="http://schemas.microsoft.com/office/drawing/2014/main" id="{2057BA33-3A94-623D-62CC-49D1A650AD27}"/>
              </a:ext>
            </a:extLst>
          </p:cNvPr>
          <p:cNvPicPr>
            <a:picLocks noChangeAspect="1"/>
          </p:cNvPicPr>
          <p:nvPr/>
        </p:nvPicPr>
        <p:blipFill>
          <a:blip r:embed="rId2"/>
          <a:stretch>
            <a:fillRect/>
          </a:stretch>
        </p:blipFill>
        <p:spPr>
          <a:xfrm>
            <a:off x="5109869" y="3012279"/>
            <a:ext cx="5469036" cy="3639395"/>
          </a:xfrm>
          <a:prstGeom prst="rect">
            <a:avLst/>
          </a:prstGeom>
        </p:spPr>
      </p:pic>
    </p:spTree>
    <p:extLst>
      <p:ext uri="{BB962C8B-B14F-4D97-AF65-F5344CB8AC3E}">
        <p14:creationId xmlns:p14="http://schemas.microsoft.com/office/powerpoint/2010/main" val="1271219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4BD1AE-6FE7-0C9C-E6AD-DEFBF85BDBB7}"/>
              </a:ext>
            </a:extLst>
          </p:cNvPr>
          <p:cNvSpPr>
            <a:spLocks noGrp="1"/>
          </p:cNvSpPr>
          <p:nvPr>
            <p:ph idx="1"/>
          </p:nvPr>
        </p:nvSpPr>
        <p:spPr>
          <a:xfrm>
            <a:off x="1153551" y="194091"/>
            <a:ext cx="10829363" cy="3777622"/>
          </a:xfrm>
        </p:spPr>
        <p:txBody>
          <a:bodyPr>
            <a:noAutofit/>
          </a:bodyPr>
          <a:lstStyle/>
          <a:p>
            <a:pPr algn="just"/>
            <a:r>
              <a:rPr lang="uk-UA" sz="2400" b="1" dirty="0"/>
              <a:t>Ландшафт</a:t>
            </a:r>
            <a:r>
              <a:rPr lang="uk-UA" sz="2400" dirty="0"/>
              <a:t> – це природний комплекс, який формує однорідну суцільну систему, в якій всі основні складові, а саме: ґрунт, рельєф, кліматичні умови, наземні та підземні води, флора і фауна - перебувають в складній взаємодії і доповнюють одні одних. Ландшафти поділяють на природний і антропогенний. </a:t>
            </a:r>
            <a:r>
              <a:rPr lang="uk-UA" sz="2400" b="1" i="1" dirty="0"/>
              <a:t>Природний ландшафт </a:t>
            </a:r>
            <a:r>
              <a:rPr lang="uk-UA" sz="2400" dirty="0"/>
              <a:t>складається з взаємодіючих природних складових і формується за умови проходження природних процесів.</a:t>
            </a:r>
          </a:p>
          <a:p>
            <a:pPr algn="just"/>
            <a:r>
              <a:rPr lang="uk-UA" sz="2400" b="1" i="1" dirty="0"/>
              <a:t>Антропогенний ландшафт </a:t>
            </a:r>
            <a:r>
              <a:rPr lang="uk-UA" sz="2400" dirty="0"/>
              <a:t>– формується з взаємодіючих як природних так і антропогенних складових і проходить під впливом антропогенної діяльності та природних процесів. </a:t>
            </a:r>
          </a:p>
        </p:txBody>
      </p:sp>
      <p:pic>
        <p:nvPicPr>
          <p:cNvPr id="4" name="Рисунок 3">
            <a:extLst>
              <a:ext uri="{FF2B5EF4-FFF2-40B4-BE49-F238E27FC236}">
                <a16:creationId xmlns:a16="http://schemas.microsoft.com/office/drawing/2014/main" id="{B9020866-9E09-7249-EF17-2EC3D530DB59}"/>
              </a:ext>
            </a:extLst>
          </p:cNvPr>
          <p:cNvPicPr>
            <a:picLocks noChangeAspect="1"/>
          </p:cNvPicPr>
          <p:nvPr/>
        </p:nvPicPr>
        <p:blipFill>
          <a:blip r:embed="rId2"/>
          <a:stretch>
            <a:fillRect/>
          </a:stretch>
        </p:blipFill>
        <p:spPr>
          <a:xfrm>
            <a:off x="7979679" y="4400642"/>
            <a:ext cx="3401085" cy="2263267"/>
          </a:xfrm>
          <a:prstGeom prst="rect">
            <a:avLst/>
          </a:prstGeom>
        </p:spPr>
      </p:pic>
      <p:pic>
        <p:nvPicPr>
          <p:cNvPr id="5" name="Рисунок 4">
            <a:extLst>
              <a:ext uri="{FF2B5EF4-FFF2-40B4-BE49-F238E27FC236}">
                <a16:creationId xmlns:a16="http://schemas.microsoft.com/office/drawing/2014/main" id="{4E10F316-3952-C576-C7D8-E6717B1C78C4}"/>
              </a:ext>
            </a:extLst>
          </p:cNvPr>
          <p:cNvPicPr>
            <a:picLocks noChangeAspect="1"/>
          </p:cNvPicPr>
          <p:nvPr/>
        </p:nvPicPr>
        <p:blipFill>
          <a:blip r:embed="rId3"/>
          <a:stretch>
            <a:fillRect/>
          </a:stretch>
        </p:blipFill>
        <p:spPr>
          <a:xfrm>
            <a:off x="2296330" y="4400642"/>
            <a:ext cx="3401085" cy="2263267"/>
          </a:xfrm>
          <a:prstGeom prst="rect">
            <a:avLst/>
          </a:prstGeom>
        </p:spPr>
      </p:pic>
    </p:spTree>
    <p:extLst>
      <p:ext uri="{BB962C8B-B14F-4D97-AF65-F5344CB8AC3E}">
        <p14:creationId xmlns:p14="http://schemas.microsoft.com/office/powerpoint/2010/main" val="147371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FCFF2FF-A652-82CC-577A-D8307C176584}"/>
              </a:ext>
            </a:extLst>
          </p:cNvPr>
          <p:cNvPicPr>
            <a:picLocks noChangeAspect="1"/>
          </p:cNvPicPr>
          <p:nvPr/>
        </p:nvPicPr>
        <p:blipFill>
          <a:blip r:embed="rId2"/>
          <a:stretch>
            <a:fillRect/>
          </a:stretch>
        </p:blipFill>
        <p:spPr>
          <a:xfrm>
            <a:off x="2319200" y="-11874"/>
            <a:ext cx="8950341" cy="6869874"/>
          </a:xfrm>
          <a:prstGeom prst="rect">
            <a:avLst/>
          </a:prstGeom>
        </p:spPr>
      </p:pic>
    </p:spTree>
    <p:extLst>
      <p:ext uri="{BB962C8B-B14F-4D97-AF65-F5344CB8AC3E}">
        <p14:creationId xmlns:p14="http://schemas.microsoft.com/office/powerpoint/2010/main" val="333068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47E1C73-E0D5-CE57-6341-8A11173566D5}"/>
              </a:ext>
            </a:extLst>
          </p:cNvPr>
          <p:cNvSpPr>
            <a:spLocks noGrp="1"/>
          </p:cNvSpPr>
          <p:nvPr>
            <p:ph idx="1"/>
          </p:nvPr>
        </p:nvSpPr>
        <p:spPr>
          <a:xfrm>
            <a:off x="1421592" y="175253"/>
            <a:ext cx="10376511" cy="3777622"/>
          </a:xfrm>
        </p:spPr>
        <p:txBody>
          <a:bodyPr>
            <a:normAutofit/>
          </a:bodyPr>
          <a:lstStyle/>
          <a:p>
            <a:pPr algn="just"/>
            <a:r>
              <a:rPr lang="uk-UA" sz="2000" b="1" dirty="0"/>
              <a:t>Агроценози</a:t>
            </a:r>
            <a:r>
              <a:rPr lang="uk-UA" sz="2000" dirty="0"/>
              <a:t> – належать до групи сільськогосподарських культур, які вирощують на конкретних земельних фондах. Розміщення, порядок чергування у сівозміні, агротехніка склалися в процесі господарювання.</a:t>
            </a:r>
          </a:p>
          <a:p>
            <a:pPr algn="just"/>
            <a:r>
              <a:rPr lang="uk-UA" sz="2000" b="1" dirty="0" err="1"/>
              <a:t>Акваценози</a:t>
            </a:r>
            <a:r>
              <a:rPr lang="uk-UA" sz="2000" b="1" dirty="0"/>
              <a:t> </a:t>
            </a:r>
            <a:r>
              <a:rPr lang="uk-UA" sz="2000" dirty="0"/>
              <a:t>– рослинні угруповання штучних озер, ставків господарського, рекреаційного та декоративного призначення. Основною вимогою при </a:t>
            </a:r>
            <a:r>
              <a:rPr lang="uk-UA" sz="2000" dirty="0" err="1"/>
              <a:t>фітомеліорації</a:t>
            </a:r>
            <a:r>
              <a:rPr lang="uk-UA" sz="2000" dirty="0"/>
              <a:t> водойм є розміщення, створення та догляд за </a:t>
            </a:r>
            <a:r>
              <a:rPr lang="uk-UA" sz="2000" dirty="0" err="1"/>
              <a:t>акваценозами</a:t>
            </a:r>
            <a:r>
              <a:rPr lang="uk-UA" sz="2000" dirty="0"/>
              <a:t> в різних зонах водойми. Цим досягається ефективне виконання ними таких функцій: захист берегів, формування ландшафту, скорочення обсягу робіт з догляду за рослинними угрупованнями тощо.</a:t>
            </a:r>
          </a:p>
          <a:p>
            <a:pPr algn="just"/>
            <a:endParaRPr lang="uk-UA" sz="2000" dirty="0"/>
          </a:p>
        </p:txBody>
      </p:sp>
      <p:pic>
        <p:nvPicPr>
          <p:cNvPr id="4" name="Рисунок 3">
            <a:extLst>
              <a:ext uri="{FF2B5EF4-FFF2-40B4-BE49-F238E27FC236}">
                <a16:creationId xmlns:a16="http://schemas.microsoft.com/office/drawing/2014/main" id="{EA736A76-F9D0-3217-5201-BE9D3ABF48A4}"/>
              </a:ext>
            </a:extLst>
          </p:cNvPr>
          <p:cNvPicPr>
            <a:picLocks noChangeAspect="1"/>
          </p:cNvPicPr>
          <p:nvPr/>
        </p:nvPicPr>
        <p:blipFill>
          <a:blip r:embed="rId2"/>
          <a:stretch>
            <a:fillRect/>
          </a:stretch>
        </p:blipFill>
        <p:spPr>
          <a:xfrm>
            <a:off x="393897" y="3429000"/>
            <a:ext cx="5807535" cy="3025147"/>
          </a:xfrm>
          <a:prstGeom prst="rect">
            <a:avLst/>
          </a:prstGeom>
        </p:spPr>
      </p:pic>
      <p:pic>
        <p:nvPicPr>
          <p:cNvPr id="5" name="Рисунок 4">
            <a:extLst>
              <a:ext uri="{FF2B5EF4-FFF2-40B4-BE49-F238E27FC236}">
                <a16:creationId xmlns:a16="http://schemas.microsoft.com/office/drawing/2014/main" id="{60B77F08-46FB-9AAB-B926-E1909DE08BB7}"/>
              </a:ext>
            </a:extLst>
          </p:cNvPr>
          <p:cNvPicPr>
            <a:picLocks noChangeAspect="1"/>
          </p:cNvPicPr>
          <p:nvPr/>
        </p:nvPicPr>
        <p:blipFill>
          <a:blip r:embed="rId3"/>
          <a:stretch>
            <a:fillRect/>
          </a:stretch>
        </p:blipFill>
        <p:spPr>
          <a:xfrm>
            <a:off x="6935372" y="3252022"/>
            <a:ext cx="4707988" cy="3202125"/>
          </a:xfrm>
          <a:prstGeom prst="rect">
            <a:avLst/>
          </a:prstGeom>
        </p:spPr>
      </p:pic>
    </p:spTree>
    <p:extLst>
      <p:ext uri="{BB962C8B-B14F-4D97-AF65-F5344CB8AC3E}">
        <p14:creationId xmlns:p14="http://schemas.microsoft.com/office/powerpoint/2010/main" val="2370857164"/>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390</TotalTime>
  <Words>1259</Words>
  <Application>Microsoft Office PowerPoint</Application>
  <PresentationFormat>Широкоэкранный</PresentationFormat>
  <Paragraphs>53</Paragraphs>
  <Slides>17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Century Gothic</vt:lpstr>
      <vt:lpstr>Wingdings 3</vt:lpstr>
      <vt:lpstr>Легкий дым</vt:lpstr>
      <vt:lpstr>Складові та підходи до фіторекультивації деградованих земель   </vt:lpstr>
      <vt:lpstr>Фіторекультивація земель це один із різновидів рекультивації, який окреслює удосконалення та відновлення антропогенних ландшафтів шляхом утворення на них екологічно доцільного потужного рослинного покриву. </vt:lpstr>
      <vt:lpstr>Презентация PowerPoint</vt:lpstr>
      <vt:lpstr>Серед основних завдань з екологічної точки зору фіторекультивації варто виділити наступні: </vt:lpstr>
      <vt:lpstr>Серед основних економічних завдань фіторекультивації порушених територій варто вказати наступні: </vt:lpstr>
      <vt:lpstr>Презентация PowerPoint</vt:lpstr>
      <vt:lpstr>Презентация PowerPoint</vt:lpstr>
      <vt:lpstr>Презентация PowerPoint</vt:lpstr>
      <vt:lpstr>Презентация PowerPoint</vt:lpstr>
      <vt:lpstr>Презентация PowerPoint</vt:lpstr>
      <vt:lpstr>Фіторекультивація залежно від функціонального призначення поділяється на наступні типи: </vt:lpstr>
      <vt:lpstr>Презентация PowerPoint</vt:lpstr>
      <vt:lpstr>Презентация PowerPoint</vt:lpstr>
      <vt:lpstr>Підбір культур визначається родючістю ґрунту та вибагливістю рослинності до ґрунтового середовища. </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Складові та підходи до фіторекультивації деградованих земель   </dc:title>
  <dc:creator>Oksana</dc:creator>
  <cp:lastModifiedBy>Oksana</cp:lastModifiedBy>
  <cp:revision>26</cp:revision>
  <dcterms:created xsi:type="dcterms:W3CDTF">2024-03-27T20:26:01Z</dcterms:created>
  <dcterms:modified xsi:type="dcterms:W3CDTF">2024-04-04T04:10:11Z</dcterms:modified>
</cp:coreProperties>
</file>