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1"/>
  </p:sldMasterIdLst>
  <p:sldIdLst>
    <p:sldId id="256" r:id="rId2"/>
    <p:sldId id="282" r:id="rId3"/>
    <p:sldId id="257" r:id="rId4"/>
    <p:sldId id="283" r:id="rId5"/>
    <p:sldId id="284" r:id="rId6"/>
    <p:sldId id="285" r:id="rId7"/>
    <p:sldId id="286" r:id="rId8"/>
    <p:sldId id="287" r:id="rId9"/>
    <p:sldId id="288" r:id="rId10"/>
    <p:sldId id="289" r:id="rId11"/>
    <p:sldId id="302" r:id="rId12"/>
    <p:sldId id="291" r:id="rId13"/>
    <p:sldId id="297" r:id="rId14"/>
    <p:sldId id="299" r:id="rId15"/>
    <p:sldId id="303" r:id="rId16"/>
    <p:sldId id="301" r:id="rId17"/>
    <p:sldId id="292" r:id="rId18"/>
    <p:sldId id="293" r:id="rId19"/>
    <p:sldId id="294" r:id="rId20"/>
    <p:sldId id="295" r:id="rId21"/>
    <p:sldId id="304"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1306" y="8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pPr>
              <a:defRPr/>
            </a:pPr>
            <a:fld id="{5A3FCC6C-3610-4DF7-9FE4-16D56544977D}" type="datetimeFigureOut">
              <a:rPr lang="ru-RU" smtClean="0"/>
              <a:pPr>
                <a:defRPr/>
              </a:pPr>
              <a:t>08.09.2026</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a:defRPr/>
            </a:pPr>
            <a:fld id="{BBE41A44-ACAE-4B75-8B9D-FBDE268FD1B2}" type="slidenum">
              <a:rPr lang="ru-RU" smtClean="0"/>
              <a:pPr>
                <a:defRPr/>
              </a:pPr>
              <a:t>‹№›</a:t>
            </a:fld>
            <a:endParaRPr lang="ru-RU"/>
          </a:p>
        </p:txBody>
      </p:sp>
    </p:spTree>
    <p:extLst>
      <p:ext uri="{BB962C8B-B14F-4D97-AF65-F5344CB8AC3E}">
        <p14:creationId xmlns:p14="http://schemas.microsoft.com/office/powerpoint/2010/main" val="1363206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pPr>
              <a:defRPr/>
            </a:pPr>
            <a:fld id="{5A3FCC6C-3610-4DF7-9FE4-16D56544977D}" type="datetimeFigureOut">
              <a:rPr lang="ru-RU" smtClean="0"/>
              <a:pPr>
                <a:defRPr/>
              </a:pPr>
              <a:t>08.09.2026</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BBE41A44-ACAE-4B75-8B9D-FBDE268FD1B2}" type="slidenum">
              <a:rPr lang="ru-RU" smtClean="0"/>
              <a:pPr>
                <a:defRPr/>
              </a:pPr>
              <a:t>‹№›</a:t>
            </a:fld>
            <a:endParaRPr lang="ru-RU"/>
          </a:p>
        </p:txBody>
      </p:sp>
    </p:spTree>
    <p:extLst>
      <p:ext uri="{BB962C8B-B14F-4D97-AF65-F5344CB8AC3E}">
        <p14:creationId xmlns:p14="http://schemas.microsoft.com/office/powerpoint/2010/main" val="2055465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pPr>
              <a:defRPr/>
            </a:pPr>
            <a:fld id="{5A3FCC6C-3610-4DF7-9FE4-16D56544977D}" type="datetimeFigureOut">
              <a:rPr lang="ru-RU" smtClean="0"/>
              <a:pPr>
                <a:defRPr/>
              </a:pPr>
              <a:t>08.09.2026</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BBE41A44-ACAE-4B75-8B9D-FBDE268FD1B2}" type="slidenum">
              <a:rPr lang="ru-RU" smtClean="0"/>
              <a:pPr>
                <a:defRPr/>
              </a:pPr>
              <a:t>‹№›</a:t>
            </a:fld>
            <a:endParaRPr lang="ru-RU"/>
          </a:p>
        </p:txBody>
      </p:sp>
    </p:spTree>
    <p:extLst>
      <p:ext uri="{BB962C8B-B14F-4D97-AF65-F5344CB8AC3E}">
        <p14:creationId xmlns:p14="http://schemas.microsoft.com/office/powerpoint/2010/main" val="3501975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pPr>
              <a:defRPr/>
            </a:pPr>
            <a:fld id="{5A3FCC6C-3610-4DF7-9FE4-16D56544977D}" type="datetimeFigureOut">
              <a:rPr lang="ru-RU" smtClean="0"/>
              <a:pPr>
                <a:defRPr/>
              </a:pPr>
              <a:t>08.09.2026</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pPr>
              <a:defRPr/>
            </a:pPr>
            <a:fld id="{BBE41A44-ACAE-4B75-8B9D-FBDE268FD1B2}" type="slidenum">
              <a:rPr lang="ru-RU" smtClean="0"/>
              <a:pPr>
                <a:defRPr/>
              </a:pPr>
              <a:t>‹№›</a:t>
            </a:fld>
            <a:endParaRPr lang="ru-RU"/>
          </a:p>
        </p:txBody>
      </p:sp>
    </p:spTree>
    <p:extLst>
      <p:ext uri="{BB962C8B-B14F-4D97-AF65-F5344CB8AC3E}">
        <p14:creationId xmlns:p14="http://schemas.microsoft.com/office/powerpoint/2010/main" val="1136372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pPr>
              <a:defRPr/>
            </a:pPr>
            <a:fld id="{5A3FCC6C-3610-4DF7-9FE4-16D56544977D}" type="datetimeFigureOut">
              <a:rPr lang="ru-RU" smtClean="0"/>
              <a:pPr>
                <a:defRPr/>
              </a:pPr>
              <a:t>08.09.2026</a:t>
            </a:fld>
            <a:endParaRPr lang="ru-RU"/>
          </a:p>
        </p:txBody>
      </p:sp>
      <p:sp>
        <p:nvSpPr>
          <p:cNvPr id="8" name="Footer Placeholder 7"/>
          <p:cNvSpPr>
            <a:spLocks noGrp="1"/>
          </p:cNvSpPr>
          <p:nvPr>
            <p:ph type="ftr" sz="quarter" idx="11"/>
          </p:nvPr>
        </p:nvSpPr>
        <p:spPr/>
        <p:txBody>
          <a:bodyPr/>
          <a:lstStyle/>
          <a:p>
            <a:pPr>
              <a:defRPr/>
            </a:pPr>
            <a:endParaRPr lang="ru-RU"/>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pPr>
              <a:defRPr/>
            </a:pPr>
            <a:fld id="{BBE41A44-ACAE-4B75-8B9D-FBDE268FD1B2}" type="slidenum">
              <a:rPr lang="ru-RU" smtClean="0"/>
              <a:pPr>
                <a:defRPr/>
              </a:pPr>
              <a:t>‹№›</a:t>
            </a:fld>
            <a:endParaRPr lang="ru-RU"/>
          </a:p>
        </p:txBody>
      </p:sp>
    </p:spTree>
    <p:extLst>
      <p:ext uri="{BB962C8B-B14F-4D97-AF65-F5344CB8AC3E}">
        <p14:creationId xmlns:p14="http://schemas.microsoft.com/office/powerpoint/2010/main" val="2777460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pPr>
              <a:defRPr/>
            </a:pPr>
            <a:fld id="{5A3FCC6C-3610-4DF7-9FE4-16D56544977D}" type="datetimeFigureOut">
              <a:rPr lang="ru-RU" smtClean="0"/>
              <a:pPr>
                <a:defRPr/>
              </a:pPr>
              <a:t>08.09.2026</a:t>
            </a:fld>
            <a:endParaRPr lang="ru-RU"/>
          </a:p>
        </p:txBody>
      </p:sp>
      <p:sp>
        <p:nvSpPr>
          <p:cNvPr id="4" name="Footer Placeholder 3"/>
          <p:cNvSpPr>
            <a:spLocks noGrp="1"/>
          </p:cNvSpPr>
          <p:nvPr>
            <p:ph type="ftr" sz="quarter" idx="11"/>
          </p:nvPr>
        </p:nvSpPr>
        <p:spPr/>
        <p:txBody>
          <a:bodyPr/>
          <a:lstStyle/>
          <a:p>
            <a:pPr>
              <a:defRPr/>
            </a:pPr>
            <a:endParaRPr lang="ru-RU"/>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defRPr/>
            </a:pPr>
            <a:fld id="{BBE41A44-ACAE-4B75-8B9D-FBDE268FD1B2}" type="slidenum">
              <a:rPr lang="ru-RU" smtClean="0"/>
              <a:pPr>
                <a:defRPr/>
              </a:pPr>
              <a:t>‹№›</a:t>
            </a:fld>
            <a:endParaRPr lang="ru-RU"/>
          </a:p>
        </p:txBody>
      </p:sp>
    </p:spTree>
    <p:extLst>
      <p:ext uri="{BB962C8B-B14F-4D97-AF65-F5344CB8AC3E}">
        <p14:creationId xmlns:p14="http://schemas.microsoft.com/office/powerpoint/2010/main" val="3235399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5A3FCC6C-3610-4DF7-9FE4-16D56544977D}" type="datetimeFigureOut">
              <a:rPr lang="ru-RU" smtClean="0"/>
              <a:pPr>
                <a:defRPr/>
              </a:pPr>
              <a:t>08.09.2026</a:t>
            </a:fld>
            <a:endParaRPr lang="ru-RU"/>
          </a:p>
        </p:txBody>
      </p:sp>
      <p:sp>
        <p:nvSpPr>
          <p:cNvPr id="3" name="Footer Placeholder 2"/>
          <p:cNvSpPr>
            <a:spLocks noGrp="1"/>
          </p:cNvSpPr>
          <p:nvPr>
            <p:ph type="ftr" sz="quarter" idx="11"/>
          </p:nvPr>
        </p:nvSpPr>
        <p:spPr/>
        <p:txBody>
          <a:bodyPr/>
          <a:lstStyle/>
          <a:p>
            <a:pPr>
              <a:defRPr/>
            </a:pPr>
            <a:endParaRPr lang="ru-RU"/>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a:defRPr/>
            </a:pPr>
            <a:fld id="{BBE41A44-ACAE-4B75-8B9D-FBDE268FD1B2}" type="slidenum">
              <a:rPr lang="ru-RU" smtClean="0"/>
              <a:pPr>
                <a:defRPr/>
              </a:pPr>
              <a:t>‹№›</a:t>
            </a:fld>
            <a:endParaRPr lang="ru-RU"/>
          </a:p>
        </p:txBody>
      </p:sp>
    </p:spTree>
    <p:extLst>
      <p:ext uri="{BB962C8B-B14F-4D97-AF65-F5344CB8AC3E}">
        <p14:creationId xmlns:p14="http://schemas.microsoft.com/office/powerpoint/2010/main" val="1513465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pPr>
              <a:defRPr/>
            </a:pPr>
            <a:fld id="{5A3FCC6C-3610-4DF7-9FE4-16D56544977D}" type="datetimeFigureOut">
              <a:rPr lang="ru-RU" smtClean="0"/>
              <a:pPr>
                <a:defRPr/>
              </a:pPr>
              <a:t>08.09.2026</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defRPr/>
            </a:pPr>
            <a:fld id="{BBE41A44-ACAE-4B75-8B9D-FBDE268FD1B2}" type="slidenum">
              <a:rPr lang="ru-RU" smtClean="0"/>
              <a:pPr>
                <a:defRPr/>
              </a:pPr>
              <a:t>‹№›</a:t>
            </a:fld>
            <a:endParaRPr lang="ru-RU"/>
          </a:p>
        </p:txBody>
      </p:sp>
    </p:spTree>
    <p:extLst>
      <p:ext uri="{BB962C8B-B14F-4D97-AF65-F5344CB8AC3E}">
        <p14:creationId xmlns:p14="http://schemas.microsoft.com/office/powerpoint/2010/main" val="4109259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pPr>
              <a:defRPr/>
            </a:pPr>
            <a:fld id="{5A3FCC6C-3610-4DF7-9FE4-16D56544977D}" type="datetimeFigureOut">
              <a:rPr lang="ru-RU" smtClean="0"/>
              <a:pPr>
                <a:defRPr/>
              </a:pPr>
              <a:t>08.09.2026</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BBE41A44-ACAE-4B75-8B9D-FBDE268FD1B2}" type="slidenum">
              <a:rPr lang="ru-RU" smtClean="0"/>
              <a:pPr>
                <a:defRPr/>
              </a:pPr>
              <a:t>‹№›</a:t>
            </a:fld>
            <a:endParaRPr lang="ru-RU"/>
          </a:p>
        </p:txBody>
      </p:sp>
    </p:spTree>
    <p:extLst>
      <p:ext uri="{BB962C8B-B14F-4D97-AF65-F5344CB8AC3E}">
        <p14:creationId xmlns:p14="http://schemas.microsoft.com/office/powerpoint/2010/main" val="4252938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pPr>
              <a:defRPr/>
            </a:pPr>
            <a:fld id="{5A3FCC6C-3610-4DF7-9FE4-16D56544977D}" type="datetimeFigureOut">
              <a:rPr lang="ru-RU" smtClean="0"/>
              <a:pPr>
                <a:defRPr/>
              </a:pPr>
              <a:t>08.09.2026</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BBE41A44-ACAE-4B75-8B9D-FBDE268FD1B2}" type="slidenum">
              <a:rPr lang="ru-RU" smtClean="0"/>
              <a:pPr>
                <a:defRPr/>
              </a:pPr>
              <a:t>‹№›</a:t>
            </a:fld>
            <a:endParaRPr lang="ru-RU"/>
          </a:p>
        </p:txBody>
      </p:sp>
    </p:spTree>
    <p:extLst>
      <p:ext uri="{BB962C8B-B14F-4D97-AF65-F5344CB8AC3E}">
        <p14:creationId xmlns:p14="http://schemas.microsoft.com/office/powerpoint/2010/main" val="3435678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pPr>
              <a:defRPr/>
            </a:pPr>
            <a:fld id="{5A3FCC6C-3610-4DF7-9FE4-16D56544977D}" type="datetimeFigureOut">
              <a:rPr lang="ru-RU" smtClean="0"/>
              <a:pPr>
                <a:defRPr/>
              </a:pPr>
              <a:t>08.09.2026</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BBE41A44-ACAE-4B75-8B9D-FBDE268FD1B2}" type="slidenum">
              <a:rPr lang="ru-RU" smtClean="0"/>
              <a:pPr>
                <a:defRPr/>
              </a:pPr>
              <a:t>‹№›</a:t>
            </a:fld>
            <a:endParaRPr lang="ru-RU"/>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19317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pPr>
              <a:defRPr/>
            </a:pPr>
            <a:fld id="{5A3FCC6C-3610-4DF7-9FE4-16D56544977D}" type="datetimeFigureOut">
              <a:rPr lang="ru-RU" smtClean="0"/>
              <a:pPr>
                <a:defRPr/>
              </a:pPr>
              <a:t>08.09.2026</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BBE41A44-ACAE-4B75-8B9D-FBDE268FD1B2}" type="slidenum">
              <a:rPr lang="ru-RU" smtClean="0"/>
              <a:pPr>
                <a:defRPr/>
              </a:pPr>
              <a:t>‹№›</a:t>
            </a:fld>
            <a:endParaRPr lang="ru-RU"/>
          </a:p>
        </p:txBody>
      </p:sp>
    </p:spTree>
    <p:extLst>
      <p:ext uri="{BB962C8B-B14F-4D97-AF65-F5344CB8AC3E}">
        <p14:creationId xmlns:p14="http://schemas.microsoft.com/office/powerpoint/2010/main" val="21628874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pPr>
              <a:defRPr/>
            </a:pPr>
            <a:fld id="{5A3FCC6C-3610-4DF7-9FE4-16D56544977D}" type="datetimeFigureOut">
              <a:rPr lang="ru-RU" smtClean="0"/>
              <a:pPr>
                <a:defRPr/>
              </a:pPr>
              <a:t>08.09.2026</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BBE41A44-ACAE-4B75-8B9D-FBDE268FD1B2}" type="slidenum">
              <a:rPr lang="ru-RU" smtClean="0"/>
              <a:pPr>
                <a:defRPr/>
              </a:pPr>
              <a:t>‹№›</a:t>
            </a:fld>
            <a:endParaRPr lang="ru-RU"/>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971630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uk-UA"/>
              <a:t>Клацніть, щоб редагувати стиль зразка заголовка</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pPr>
              <a:defRPr/>
            </a:pPr>
            <a:fld id="{5A3FCC6C-3610-4DF7-9FE4-16D56544977D}" type="datetimeFigureOut">
              <a:rPr lang="ru-RU" smtClean="0"/>
              <a:pPr>
                <a:defRPr/>
              </a:pPr>
              <a:t>08.09.2026</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BBE41A44-ACAE-4B75-8B9D-FBDE268FD1B2}" type="slidenum">
              <a:rPr lang="ru-RU" smtClean="0"/>
              <a:pPr>
                <a:defRPr/>
              </a:pPr>
              <a:t>‹№›</a:t>
            </a:fld>
            <a:endParaRPr lang="ru-RU"/>
          </a:p>
        </p:txBody>
      </p:sp>
    </p:spTree>
    <p:extLst>
      <p:ext uri="{BB962C8B-B14F-4D97-AF65-F5344CB8AC3E}">
        <p14:creationId xmlns:p14="http://schemas.microsoft.com/office/powerpoint/2010/main" val="38733401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pPr>
              <a:defRPr/>
            </a:pPr>
            <a:fld id="{5A3FCC6C-3610-4DF7-9FE4-16D56544977D}" type="datetimeFigureOut">
              <a:rPr lang="ru-RU" smtClean="0"/>
              <a:pPr>
                <a:defRPr/>
              </a:pPr>
              <a:t>08.09.2026</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BBE41A44-ACAE-4B75-8B9D-FBDE268FD1B2}" type="slidenum">
              <a:rPr lang="ru-RU" smtClean="0"/>
              <a:pPr>
                <a:defRPr/>
              </a:pPr>
              <a:t>‹№›</a:t>
            </a:fld>
            <a:endParaRPr lang="ru-RU"/>
          </a:p>
        </p:txBody>
      </p:sp>
    </p:spTree>
    <p:extLst>
      <p:ext uri="{BB962C8B-B14F-4D97-AF65-F5344CB8AC3E}">
        <p14:creationId xmlns:p14="http://schemas.microsoft.com/office/powerpoint/2010/main" val="36404391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pPr>
              <a:defRPr/>
            </a:pPr>
            <a:fld id="{5A3FCC6C-3610-4DF7-9FE4-16D56544977D}" type="datetimeFigureOut">
              <a:rPr lang="ru-RU" smtClean="0"/>
              <a:pPr>
                <a:defRPr/>
              </a:pPr>
              <a:t>08.09.2026</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BBE41A44-ACAE-4B75-8B9D-FBDE268FD1B2}" type="slidenum">
              <a:rPr lang="ru-RU" smtClean="0"/>
              <a:pPr>
                <a:defRPr/>
              </a:pPr>
              <a:t>‹№›</a:t>
            </a:fld>
            <a:endParaRPr lang="ru-RU"/>
          </a:p>
        </p:txBody>
      </p:sp>
    </p:spTree>
    <p:extLst>
      <p:ext uri="{BB962C8B-B14F-4D97-AF65-F5344CB8AC3E}">
        <p14:creationId xmlns:p14="http://schemas.microsoft.com/office/powerpoint/2010/main" val="1712329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5A3FCC6C-3610-4DF7-9FE4-16D56544977D}" type="datetimeFigureOut">
              <a:rPr lang="ru-RU" smtClean="0"/>
              <a:pPr>
                <a:defRPr/>
              </a:pPr>
              <a:t>08.09.2026</a:t>
            </a:fld>
            <a:endParaRPr lang="ru-RU"/>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ru-RU"/>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a:defRPr/>
            </a:pPr>
            <a:fld id="{BBE41A44-ACAE-4B75-8B9D-FBDE268FD1B2}" type="slidenum">
              <a:rPr lang="ru-RU" smtClean="0"/>
              <a:pPr>
                <a:defRPr/>
              </a:pPr>
              <a:t>‹№›</a:t>
            </a:fld>
            <a:endParaRPr lang="ru-RU"/>
          </a:p>
        </p:txBody>
      </p:sp>
    </p:spTree>
    <p:extLst>
      <p:ext uri="{BB962C8B-B14F-4D97-AF65-F5344CB8AC3E}">
        <p14:creationId xmlns:p14="http://schemas.microsoft.com/office/powerpoint/2010/main" val="1387514880"/>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hyperlink" Target="https://uk.wikipedia.org/wiki/%D0%94%D1%80%D1%83%D0%B3%D0%B0_%D1%81%D0%B2%D1%96%D1%82%D0%BE%D0%B2%D0%B0_%D0%B2%D1%96%D0%B9%D0%BD%D0%B0" TargetMode="External"/><Relationship Id="rId13" Type="http://schemas.openxmlformats.org/officeDocument/2006/relationships/hyperlink" Target="https://uk.wikipedia.org/wiki/9_%D1%81%D0%B5%D1%80%D0%BF%D0%BD%D1%8F" TargetMode="External"/><Relationship Id="rId3" Type="http://schemas.openxmlformats.org/officeDocument/2006/relationships/hyperlink" Target="https://uk.wikipedia.org/wiki/%D0%AF%D0%BF%D0%BE%D0%BD%D1%96%D1%8F" TargetMode="External"/><Relationship Id="rId7" Type="http://schemas.openxmlformats.org/officeDocument/2006/relationships/hyperlink" Target="https://uk.wikipedia.org/wiki/%D0%93%D0%B0%D1%80%D1%80%D1%96_%D0%A2%D1%80%D1%83%D0%BC%D0%B5%D0%BD" TargetMode="External"/><Relationship Id="rId12" Type="http://schemas.openxmlformats.org/officeDocument/2006/relationships/hyperlink" Target="https://uk.wikipedia.org/wiki/%D0%9C%D0%B0%D0%BB%D1%8E%D0%BA_(%D0%B1%D0%BE%D0%BC%D0%B1%D0%B0)" TargetMode="External"/><Relationship Id="rId2" Type="http://schemas.openxmlformats.org/officeDocument/2006/relationships/hyperlink" Target="https://uk.wikipedia.org/wiki/%D0%AF%D0%B4%D0%B5%D1%80%D0%BD%D0%B0_%D0%B7%D0%B1%D1%80%D0%BE%D1%8F" TargetMode="External"/><Relationship Id="rId1" Type="http://schemas.openxmlformats.org/officeDocument/2006/relationships/slideLayout" Target="../slideLayouts/slideLayout7.xml"/><Relationship Id="rId6" Type="http://schemas.openxmlformats.org/officeDocument/2006/relationships/hyperlink" Target="https://uk.wikipedia.org/wiki/%D0%A1%D0%BF%D0%BE%D0%BB%D1%83%D1%87%D0%B5%D0%BD%D1%96_%D0%A8%D1%82%D0%B0%D1%82%D0%B8_%D0%90%D0%BC%D0%B5%D1%80%D0%B8%D0%BA%D0%B8" TargetMode="External"/><Relationship Id="rId11" Type="http://schemas.openxmlformats.org/officeDocument/2006/relationships/hyperlink" Target="https://uk.wikipedia.org/wiki/%D0%90%D1%82%D0%BE%D0%BC%D0%BD%D0%B0_%D0%B1%D0%BE%D0%BC%D0%B1%D0%B0" TargetMode="External"/><Relationship Id="rId5" Type="http://schemas.openxmlformats.org/officeDocument/2006/relationships/hyperlink" Target="https://uk.wikipedia.org/wiki/%D0%9D%D0%B0%D0%B3%D0%B0%D1%81%D0%B0%D0%BA%D1%96" TargetMode="External"/><Relationship Id="rId10" Type="http://schemas.openxmlformats.org/officeDocument/2006/relationships/hyperlink" Target="https://uk.wikipedia.org/wiki/1945" TargetMode="External"/><Relationship Id="rId4" Type="http://schemas.openxmlformats.org/officeDocument/2006/relationships/hyperlink" Target="https://uk.wikipedia.org/wiki/%D0%A5%D1%96%D1%80%D0%BE%D1%81%D1%96%D0%BC%D0%B0" TargetMode="External"/><Relationship Id="rId9" Type="http://schemas.openxmlformats.org/officeDocument/2006/relationships/hyperlink" Target="https://uk.wikipedia.org/wiki/6_%D1%81%D0%B5%D1%80%D0%BF%D0%BD%D1%8F" TargetMode="External"/><Relationship Id="rId14" Type="http://schemas.openxmlformats.org/officeDocument/2006/relationships/hyperlink" Target="https://uk.wikipedia.org/wiki/%D0%A2%D0%BE%D0%B2%D1%81%D1%82%D1%83%D0%BD_(%D0%B1%D0%BE%D0%BC%D0%B1%D0%B0)"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2" Type="http://schemas.openxmlformats.org/officeDocument/2006/relationships/hyperlink" Target="https://suspilne.media/tag/aponia/"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a:extLst>
              <a:ext uri="{FF2B5EF4-FFF2-40B4-BE49-F238E27FC236}">
                <a16:creationId xmlns:a16="http://schemas.microsoft.com/office/drawing/2014/main" id="{5BDAC75F-B15D-4BE6-82AE-3E17C7A944BE}"/>
              </a:ext>
            </a:extLst>
          </p:cNvPr>
          <p:cNvSpPr/>
          <p:nvPr/>
        </p:nvSpPr>
        <p:spPr>
          <a:xfrm>
            <a:off x="827584" y="0"/>
            <a:ext cx="6840760" cy="6624736"/>
          </a:xfrm>
          <a:prstGeom prst="rect">
            <a:avLst/>
          </a:prstGeom>
          <a:blipFill dpi="0" rotWithShape="1">
            <a:blip r:embed="rId2">
              <a:alphaModFix amt="20000"/>
              <a:extLst>
                <a:ext uri="{BEBA8EAE-BF5A-486C-A8C5-ECC9F3942E4B}">
                  <a14:imgProps xmlns:a14="http://schemas.microsoft.com/office/drawing/2010/main">
                    <a14:imgLayer r:embed="rId3">
                      <a14:imgEffect>
                        <a14:brightnessContrast bright="-40000" contrast="77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uk-UA"/>
          </a:p>
        </p:txBody>
      </p:sp>
      <p:sp>
        <p:nvSpPr>
          <p:cNvPr id="3" name="Прямоугольник 2"/>
          <p:cNvSpPr/>
          <p:nvPr/>
        </p:nvSpPr>
        <p:spPr>
          <a:xfrm>
            <a:off x="2555776" y="620688"/>
            <a:ext cx="4608512" cy="2308324"/>
          </a:xfrm>
          <a:prstGeom prst="rect">
            <a:avLst/>
          </a:prstGeom>
        </p:spPr>
        <p:txBody>
          <a:bodyPr wrap="square">
            <a:spAutoFit/>
          </a:bodyPr>
          <a:lstStyle/>
          <a:p>
            <a:pPr algn="ctr" fontAlgn="auto">
              <a:spcBef>
                <a:spcPts val="0"/>
              </a:spcBef>
              <a:spcAft>
                <a:spcPts val="0"/>
              </a:spcAft>
              <a:defRPr/>
            </a:pPr>
            <a:r>
              <a:rPr lang="uk-UA" sz="3600" b="1" dirty="0" smtClean="0">
                <a:ln w="0"/>
                <a:solidFill>
                  <a:schemeClr val="accent1"/>
                </a:solidFill>
                <a:effectLst>
                  <a:outerShdw blurRad="38100" dist="25400" dir="5400000" algn="ctr" rotWithShape="0">
                    <a:srgbClr val="6E747A">
                      <a:alpha val="43000"/>
                    </a:srgbClr>
                  </a:outerShdw>
                </a:effectLst>
                <a:latin typeface="Times New Roman" pitchFamily="18" charset="0"/>
                <a:cs typeface="Times New Roman" pitchFamily="18" charset="0"/>
              </a:rPr>
              <a:t>ТЕОРЕТИЧНІ ОСНОВИ РАДІОБІОЛОГІЇ </a:t>
            </a:r>
            <a:r>
              <a:rPr lang="uk-UA" sz="3600" b="1" dirty="0">
                <a:ln w="0"/>
                <a:solidFill>
                  <a:schemeClr val="accent1"/>
                </a:solidFill>
                <a:effectLst>
                  <a:outerShdw blurRad="38100" dist="25400" dir="5400000" algn="ctr" rotWithShape="0">
                    <a:srgbClr val="6E747A">
                      <a:alpha val="43000"/>
                    </a:srgbClr>
                  </a:outerShdw>
                </a:effectLst>
                <a:latin typeface="Times New Roman" pitchFamily="18" charset="0"/>
                <a:cs typeface="Times New Roman" pitchFamily="18" charset="0"/>
              </a:rPr>
              <a:t>ТА </a:t>
            </a:r>
            <a:r>
              <a:rPr lang="uk-UA" sz="3600" b="1" dirty="0" smtClean="0">
                <a:ln w="0"/>
                <a:solidFill>
                  <a:schemeClr val="accent1"/>
                </a:solidFill>
                <a:effectLst>
                  <a:outerShdw blurRad="38100" dist="25400" dir="5400000" algn="ctr" rotWithShape="0">
                    <a:srgbClr val="6E747A">
                      <a:alpha val="43000"/>
                    </a:srgbClr>
                  </a:outerShdw>
                </a:effectLst>
                <a:latin typeface="Times New Roman" pitchFamily="18" charset="0"/>
                <a:cs typeface="Times New Roman" pitchFamily="18" charset="0"/>
              </a:rPr>
              <a:t>РАДІЕКОЛОГІЇ</a:t>
            </a:r>
            <a:r>
              <a:rPr lang="uk-UA" sz="3600" b="1" dirty="0">
                <a:ln w="0"/>
                <a:solidFill>
                  <a:schemeClr val="accent1"/>
                </a:solidFill>
                <a:effectLst>
                  <a:outerShdw blurRad="38100" dist="25400" dir="5400000" algn="ctr" rotWithShape="0">
                    <a:srgbClr val="6E747A">
                      <a:alpha val="43000"/>
                    </a:srgbClr>
                  </a:outerShdw>
                </a:effectLst>
                <a:latin typeface="Times New Roman" pitchFamily="18" charset="0"/>
                <a:cs typeface="Times New Roman" pitchFamily="18" charset="0"/>
              </a:rPr>
              <a:t> </a:t>
            </a:r>
          </a:p>
        </p:txBody>
      </p:sp>
      <p:sp>
        <p:nvSpPr>
          <p:cNvPr id="4" name="Скругленный прямоугольник 3"/>
          <p:cNvSpPr/>
          <p:nvPr/>
        </p:nvSpPr>
        <p:spPr>
          <a:xfrm>
            <a:off x="5580112" y="5301208"/>
            <a:ext cx="3105101" cy="1218192"/>
          </a:xfrm>
          <a:prstGeom prst="roundRect">
            <a:avLst/>
          </a:prstGeom>
          <a:noFill/>
        </p:spPr>
        <p:style>
          <a:lnRef idx="2">
            <a:schemeClr val="accent2"/>
          </a:lnRef>
          <a:fillRef idx="1">
            <a:schemeClr val="lt1"/>
          </a:fillRef>
          <a:effectRef idx="0">
            <a:schemeClr val="accent2"/>
          </a:effectRef>
          <a:fontRef idx="minor">
            <a:schemeClr val="dk1"/>
          </a:fontRef>
        </p:style>
        <p:txBody>
          <a:bodyPr anchor="ctr"/>
          <a:lstStyle/>
          <a:p>
            <a:pPr algn="ctr" fontAlgn="auto">
              <a:spcBef>
                <a:spcPts val="0"/>
              </a:spcBef>
              <a:spcAft>
                <a:spcPts val="0"/>
              </a:spcAft>
              <a:defRPr/>
            </a:pPr>
            <a:r>
              <a:rPr lang="uk-UA" b="1" dirty="0" err="1">
                <a:ln w="0"/>
                <a:solidFill>
                  <a:schemeClr val="accent1"/>
                </a:solidFill>
                <a:effectLst>
                  <a:outerShdw blurRad="38100" dist="25400" dir="5400000" algn="ctr" rotWithShape="0">
                    <a:srgbClr val="6E747A">
                      <a:alpha val="43000"/>
                    </a:srgbClr>
                  </a:outerShdw>
                </a:effectLst>
                <a:latin typeface="Times New Roman" pitchFamily="18" charset="0"/>
                <a:cs typeface="Times New Roman" pitchFamily="18" charset="0"/>
              </a:rPr>
              <a:t>Д.с.-г.н</a:t>
            </a:r>
            <a:r>
              <a:rPr lang="uk-UA" b="1" dirty="0">
                <a:ln w="0"/>
                <a:solidFill>
                  <a:schemeClr val="accent1"/>
                </a:solidFill>
                <a:effectLst>
                  <a:outerShdw blurRad="38100" dist="25400" dir="5400000" algn="ctr" rotWithShape="0">
                    <a:srgbClr val="6E747A">
                      <a:alpha val="43000"/>
                    </a:srgbClr>
                  </a:outerShdw>
                </a:effectLst>
                <a:latin typeface="Times New Roman" pitchFamily="18" charset="0"/>
                <a:cs typeface="Times New Roman" pitchFamily="18" charset="0"/>
              </a:rPr>
              <a:t>., професор</a:t>
            </a:r>
          </a:p>
          <a:p>
            <a:pPr algn="ctr" fontAlgn="auto">
              <a:spcBef>
                <a:spcPts val="0"/>
              </a:spcBef>
              <a:spcAft>
                <a:spcPts val="0"/>
              </a:spcAft>
              <a:defRPr/>
            </a:pPr>
            <a:r>
              <a:rPr lang="uk-UA" b="1" dirty="0" err="1">
                <a:ln w="0"/>
                <a:solidFill>
                  <a:schemeClr val="accent1"/>
                </a:solidFill>
                <a:effectLst>
                  <a:outerShdw blurRad="38100" dist="25400" dir="5400000" algn="ctr" rotWithShape="0">
                    <a:srgbClr val="6E747A">
                      <a:alpha val="43000"/>
                    </a:srgbClr>
                  </a:outerShdw>
                </a:effectLst>
                <a:latin typeface="Times New Roman" pitchFamily="18" charset="0"/>
                <a:cs typeface="Times New Roman" pitchFamily="18" charset="0"/>
              </a:rPr>
              <a:t>Романчук</a:t>
            </a:r>
            <a:r>
              <a:rPr lang="uk-UA" b="1" dirty="0">
                <a:ln w="0"/>
                <a:solidFill>
                  <a:schemeClr val="accent1"/>
                </a:solidFill>
                <a:effectLst>
                  <a:outerShdw blurRad="38100" dist="25400" dir="5400000" algn="ctr" rotWithShape="0">
                    <a:srgbClr val="6E747A">
                      <a:alpha val="43000"/>
                    </a:srgbClr>
                  </a:outerShdw>
                </a:effectLst>
                <a:latin typeface="Times New Roman" pitchFamily="18" charset="0"/>
                <a:cs typeface="Times New Roman" pitchFamily="18" charset="0"/>
              </a:rPr>
              <a:t> </a:t>
            </a:r>
          </a:p>
          <a:p>
            <a:pPr algn="ctr" fontAlgn="auto">
              <a:spcBef>
                <a:spcPts val="0"/>
              </a:spcBef>
              <a:spcAft>
                <a:spcPts val="0"/>
              </a:spcAft>
              <a:defRPr/>
            </a:pPr>
            <a:r>
              <a:rPr lang="uk-UA" b="1" dirty="0">
                <a:ln w="0"/>
                <a:solidFill>
                  <a:schemeClr val="accent1"/>
                </a:solidFill>
                <a:effectLst>
                  <a:outerShdw blurRad="38100" dist="25400" dir="5400000" algn="ctr" rotWithShape="0">
                    <a:srgbClr val="6E747A">
                      <a:alpha val="43000"/>
                    </a:srgbClr>
                  </a:outerShdw>
                </a:effectLst>
                <a:latin typeface="Times New Roman" pitchFamily="18" charset="0"/>
                <a:cs typeface="Times New Roman" pitchFamily="18" charset="0"/>
              </a:rPr>
              <a:t>Людмила Донатівна</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p:nvPr>
        </p:nvSpPr>
        <p:spPr/>
        <p:txBody>
          <a:bodyPr/>
          <a:lstStyle/>
          <a:p>
            <a:pPr algn="ctr"/>
            <a:r>
              <a:rPr lang="uk-UA" b="1" dirty="0">
                <a:latin typeface="Times New Roman" panose="02020603050405020304" pitchFamily="18" charset="0"/>
                <a:cs typeface="Times New Roman" panose="02020603050405020304" pitchFamily="18" charset="0"/>
              </a:rPr>
              <a:t>План лекції</a:t>
            </a:r>
            <a:endParaRPr lang="ru-RU" b="1" dirty="0">
              <a:latin typeface="Times New Roman" panose="02020603050405020304" pitchFamily="18" charset="0"/>
              <a:cs typeface="Times New Roman" panose="02020603050405020304" pitchFamily="18" charset="0"/>
            </a:endParaRPr>
          </a:p>
        </p:txBody>
      </p:sp>
      <p:sp>
        <p:nvSpPr>
          <p:cNvPr id="37891" name="Rectangle 3"/>
          <p:cNvSpPr>
            <a:spLocks noGrp="1"/>
          </p:cNvSpPr>
          <p:nvPr>
            <p:ph idx="1"/>
          </p:nvPr>
        </p:nvSpPr>
        <p:spPr/>
        <p:txBody>
          <a:bodyPr>
            <a:normAutofit lnSpcReduction="10000"/>
          </a:bodyPr>
          <a:lstStyle/>
          <a:p>
            <a:r>
              <a:rPr lang="uk-UA" sz="2400" b="1" dirty="0">
                <a:latin typeface="Times New Roman" panose="02020603050405020304" pitchFamily="18" charset="0"/>
                <a:cs typeface="Times New Roman" panose="02020603050405020304" pitchFamily="18" charset="0"/>
              </a:rPr>
              <a:t>1. </a:t>
            </a:r>
            <a:r>
              <a:rPr lang="uk-UA" sz="2400" b="1" dirty="0" smtClean="0">
                <a:latin typeface="Times New Roman" panose="02020603050405020304" pitchFamily="18" charset="0"/>
                <a:cs typeface="Times New Roman" panose="02020603050405020304" pitchFamily="18" charset="0"/>
              </a:rPr>
              <a:t>Визначення </a:t>
            </a:r>
            <a:r>
              <a:rPr lang="uk-UA" sz="2400" b="1" dirty="0">
                <a:latin typeface="Times New Roman" panose="02020603050405020304" pitchFamily="18" charset="0"/>
                <a:cs typeface="Times New Roman" panose="02020603050405020304" pitchFamily="18" charset="0"/>
              </a:rPr>
              <a:t>радіобіології та </a:t>
            </a:r>
            <a:r>
              <a:rPr lang="uk-UA" sz="2400" b="1" dirty="0" smtClean="0">
                <a:latin typeface="Times New Roman" panose="02020603050405020304" pitchFamily="18" charset="0"/>
                <a:cs typeface="Times New Roman" panose="02020603050405020304" pitchFamily="18" charset="0"/>
              </a:rPr>
              <a:t>радіоекології як науки.</a:t>
            </a:r>
            <a:endParaRPr lang="uk-UA" sz="2400" b="1" dirty="0">
              <a:latin typeface="Times New Roman" panose="02020603050405020304" pitchFamily="18" charset="0"/>
              <a:cs typeface="Times New Roman" panose="02020603050405020304" pitchFamily="18" charset="0"/>
            </a:endParaRPr>
          </a:p>
          <a:p>
            <a:r>
              <a:rPr lang="uk-UA" sz="2400" b="1" dirty="0">
                <a:latin typeface="Times New Roman" panose="02020603050405020304" pitchFamily="18" charset="0"/>
                <a:cs typeface="Times New Roman" panose="02020603050405020304" pitchFamily="18" charset="0"/>
              </a:rPr>
              <a:t>2. Предмет і завдання радіобіології та радіоекології.</a:t>
            </a:r>
          </a:p>
          <a:p>
            <a:r>
              <a:rPr lang="uk-UA" sz="2400" b="1" dirty="0">
                <a:latin typeface="Times New Roman" panose="02020603050405020304" pitchFamily="18" charset="0"/>
                <a:cs typeface="Times New Roman" panose="02020603050405020304" pitchFamily="18" charset="0"/>
              </a:rPr>
              <a:t>3. Особливості</a:t>
            </a:r>
            <a:r>
              <a:rPr lang="uk-UA" sz="2400" b="1" dirty="0">
                <a:solidFill>
                  <a:srgbClr val="FF0000"/>
                </a:solidFill>
                <a:latin typeface="Times New Roman" panose="02020603050405020304" pitchFamily="18" charset="0"/>
                <a:cs typeface="Times New Roman" panose="02020603050405020304" pitchFamily="18" charset="0"/>
              </a:rPr>
              <a:t> </a:t>
            </a:r>
            <a:r>
              <a:rPr lang="uk-UA" sz="2400" b="1" dirty="0">
                <a:latin typeface="Times New Roman" panose="02020603050405020304" pitchFamily="18" charset="0"/>
                <a:cs typeface="Times New Roman" panose="02020603050405020304" pitchFamily="18" charset="0"/>
              </a:rPr>
              <a:t>радіобіології та радіоекології  як науки. </a:t>
            </a:r>
          </a:p>
          <a:p>
            <a:r>
              <a:rPr lang="uk-UA" sz="2400" b="1" dirty="0">
                <a:latin typeface="Times New Roman" panose="02020603050405020304" pitchFamily="18" charset="0"/>
                <a:cs typeface="Times New Roman" panose="02020603050405020304" pitchFamily="18" charset="0"/>
              </a:rPr>
              <a:t>4. Виникнення радіобіології та радіоекології.</a:t>
            </a:r>
          </a:p>
          <a:p>
            <a:r>
              <a:rPr lang="uk-UA" sz="2400" b="1" dirty="0">
                <a:latin typeface="Times New Roman" panose="02020603050405020304" pitchFamily="18" charset="0"/>
                <a:cs typeface="Times New Roman" panose="02020603050405020304" pitchFamily="18" charset="0"/>
              </a:rPr>
              <a:t>5. Основні методи досліджень.</a:t>
            </a:r>
            <a:endParaRPr lang="ru-RU" sz="2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Прямоугольник 1"/>
          <p:cNvSpPr>
            <a:spLocks noChangeArrowheads="1"/>
          </p:cNvSpPr>
          <p:nvPr/>
        </p:nvSpPr>
        <p:spPr bwMode="auto">
          <a:xfrm>
            <a:off x="386227" y="836712"/>
            <a:ext cx="8371545" cy="4849404"/>
          </a:xfrm>
          <a:prstGeom prst="rect">
            <a:avLst/>
          </a:prstGeom>
          <a:noFill/>
          <a:ln w="9525">
            <a:noFill/>
            <a:miter lim="800000"/>
            <a:headEnd/>
            <a:tailEnd/>
          </a:ln>
        </p:spPr>
        <p:txBody>
          <a:bodyPr wrap="square">
            <a:spAutoFit/>
          </a:bodyPr>
          <a:lstStyle/>
          <a:p>
            <a:pPr indent="457200" algn="just">
              <a:lnSpc>
                <a:spcPct val="150000"/>
              </a:lnSpc>
            </a:pPr>
            <a:r>
              <a:rPr lang="uk-UA" sz="1600" b="1" i="1" dirty="0">
                <a:solidFill>
                  <a:srgbClr val="FF0000"/>
                </a:solidFill>
                <a:latin typeface="Times New Roman" panose="02020603050405020304" pitchFamily="18" charset="0"/>
                <a:cs typeface="Times New Roman" pitchFamily="18" charset="0"/>
              </a:rPr>
              <a:t>Радіобіологія</a:t>
            </a:r>
            <a:r>
              <a:rPr lang="uk-UA" sz="1600" dirty="0">
                <a:solidFill>
                  <a:srgbClr val="FF0000"/>
                </a:solidFill>
                <a:latin typeface="Times New Roman" panose="02020603050405020304" pitchFamily="18" charset="0"/>
                <a:cs typeface="Times New Roman" panose="02020603050405020304" pitchFamily="18" charset="0"/>
              </a:rPr>
              <a:t> </a:t>
            </a:r>
            <a:r>
              <a:rPr lang="uk-UA" sz="1600" dirty="0">
                <a:latin typeface="Times New Roman" panose="02020603050405020304" pitchFamily="18" charset="0"/>
                <a:cs typeface="Times New Roman" panose="02020603050405020304" pitchFamily="18" charset="0"/>
              </a:rPr>
              <a:t>– це самостійна комплексна, фундаментальна наука, яка складається із багатьох наукових напрямів, що вивчають дію іонізуючих </a:t>
            </a:r>
            <a:r>
              <a:rPr lang="uk-UA" sz="1600" dirty="0" err="1">
                <a:latin typeface="Times New Roman" panose="02020603050405020304" pitchFamily="18" charset="0"/>
                <a:cs typeface="Times New Roman" panose="02020603050405020304" pitchFamily="18" charset="0"/>
              </a:rPr>
              <a:t>випромінювань</a:t>
            </a:r>
            <a:r>
              <a:rPr lang="uk-UA" sz="1600" dirty="0">
                <a:latin typeface="Times New Roman" panose="02020603050405020304" pitchFamily="18" charset="0"/>
                <a:cs typeface="Times New Roman" panose="02020603050405020304" pitchFamily="18" charset="0"/>
              </a:rPr>
              <a:t> на біологічні системи різних рівнів організації, в тому числі на живі організми та їх угруповання. Будь-яка самостійна наукова дисципліна має чітко визначений об'єкт досліджень. Із визначення очевидно, що коло конкретних об’єктів, на яких досліджуються механізми впливу іонізуючих </a:t>
            </a:r>
            <a:r>
              <a:rPr lang="uk-UA" sz="1600" dirty="0" err="1">
                <a:latin typeface="Times New Roman" panose="02020603050405020304" pitchFamily="18" charset="0"/>
                <a:cs typeface="Times New Roman" panose="02020603050405020304" pitchFamily="18" charset="0"/>
              </a:rPr>
              <a:t>випромінювань</a:t>
            </a:r>
            <a:r>
              <a:rPr lang="uk-UA" sz="1600" dirty="0">
                <a:latin typeface="Times New Roman" panose="02020603050405020304" pitchFamily="18" charset="0"/>
                <a:cs typeface="Times New Roman" panose="02020603050405020304" pitchFamily="18" charset="0"/>
              </a:rPr>
              <a:t>, надзвичайно широке. </a:t>
            </a:r>
          </a:p>
          <a:p>
            <a:pPr indent="457200" algn="just">
              <a:lnSpc>
                <a:spcPct val="150000"/>
              </a:lnSpc>
            </a:pPr>
            <a:r>
              <a:rPr lang="uk-UA" sz="1600" b="1" i="1" dirty="0">
                <a:solidFill>
                  <a:srgbClr val="FF0000"/>
                </a:solidFill>
                <a:latin typeface="Times New Roman" panose="02020603050405020304" pitchFamily="18" charset="0"/>
                <a:cs typeface="Times New Roman" panose="02020603050405020304" pitchFamily="18" charset="0"/>
              </a:rPr>
              <a:t>Радіобіологія досліджує</a:t>
            </a:r>
            <a:r>
              <a:rPr lang="uk-UA" sz="1600" b="1" i="1" dirty="0">
                <a:latin typeface="Times New Roman" panose="02020603050405020304" pitchFamily="18" charset="0"/>
                <a:cs typeface="Times New Roman" panose="02020603050405020304" pitchFamily="18" charset="0"/>
              </a:rPr>
              <a:t> </a:t>
            </a:r>
            <a:r>
              <a:rPr lang="uk-UA" sz="1600" dirty="0">
                <a:latin typeface="Times New Roman" panose="02020603050405020304" pitchFamily="18" charset="0"/>
                <a:cs typeface="Times New Roman" panose="02020603050405020304" pitchFamily="18" charset="0"/>
              </a:rPr>
              <a:t>реакції на опромінення будь-яких біологічних об’єктів - вірусів, бактеріофагів, клітин, тканин, багатоклітинних організмів тваринного й рослинного світу, людини, видових популяцій, угруповань організмів і біосфери в цілому, а також вивчає механізми процесів, які спричиняють формування радіобіологічної відповіді клітини. Ці процеси відбуваються на різних : взаємодія фотонів або частинок іонізуючих </a:t>
            </a:r>
            <a:r>
              <a:rPr lang="uk-UA" sz="1600" dirty="0" err="1">
                <a:latin typeface="Times New Roman" panose="02020603050405020304" pitchFamily="18" charset="0"/>
                <a:cs typeface="Times New Roman" panose="02020603050405020304" pitchFamily="18" charset="0"/>
              </a:rPr>
              <a:t>випромінювань</a:t>
            </a:r>
            <a:r>
              <a:rPr lang="uk-UA" sz="1600" dirty="0">
                <a:latin typeface="Times New Roman" panose="02020603050405020304" pitchFamily="18" charset="0"/>
                <a:cs typeface="Times New Roman" panose="02020603050405020304" pitchFamily="18" charset="0"/>
              </a:rPr>
              <a:t> з атомами й молекулами, формування активних форм молекул, ушкодження біологічно важливих макромолекул, тощо.</a:t>
            </a:r>
            <a:endParaRPr lang="uk-UA" sz="1600" b="1" i="1" dirty="0">
              <a:latin typeface="Times New Roman" panose="02020603050405020304"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69EDAE87-CD2C-497E-BE03-71203B0E9DFE}"/>
              </a:ext>
            </a:extLst>
          </p:cNvPr>
          <p:cNvSpPr/>
          <p:nvPr/>
        </p:nvSpPr>
        <p:spPr>
          <a:xfrm>
            <a:off x="899592" y="836712"/>
            <a:ext cx="7488832" cy="5382499"/>
          </a:xfrm>
          <a:prstGeom prst="rect">
            <a:avLst/>
          </a:prstGeom>
        </p:spPr>
        <p:txBody>
          <a:bodyPr wrap="square">
            <a:spAutoFit/>
          </a:bodyPr>
          <a:lstStyle/>
          <a:p>
            <a:pPr indent="457200" algn="just"/>
            <a:r>
              <a:rPr lang="uk-UA" sz="1600" b="1" i="1" dirty="0">
                <a:solidFill>
                  <a:srgbClr val="FF0000"/>
                </a:solidFill>
                <a:latin typeface="Times New Roman" panose="02020603050405020304" pitchFamily="18" charset="0"/>
                <a:cs typeface="Times New Roman" pitchFamily="18" charset="0"/>
              </a:rPr>
              <a:t>Радіоекологія</a:t>
            </a:r>
            <a:r>
              <a:rPr lang="uk-UA" sz="1600" b="1" dirty="0">
                <a:latin typeface="Times New Roman" panose="02020603050405020304" pitchFamily="18" charset="0"/>
                <a:cs typeface="Times New Roman" pitchFamily="18" charset="0"/>
              </a:rPr>
              <a:t> – </a:t>
            </a:r>
            <a:r>
              <a:rPr lang="uk-UA" sz="1600" dirty="0">
                <a:latin typeface="Times New Roman" panose="02020603050405020304" pitchFamily="18" charset="0"/>
                <a:cs typeface="Times New Roman" pitchFamily="18" charset="0"/>
              </a:rPr>
              <a:t>розділ екології, що вивчає вплив радіоактивних речовин на організми та їхні угрупування, розподіл та міграцію радіоактивних речовин в екосистемах, екологічні ланцюги перетворень їх в окремих організмах та в біосфері в цілому.</a:t>
            </a:r>
          </a:p>
          <a:p>
            <a:pPr indent="457200" algn="just"/>
            <a:r>
              <a:rPr lang="uk-UA" sz="1600" b="1" i="1" dirty="0">
                <a:solidFill>
                  <a:srgbClr val="FF0000"/>
                </a:solidFill>
                <a:latin typeface="Times New Roman" panose="02020603050405020304" pitchFamily="18" charset="0"/>
                <a:cs typeface="Times New Roman" pitchFamily="18" charset="0"/>
              </a:rPr>
              <a:t>Радіоекологія досліджує </a:t>
            </a:r>
            <a:r>
              <a:rPr lang="uk-UA" sz="1600" dirty="0">
                <a:latin typeface="Times New Roman" panose="02020603050405020304" pitchFamily="18" charset="0"/>
                <a:cs typeface="Times New Roman" panose="02020603050405020304" pitchFamily="18" charset="0"/>
              </a:rPr>
              <a:t>розподіл, міграцію та кругообіг радіоактивних речовин в екосистемах та біосфері в цілому, а також вплив іонізуючого випромінювання, зумовленого наявністю радіоактивних речовин у довкіллі, на біогеоценози. Радіоекологію розглядають і як розділ радіобіології, і як цілком самостійну науку, що сформувалася на стику екології і радіобіології. Коло об'єктів, у межах яких досліджується вплив іонізуючого випромінювання на природне середовище охоплює всі складові екосистеми: ґрунтовий покрив, водне та повітряне середовища, рослинний та тваринний світ, а, зрештою, й людину. Об'єктом радіоекологічного дослідження також вважається сукупність природних (геологічних, геоморфологічних, фізико-географічних та ін.) процесів, що відбуваються в екосистемах. </a:t>
            </a:r>
          </a:p>
          <a:p>
            <a:pPr indent="457200" algn="just"/>
            <a:r>
              <a:rPr lang="uk-UA" sz="1600" b="1" i="1" dirty="0">
                <a:solidFill>
                  <a:srgbClr val="FF0000"/>
                </a:solidFill>
                <a:latin typeface="Times New Roman" panose="02020603050405020304" pitchFamily="18" charset="0"/>
                <a:cs typeface="Times New Roman" pitchFamily="18" charset="0"/>
              </a:rPr>
              <a:t>Сільськогосподарська радіобіологія</a:t>
            </a:r>
            <a:r>
              <a:rPr lang="uk-UA" sz="1600" dirty="0">
                <a:solidFill>
                  <a:srgbClr val="FF0000"/>
                </a:solidFill>
                <a:latin typeface="Times New Roman" panose="02020603050405020304" pitchFamily="18" charset="0"/>
                <a:cs typeface="Times New Roman" pitchFamily="18" charset="0"/>
              </a:rPr>
              <a:t> </a:t>
            </a:r>
            <a:r>
              <a:rPr lang="uk-UA" sz="1600" dirty="0">
                <a:latin typeface="Times New Roman" panose="02020603050405020304" pitchFamily="18" charset="0"/>
                <a:cs typeface="Times New Roman" pitchFamily="18" charset="0"/>
              </a:rPr>
              <a:t>вивчає дію як зовнішнього так і внутрішнього іонізуючого випромінювання на сільськогосподарські рослини та тварини. </a:t>
            </a:r>
          </a:p>
          <a:p>
            <a:pPr indent="457200" algn="just"/>
            <a:r>
              <a:rPr lang="uk-UA" sz="1600" b="1" i="1" dirty="0">
                <a:solidFill>
                  <a:srgbClr val="FF0000"/>
                </a:solidFill>
                <a:latin typeface="Times New Roman" panose="02020603050405020304" pitchFamily="18" charset="0"/>
                <a:cs typeface="Times New Roman" pitchFamily="18" charset="0"/>
              </a:rPr>
              <a:t>Лісова радіобіологія </a:t>
            </a:r>
            <a:r>
              <a:rPr lang="uk-UA" sz="1600" dirty="0">
                <a:latin typeface="Times New Roman" panose="02020603050405020304" pitchFamily="18" charset="0"/>
                <a:cs typeface="Times New Roman" pitchFamily="18" charset="0"/>
              </a:rPr>
              <a:t>вивчає вплив іонізуючого випромінювання на лісові екосистеми. </a:t>
            </a:r>
          </a:p>
          <a:p>
            <a:pPr indent="457200" algn="just">
              <a:lnSpc>
                <a:spcPct val="150000"/>
              </a:lnSpc>
            </a:pPr>
            <a:endParaRPr lang="uk-UA"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624189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AAB5B8B6-96F8-4A76-8A93-523DF609A443}"/>
              </a:ext>
            </a:extLst>
          </p:cNvPr>
          <p:cNvSpPr/>
          <p:nvPr/>
        </p:nvSpPr>
        <p:spPr>
          <a:xfrm>
            <a:off x="575556" y="889843"/>
            <a:ext cx="7992888" cy="5078313"/>
          </a:xfrm>
          <a:prstGeom prst="rect">
            <a:avLst/>
          </a:prstGeom>
        </p:spPr>
        <p:txBody>
          <a:bodyPr wrap="square">
            <a:spAutoFit/>
          </a:bodyPr>
          <a:lstStyle/>
          <a:p>
            <a:pPr algn="just"/>
            <a:r>
              <a:rPr lang="uk-UA" b="1" i="1" dirty="0">
                <a:solidFill>
                  <a:srgbClr val="FF0000"/>
                </a:solidFill>
                <a:latin typeface="Times New Roman" panose="02020603050405020304" pitchFamily="18" charset="0"/>
                <a:cs typeface="Times New Roman" panose="02020603050405020304" pitchFamily="18" charset="0"/>
              </a:rPr>
              <a:t>Загальна радіобіологія </a:t>
            </a:r>
            <a:r>
              <a:rPr lang="uk-UA" dirty="0">
                <a:latin typeface="Times New Roman" panose="02020603050405020304" pitchFamily="18" charset="0"/>
                <a:cs typeface="Times New Roman" panose="02020603050405020304" pitchFamily="18" charset="0"/>
              </a:rPr>
              <a:t>− наука порівняно молода, виникнення її пов’язано з відкриттям рентгенівського випромінювання (1895р) та природної радіоактивності (1896р) перші експерименти носили переважно описовий (якісний) характер. </a:t>
            </a:r>
          </a:p>
          <a:p>
            <a:pPr algn="just"/>
            <a:r>
              <a:rPr lang="uk-UA" dirty="0">
                <a:latin typeface="Times New Roman" panose="02020603050405020304" pitchFamily="18" charset="0"/>
                <a:cs typeface="Times New Roman" panose="02020603050405020304" pitchFamily="18" charset="0"/>
              </a:rPr>
              <a:t>Основними фундаментальними </a:t>
            </a:r>
            <a:r>
              <a:rPr lang="uk-UA" b="1" i="1" dirty="0">
                <a:solidFill>
                  <a:srgbClr val="FF0000"/>
                </a:solidFill>
                <a:latin typeface="Times New Roman" panose="02020603050405020304" pitchFamily="18" charset="0"/>
                <a:cs typeface="Times New Roman" panose="02020603050405020304" pitchFamily="18" charset="0"/>
              </a:rPr>
              <a:t>завданнями загальної радіобіології </a:t>
            </a:r>
            <a:r>
              <a:rPr lang="uk-UA" dirty="0">
                <a:latin typeface="Times New Roman" panose="02020603050405020304" pitchFamily="18" charset="0"/>
                <a:cs typeface="Times New Roman" panose="02020603050405020304" pitchFamily="18" charset="0"/>
              </a:rPr>
              <a:t>є: </a:t>
            </a:r>
          </a:p>
          <a:p>
            <a:pPr marL="285750" indent="-285750" algn="just">
              <a:buFontTx/>
              <a:buChar char="-"/>
            </a:pPr>
            <a:r>
              <a:rPr lang="uk-UA" dirty="0">
                <a:latin typeface="Times New Roman" panose="02020603050405020304" pitchFamily="18" charset="0"/>
                <a:cs typeface="Times New Roman" panose="02020603050405020304" pitchFamily="18" charset="0"/>
              </a:rPr>
              <a:t>дослідження радіаційного ураження організмів за умови їх тотального опромінення; </a:t>
            </a:r>
          </a:p>
          <a:p>
            <a:pPr marL="285750" indent="-285750" algn="just">
              <a:buFontTx/>
              <a:buChar char="-"/>
            </a:pPr>
            <a:r>
              <a:rPr lang="uk-UA" dirty="0">
                <a:latin typeface="Times New Roman" panose="02020603050405020304" pitchFamily="18" charset="0"/>
                <a:cs typeface="Times New Roman" panose="02020603050405020304" pitchFamily="18" charset="0"/>
              </a:rPr>
              <a:t> пізнання загальних закономірностей променевих реакцій клітин на дію іонізуючого опромінення; </a:t>
            </a:r>
          </a:p>
          <a:p>
            <a:pPr marL="285750" indent="-285750" algn="just">
              <a:buFontTx/>
              <a:buChar char="-"/>
            </a:pPr>
            <a:r>
              <a:rPr lang="uk-UA" dirty="0">
                <a:latin typeface="Times New Roman" panose="02020603050405020304" pitchFamily="18" charset="0"/>
                <a:cs typeface="Times New Roman" panose="02020603050405020304" pitchFamily="18" charset="0"/>
              </a:rPr>
              <a:t>з’ясування причин різної радіочутливості організмів; </a:t>
            </a:r>
          </a:p>
          <a:p>
            <a:pPr marL="285750" indent="-285750" algn="just">
              <a:buFontTx/>
              <a:buChar char="-"/>
            </a:pPr>
            <a:r>
              <a:rPr lang="uk-UA" dirty="0">
                <a:latin typeface="Times New Roman" panose="02020603050405020304" pitchFamily="18" charset="0"/>
                <a:cs typeface="Times New Roman" panose="02020603050405020304" pitchFamily="18" charset="0"/>
              </a:rPr>
              <a:t>керування радіобіологічними ефектами; </a:t>
            </a:r>
          </a:p>
          <a:p>
            <a:pPr marL="285750" indent="-285750" algn="just">
              <a:buFontTx/>
              <a:buChar char="-"/>
            </a:pPr>
            <a:r>
              <a:rPr lang="uk-UA" dirty="0">
                <a:latin typeface="Times New Roman" panose="02020603050405020304" pitchFamily="18" charset="0"/>
                <a:cs typeface="Times New Roman" panose="02020603050405020304" pitchFamily="18" charset="0"/>
              </a:rPr>
              <a:t>пошуки різних способів захисту організмів від опромінення; </a:t>
            </a:r>
          </a:p>
          <a:p>
            <a:pPr marL="285750" indent="-285750" algn="just">
              <a:buFontTx/>
              <a:buChar char="-"/>
            </a:pPr>
            <a:r>
              <a:rPr lang="uk-UA" dirty="0">
                <a:latin typeface="Times New Roman" panose="02020603050405020304" pitchFamily="18" charset="0"/>
                <a:cs typeface="Times New Roman" panose="02020603050405020304" pitchFamily="18" charset="0"/>
              </a:rPr>
              <a:t>пошуки способів і шляхів після радіаційного відновлення від ураження;</a:t>
            </a:r>
          </a:p>
          <a:p>
            <a:pPr marL="285750" indent="-285750" algn="just">
              <a:buFontTx/>
              <a:buChar char="-"/>
            </a:pPr>
            <a:r>
              <a:rPr lang="uk-UA" dirty="0">
                <a:latin typeface="Times New Roman" panose="02020603050405020304" pitchFamily="18" charset="0"/>
                <a:cs typeface="Times New Roman" panose="02020603050405020304" pitchFamily="18" charset="0"/>
              </a:rPr>
              <a:t>прогнозування небезпеки для людства рівня радіації довкілля, що підвищується;</a:t>
            </a:r>
          </a:p>
          <a:p>
            <a:pPr marL="285750" indent="-285750" algn="just">
              <a:buFontTx/>
              <a:buChar char="-"/>
            </a:pPr>
            <a:r>
              <a:rPr lang="uk-UA" dirty="0">
                <a:latin typeface="Times New Roman" panose="02020603050405020304" pitchFamily="18" charset="0"/>
                <a:cs typeface="Times New Roman" panose="02020603050405020304" pitchFamily="18" charset="0"/>
              </a:rPr>
              <a:t>пошуки нових шляхів використання іонізуючого випромінювання в медицині, сільському господарстві, харчовій і мікробіологічній промисловості тощо. </a:t>
            </a:r>
          </a:p>
        </p:txBody>
      </p:sp>
    </p:spTree>
    <p:extLst>
      <p:ext uri="{BB962C8B-B14F-4D97-AF65-F5344CB8AC3E}">
        <p14:creationId xmlns:p14="http://schemas.microsoft.com/office/powerpoint/2010/main" val="1794005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337FB989-78FE-4C7F-938C-7D98200F2130}"/>
              </a:ext>
            </a:extLst>
          </p:cNvPr>
          <p:cNvSpPr/>
          <p:nvPr/>
        </p:nvSpPr>
        <p:spPr>
          <a:xfrm>
            <a:off x="467544" y="1305341"/>
            <a:ext cx="8208912" cy="4247317"/>
          </a:xfrm>
          <a:prstGeom prst="rect">
            <a:avLst/>
          </a:prstGeom>
        </p:spPr>
        <p:txBody>
          <a:bodyPr wrap="square">
            <a:spAutoFit/>
          </a:bodyPr>
          <a:lstStyle/>
          <a:p>
            <a:pPr algn="just"/>
            <a:r>
              <a:rPr lang="uk-UA" dirty="0">
                <a:latin typeface="Times New Roman" panose="02020603050405020304" pitchFamily="18" charset="0"/>
                <a:cs typeface="Times New Roman" panose="02020603050405020304" pitchFamily="18" charset="0"/>
              </a:rPr>
              <a:t>Зародження радіобіології як науки пов'язано з </a:t>
            </a:r>
            <a:r>
              <a:rPr lang="uk-UA" dirty="0">
                <a:solidFill>
                  <a:srgbClr val="FF0000"/>
                </a:solidFill>
                <a:latin typeface="Times New Roman" panose="02020603050405020304" pitchFamily="18" charset="0"/>
                <a:cs typeface="Times New Roman" panose="02020603050405020304" pitchFamily="18" charset="0"/>
              </a:rPr>
              <a:t>трьома великими відомими відкриттями кінця ХІХ століття: </a:t>
            </a:r>
          </a:p>
          <a:p>
            <a:pPr algn="just"/>
            <a:endParaRPr lang="uk-UA" dirty="0">
              <a:solidFill>
                <a:srgbClr val="FF0000"/>
              </a:solidFill>
              <a:latin typeface="Times New Roman" panose="02020603050405020304" pitchFamily="18" charset="0"/>
              <a:cs typeface="Times New Roman" panose="02020603050405020304" pitchFamily="18" charset="0"/>
            </a:endParaRPr>
          </a:p>
          <a:p>
            <a:pPr marL="285750" indent="-285750" algn="just">
              <a:buFontTx/>
              <a:buChar char="-"/>
            </a:pPr>
            <a:r>
              <a:rPr lang="uk-UA" dirty="0">
                <a:solidFill>
                  <a:srgbClr val="FF0000"/>
                </a:solidFill>
                <a:latin typeface="Times New Roman" panose="02020603050405020304" pitchFamily="18" charset="0"/>
                <a:cs typeface="Times New Roman" panose="02020603050405020304" pitchFamily="18" charset="0"/>
              </a:rPr>
              <a:t>25 березня 1895 року </a:t>
            </a:r>
            <a:r>
              <a:rPr lang="uk-UA" dirty="0">
                <a:latin typeface="Times New Roman" panose="02020603050405020304" pitchFamily="18" charset="0"/>
                <a:cs typeface="Times New Roman" panose="02020603050405020304" pitchFamily="18" charset="0"/>
              </a:rPr>
              <a:t>німецький фізик, професор Вищої сільськогосподарської школи в </a:t>
            </a:r>
            <a:r>
              <a:rPr lang="uk-UA" dirty="0" err="1">
                <a:latin typeface="Times New Roman" panose="02020603050405020304" pitchFamily="18" charset="0"/>
                <a:cs typeface="Times New Roman" panose="02020603050405020304" pitchFamily="18" charset="0"/>
              </a:rPr>
              <a:t>Хоенхеймі</a:t>
            </a:r>
            <a:r>
              <a:rPr lang="uk-UA" dirty="0">
                <a:latin typeface="Times New Roman" panose="02020603050405020304" pitchFamily="18" charset="0"/>
                <a:cs typeface="Times New Roman" panose="02020603050405020304" pitchFamily="18" charset="0"/>
              </a:rPr>
              <a:t>, а пізніше ректор Мюнхенського університету Вільгельм Конрад Рентген, відкрив невідомі промені (Х-промені як їх тоді називали). В. Рентген був першим фізиком, який 10 грудня 1901 року отримав за дане відкриття Нобелівську премію; </a:t>
            </a:r>
          </a:p>
          <a:p>
            <a:pPr marL="285750" indent="-285750" algn="just">
              <a:buFontTx/>
              <a:buChar char="-"/>
            </a:pPr>
            <a:endParaRPr lang="uk-UA" dirty="0">
              <a:latin typeface="Times New Roman" panose="02020603050405020304" pitchFamily="18" charset="0"/>
              <a:cs typeface="Times New Roman" panose="02020603050405020304" pitchFamily="18" charset="0"/>
            </a:endParaRPr>
          </a:p>
          <a:p>
            <a:pPr marL="285750" indent="-285750" algn="just">
              <a:buFontTx/>
              <a:buChar char="-"/>
            </a:pPr>
            <a:r>
              <a:rPr lang="uk-UA" dirty="0">
                <a:solidFill>
                  <a:srgbClr val="FF0000"/>
                </a:solidFill>
                <a:latin typeface="Times New Roman" panose="02020603050405020304" pitchFamily="18" charset="0"/>
                <a:cs typeface="Times New Roman" panose="02020603050405020304" pitchFamily="18" charset="0"/>
              </a:rPr>
              <a:t>26 лютого1896 року </a:t>
            </a:r>
            <a:r>
              <a:rPr lang="uk-UA" dirty="0">
                <a:latin typeface="Times New Roman" panose="02020603050405020304" pitchFamily="18" charset="0"/>
                <a:cs typeface="Times New Roman" panose="02020603050405020304" pitchFamily="18" charset="0"/>
              </a:rPr>
              <a:t>професор фізики Паризького музею історії А. Беккерель  відкрив природну радіоактивність солей урану. </a:t>
            </a:r>
          </a:p>
          <a:p>
            <a:pPr algn="just"/>
            <a:endParaRPr lang="uk-UA" dirty="0">
              <a:latin typeface="Times New Roman" panose="02020603050405020304" pitchFamily="18" charset="0"/>
              <a:cs typeface="Times New Roman" panose="02020603050405020304" pitchFamily="18" charset="0"/>
            </a:endParaRPr>
          </a:p>
          <a:p>
            <a:pPr marL="285750" indent="-285750" algn="just">
              <a:buFontTx/>
              <a:buChar char="-"/>
            </a:pPr>
            <a:r>
              <a:rPr lang="uk-UA" dirty="0">
                <a:solidFill>
                  <a:srgbClr val="FF0000"/>
                </a:solidFill>
                <a:latin typeface="Times New Roman" panose="02020603050405020304" pitchFamily="18" charset="0"/>
                <a:cs typeface="Times New Roman" panose="02020603050405020304" pitchFamily="18" charset="0"/>
              </a:rPr>
              <a:t>1898 року </a:t>
            </a:r>
            <a:r>
              <a:rPr lang="uk-UA" dirty="0">
                <a:latin typeface="Times New Roman" panose="02020603050405020304" pitchFamily="18" charset="0"/>
                <a:cs typeface="Times New Roman" panose="02020603050405020304" pitchFamily="18" charset="0"/>
              </a:rPr>
              <a:t>М. </a:t>
            </a:r>
            <a:r>
              <a:rPr lang="uk-UA" dirty="0" err="1">
                <a:latin typeface="Times New Roman" panose="02020603050405020304" pitchFamily="18" charset="0"/>
                <a:cs typeface="Times New Roman" panose="02020603050405020304" pitchFamily="18" charset="0"/>
              </a:rPr>
              <a:t>Склодовською</a:t>
            </a:r>
            <a:r>
              <a:rPr lang="uk-UA" dirty="0">
                <a:latin typeface="Times New Roman" panose="02020603050405020304" pitchFamily="18" charset="0"/>
                <a:cs typeface="Times New Roman" panose="02020603050405020304" pitchFamily="18" charset="0"/>
              </a:rPr>
              <a:t>-Кюрі, П. Кюрі, Е. Резерфордом, Н. Бором, Ф. </a:t>
            </a:r>
            <a:r>
              <a:rPr lang="uk-UA" dirty="0" err="1">
                <a:latin typeface="Times New Roman" panose="02020603050405020304" pitchFamily="18" charset="0"/>
                <a:cs typeface="Times New Roman" panose="02020603050405020304" pitchFamily="18" charset="0"/>
              </a:rPr>
              <a:t>Содді</a:t>
            </a:r>
            <a:r>
              <a:rPr lang="uk-UA" dirty="0">
                <a:latin typeface="Times New Roman" panose="02020603050405020304" pitchFamily="18" charset="0"/>
                <a:cs typeface="Times New Roman" panose="02020603050405020304" pitchFamily="18" charset="0"/>
              </a:rPr>
              <a:t> зроблено відкриття радіоактивних властивостей </a:t>
            </a:r>
            <a:r>
              <a:rPr lang="uk-UA" dirty="0" err="1">
                <a:latin typeface="Times New Roman" panose="02020603050405020304" pitchFamily="18" charset="0"/>
                <a:cs typeface="Times New Roman" panose="02020603050405020304" pitchFamily="18" charset="0"/>
              </a:rPr>
              <a:t>полонія</a:t>
            </a:r>
            <a:r>
              <a:rPr lang="uk-UA" dirty="0">
                <a:latin typeface="Times New Roman" panose="02020603050405020304" pitchFamily="18" charset="0"/>
                <a:cs typeface="Times New Roman" panose="02020603050405020304" pitchFamily="18" charset="0"/>
              </a:rPr>
              <a:t> і </a:t>
            </a:r>
            <a:r>
              <a:rPr lang="uk-UA" dirty="0" err="1">
                <a:latin typeface="Times New Roman" panose="02020603050405020304" pitchFamily="18" charset="0"/>
                <a:cs typeface="Times New Roman" panose="02020603050405020304" pitchFamily="18" charset="0"/>
              </a:rPr>
              <a:t>радія</a:t>
            </a:r>
            <a:r>
              <a:rPr lang="uk-UA" dirty="0">
                <a:latin typeface="Times New Roman" panose="02020603050405020304" pitchFamily="18" charset="0"/>
                <a:cs typeface="Times New Roman" panose="02020603050405020304" pitchFamily="18" charset="0"/>
              </a:rPr>
              <a:t>. За ці відкриття ці вчені одержали Нобелівську премію.</a:t>
            </a:r>
          </a:p>
        </p:txBody>
      </p:sp>
    </p:spTree>
    <p:extLst>
      <p:ext uri="{BB962C8B-B14F-4D97-AF65-F5344CB8AC3E}">
        <p14:creationId xmlns:p14="http://schemas.microsoft.com/office/powerpoint/2010/main" val="7478580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6D34CEC6-3664-4794-9A2E-896A213A9EE7}"/>
              </a:ext>
            </a:extLst>
          </p:cNvPr>
          <p:cNvSpPr/>
          <p:nvPr/>
        </p:nvSpPr>
        <p:spPr>
          <a:xfrm>
            <a:off x="395536" y="889843"/>
            <a:ext cx="8352928" cy="5078313"/>
          </a:xfrm>
          <a:prstGeom prst="rect">
            <a:avLst/>
          </a:prstGeom>
        </p:spPr>
        <p:txBody>
          <a:bodyPr wrap="square">
            <a:spAutoFit/>
          </a:bodyPr>
          <a:lstStyle/>
          <a:p>
            <a:pPr algn="just"/>
            <a:r>
              <a:rPr lang="uk-UA" dirty="0">
                <a:solidFill>
                  <a:srgbClr val="FF0000"/>
                </a:solidFill>
                <a:latin typeface="Times New Roman" panose="02020603050405020304" pitchFamily="18" charset="0"/>
                <a:cs typeface="Times New Roman" panose="02020603050405020304" pitchFamily="18" charset="0"/>
              </a:rPr>
              <a:t>Перший етап (1896 – 1945рр.) </a:t>
            </a:r>
            <a:r>
              <a:rPr lang="uk-UA" dirty="0">
                <a:latin typeface="Times New Roman" panose="02020603050405020304" pitchFamily="18" charset="0"/>
                <a:cs typeface="Times New Roman" panose="02020603050405020304" pitchFamily="18" charset="0"/>
              </a:rPr>
              <a:t>розпочався відразу ж після відкриття рентгенівських променів, який започаткував дослідження дії іонізуючого випромінювання, в тому числі і на біологічні об'єкти. </a:t>
            </a:r>
          </a:p>
          <a:p>
            <a:pPr algn="just"/>
            <a:endParaRPr lang="uk-UA" dirty="0">
              <a:solidFill>
                <a:srgbClr val="FF0000"/>
              </a:solidFill>
              <a:latin typeface="Times New Roman" panose="02020603050405020304" pitchFamily="18" charset="0"/>
              <a:cs typeface="Times New Roman" panose="02020603050405020304" pitchFamily="18" charset="0"/>
            </a:endParaRPr>
          </a:p>
          <a:p>
            <a:pPr algn="just"/>
            <a:r>
              <a:rPr lang="uk-UA" dirty="0">
                <a:solidFill>
                  <a:srgbClr val="FF0000"/>
                </a:solidFill>
                <a:latin typeface="Times New Roman" panose="02020603050405020304" pitchFamily="18" charset="0"/>
                <a:cs typeface="Times New Roman" panose="02020603050405020304" pitchFamily="18" charset="0"/>
              </a:rPr>
              <a:t>Вважають, що народження радіобіології відбулось в 1899 році,</a:t>
            </a:r>
            <a:r>
              <a:rPr lang="uk-UA" dirty="0">
                <a:latin typeface="Times New Roman" panose="02020603050405020304" pitchFamily="18" charset="0"/>
                <a:cs typeface="Times New Roman" panose="02020603050405020304" pitchFamily="18" charset="0"/>
              </a:rPr>
              <a:t> коли була опублікована перша наукова праця відомого німецького вченого </a:t>
            </a:r>
            <a:r>
              <a:rPr lang="uk-UA" dirty="0">
                <a:solidFill>
                  <a:srgbClr val="000000"/>
                </a:solidFill>
                <a:latin typeface="Times New Roman" panose="02020603050405020304" pitchFamily="18" charset="0"/>
                <a:cs typeface="Times New Roman" panose="02020603050405020304" pitchFamily="18" charset="0"/>
              </a:rPr>
              <a:t>Ф. </a:t>
            </a:r>
            <a:r>
              <a:rPr lang="uk-UA" dirty="0" err="1">
                <a:solidFill>
                  <a:srgbClr val="000000"/>
                </a:solidFill>
                <a:latin typeface="Times New Roman" panose="02020603050405020304" pitchFamily="18" charset="0"/>
                <a:cs typeface="Times New Roman" panose="02020603050405020304" pitchFamily="18" charset="0"/>
              </a:rPr>
              <a:t>Шаудину</a:t>
            </a:r>
            <a:r>
              <a:rPr lang="uk-UA" dirty="0">
                <a:solidFill>
                  <a:srgbClr val="000000"/>
                </a:solidFill>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 який дослідив реакцію декількох видів простіших організмів на дію іонізуючого випромінювання.</a:t>
            </a:r>
          </a:p>
          <a:p>
            <a:pPr algn="just"/>
            <a:endParaRPr lang="en-US"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 Нові промені були не тільки невидимі, а також невідчутні. Але міф про їх не шкідливість швидко розвіявся. Вияснилось, що результатами впливу іонізуючого випромінювання можуть бути опіки шкіри, променеві виразки, випадіння волосся. Було встановлено, що іонізуюче випромінювання може справляти вплив на статеві залози. Пізніше було встановлено, що згадані невідомі промені можуть вбивати </a:t>
            </a:r>
            <a:r>
              <a:rPr lang="uk-UA" dirty="0" err="1">
                <a:latin typeface="Times New Roman" panose="02020603050405020304" pitchFamily="18" charset="0"/>
                <a:cs typeface="Times New Roman" panose="02020603050405020304" pitchFamily="18" charset="0"/>
              </a:rPr>
              <a:t>мишей</a:t>
            </a:r>
            <a:r>
              <a:rPr lang="uk-UA" dirty="0">
                <a:latin typeface="Times New Roman" panose="02020603050405020304" pitchFamily="18" charset="0"/>
                <a:cs typeface="Times New Roman" panose="02020603050405020304" pitchFamily="18" charset="0"/>
              </a:rPr>
              <a:t>. Тоді ж було помічено що різні клітини тканин і органи організму мають неоднакову чутливість до дії іонізуючого випромінювання, а всередині клітини найбільш чутливим є ядро. Загальною реакцією клітини на опромінення виявилось припинення клітинного ділення. </a:t>
            </a:r>
          </a:p>
        </p:txBody>
      </p:sp>
    </p:spTree>
    <p:extLst>
      <p:ext uri="{BB962C8B-B14F-4D97-AF65-F5344CB8AC3E}">
        <p14:creationId xmlns:p14="http://schemas.microsoft.com/office/powerpoint/2010/main" val="73276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BC5AF688-D397-4CE4-8405-65612BCE04B3}"/>
              </a:ext>
            </a:extLst>
          </p:cNvPr>
          <p:cNvSpPr/>
          <p:nvPr/>
        </p:nvSpPr>
        <p:spPr>
          <a:xfrm>
            <a:off x="683568" y="764704"/>
            <a:ext cx="7848872" cy="5078313"/>
          </a:xfrm>
          <a:prstGeom prst="rect">
            <a:avLst/>
          </a:prstGeom>
        </p:spPr>
        <p:txBody>
          <a:bodyPr wrap="square">
            <a:spAutoFit/>
          </a:bodyPr>
          <a:lstStyle/>
          <a:p>
            <a:pPr algn="just"/>
            <a:r>
              <a:rPr lang="uk-UA" dirty="0">
                <a:latin typeface="Times New Roman" panose="02020603050405020304" pitchFamily="18" charset="0"/>
                <a:cs typeface="Times New Roman" panose="02020603050405020304" pitchFamily="18" charset="0"/>
              </a:rPr>
              <a:t>Факти, що накопились на той час, стали фундаментом для поступового формування певних закономірностей, перша із яких і була сформульована в 1906 році. </a:t>
            </a:r>
            <a:r>
              <a:rPr lang="uk-UA" dirty="0">
                <a:solidFill>
                  <a:srgbClr val="FF0000"/>
                </a:solidFill>
                <a:latin typeface="Times New Roman" panose="02020603050405020304" pitchFamily="18" charset="0"/>
                <a:cs typeface="Times New Roman" panose="02020603050405020304" pitchFamily="18" charset="0"/>
              </a:rPr>
              <a:t>Це фундаментальний закон (правило) радіобіології І. </a:t>
            </a:r>
            <a:r>
              <a:rPr lang="uk-UA" dirty="0" err="1">
                <a:solidFill>
                  <a:srgbClr val="FF0000"/>
                </a:solidFill>
                <a:latin typeface="Times New Roman" panose="02020603050405020304" pitchFamily="18" charset="0"/>
                <a:cs typeface="Times New Roman" panose="02020603050405020304" pitchFamily="18" charset="0"/>
              </a:rPr>
              <a:t>Бергоньє</a:t>
            </a:r>
            <a:r>
              <a:rPr lang="uk-UA" dirty="0">
                <a:solidFill>
                  <a:srgbClr val="FF0000"/>
                </a:solidFill>
                <a:latin typeface="Times New Roman" panose="02020603050405020304" pitchFamily="18" charset="0"/>
                <a:cs typeface="Times New Roman" panose="02020603050405020304" pitchFamily="18" charset="0"/>
              </a:rPr>
              <a:t> - Л. </a:t>
            </a:r>
            <a:r>
              <a:rPr lang="uk-UA" dirty="0" err="1">
                <a:solidFill>
                  <a:srgbClr val="FF0000"/>
                </a:solidFill>
                <a:latin typeface="Times New Roman" panose="02020603050405020304" pitchFamily="18" charset="0"/>
                <a:cs typeface="Times New Roman" panose="02020603050405020304" pitchFamily="18" charset="0"/>
              </a:rPr>
              <a:t>Трибондо</a:t>
            </a:r>
            <a:r>
              <a:rPr lang="uk-UA" dirty="0">
                <a:solidFill>
                  <a:srgbClr val="FF0000"/>
                </a:solidFill>
                <a:latin typeface="Times New Roman" panose="02020603050405020304" pitchFamily="18" charset="0"/>
                <a:cs typeface="Times New Roman" panose="02020603050405020304" pitchFamily="18" charset="0"/>
              </a:rPr>
              <a:t> (французькі біологи) </a:t>
            </a:r>
            <a:r>
              <a:rPr lang="uk-UA" dirty="0">
                <a:latin typeface="Times New Roman" panose="02020603050405020304" pitchFamily="18" charset="0"/>
                <a:cs typeface="Times New Roman" panose="02020603050405020304" pitchFamily="18" charset="0"/>
              </a:rPr>
              <a:t>- чим активніше проходить процес розростання тканини через поділ та ріст клітин організму  тим вони є </a:t>
            </a:r>
            <a:r>
              <a:rPr lang="uk-UA" dirty="0" err="1">
                <a:latin typeface="Times New Roman" panose="02020603050405020304" pitchFamily="18" charset="0"/>
                <a:cs typeface="Times New Roman" panose="02020603050405020304" pitchFamily="18" charset="0"/>
              </a:rPr>
              <a:t>радіочутливіші</a:t>
            </a:r>
            <a:r>
              <a:rPr lang="uk-UA" dirty="0">
                <a:latin typeface="Times New Roman" panose="02020603050405020304" pitchFamily="18" charset="0"/>
                <a:cs typeface="Times New Roman" panose="02020603050405020304" pitchFamily="18" charset="0"/>
              </a:rPr>
              <a:t>. Тобто чим більша здатність клітин до розмноження (ділення) і слабше виражена їх морфологія і функції тим вони є більш </a:t>
            </a:r>
            <a:r>
              <a:rPr lang="uk-UA" dirty="0" err="1">
                <a:latin typeface="Times New Roman" panose="02020603050405020304" pitchFamily="18" charset="0"/>
                <a:cs typeface="Times New Roman" panose="02020603050405020304" pitchFamily="18" charset="0"/>
              </a:rPr>
              <a:t>радіочутливішими</a:t>
            </a:r>
            <a:r>
              <a:rPr lang="uk-UA" dirty="0">
                <a:latin typeface="Times New Roman" panose="02020603050405020304" pitchFamily="18" charset="0"/>
                <a:cs typeface="Times New Roman" panose="02020603050405020304" pitchFamily="18" charset="0"/>
              </a:rPr>
              <a:t>. Власне було </a:t>
            </a:r>
            <a:r>
              <a:rPr lang="uk-UA" dirty="0" err="1">
                <a:latin typeface="Times New Roman" panose="02020603050405020304" pitchFamily="18" charset="0"/>
                <a:cs typeface="Times New Roman" panose="02020603050405020304" pitchFamily="18" charset="0"/>
              </a:rPr>
              <a:t>пояснено</a:t>
            </a:r>
            <a:r>
              <a:rPr lang="uk-UA" dirty="0">
                <a:latin typeface="Times New Roman" panose="02020603050405020304" pitchFamily="18" charset="0"/>
                <a:cs typeface="Times New Roman" panose="02020603050405020304" pitchFamily="18" charset="0"/>
              </a:rPr>
              <a:t> різну чутливість різних клітин в організмі, а отже стало можливим подавляти пухлинні клітини з допомогою випромінювання. </a:t>
            </a:r>
          </a:p>
          <a:p>
            <a:pPr algn="just"/>
            <a:r>
              <a:rPr lang="uk-UA" dirty="0">
                <a:latin typeface="Times New Roman" panose="02020603050405020304" pitchFamily="18" charset="0"/>
                <a:cs typeface="Times New Roman" panose="02020603050405020304" pitchFamily="18" charset="0"/>
              </a:rPr>
              <a:t>Було </a:t>
            </a:r>
            <a:r>
              <a:rPr lang="uk-UA" dirty="0">
                <a:solidFill>
                  <a:srgbClr val="FF0000"/>
                </a:solidFill>
                <a:latin typeface="Times New Roman" panose="02020603050405020304" pitchFamily="18" charset="0"/>
                <a:cs typeface="Times New Roman" panose="02020603050405020304" pitchFamily="18" charset="0"/>
              </a:rPr>
              <a:t>відкрито мутагенну дію іонізуючого випромінювання - виникнення спадкових змін - мутацій</a:t>
            </a:r>
            <a:r>
              <a:rPr lang="uk-UA" dirty="0">
                <a:latin typeface="Times New Roman" panose="02020603050405020304" pitchFamily="18" charset="0"/>
                <a:cs typeface="Times New Roman" panose="02020603050405020304" pitchFamily="18" charset="0"/>
              </a:rPr>
              <a:t>. Це відкриття було зроблене в 1925 - 1927 рр. радянськими вченими Г.А </a:t>
            </a:r>
            <a:r>
              <a:rPr lang="uk-UA" dirty="0" err="1">
                <a:latin typeface="Times New Roman" panose="02020603050405020304" pitchFamily="18" charset="0"/>
                <a:cs typeface="Times New Roman" panose="02020603050405020304" pitchFamily="18" charset="0"/>
              </a:rPr>
              <a:t>Надсеном</a:t>
            </a:r>
            <a:r>
              <a:rPr lang="uk-UA" dirty="0">
                <a:latin typeface="Times New Roman" panose="02020603050405020304" pitchFamily="18" charset="0"/>
                <a:cs typeface="Times New Roman" panose="02020603050405020304" pitchFamily="18" charset="0"/>
              </a:rPr>
              <a:t> і Г.С. </a:t>
            </a:r>
            <a:r>
              <a:rPr lang="uk-UA" dirty="0" err="1">
                <a:latin typeface="Times New Roman" panose="02020603050405020304" pitchFamily="18" charset="0"/>
                <a:cs typeface="Times New Roman" panose="02020603050405020304" pitchFamily="18" charset="0"/>
              </a:rPr>
              <a:t>Філіповим</a:t>
            </a:r>
            <a:r>
              <a:rPr lang="uk-UA" dirty="0">
                <a:latin typeface="Times New Roman" panose="02020603050405020304" pitchFamily="18" charset="0"/>
                <a:cs typeface="Times New Roman" panose="02020603050405020304" pitchFamily="18" charset="0"/>
              </a:rPr>
              <a:t> в експериментах на дріжджах, а пізніше Г. </a:t>
            </a:r>
            <a:r>
              <a:rPr lang="uk-UA" dirty="0" err="1">
                <a:latin typeface="Times New Roman" panose="02020603050405020304" pitchFamily="18" charset="0"/>
                <a:cs typeface="Times New Roman" panose="02020603050405020304" pitchFamily="18" charset="0"/>
              </a:rPr>
              <a:t>Меллером</a:t>
            </a:r>
            <a:r>
              <a:rPr lang="uk-UA" dirty="0">
                <a:latin typeface="Times New Roman" panose="02020603050405020304" pitchFamily="18" charset="0"/>
                <a:cs typeface="Times New Roman" panose="02020603050405020304" pitchFamily="18" charset="0"/>
              </a:rPr>
              <a:t> (США) на мушці дрозофілі. Зокрема було виявлено, що іонізуюче випромінювання не тільки пошкоджує спадковий механізм клітини, а також викликає в ньому необоротні зміни - мутації. Саме мутагенна дія та пригнічення лягли в основу поділу радіобіології на дві галузі практичного її застосування - це променева терапія та радіаційна селекція.</a:t>
            </a:r>
          </a:p>
        </p:txBody>
      </p:sp>
    </p:spTree>
    <p:extLst>
      <p:ext uri="{BB962C8B-B14F-4D97-AF65-F5344CB8AC3E}">
        <p14:creationId xmlns:p14="http://schemas.microsoft.com/office/powerpoint/2010/main" val="226844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7063A35D-E561-49E6-B1FB-24CC0BE126C4}"/>
              </a:ext>
            </a:extLst>
          </p:cNvPr>
          <p:cNvSpPr/>
          <p:nvPr/>
        </p:nvSpPr>
        <p:spPr>
          <a:xfrm>
            <a:off x="269522" y="197346"/>
            <a:ext cx="8604956" cy="6463308"/>
          </a:xfrm>
          <a:prstGeom prst="rect">
            <a:avLst/>
          </a:prstGeom>
        </p:spPr>
        <p:txBody>
          <a:bodyPr wrap="square">
            <a:spAutoFit/>
          </a:bodyPr>
          <a:lstStyle/>
          <a:p>
            <a:pPr algn="just"/>
            <a:r>
              <a:rPr lang="uk-UA" b="1" dirty="0">
                <a:latin typeface="Times New Roman" panose="02020603050405020304" pitchFamily="18" charset="0"/>
                <a:cs typeface="Times New Roman" panose="02020603050405020304" pitchFamily="18" charset="0"/>
              </a:rPr>
              <a:t>Через недостатній розвиток дозиметрії на той час (розділ фізики, що вивчає вимірювання іонізуючого випромінювання) даний період розвитку радіобіології характеризується переважно роботами описового характеру. Поступовий розвиток дозиметрії сприяв становленню кількісних принципів радіобіології, метою яких було пов'язати біологічний ефект з дозою випромінювання. </a:t>
            </a:r>
            <a:r>
              <a:rPr lang="uk-UA" dirty="0">
                <a:latin typeface="Times New Roman" panose="02020603050405020304" pitchFamily="18" charset="0"/>
                <a:cs typeface="Times New Roman" panose="02020603050405020304" pitchFamily="18" charset="0"/>
              </a:rPr>
              <a:t>В цей час було висунуто ряд теорій "мішені", "точкового тепла", "унікальних" та "масових" структур клітини та інші. По суті вся історія радіобіології являє собою ряд послідовних спроб науково пояснити існування радіобіологічного парадоксу. </a:t>
            </a:r>
          </a:p>
          <a:p>
            <a:pPr algn="just"/>
            <a:r>
              <a:rPr lang="uk-UA" dirty="0">
                <a:latin typeface="Times New Roman" panose="02020603050405020304" pitchFamily="18" charset="0"/>
                <a:cs typeface="Times New Roman" panose="02020603050405020304" pitchFamily="18" charset="0"/>
              </a:rPr>
              <a:t>Така перша спроба і була зроблена фізиком Ф. </a:t>
            </a:r>
            <a:r>
              <a:rPr lang="uk-UA" dirty="0" err="1">
                <a:latin typeface="Times New Roman" panose="02020603050405020304" pitchFamily="18" charset="0"/>
                <a:cs typeface="Times New Roman" panose="02020603050405020304" pitchFamily="18" charset="0"/>
              </a:rPr>
              <a:t>Дессауером</a:t>
            </a:r>
            <a:r>
              <a:rPr lang="uk-UA" dirty="0">
                <a:latin typeface="Times New Roman" panose="02020603050405020304" pitchFamily="18" charset="0"/>
                <a:cs typeface="Times New Roman" panose="02020603050405020304" pitchFamily="18" charset="0"/>
              </a:rPr>
              <a:t> в 1922 - 1923 рр., який запропонував теорію ”точкового тепла”. Дана теорія пояснювала пошкодження клітини при іонізації (і точковим перегрівом) в деякому чутливому об'ємі, що становить невелику частину клітини. Згадана теорія пізніше була розвинена радянськими вченими Н.В. </a:t>
            </a:r>
            <a:r>
              <a:rPr lang="uk-UA" dirty="0" err="1">
                <a:latin typeface="Times New Roman" panose="02020603050405020304" pitchFamily="18" charset="0"/>
                <a:cs typeface="Times New Roman" panose="02020603050405020304" pitchFamily="18" charset="0"/>
              </a:rPr>
              <a:t>Тимофеєвим-Ресовським</a:t>
            </a:r>
            <a:r>
              <a:rPr lang="uk-UA" dirty="0">
                <a:latin typeface="Times New Roman" panose="02020603050405020304" pitchFamily="18" charset="0"/>
                <a:cs typeface="Times New Roman" panose="02020603050405020304" pitchFamily="18" charset="0"/>
              </a:rPr>
              <a:t>, К. </a:t>
            </a:r>
            <a:r>
              <a:rPr lang="uk-UA" dirty="0" err="1">
                <a:latin typeface="Times New Roman" panose="02020603050405020304" pitchFamily="18" charset="0"/>
                <a:cs typeface="Times New Roman" panose="02020603050405020304" pitchFamily="18" charset="0"/>
              </a:rPr>
              <a:t>Циммером</a:t>
            </a:r>
            <a:r>
              <a:rPr lang="uk-UA" dirty="0">
                <a:latin typeface="Times New Roman" panose="02020603050405020304" pitchFamily="18" charset="0"/>
                <a:cs typeface="Times New Roman" panose="02020603050405020304" pitchFamily="18" charset="0"/>
              </a:rPr>
              <a:t> та іншими, що пізніше було сформульовано, як ”теорію мішені”. Єдиної ж теорії радіобіологічних ефектів на сьогодні ще не існує. </a:t>
            </a:r>
          </a:p>
          <a:p>
            <a:pPr algn="just"/>
            <a:r>
              <a:rPr lang="uk-UA" dirty="0">
                <a:latin typeface="Times New Roman" panose="02020603050405020304" pitchFamily="18" charset="0"/>
                <a:cs typeface="Times New Roman" panose="02020603050405020304" pitchFamily="18" charset="0"/>
              </a:rPr>
              <a:t>Розвиток радіобіології пов'язано з відкриттям пострадіаційного відновлення і відкриття молекулярних механізмів такого відновлення - репарації ДНК (від лат. ''</a:t>
            </a:r>
            <a:r>
              <a:rPr lang="en-US" dirty="0" err="1">
                <a:latin typeface="Times New Roman" panose="02020603050405020304" pitchFamily="18" charset="0"/>
                <a:cs typeface="Times New Roman" panose="02020603050405020304" pitchFamily="18" charset="0"/>
              </a:rPr>
              <a:t>reparatio</a:t>
            </a:r>
            <a:r>
              <a:rPr lang="en-US" dirty="0">
                <a:latin typeface="Times New Roman" panose="02020603050405020304" pitchFamily="18" charset="0"/>
                <a:cs typeface="Times New Roman" panose="02020603050405020304" pitchFamily="18" charset="0"/>
              </a:rPr>
              <a:t>'' - </a:t>
            </a:r>
            <a:r>
              <a:rPr lang="uk-UA" dirty="0">
                <a:latin typeface="Times New Roman" panose="02020603050405020304" pitchFamily="18" charset="0"/>
                <a:cs typeface="Times New Roman" panose="02020603050405020304" pitchFamily="18" charset="0"/>
              </a:rPr>
              <a:t>відновлення). </a:t>
            </a:r>
            <a:r>
              <a:rPr lang="uk-UA" dirty="0">
                <a:solidFill>
                  <a:srgbClr val="FF0000"/>
                </a:solidFill>
                <a:latin typeface="Times New Roman" panose="02020603050405020304" pitchFamily="18" charset="0"/>
                <a:cs typeface="Times New Roman" panose="02020603050405020304" pitchFamily="18" charset="0"/>
              </a:rPr>
              <a:t>Репарація</a:t>
            </a:r>
            <a:r>
              <a:rPr lang="uk-UA" dirty="0">
                <a:latin typeface="Times New Roman" panose="02020603050405020304" pitchFamily="18" charset="0"/>
                <a:cs typeface="Times New Roman" panose="02020603050405020304" pitchFamily="18" charset="0"/>
              </a:rPr>
              <a:t> - це процес повного або часткового відновлення природної структури ДНК, пошкодженої при опроміненні або хімічними агентами, який властивий клітинам всіх організмів. Було встановлено, що формування кінцевого радіобіологічного ефекту - це є поєднання процесів, що ведуть до пошкоджень і одночасних відновлювальних актів, що протидіють негативним змінам в організмі.</a:t>
            </a:r>
          </a:p>
        </p:txBody>
      </p:sp>
    </p:spTree>
    <p:extLst>
      <p:ext uri="{BB962C8B-B14F-4D97-AF65-F5344CB8AC3E}">
        <p14:creationId xmlns:p14="http://schemas.microsoft.com/office/powerpoint/2010/main" val="2455674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EC0B08BE-2FBE-4D82-87C7-79BA96C71776}"/>
              </a:ext>
            </a:extLst>
          </p:cNvPr>
          <p:cNvSpPr/>
          <p:nvPr/>
        </p:nvSpPr>
        <p:spPr>
          <a:xfrm>
            <a:off x="467544" y="197346"/>
            <a:ext cx="7920880" cy="6186309"/>
          </a:xfrm>
          <a:prstGeom prst="rect">
            <a:avLst/>
          </a:prstGeom>
        </p:spPr>
        <p:txBody>
          <a:bodyPr wrap="square">
            <a:spAutoFit/>
          </a:bodyPr>
          <a:lstStyle/>
          <a:p>
            <a:pPr algn="just"/>
            <a:r>
              <a:rPr lang="uk-UA" dirty="0">
                <a:solidFill>
                  <a:srgbClr val="FF0000"/>
                </a:solidFill>
                <a:latin typeface="Times New Roman" panose="02020603050405020304" pitchFamily="18" charset="0"/>
                <a:cs typeface="Times New Roman" panose="02020603050405020304" pitchFamily="18" charset="0"/>
              </a:rPr>
              <a:t>Другий етап (1945 – 1986) </a:t>
            </a:r>
            <a:r>
              <a:rPr lang="uk-UA" dirty="0">
                <a:latin typeface="Times New Roman" panose="02020603050405020304" pitchFamily="18" charset="0"/>
                <a:cs typeface="Times New Roman" panose="02020603050405020304" pitchFamily="18" charset="0"/>
              </a:rPr>
              <a:t>розвитку радіоекології припадає на роки масових випробувань ядерної і термоядерної зброї на Землі та становлення ядерної енергетики. Цей період характеризується значним забрудненням біосфери Землі радіонуклідами, що утворилися при застосуванні, випробуванні ядерної зброї, а також внаслідок аварій на підприємствах повного ядерного циклу (ПЯПЦ). Наприклад, аварії на Уралі м. </a:t>
            </a:r>
            <a:r>
              <a:rPr lang="uk-UA" dirty="0" err="1">
                <a:latin typeface="Times New Roman" panose="02020603050405020304" pitchFamily="18" charset="0"/>
                <a:cs typeface="Times New Roman" panose="02020603050405020304" pitchFamily="18" charset="0"/>
              </a:rPr>
              <a:t>Киштим</a:t>
            </a:r>
            <a:r>
              <a:rPr lang="uk-UA" dirty="0">
                <a:latin typeface="Times New Roman" panose="02020603050405020304" pitchFamily="18" charset="0"/>
                <a:cs typeface="Times New Roman" panose="02020603050405020304" pitchFamily="18" charset="0"/>
              </a:rPr>
              <a:t> 29 вересня 1957р і на заводі </a:t>
            </a:r>
            <a:r>
              <a:rPr lang="uk-UA" dirty="0" err="1">
                <a:latin typeface="Times New Roman" panose="02020603050405020304" pitchFamily="18" charset="0"/>
                <a:cs typeface="Times New Roman" panose="02020603050405020304" pitchFamily="18" charset="0"/>
              </a:rPr>
              <a:t>Уіндскейлі</a:t>
            </a:r>
            <a:r>
              <a:rPr lang="uk-UA" dirty="0">
                <a:latin typeface="Times New Roman" panose="02020603050405020304" pitchFamily="18" charset="0"/>
                <a:cs typeface="Times New Roman" panose="02020603050405020304" pitchFamily="18" charset="0"/>
              </a:rPr>
              <a:t>, США, 1957р</a:t>
            </a:r>
          </a:p>
          <a:p>
            <a:pPr algn="just"/>
            <a:r>
              <a:rPr lang="uk-UA" dirty="0">
                <a:latin typeface="Times New Roman" panose="02020603050405020304" pitchFamily="18" charset="0"/>
                <a:cs typeface="Times New Roman" panose="02020603050405020304" pitchFamily="18" charset="0"/>
              </a:rPr>
              <a:t>Нові складні завдання постали перед радіобіологами після вибухів атомних бомб над японськими містами Хіросіма та Нагасакі 6 і 9 серпня 1945 року.</a:t>
            </a:r>
          </a:p>
          <a:p>
            <a:pPr algn="just"/>
            <a:endParaRPr lang="uk-UA" dirty="0">
              <a:latin typeface="Times New Roman" panose="02020603050405020304" pitchFamily="18" charset="0"/>
              <a:cs typeface="Times New Roman" panose="02020603050405020304" pitchFamily="18" charset="0"/>
            </a:endParaRPr>
          </a:p>
          <a:p>
            <a:pPr algn="just"/>
            <a:r>
              <a:rPr lang="uk-UA" b="1" dirty="0">
                <a:latin typeface="Times New Roman" panose="02020603050405020304" pitchFamily="18" charset="0"/>
                <a:cs typeface="Times New Roman" panose="02020603050405020304" pitchFamily="18" charset="0"/>
              </a:rPr>
              <a:t>Ядерне бомбардування </a:t>
            </a:r>
            <a:r>
              <a:rPr lang="uk-UA" b="1" dirty="0" err="1">
                <a:latin typeface="Times New Roman" panose="02020603050405020304" pitchFamily="18" charset="0"/>
                <a:cs typeface="Times New Roman" panose="02020603050405020304" pitchFamily="18" charset="0"/>
              </a:rPr>
              <a:t>Хіросі́ми</a:t>
            </a:r>
            <a:r>
              <a:rPr lang="uk-UA" b="1" dirty="0">
                <a:latin typeface="Times New Roman" panose="02020603050405020304" pitchFamily="18" charset="0"/>
                <a:cs typeface="Times New Roman" panose="02020603050405020304" pitchFamily="18" charset="0"/>
              </a:rPr>
              <a:t> і </a:t>
            </a:r>
            <a:r>
              <a:rPr lang="uk-UA" b="1" dirty="0" err="1">
                <a:latin typeface="Times New Roman" panose="02020603050405020304" pitchFamily="18" charset="0"/>
                <a:cs typeface="Times New Roman" panose="02020603050405020304" pitchFamily="18" charset="0"/>
              </a:rPr>
              <a:t>Нагаса́кі</a:t>
            </a:r>
            <a:r>
              <a:rPr lang="uk-UA" dirty="0">
                <a:latin typeface="Times New Roman" panose="02020603050405020304" pitchFamily="18" charset="0"/>
                <a:cs typeface="Times New Roman" panose="02020603050405020304" pitchFamily="18" charset="0"/>
              </a:rPr>
              <a:t> — </a:t>
            </a:r>
            <a:r>
              <a:rPr lang="uk-UA" dirty="0">
                <a:latin typeface="Times New Roman" panose="02020603050405020304" pitchFamily="18" charset="0"/>
                <a:cs typeface="Times New Roman" panose="02020603050405020304" pitchFamily="18" charset="0"/>
                <a:hlinkClick r:id="rId2" tooltip="Ядерна зброя">
                  <a:extLst>
                    <a:ext uri="{A12FA001-AC4F-418D-AE19-62706E023703}">
                      <ahyp:hlinkClr xmlns="" xmlns:ahyp="http://schemas.microsoft.com/office/drawing/2018/hyperlinkcolor" val="tx"/>
                    </a:ext>
                  </a:extLst>
                </a:hlinkClick>
              </a:rPr>
              <a:t>ядерні атаки</a:t>
            </a:r>
            <a:r>
              <a:rPr lang="uk-UA" dirty="0">
                <a:latin typeface="Times New Roman" panose="02020603050405020304" pitchFamily="18" charset="0"/>
                <a:cs typeface="Times New Roman" panose="02020603050405020304" pitchFamily="18" charset="0"/>
              </a:rPr>
              <a:t> на </a:t>
            </a:r>
            <a:r>
              <a:rPr lang="uk-UA" dirty="0">
                <a:latin typeface="Times New Roman" panose="02020603050405020304" pitchFamily="18" charset="0"/>
                <a:cs typeface="Times New Roman" panose="02020603050405020304" pitchFamily="18" charset="0"/>
                <a:hlinkClick r:id="rId3" tooltip="Японія">
                  <a:extLst>
                    <a:ext uri="{A12FA001-AC4F-418D-AE19-62706E023703}">
                      <ahyp:hlinkClr xmlns="" xmlns:ahyp="http://schemas.microsoft.com/office/drawing/2018/hyperlinkcolor" val="tx"/>
                    </a:ext>
                  </a:extLst>
                </a:hlinkClick>
              </a:rPr>
              <a:t>японські</a:t>
            </a:r>
            <a:r>
              <a:rPr lang="uk-UA" dirty="0">
                <a:latin typeface="Times New Roman" panose="02020603050405020304" pitchFamily="18" charset="0"/>
                <a:cs typeface="Times New Roman" panose="02020603050405020304" pitchFamily="18" charset="0"/>
              </a:rPr>
              <a:t> міста </a:t>
            </a:r>
            <a:r>
              <a:rPr lang="uk-UA" dirty="0">
                <a:latin typeface="Times New Roman" panose="02020603050405020304" pitchFamily="18" charset="0"/>
                <a:cs typeface="Times New Roman" panose="02020603050405020304" pitchFamily="18" charset="0"/>
                <a:hlinkClick r:id="rId4" tooltip="Хіросіма">
                  <a:extLst>
                    <a:ext uri="{A12FA001-AC4F-418D-AE19-62706E023703}">
                      <ahyp:hlinkClr xmlns="" xmlns:ahyp="http://schemas.microsoft.com/office/drawing/2018/hyperlinkcolor" val="tx"/>
                    </a:ext>
                  </a:extLst>
                </a:hlinkClick>
              </a:rPr>
              <a:t>Хіросіма</a:t>
            </a:r>
            <a:r>
              <a:rPr lang="uk-UA" dirty="0">
                <a:latin typeface="Times New Roman" panose="02020603050405020304" pitchFamily="18" charset="0"/>
                <a:cs typeface="Times New Roman" panose="02020603050405020304" pitchFamily="18" charset="0"/>
              </a:rPr>
              <a:t> і </a:t>
            </a:r>
            <a:r>
              <a:rPr lang="uk-UA" dirty="0">
                <a:latin typeface="Times New Roman" panose="02020603050405020304" pitchFamily="18" charset="0"/>
                <a:cs typeface="Times New Roman" panose="02020603050405020304" pitchFamily="18" charset="0"/>
                <a:hlinkClick r:id="rId5" tooltip="Нагасакі">
                  <a:extLst>
                    <a:ext uri="{A12FA001-AC4F-418D-AE19-62706E023703}">
                      <ahyp:hlinkClr xmlns="" xmlns:ahyp="http://schemas.microsoft.com/office/drawing/2018/hyperlinkcolor" val="tx"/>
                    </a:ext>
                  </a:extLst>
                </a:hlinkClick>
              </a:rPr>
              <a:t>Нагасакі</a:t>
            </a:r>
            <a:r>
              <a:rPr lang="uk-UA" dirty="0">
                <a:latin typeface="Times New Roman" panose="02020603050405020304" pitchFamily="18" charset="0"/>
                <a:cs typeface="Times New Roman" panose="02020603050405020304" pitchFamily="18" charset="0"/>
              </a:rPr>
              <a:t>, здійснені збройними силами </a:t>
            </a:r>
            <a:r>
              <a:rPr lang="uk-UA" dirty="0">
                <a:latin typeface="Times New Roman" panose="02020603050405020304" pitchFamily="18" charset="0"/>
                <a:cs typeface="Times New Roman" panose="02020603050405020304" pitchFamily="18" charset="0"/>
                <a:hlinkClick r:id="rId6" tooltip="Сполучені Штати Америки">
                  <a:extLst>
                    <a:ext uri="{A12FA001-AC4F-418D-AE19-62706E023703}">
                      <ahyp:hlinkClr xmlns="" xmlns:ahyp="http://schemas.microsoft.com/office/drawing/2018/hyperlinkcolor" val="tx"/>
                    </a:ext>
                  </a:extLst>
                </a:hlinkClick>
              </a:rPr>
              <a:t>США</a:t>
            </a:r>
            <a:r>
              <a:rPr lang="uk-UA" dirty="0">
                <a:latin typeface="Times New Roman" panose="02020603050405020304" pitchFamily="18" charset="0"/>
                <a:cs typeface="Times New Roman" panose="02020603050405020304" pitchFamily="18" charset="0"/>
              </a:rPr>
              <a:t> за президентства </a:t>
            </a:r>
            <a:r>
              <a:rPr lang="uk-UA" dirty="0">
                <a:latin typeface="Times New Roman" panose="02020603050405020304" pitchFamily="18" charset="0"/>
                <a:cs typeface="Times New Roman" panose="02020603050405020304" pitchFamily="18" charset="0"/>
                <a:hlinkClick r:id="rId7" tooltip="Гаррі Трумен">
                  <a:extLst>
                    <a:ext uri="{A12FA001-AC4F-418D-AE19-62706E023703}">
                      <ahyp:hlinkClr xmlns="" xmlns:ahyp="http://schemas.microsoft.com/office/drawing/2018/hyperlinkcolor" val="tx"/>
                    </a:ext>
                  </a:extLst>
                </a:hlinkClick>
              </a:rPr>
              <a:t>Гаррі Трумена</a:t>
            </a:r>
            <a:r>
              <a:rPr lang="uk-UA" dirty="0">
                <a:latin typeface="Times New Roman" panose="02020603050405020304" pitchFamily="18" charset="0"/>
                <a:cs typeface="Times New Roman" panose="02020603050405020304" pitchFamily="18" charset="0"/>
              </a:rPr>
              <a:t> наприкінці </a:t>
            </a:r>
            <a:r>
              <a:rPr lang="uk-UA" dirty="0">
                <a:latin typeface="Times New Roman" panose="02020603050405020304" pitchFamily="18" charset="0"/>
                <a:cs typeface="Times New Roman" panose="02020603050405020304" pitchFamily="18" charset="0"/>
                <a:hlinkClick r:id="rId8" tooltip="Друга світова війна">
                  <a:extLst>
                    <a:ext uri="{A12FA001-AC4F-418D-AE19-62706E023703}">
                      <ahyp:hlinkClr xmlns="" xmlns:ahyp="http://schemas.microsoft.com/office/drawing/2018/hyperlinkcolor" val="tx"/>
                    </a:ext>
                  </a:extLst>
                </a:hlinkClick>
              </a:rPr>
              <a:t>Другої світової війни</a:t>
            </a:r>
            <a:r>
              <a:rPr lang="uk-UA"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hlinkClick r:id="rId9" tooltip="6 серпня">
                  <a:extLst>
                    <a:ext uri="{A12FA001-AC4F-418D-AE19-62706E023703}">
                      <ahyp:hlinkClr xmlns="" xmlns:ahyp="http://schemas.microsoft.com/office/drawing/2018/hyperlinkcolor" val="tx"/>
                    </a:ext>
                  </a:extLst>
                </a:hlinkClick>
              </a:rPr>
              <a:t>6 серпня</a:t>
            </a:r>
            <a:r>
              <a:rPr lang="uk-UA"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hlinkClick r:id="rId10" tooltip="1945">
                  <a:extLst>
                    <a:ext uri="{A12FA001-AC4F-418D-AE19-62706E023703}">
                      <ahyp:hlinkClr xmlns="" xmlns:ahyp="http://schemas.microsoft.com/office/drawing/2018/hyperlinkcolor" val="tx"/>
                    </a:ext>
                  </a:extLst>
                </a:hlinkClick>
              </a:rPr>
              <a:t>1945</a:t>
            </a:r>
            <a:r>
              <a:rPr lang="uk-UA" dirty="0">
                <a:latin typeface="Times New Roman" panose="02020603050405020304" pitchFamily="18" charset="0"/>
                <a:cs typeface="Times New Roman" panose="02020603050405020304" pitchFamily="18" charset="0"/>
              </a:rPr>
              <a:t> року </a:t>
            </a:r>
            <a:r>
              <a:rPr lang="uk-UA" dirty="0">
                <a:latin typeface="Times New Roman" panose="02020603050405020304" pitchFamily="18" charset="0"/>
                <a:cs typeface="Times New Roman" panose="02020603050405020304" pitchFamily="18" charset="0"/>
                <a:hlinkClick r:id="rId11" tooltip="Атомна бомба">
                  <a:extLst>
                    <a:ext uri="{A12FA001-AC4F-418D-AE19-62706E023703}">
                      <ahyp:hlinkClr xmlns="" xmlns:ahyp="http://schemas.microsoft.com/office/drawing/2018/hyperlinkcolor" val="tx"/>
                    </a:ext>
                  </a:extLst>
                </a:hlinkClick>
              </a:rPr>
              <a:t>атомна бомба</a:t>
            </a:r>
            <a:r>
              <a:rPr lang="uk-UA"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hlinkClick r:id="rId12" tooltip="Малюк (бомба)">
                  <a:extLst>
                    <a:ext uri="{A12FA001-AC4F-418D-AE19-62706E023703}">
                      <ahyp:hlinkClr xmlns="" xmlns:ahyp="http://schemas.microsoft.com/office/drawing/2018/hyperlinkcolor" val="tx"/>
                    </a:ext>
                  </a:extLst>
                </a:hlinkClick>
              </a:rPr>
              <a:t>«Малюк»</a:t>
            </a:r>
            <a:r>
              <a:rPr lang="uk-UA" dirty="0">
                <a:latin typeface="Times New Roman" panose="02020603050405020304" pitchFamily="18" charset="0"/>
                <a:cs typeface="Times New Roman" panose="02020603050405020304" pitchFamily="18" charset="0"/>
              </a:rPr>
              <a:t> була скинута на Хіросіму, а </a:t>
            </a:r>
            <a:r>
              <a:rPr lang="uk-UA" dirty="0">
                <a:latin typeface="Times New Roman" panose="02020603050405020304" pitchFamily="18" charset="0"/>
                <a:cs typeface="Times New Roman" panose="02020603050405020304" pitchFamily="18" charset="0"/>
                <a:hlinkClick r:id="rId13" tooltip="9 серпня">
                  <a:extLst>
                    <a:ext uri="{A12FA001-AC4F-418D-AE19-62706E023703}">
                      <ahyp:hlinkClr xmlns="" xmlns:ahyp="http://schemas.microsoft.com/office/drawing/2018/hyperlinkcolor" val="tx"/>
                    </a:ext>
                  </a:extLst>
                </a:hlinkClick>
              </a:rPr>
              <a:t>9 серпня</a:t>
            </a:r>
            <a:r>
              <a:rPr lang="uk-UA" dirty="0">
                <a:latin typeface="Times New Roman" panose="02020603050405020304" pitchFamily="18" charset="0"/>
                <a:cs typeface="Times New Roman" panose="02020603050405020304" pitchFamily="18" charset="0"/>
              </a:rPr>
              <a:t> — </a:t>
            </a:r>
            <a:r>
              <a:rPr lang="uk-UA" dirty="0">
                <a:latin typeface="Times New Roman" panose="02020603050405020304" pitchFamily="18" charset="0"/>
                <a:cs typeface="Times New Roman" panose="02020603050405020304" pitchFamily="18" charset="0"/>
                <a:hlinkClick r:id="rId14" tooltip="Товстун (бомба)">
                  <a:extLst>
                    <a:ext uri="{A12FA001-AC4F-418D-AE19-62706E023703}">
                      <ahyp:hlinkClr xmlns="" xmlns:ahyp="http://schemas.microsoft.com/office/drawing/2018/hyperlinkcolor" val="tx"/>
                    </a:ext>
                  </a:extLst>
                </a:hlinkClick>
              </a:rPr>
              <a:t>«Товстун»</a:t>
            </a:r>
            <a:r>
              <a:rPr lang="uk-UA" dirty="0">
                <a:latin typeface="Times New Roman" panose="02020603050405020304" pitchFamily="18" charset="0"/>
                <a:cs typeface="Times New Roman" panose="02020603050405020304" pitchFamily="18" charset="0"/>
              </a:rPr>
              <a:t> — на Нагасакі. Це були   випадки використання ядерної зброї проти цивільного населення.</a:t>
            </a:r>
          </a:p>
          <a:p>
            <a:pPr algn="just"/>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Від вибухів миттєво загинули 70 тис. мешканців Хіросіми та 60 тис. мешканців Нагасакі. З серпня по грудень 1945 року загальна кількість тих, що померли від ран і </a:t>
            </a:r>
            <a:r>
              <a:rPr lang="uk-UA" dirty="0" err="1">
                <a:latin typeface="Times New Roman" panose="02020603050405020304" pitchFamily="18" charset="0"/>
                <a:cs typeface="Times New Roman" panose="02020603050405020304" pitchFamily="18" charset="0"/>
              </a:rPr>
              <a:t>хвороб</a:t>
            </a:r>
            <a:r>
              <a:rPr lang="uk-UA" dirty="0">
                <a:latin typeface="Times New Roman" panose="02020603050405020304" pitchFamily="18" charset="0"/>
                <a:cs typeface="Times New Roman" panose="02020603050405020304" pitchFamily="18" charset="0"/>
              </a:rPr>
              <a:t>, спричинених радіацією, склала близько пів мільйона осіб в обох містах.</a:t>
            </a:r>
          </a:p>
          <a:p>
            <a:pPr algn="just"/>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7535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Вертикальный свиток 3"/>
          <p:cNvSpPr/>
          <p:nvPr/>
        </p:nvSpPr>
        <p:spPr>
          <a:xfrm>
            <a:off x="4770339" y="4594906"/>
            <a:ext cx="3168650" cy="2160587"/>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uk-UA" sz="1400" i="1" dirty="0">
                <a:latin typeface="Times New Roman" pitchFamily="18" charset="0"/>
                <a:cs typeface="Times New Roman" pitchFamily="18" charset="0"/>
              </a:rPr>
              <a:t>Важливим етапом розвитку радіобіології стала Женевська конференція 1955 року щодо мирного використання атомної енергії, де постала проблема збільшення радіаційного фону внаслідок випромінювання ядерної зброї.</a:t>
            </a:r>
          </a:p>
        </p:txBody>
      </p:sp>
      <p:pic>
        <p:nvPicPr>
          <p:cNvPr id="34819" name="Picture 2" descr="http://www.ufospace.net/_nw/4/51805718.jpg"/>
          <p:cNvPicPr>
            <a:picLocks noChangeAspect="1" noChangeArrowheads="1"/>
          </p:cNvPicPr>
          <p:nvPr/>
        </p:nvPicPr>
        <p:blipFill>
          <a:blip r:embed="rId2"/>
          <a:srcRect/>
          <a:stretch>
            <a:fillRect/>
          </a:stretch>
        </p:blipFill>
        <p:spPr bwMode="auto">
          <a:xfrm>
            <a:off x="7669322" y="4955268"/>
            <a:ext cx="1312862" cy="1439862"/>
          </a:xfrm>
          <a:prstGeom prst="rect">
            <a:avLst/>
          </a:prstGeom>
          <a:noFill/>
          <a:ln w="9525">
            <a:noFill/>
            <a:miter lim="800000"/>
            <a:headEnd/>
            <a:tailEnd/>
          </a:ln>
        </p:spPr>
      </p:pic>
      <p:pic>
        <p:nvPicPr>
          <p:cNvPr id="34820" name="Picture 4" descr="http://gendocs.ru/gendocs/docs/32/31130/conv_1/file1_html_3beb95e2.png"/>
          <p:cNvPicPr>
            <a:picLocks noChangeAspect="1" noChangeArrowheads="1"/>
          </p:cNvPicPr>
          <p:nvPr/>
        </p:nvPicPr>
        <p:blipFill>
          <a:blip r:embed="rId3"/>
          <a:srcRect/>
          <a:stretch>
            <a:fillRect/>
          </a:stretch>
        </p:blipFill>
        <p:spPr bwMode="auto">
          <a:xfrm>
            <a:off x="5510213" y="115888"/>
            <a:ext cx="3414712" cy="2266950"/>
          </a:xfrm>
          <a:prstGeom prst="rect">
            <a:avLst/>
          </a:prstGeom>
          <a:noFill/>
          <a:ln w="9525">
            <a:noFill/>
            <a:miter lim="800000"/>
            <a:headEnd/>
            <a:tailEnd/>
          </a:ln>
        </p:spPr>
      </p:pic>
      <p:sp>
        <p:nvSpPr>
          <p:cNvPr id="6" name="Скругленный прямоугольник 5"/>
          <p:cNvSpPr/>
          <p:nvPr/>
        </p:nvSpPr>
        <p:spPr>
          <a:xfrm>
            <a:off x="5435600" y="1773238"/>
            <a:ext cx="3414713" cy="1008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uk-UA" sz="1200" b="1" dirty="0">
                <a:solidFill>
                  <a:schemeClr val="bg1"/>
                </a:solidFill>
                <a:latin typeface="Times New Roman" pitchFamily="18" charset="0"/>
                <a:cs typeface="Times New Roman" pitchFamily="18" charset="0"/>
              </a:rPr>
              <a:t>Атомна бомба «МАЛЮК»</a:t>
            </a:r>
          </a:p>
          <a:p>
            <a:pPr algn="ctr" fontAlgn="auto">
              <a:spcBef>
                <a:spcPts val="0"/>
              </a:spcBef>
              <a:spcAft>
                <a:spcPts val="0"/>
              </a:spcAft>
              <a:defRPr/>
            </a:pPr>
            <a:r>
              <a:rPr lang="uk-UA" sz="1200" b="1" dirty="0">
                <a:solidFill>
                  <a:schemeClr val="bg1"/>
                </a:solidFill>
                <a:latin typeface="Times New Roman" pitchFamily="18" charset="0"/>
                <a:cs typeface="Times New Roman" pitchFamily="18" charset="0"/>
              </a:rPr>
              <a:t> з плутонієвим зарядом,</a:t>
            </a:r>
          </a:p>
          <a:p>
            <a:pPr algn="ctr" fontAlgn="auto">
              <a:spcBef>
                <a:spcPts val="0"/>
              </a:spcBef>
              <a:spcAft>
                <a:spcPts val="0"/>
              </a:spcAft>
              <a:defRPr/>
            </a:pPr>
            <a:r>
              <a:rPr lang="uk-UA" sz="1200" b="1" dirty="0">
                <a:solidFill>
                  <a:schemeClr val="bg1"/>
                </a:solidFill>
                <a:latin typeface="Times New Roman" pitchFamily="18" charset="0"/>
                <a:cs typeface="Times New Roman" pitchFamily="18" charset="0"/>
              </a:rPr>
              <a:t> що була скинута на японське місто Нагасакі.</a:t>
            </a:r>
          </a:p>
          <a:p>
            <a:pPr algn="ctr" fontAlgn="auto">
              <a:spcBef>
                <a:spcPts val="0"/>
              </a:spcBef>
              <a:spcAft>
                <a:spcPts val="0"/>
              </a:spcAft>
              <a:defRPr/>
            </a:pPr>
            <a:r>
              <a:rPr lang="uk-UA" sz="1200" b="1" dirty="0">
                <a:solidFill>
                  <a:schemeClr val="bg1"/>
                </a:solidFill>
                <a:latin typeface="Times New Roman" pitchFamily="18" charset="0"/>
                <a:cs typeface="Times New Roman" pitchFamily="18" charset="0"/>
              </a:rPr>
              <a:t>(довжина 3,2 м., діаметр 1,5 м., вага 4,5 т.)</a:t>
            </a:r>
          </a:p>
        </p:txBody>
      </p:sp>
      <p:pic>
        <p:nvPicPr>
          <p:cNvPr id="34822" name="Picture 6" descr="http://share.setitagila.ru/images/473878f5.jpg"/>
          <p:cNvPicPr>
            <a:picLocks noChangeAspect="1" noChangeArrowheads="1"/>
          </p:cNvPicPr>
          <p:nvPr/>
        </p:nvPicPr>
        <p:blipFill>
          <a:blip r:embed="rId4"/>
          <a:srcRect/>
          <a:stretch>
            <a:fillRect/>
          </a:stretch>
        </p:blipFill>
        <p:spPr bwMode="auto">
          <a:xfrm>
            <a:off x="5765800" y="2924175"/>
            <a:ext cx="2689225" cy="1746250"/>
          </a:xfrm>
          <a:prstGeom prst="rect">
            <a:avLst/>
          </a:prstGeom>
          <a:noFill/>
          <a:ln w="9525">
            <a:noFill/>
            <a:miter lim="800000"/>
            <a:headEnd/>
            <a:tailEnd/>
          </a:ln>
        </p:spPr>
      </p:pic>
      <p:sp>
        <p:nvSpPr>
          <p:cNvPr id="3" name="Прямокутник 2">
            <a:extLst>
              <a:ext uri="{FF2B5EF4-FFF2-40B4-BE49-F238E27FC236}">
                <a16:creationId xmlns:a16="http://schemas.microsoft.com/office/drawing/2014/main" id="{3DA91461-77F9-4823-8808-6F1042E01830}"/>
              </a:ext>
            </a:extLst>
          </p:cNvPr>
          <p:cNvSpPr/>
          <p:nvPr/>
        </p:nvSpPr>
        <p:spPr>
          <a:xfrm>
            <a:off x="-10753" y="551289"/>
            <a:ext cx="5089325" cy="5755422"/>
          </a:xfrm>
          <a:prstGeom prst="rect">
            <a:avLst/>
          </a:prstGeom>
        </p:spPr>
        <p:txBody>
          <a:bodyPr wrap="square">
            <a:spAutoFit/>
          </a:bodyPr>
          <a:lstStyle/>
          <a:p>
            <a:pPr algn="ctr" fontAlgn="auto">
              <a:spcBef>
                <a:spcPts val="0"/>
              </a:spcBef>
              <a:spcAft>
                <a:spcPts val="0"/>
              </a:spcAft>
              <a:defRPr/>
            </a:pPr>
            <a:r>
              <a:rPr lang="uk-UA" sz="1600" b="1" i="1" dirty="0">
                <a:latin typeface="Times New Roman" pitchFamily="18" charset="0"/>
                <a:cs typeface="Times New Roman" pitchFamily="18" charset="0"/>
              </a:rPr>
              <a:t>Нові складні завдання  постали перед радіобіологами після вибухів атомних бомб над японськими містами  Хіросіма та Нагасакі </a:t>
            </a:r>
          </a:p>
          <a:p>
            <a:pPr algn="ctr" fontAlgn="auto">
              <a:spcBef>
                <a:spcPts val="0"/>
              </a:spcBef>
              <a:spcAft>
                <a:spcPts val="0"/>
              </a:spcAft>
              <a:defRPr/>
            </a:pPr>
            <a:r>
              <a:rPr lang="uk-UA" sz="1600" b="1" i="1" dirty="0">
                <a:latin typeface="Times New Roman" pitchFamily="18" charset="0"/>
                <a:cs typeface="Times New Roman" pitchFamily="18" charset="0"/>
              </a:rPr>
              <a:t>6 і 9 серпня 1945 року.</a:t>
            </a:r>
          </a:p>
          <a:p>
            <a:pPr algn="ctr" fontAlgn="auto">
              <a:spcBef>
                <a:spcPts val="0"/>
              </a:spcBef>
              <a:spcAft>
                <a:spcPts val="0"/>
              </a:spcAft>
              <a:defRPr/>
            </a:pPr>
            <a:r>
              <a:rPr lang="uk-UA" sz="1600" b="1" i="1" dirty="0">
                <a:latin typeface="Times New Roman" pitchFamily="18" charset="0"/>
                <a:cs typeface="Times New Roman" pitchFamily="18" charset="0"/>
              </a:rPr>
              <a:t>Зокрема:</a:t>
            </a:r>
          </a:p>
          <a:p>
            <a:pPr fontAlgn="auto">
              <a:spcBef>
                <a:spcPts val="0"/>
              </a:spcBef>
              <a:spcAft>
                <a:spcPts val="0"/>
              </a:spcAft>
              <a:defRPr/>
            </a:pPr>
            <a:r>
              <a:rPr lang="uk-UA" sz="1600" b="1" i="1" dirty="0">
                <a:latin typeface="Times New Roman" pitchFamily="18" charset="0"/>
                <a:cs typeface="Times New Roman" pitchFamily="18" charset="0"/>
              </a:rPr>
              <a:t>● вивчення закономірностей протікання гострої променевої хвороби та наслідків короткотривалої дії великих доз іонізуючого випромінювання;</a:t>
            </a:r>
          </a:p>
          <a:p>
            <a:pPr fontAlgn="auto">
              <a:spcBef>
                <a:spcPts val="0"/>
              </a:spcBef>
              <a:spcAft>
                <a:spcPts val="0"/>
              </a:spcAft>
              <a:defRPr/>
            </a:pPr>
            <a:r>
              <a:rPr lang="uk-UA" sz="1600" b="1" i="1" dirty="0">
                <a:latin typeface="Times New Roman" pitchFamily="18" charset="0"/>
                <a:cs typeface="Times New Roman" pitchFamily="18" charset="0"/>
              </a:rPr>
              <a:t>виявлення механізмів променевої загибелі організму;</a:t>
            </a:r>
          </a:p>
          <a:p>
            <a:pPr fontAlgn="auto">
              <a:spcBef>
                <a:spcPts val="0"/>
              </a:spcBef>
              <a:spcAft>
                <a:spcPts val="0"/>
              </a:spcAft>
              <a:defRPr/>
            </a:pPr>
            <a:r>
              <a:rPr lang="uk-UA" sz="1600" b="1" i="1" dirty="0">
                <a:latin typeface="Times New Roman" pitchFamily="18" charset="0"/>
                <a:cs typeface="Times New Roman" pitchFamily="18" charset="0"/>
              </a:rPr>
              <a:t>● вияснення природи відмінностей в радіочутливості органів та тканин;</a:t>
            </a:r>
          </a:p>
          <a:p>
            <a:pPr fontAlgn="auto">
              <a:spcBef>
                <a:spcPts val="0"/>
              </a:spcBef>
              <a:spcAft>
                <a:spcPts val="0"/>
              </a:spcAft>
              <a:defRPr/>
            </a:pPr>
            <a:r>
              <a:rPr lang="uk-UA" sz="1600" b="1" i="1" dirty="0">
                <a:latin typeface="Times New Roman" pitchFamily="18" charset="0"/>
                <a:cs typeface="Times New Roman" pitchFamily="18" charset="0"/>
              </a:rPr>
              <a:t>розгляд і визначення причин близьких та віддалених наслідків променевого пошкодження;</a:t>
            </a:r>
          </a:p>
          <a:p>
            <a:pPr fontAlgn="auto">
              <a:spcBef>
                <a:spcPts val="0"/>
              </a:spcBef>
              <a:spcAft>
                <a:spcPts val="0"/>
              </a:spcAft>
              <a:defRPr/>
            </a:pPr>
            <a:r>
              <a:rPr lang="uk-UA" sz="1600" b="1" i="1" dirty="0">
                <a:latin typeface="Times New Roman" pitchFamily="18" charset="0"/>
                <a:cs typeface="Times New Roman" pitchFamily="18" charset="0"/>
              </a:rPr>
              <a:t>● дослідження генетичних аспектів променевого пошкодження стосовно соматичних (злоякісне переродження) і статевих (зміни в потомстві) клітин;</a:t>
            </a:r>
          </a:p>
          <a:p>
            <a:pPr fontAlgn="auto">
              <a:spcBef>
                <a:spcPts val="0"/>
              </a:spcBef>
              <a:spcAft>
                <a:spcPts val="0"/>
              </a:spcAft>
              <a:defRPr/>
            </a:pPr>
            <a:r>
              <a:rPr lang="uk-UA" sz="1600" b="1" i="1" dirty="0">
                <a:latin typeface="Times New Roman" pitchFamily="18" charset="0"/>
                <a:cs typeface="Times New Roman" pitchFamily="18" charset="0"/>
              </a:rPr>
              <a:t>● пошук ефективних засобів від гострих променевих пошкоджень та їх лікування.</a:t>
            </a:r>
          </a:p>
          <a:p>
            <a:pPr algn="ctr" fontAlgn="auto">
              <a:spcBef>
                <a:spcPts val="0"/>
              </a:spcBef>
              <a:spcAft>
                <a:spcPts val="0"/>
              </a:spcAft>
              <a:defRPr/>
            </a:pPr>
            <a:r>
              <a:rPr lang="uk-UA" sz="1600" b="1" i="1" dirty="0">
                <a:latin typeface="Times New Roman" pitchFamily="18" charset="0"/>
                <a:cs typeface="Times New Roman" pitchFamily="18" charset="0"/>
              </a:rPr>
              <a:t>Були розгорнуті програми досліджень в різних країнах, об’єктами досліджень стали десятки тисяч людей, що постраждали від атомних бомбардувань Хіросіми та Нагасакі. </a:t>
            </a:r>
          </a:p>
        </p:txBody>
      </p:sp>
    </p:spTree>
    <p:extLst>
      <p:ext uri="{BB962C8B-B14F-4D97-AF65-F5344CB8AC3E}">
        <p14:creationId xmlns:p14="http://schemas.microsoft.com/office/powerpoint/2010/main" val="964672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A0D3D8BA-9188-43B1-B738-ACF347B6DDA1}"/>
              </a:ext>
            </a:extLst>
          </p:cNvPr>
          <p:cNvSpPr/>
          <p:nvPr/>
        </p:nvSpPr>
        <p:spPr>
          <a:xfrm>
            <a:off x="395536" y="612844"/>
            <a:ext cx="8352928" cy="5632311"/>
          </a:xfrm>
          <a:prstGeom prst="rect">
            <a:avLst/>
          </a:prstGeom>
        </p:spPr>
        <p:txBody>
          <a:bodyPr wrap="square">
            <a:spAutoFit/>
          </a:bodyPr>
          <a:lstStyle/>
          <a:p>
            <a:pPr algn="just"/>
            <a:r>
              <a:rPr lang="uk-UA" dirty="0">
                <a:solidFill>
                  <a:srgbClr val="FF0000"/>
                </a:solidFill>
                <a:latin typeface="Times New Roman" panose="02020603050405020304" pitchFamily="18" charset="0"/>
                <a:cs typeface="Times New Roman" panose="02020603050405020304" pitchFamily="18" charset="0"/>
              </a:rPr>
              <a:t>Третій етап у розвитку радіобіології </a:t>
            </a:r>
            <a:r>
              <a:rPr lang="uk-UA" b="1" dirty="0">
                <a:latin typeface="Times New Roman" panose="02020603050405020304" pitchFamily="18" charset="0"/>
                <a:cs typeface="Times New Roman" panose="02020603050405020304" pitchFamily="18" charset="0"/>
              </a:rPr>
              <a:t>розпочався після катастрофи на Чорнобильській АЕС (26 квітня 1986р). Внаслідок аварії  постраждало 10 мільйонів людей по всьому світу, було забруднено 150 тисяч квадратних кілометрів цінної землі.</a:t>
            </a:r>
          </a:p>
          <a:p>
            <a:pPr algn="just"/>
            <a:r>
              <a:rPr lang="uk-UA" dirty="0">
                <a:latin typeface="Times New Roman" panose="02020603050405020304" pitchFamily="18" charset="0"/>
                <a:cs typeface="Times New Roman" panose="02020603050405020304" pitchFamily="18" charset="0"/>
              </a:rPr>
              <a:t>Україна відчула вплив радіації у більш ніж 2000 містах та селищах, внаслідок чого постраждало 3 млн. громадян. Чорнобильська аварія в десятки разів збільшила частоту ракових захворінь і </a:t>
            </a:r>
            <a:r>
              <a:rPr lang="uk-UA" dirty="0" err="1">
                <a:latin typeface="Times New Roman" panose="02020603050405020304" pitchFamily="18" charset="0"/>
                <a:cs typeface="Times New Roman" panose="02020603050405020304" pitchFamily="18" charset="0"/>
              </a:rPr>
              <a:t>хвороб</a:t>
            </a:r>
            <a:r>
              <a:rPr lang="uk-UA" dirty="0">
                <a:latin typeface="Times New Roman" panose="02020603050405020304" pitchFamily="18" charset="0"/>
                <a:cs typeface="Times New Roman" panose="02020603050405020304" pitchFamily="18" charset="0"/>
              </a:rPr>
              <a:t>, пов’язаних зі зниженням захисної здатності людського організму. Україна </a:t>
            </a:r>
            <a:r>
              <a:rPr lang="uk-UA" dirty="0" err="1">
                <a:latin typeface="Times New Roman" panose="02020603050405020304" pitchFamily="18" charset="0"/>
                <a:cs typeface="Times New Roman" panose="02020603050405020304" pitchFamily="18" charset="0"/>
              </a:rPr>
              <a:t>незворотньо</a:t>
            </a:r>
            <a:r>
              <a:rPr lang="uk-UA" dirty="0">
                <a:latin typeface="Times New Roman" panose="02020603050405020304" pitchFamily="18" charset="0"/>
                <a:cs typeface="Times New Roman" panose="02020603050405020304" pitchFamily="18" charset="0"/>
              </a:rPr>
              <a:t> втратила майже 50 тисяч гектарів найродючіших чорноземів.</a:t>
            </a:r>
          </a:p>
          <a:p>
            <a:pPr algn="just"/>
            <a:r>
              <a:rPr lang="uk-UA" dirty="0">
                <a:latin typeface="Times New Roman" panose="02020603050405020304" pitchFamily="18" charset="0"/>
                <a:cs typeface="Times New Roman" panose="02020603050405020304" pitchFamily="18" charset="0"/>
              </a:rPr>
              <a:t>У навколишнє середовище потрапило близько 3% радіонуклідів, які на момент катастрофи були накопичені у четвертому енергоблоці ЧАЕС.</a:t>
            </a:r>
          </a:p>
          <a:p>
            <a:pPr algn="just"/>
            <a:r>
              <a:rPr lang="uk-UA" dirty="0">
                <a:latin typeface="Times New Roman" panose="02020603050405020304" pitchFamily="18" charset="0"/>
                <a:cs typeface="Times New Roman" panose="02020603050405020304" pitchFamily="18" charset="0"/>
              </a:rPr>
              <a:t>Аварія призвела до забруднення більш як 145 тисяч </a:t>
            </a:r>
            <a:r>
              <a:rPr lang="uk-UA" dirty="0" err="1">
                <a:latin typeface="Times New Roman" panose="02020603050405020304" pitchFamily="18" charset="0"/>
                <a:cs typeface="Times New Roman" panose="02020603050405020304" pitchFamily="18" charset="0"/>
              </a:rPr>
              <a:t>кв</a:t>
            </a:r>
            <a:r>
              <a:rPr lang="uk-UA" dirty="0">
                <a:latin typeface="Times New Roman" panose="02020603050405020304" pitchFamily="18" charset="0"/>
                <a:cs typeface="Times New Roman" panose="02020603050405020304" pitchFamily="18" charset="0"/>
              </a:rPr>
              <a:t>. км території України, Республіки Білорусь та Російської Федерації, щільність забруднення радіонуклідами 137С</a:t>
            </a:r>
            <a:r>
              <a:rPr lang="en-US" dirty="0">
                <a:latin typeface="Times New Roman" panose="02020603050405020304" pitchFamily="18" charset="0"/>
                <a:cs typeface="Times New Roman" panose="02020603050405020304" pitchFamily="18" charset="0"/>
              </a:rPr>
              <a:t>s </a:t>
            </a:r>
            <a:r>
              <a:rPr lang="uk-UA" dirty="0">
                <a:latin typeface="Times New Roman" panose="02020603050405020304" pitchFamily="18" charset="0"/>
                <a:cs typeface="Times New Roman" panose="02020603050405020304" pitchFamily="18" charset="0"/>
              </a:rPr>
              <a:t>і 90</a:t>
            </a:r>
            <a:r>
              <a:rPr lang="en-US" dirty="0">
                <a:latin typeface="Times New Roman" panose="02020603050405020304" pitchFamily="18" charset="0"/>
                <a:cs typeface="Times New Roman" panose="02020603050405020304" pitchFamily="18" charset="0"/>
              </a:rPr>
              <a:t>Sr</a:t>
            </a:r>
            <a:r>
              <a:rPr lang="uk-UA" dirty="0">
                <a:latin typeface="Times New Roman" panose="02020603050405020304" pitchFamily="18" charset="0"/>
                <a:cs typeface="Times New Roman" panose="02020603050405020304" pitchFamily="18" charset="0"/>
              </a:rPr>
              <a:t> якої перевищує 37 </a:t>
            </a:r>
            <a:r>
              <a:rPr lang="uk-UA" dirty="0" err="1">
                <a:latin typeface="Times New Roman" panose="02020603050405020304" pitchFamily="18" charset="0"/>
                <a:cs typeface="Times New Roman" panose="02020603050405020304" pitchFamily="18" charset="0"/>
              </a:rPr>
              <a:t>кБк</a:t>
            </a:r>
            <a:r>
              <a:rPr lang="uk-UA" dirty="0">
                <a:latin typeface="Times New Roman" panose="02020603050405020304" pitchFamily="18" charset="0"/>
                <a:cs typeface="Times New Roman" panose="02020603050405020304" pitchFamily="18" charset="0"/>
              </a:rPr>
              <a:t>/</a:t>
            </a:r>
            <a:r>
              <a:rPr lang="uk-UA" dirty="0" err="1">
                <a:latin typeface="Times New Roman" panose="02020603050405020304" pitchFamily="18" charset="0"/>
                <a:cs typeface="Times New Roman" panose="02020603050405020304" pitchFamily="18" charset="0"/>
              </a:rPr>
              <a:t>кв.м</a:t>
            </a:r>
            <a:r>
              <a:rPr lang="uk-UA" dirty="0">
                <a:latin typeface="Times New Roman" panose="02020603050405020304" pitchFamily="18" charset="0"/>
                <a:cs typeface="Times New Roman" panose="02020603050405020304" pitchFamily="18" charset="0"/>
              </a:rPr>
              <a:t>. Внаслідок Чорнобильської катастрофи постраждало майже 5 мільйонів людей, забруднено радіоактивними нуклідами близько 5 тисяч населених пунктів Республіки Білорусь, України та Російської Федерації. З них на Україні – 2293 селища та міст з населенням приблизно 2,6 млн. людей. Чорнобильська аварія спричинила безпрецедентне опромінення населення зазначених вище держав. </a:t>
            </a:r>
          </a:p>
          <a:p>
            <a:pPr algn="just"/>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4746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4E475AE1-13C0-45A1-9A0F-D874C9B9A520}"/>
              </a:ext>
            </a:extLst>
          </p:cNvPr>
          <p:cNvSpPr/>
          <p:nvPr/>
        </p:nvSpPr>
        <p:spPr>
          <a:xfrm>
            <a:off x="359532" y="751344"/>
            <a:ext cx="8424936" cy="5355312"/>
          </a:xfrm>
          <a:prstGeom prst="rect">
            <a:avLst/>
          </a:prstGeom>
        </p:spPr>
        <p:txBody>
          <a:bodyPr wrap="square">
            <a:spAutoFit/>
          </a:bodyPr>
          <a:lstStyle/>
          <a:p>
            <a:pPr algn="just"/>
            <a:r>
              <a:rPr lang="uk-UA" dirty="0">
                <a:latin typeface="Times New Roman" panose="02020603050405020304" pitchFamily="18" charset="0"/>
                <a:cs typeface="Times New Roman" panose="02020603050405020304" pitchFamily="18" charset="0"/>
              </a:rPr>
              <a:t>За унікальністю структури поширення: просторовою, часовою, </a:t>
            </a:r>
            <a:r>
              <a:rPr lang="uk-UA" dirty="0" err="1">
                <a:latin typeface="Times New Roman" panose="02020603050405020304" pitchFamily="18" charset="0"/>
                <a:cs typeface="Times New Roman" panose="02020603050405020304" pitchFamily="18" charset="0"/>
              </a:rPr>
              <a:t>професійно</a:t>
            </a:r>
            <a:r>
              <a:rPr lang="uk-UA" dirty="0">
                <a:latin typeface="Times New Roman" panose="02020603050405020304" pitchFamily="18" charset="0"/>
                <a:cs typeface="Times New Roman" panose="02020603050405020304" pitchFamily="18" charset="0"/>
              </a:rPr>
              <a:t> віковою, а також за поєднанням зовнішнього та внутрішнього опромінення, вона не має аналогів впродовж всієї історії техногенних катастроф.</a:t>
            </a:r>
          </a:p>
          <a:p>
            <a:pPr algn="just"/>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Крім України, Республіки Білорусь та Російської Федерації вплив Чорнобильської катастрофи відчули на собі Швеція, Норвегія, Польща, Австрія, Швейцарія, Німеччина, Фінляндія, Великобританія та інші держави.</a:t>
            </a:r>
          </a:p>
          <a:p>
            <a:pPr algn="just"/>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Внаслідок аварії на Чорнобильській АЕС 95% території України зазнало радіоактивного забруднення. Проте більшість викинутих радіонуклідів внаслідок природного розпаду протягом трьох місяців після аварії практично зникла і радіаційна ситуація на більшості території України вже протягом 37 років визначається цезієм-137 та стронцієм-90. Загальна площа зон радіоактивного забруднення, що визначена чинним законодавством, становить 54,6 тис.км</a:t>
            </a:r>
            <a:r>
              <a:rPr lang="uk-UA" baseline="30000" dirty="0">
                <a:latin typeface="Times New Roman" panose="02020603050405020304" pitchFamily="18" charset="0"/>
                <a:cs typeface="Times New Roman" panose="02020603050405020304" pitchFamily="18" charset="0"/>
              </a:rPr>
              <a:t>2</a:t>
            </a:r>
            <a:r>
              <a:rPr lang="uk-UA" dirty="0">
                <a:latin typeface="Times New Roman" panose="02020603050405020304" pitchFamily="18" charset="0"/>
                <a:cs typeface="Times New Roman" panose="02020603050405020304" pitchFamily="18" charset="0"/>
              </a:rPr>
              <a:t>.</a:t>
            </a:r>
          </a:p>
          <a:p>
            <a:pPr algn="just"/>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До зон радіоактивного забруднення повністю або частково віднесено територію 74 районів 12 областей (Київська, Житомирська, Рівненська, Чернігівська, Вінницька, Івано-Франківська, Волинська, Чернівецька, Черкаська, Сумська, Тернопільська, Хмельницька). На території зон проживає біля 2,3 млн. осіб.</a:t>
            </a:r>
          </a:p>
        </p:txBody>
      </p:sp>
    </p:spTree>
    <p:extLst>
      <p:ext uri="{BB962C8B-B14F-4D97-AF65-F5344CB8AC3E}">
        <p14:creationId xmlns:p14="http://schemas.microsoft.com/office/powerpoint/2010/main" val="2998404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radio3.zp.ua/content/2013/04/%D1%87%D0%BE%D1%80%D0%BD%D0%BE%D0%B1%D0%B8%D0%BB%D1%8C-4.jpg"/>
          <p:cNvPicPr>
            <a:picLocks noChangeAspect="1" noChangeArrowheads="1"/>
          </p:cNvPicPr>
          <p:nvPr/>
        </p:nvPicPr>
        <p:blipFill>
          <a:blip r:embed="rId2"/>
          <a:srcRect/>
          <a:stretch>
            <a:fillRect/>
          </a:stretch>
        </p:blipFill>
        <p:spPr bwMode="auto">
          <a:xfrm>
            <a:off x="323850" y="125413"/>
            <a:ext cx="2427288" cy="2016125"/>
          </a:xfrm>
          <a:prstGeom prst="rect">
            <a:avLst/>
          </a:prstGeom>
          <a:noFill/>
          <a:ln w="9525">
            <a:noFill/>
            <a:miter lim="800000"/>
            <a:headEnd/>
            <a:tailEnd/>
          </a:ln>
        </p:spPr>
      </p:pic>
      <p:pic>
        <p:nvPicPr>
          <p:cNvPr id="35843" name="Picture 4" descr="http://tkachuk.profiforum.ru/users/2711/12/59/24/album/chaes10.jpg"/>
          <p:cNvPicPr>
            <a:picLocks noChangeAspect="1" noChangeArrowheads="1"/>
          </p:cNvPicPr>
          <p:nvPr/>
        </p:nvPicPr>
        <p:blipFill>
          <a:blip r:embed="rId3"/>
          <a:srcRect/>
          <a:stretch>
            <a:fillRect/>
          </a:stretch>
        </p:blipFill>
        <p:spPr bwMode="auto">
          <a:xfrm>
            <a:off x="6416675" y="227013"/>
            <a:ext cx="2552700" cy="1914525"/>
          </a:xfrm>
          <a:prstGeom prst="rect">
            <a:avLst/>
          </a:prstGeom>
          <a:noFill/>
          <a:ln w="9525">
            <a:noFill/>
            <a:miter lim="800000"/>
            <a:headEnd/>
            <a:tailEnd/>
          </a:ln>
        </p:spPr>
      </p:pic>
      <p:pic>
        <p:nvPicPr>
          <p:cNvPr id="35844" name="Picture 6" descr="http://i3.imageban.ru/out/2012/04/26/1bffc95bde06247cb5d04f0327aeec3f.png"/>
          <p:cNvPicPr>
            <a:picLocks noChangeAspect="1" noChangeArrowheads="1"/>
          </p:cNvPicPr>
          <p:nvPr/>
        </p:nvPicPr>
        <p:blipFill>
          <a:blip r:embed="rId4"/>
          <a:srcRect/>
          <a:stretch>
            <a:fillRect/>
          </a:stretch>
        </p:blipFill>
        <p:spPr bwMode="auto">
          <a:xfrm>
            <a:off x="2840038" y="179388"/>
            <a:ext cx="3487737" cy="1962150"/>
          </a:xfrm>
          <a:prstGeom prst="rect">
            <a:avLst/>
          </a:prstGeom>
          <a:noFill/>
          <a:ln w="9525">
            <a:noFill/>
            <a:miter lim="800000"/>
            <a:headEnd/>
            <a:tailEnd/>
          </a:ln>
        </p:spPr>
      </p:pic>
      <p:sp>
        <p:nvSpPr>
          <p:cNvPr id="3" name="Прямокутник 2">
            <a:extLst>
              <a:ext uri="{FF2B5EF4-FFF2-40B4-BE49-F238E27FC236}">
                <a16:creationId xmlns:a16="http://schemas.microsoft.com/office/drawing/2014/main" id="{71C8B6A3-D085-454C-B4D2-06C17C628B95}"/>
              </a:ext>
            </a:extLst>
          </p:cNvPr>
          <p:cNvSpPr/>
          <p:nvPr/>
        </p:nvSpPr>
        <p:spPr>
          <a:xfrm>
            <a:off x="174626" y="1892166"/>
            <a:ext cx="8794749" cy="4708981"/>
          </a:xfrm>
          <a:prstGeom prst="rect">
            <a:avLst/>
          </a:prstGeom>
        </p:spPr>
        <p:txBody>
          <a:bodyPr wrap="square">
            <a:spAutoFit/>
          </a:bodyPr>
          <a:lstStyle/>
          <a:p>
            <a:pPr algn="ctr" fontAlgn="auto">
              <a:spcBef>
                <a:spcPts val="0"/>
              </a:spcBef>
              <a:spcAft>
                <a:spcPts val="0"/>
              </a:spcAft>
              <a:defRPr/>
            </a:pPr>
            <a:endParaRPr lang="uk-UA" sz="1500" i="1" dirty="0">
              <a:latin typeface="Times New Roman" pitchFamily="18" charset="0"/>
              <a:cs typeface="Times New Roman" pitchFamily="18" charset="0"/>
            </a:endParaRPr>
          </a:p>
          <a:p>
            <a:pPr algn="ctr" fontAlgn="auto">
              <a:spcBef>
                <a:spcPts val="0"/>
              </a:spcBef>
              <a:spcAft>
                <a:spcPts val="0"/>
              </a:spcAft>
              <a:defRPr/>
            </a:pPr>
            <a:r>
              <a:rPr lang="uk-UA" sz="1500" i="1" dirty="0">
                <a:latin typeface="Times New Roman" pitchFamily="18" charset="0"/>
                <a:cs typeface="Times New Roman" pitchFamily="18" charset="0"/>
              </a:rPr>
              <a:t>Разом з тим аварія на Чорнобильській АЕС 26 квітня 1986 року виявила обмеженість досліджень радіобіології. Стало ясно, що ядерні вибухи – це не єдина і не найбільш серйозна небезпека для людства. Для вирішення проблем, що виникли в результаті аварії на Чорнобильській АЕС, накопичений радіобіологією досвід значною мірою був непридатний.  Виявилось, що загрозою для здоров’я та життя людей можуть бути не лише короткотривале опромінення в малих дозах, а й тривале опромінення при відносно малій потужності дози. Стало відомо, що при низьких дозах опромінення механізм пошкоджень, а також свідчення його променевої природи ускладнені, а роль взаємодії променевих та не променевих факторів різко зростає. Тому виникла потреба в нових широкомасштабних дослідженнях особливостей дії малих дох випромінювання, а саме:</a:t>
            </a:r>
          </a:p>
          <a:p>
            <a:pPr fontAlgn="auto">
              <a:spcBef>
                <a:spcPts val="0"/>
              </a:spcBef>
              <a:spcAft>
                <a:spcPts val="0"/>
              </a:spcAft>
              <a:defRPr/>
            </a:pPr>
            <a:r>
              <a:rPr lang="uk-UA" sz="1500" b="1" i="1" dirty="0">
                <a:latin typeface="Times New Roman" pitchFamily="18" charset="0"/>
                <a:cs typeface="Times New Roman" pitchFamily="18" charset="0"/>
              </a:rPr>
              <a:t>● особливості механізмів біологічної дії малих доз іонізуючого випромінювання;</a:t>
            </a:r>
          </a:p>
          <a:p>
            <a:pPr fontAlgn="auto">
              <a:spcBef>
                <a:spcPts val="0"/>
              </a:spcBef>
              <a:spcAft>
                <a:spcPts val="0"/>
              </a:spcAft>
              <a:defRPr/>
            </a:pPr>
            <a:r>
              <a:rPr lang="uk-UA" sz="1500" b="1" i="1" dirty="0">
                <a:latin typeface="Times New Roman" pitchFamily="18" charset="0"/>
                <a:cs typeface="Times New Roman" pitchFamily="18" charset="0"/>
              </a:rPr>
              <a:t>механізми </a:t>
            </a:r>
            <a:r>
              <a:rPr lang="uk-UA" sz="1500" b="1" i="1" dirty="0" err="1">
                <a:latin typeface="Times New Roman" panose="02020603050405020304" pitchFamily="18" charset="0"/>
                <a:cs typeface="Times New Roman" pitchFamily="18" charset="0"/>
              </a:rPr>
              <a:t>пошкоджуючої</a:t>
            </a:r>
            <a:r>
              <a:rPr lang="uk-UA" sz="1500" b="1" i="1" dirty="0">
                <a:latin typeface="Times New Roman" pitchFamily="18" charset="0"/>
                <a:cs typeface="Times New Roman" pitchFamily="18" charset="0"/>
              </a:rPr>
              <a:t> та стимулюючої дії на різні живі системи;</a:t>
            </a:r>
          </a:p>
          <a:p>
            <a:pPr fontAlgn="auto">
              <a:spcBef>
                <a:spcPts val="0"/>
              </a:spcBef>
              <a:spcAft>
                <a:spcPts val="0"/>
              </a:spcAft>
              <a:defRPr/>
            </a:pPr>
            <a:r>
              <a:rPr lang="uk-UA" sz="1500" b="1" i="1" dirty="0">
                <a:latin typeface="Times New Roman" pitchFamily="18" charset="0"/>
                <a:cs typeface="Times New Roman" pitchFamily="18" charset="0"/>
              </a:rPr>
              <a:t>● особливості комбінованого променевого пошкодження від сукупної дії радіонуклідів, що надходять в середину організму;</a:t>
            </a:r>
          </a:p>
          <a:p>
            <a:pPr fontAlgn="auto">
              <a:spcBef>
                <a:spcPts val="0"/>
              </a:spcBef>
              <a:spcAft>
                <a:spcPts val="0"/>
              </a:spcAft>
              <a:defRPr/>
            </a:pPr>
            <a:r>
              <a:rPr lang="uk-UA" sz="1500" b="1" i="1" dirty="0">
                <a:latin typeface="Times New Roman" pitchFamily="18" charset="0"/>
                <a:cs typeface="Times New Roman" pitchFamily="18" charset="0"/>
              </a:rPr>
              <a:t>● взаємодія малих доз з іншими факторами середовища (забруднення атмосфери, води та ґрунту забруднювачами різної природи);</a:t>
            </a:r>
          </a:p>
          <a:p>
            <a:pPr fontAlgn="auto">
              <a:spcBef>
                <a:spcPts val="0"/>
              </a:spcBef>
              <a:spcAft>
                <a:spcPts val="0"/>
              </a:spcAft>
              <a:defRPr/>
            </a:pPr>
            <a:r>
              <a:rPr lang="uk-UA" sz="1500" b="1" i="1" dirty="0">
                <a:latin typeface="Times New Roman" pitchFamily="18" charset="0"/>
                <a:cs typeface="Times New Roman" pitchFamily="18" charset="0"/>
              </a:rPr>
              <a:t>● пошук принципово нових протипроменевих засобів, придатних для тривалого введення в організм, та інше.</a:t>
            </a:r>
          </a:p>
          <a:p>
            <a:pPr fontAlgn="auto">
              <a:spcBef>
                <a:spcPts val="0"/>
              </a:spcBef>
              <a:spcAft>
                <a:spcPts val="0"/>
              </a:spcAft>
              <a:defRPr/>
            </a:pPr>
            <a:r>
              <a:rPr lang="uk-UA" sz="1500" i="1" dirty="0">
                <a:latin typeface="Times New Roman" panose="02020603050405020304" pitchFamily="18" charset="0"/>
                <a:cs typeface="Times New Roman" pitchFamily="18" charset="0"/>
              </a:rPr>
              <a:t>Останній названий етап розвитку радіобіології триває і сьогодні, тому багато з перерахованих питань ще не вивчені.</a:t>
            </a:r>
          </a:p>
        </p:txBody>
      </p:sp>
    </p:spTree>
    <p:extLst>
      <p:ext uri="{BB962C8B-B14F-4D97-AF65-F5344CB8AC3E}">
        <p14:creationId xmlns:p14="http://schemas.microsoft.com/office/powerpoint/2010/main" val="148549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a:extLst>
              <a:ext uri="{FF2B5EF4-FFF2-40B4-BE49-F238E27FC236}">
                <a16:creationId xmlns:a16="http://schemas.microsoft.com/office/drawing/2014/main" id="{35ED8C57-04BF-4010-9151-C2CCF807FC66}"/>
              </a:ext>
            </a:extLst>
          </p:cNvPr>
          <p:cNvSpPr/>
          <p:nvPr/>
        </p:nvSpPr>
        <p:spPr>
          <a:xfrm>
            <a:off x="467544" y="260648"/>
            <a:ext cx="8424936" cy="6740307"/>
          </a:xfrm>
          <a:prstGeom prst="rect">
            <a:avLst/>
          </a:prstGeom>
        </p:spPr>
        <p:txBody>
          <a:bodyPr wrap="square">
            <a:spAutoFit/>
          </a:bodyPr>
          <a:lstStyle/>
          <a:p>
            <a:pPr algn="just"/>
            <a:r>
              <a:rPr lang="uk-UA" kern="0" dirty="0">
                <a:latin typeface="Times New Roman" panose="02020603050405020304" pitchFamily="18" charset="0"/>
                <a:cs typeface="Times New Roman" panose="02020603050405020304" pitchFamily="18" charset="0"/>
              </a:rPr>
              <a:t>11 березня 2011 року землетрус і цунамі призвели до найбільшої аварії на </a:t>
            </a:r>
            <a:r>
              <a:rPr lang="uk-UA" kern="0" dirty="0">
                <a:latin typeface="Times New Roman" panose="02020603050405020304" pitchFamily="18" charset="0"/>
                <a:cs typeface="Times New Roman" panose="02020603050405020304" pitchFamily="18" charset="0"/>
                <a:hlinkClick r:id="rId2">
                  <a:extLst>
                    <a:ext uri="{A12FA001-AC4F-418D-AE19-62706E023703}">
                      <ahyp:hlinkClr xmlns="" xmlns:ahyp="http://schemas.microsoft.com/office/drawing/2018/hyperlinkcolor" val="tx"/>
                    </a:ext>
                  </a:extLst>
                </a:hlinkClick>
              </a:rPr>
              <a:t>японській </a:t>
            </a:r>
            <a:r>
              <a:rPr lang="uk-UA" kern="0" dirty="0">
                <a:latin typeface="Times New Roman" panose="02020603050405020304" pitchFamily="18" charset="0"/>
                <a:cs typeface="Times New Roman" panose="02020603050405020304" pitchFamily="18" charset="0"/>
              </a:rPr>
              <a:t>атомній електростанції "Фукусіма-1". Аварія, внаслідок якої розплавилася активна зона реакторів відразу на трьох енергоблоках та спричинила вибух, стала наймасштабнішою в атомній енергетиці після трагедії на Чорнобильській АЕС в 1986 році. Понад 18 тисяч людей загинули, а майже півмільйона втратили своє житло та були вимушені переїхати. І навіть попри зусилля влади, через десятиліття тисячі місцевих жителів досі не можуть повернутися додому через загрозу радіоактивного опромінення і відсутність інфраструктури на покинутих територіях. Катастрофа на АЕС "Фукусіма-1" отримала максимальний 7-й рівень за Міжнародною шкалою ядерних подій — до того часу так оцінювали лише аварію на Чорнобильській АЕС.</a:t>
            </a:r>
          </a:p>
          <a:p>
            <a:pPr algn="just"/>
            <a:endParaRPr lang="uk-UA" kern="0" dirty="0">
              <a:latin typeface="Times New Roman" panose="02020603050405020304" pitchFamily="18" charset="0"/>
              <a:cs typeface="Times New Roman" panose="02020603050405020304" pitchFamily="18" charset="0"/>
            </a:endParaRPr>
          </a:p>
          <a:p>
            <a:pPr algn="just"/>
            <a:r>
              <a:rPr lang="uk-UA" kern="0" dirty="0">
                <a:latin typeface="Times New Roman" panose="02020603050405020304" pitchFamily="18" charset="0"/>
                <a:cs typeface="Times New Roman" panose="02020603050405020304" pitchFamily="18" charset="0"/>
              </a:rPr>
              <a:t>На усунення наслідків катастрофи у 2011-2015 році влада країни витратила близько 220 млрд доларів, а в період з 2016 по 2020 рік — ще 55 млрд доларів. Наразі деякі райони цієї місцевості досі залишаються непридатними для життя. У березні 2020 року площа закритої зони, повернення людей до якої визнано проблемним, становила 337 км </a:t>
            </a:r>
            <a:r>
              <a:rPr lang="uk-UA" kern="0" dirty="0" err="1">
                <a:latin typeface="Times New Roman" panose="02020603050405020304" pitchFamily="18" charset="0"/>
                <a:cs typeface="Times New Roman" panose="02020603050405020304" pitchFamily="18" charset="0"/>
              </a:rPr>
              <a:t>кв</a:t>
            </a:r>
            <a:r>
              <a:rPr lang="uk-UA" kern="0" dirty="0">
                <a:latin typeface="Times New Roman" panose="02020603050405020304" pitchFamily="18" charset="0"/>
                <a:cs typeface="Times New Roman" panose="02020603050405020304" pitchFamily="18" charset="0"/>
              </a:rPr>
              <a:t>.</a:t>
            </a:r>
          </a:p>
          <a:p>
            <a:pPr algn="just"/>
            <a:endParaRPr lang="uk-UA" kern="0" dirty="0">
              <a:latin typeface="Times New Roman" panose="02020603050405020304" pitchFamily="18" charset="0"/>
              <a:cs typeface="Times New Roman" panose="02020603050405020304" pitchFamily="18" charset="0"/>
            </a:endParaRPr>
          </a:p>
          <a:p>
            <a:pPr algn="just"/>
            <a:r>
              <a:rPr lang="uk-UA" kern="0" dirty="0">
                <a:latin typeface="Times New Roman" panose="02020603050405020304" pitchFamily="18" charset="0"/>
                <a:cs typeface="Times New Roman" panose="02020603050405020304" pitchFamily="18" charset="0"/>
              </a:rPr>
              <a:t>За офіційною статистикою, у 20 префектурах Японії стихійне лихо забрало життя близько 15,9 тис. осіб. Ще 6,1 тис. були поранені, а 2,5 тис. — зникли безвісти. У грудні 2013 року станція була офіційно закрита. На її території досі тривають роботи з ліквідації наслідків аварії, які, за підрахунками екологів, можуть не звершитися і через 40 років.</a:t>
            </a:r>
          </a:p>
          <a:p>
            <a:pPr algn="just"/>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08920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econbez.ru/img/1/1/10458/897765-EBi1_1.jpg"/>
          <p:cNvPicPr>
            <a:picLocks noChangeAspect="1" noChangeArrowheads="1"/>
          </p:cNvPicPr>
          <p:nvPr/>
        </p:nvPicPr>
        <p:blipFill>
          <a:blip r:embed="rId2"/>
          <a:srcRect/>
          <a:stretch>
            <a:fillRect/>
          </a:stretch>
        </p:blipFill>
        <p:spPr bwMode="auto">
          <a:xfrm>
            <a:off x="3157130" y="790951"/>
            <a:ext cx="3111500" cy="2071687"/>
          </a:xfrm>
          <a:prstGeom prst="rect">
            <a:avLst/>
          </a:prstGeom>
          <a:noFill/>
          <a:ln w="9525">
            <a:noFill/>
            <a:miter lim="800000"/>
            <a:headEnd/>
            <a:tailEnd/>
          </a:ln>
        </p:spPr>
      </p:pic>
      <p:pic>
        <p:nvPicPr>
          <p:cNvPr id="36867" name="Picture 4" descr="http://the-day-x.ru/wp-content/uploads/2012/03/na-aes-fukusima-sohranyaetsya-opasnost-povtoreniya-avarii.jpg"/>
          <p:cNvPicPr>
            <a:picLocks noChangeAspect="1" noChangeArrowheads="1"/>
          </p:cNvPicPr>
          <p:nvPr/>
        </p:nvPicPr>
        <p:blipFill>
          <a:blip r:embed="rId3"/>
          <a:srcRect/>
          <a:stretch>
            <a:fillRect/>
          </a:stretch>
        </p:blipFill>
        <p:spPr bwMode="auto">
          <a:xfrm>
            <a:off x="738573" y="278112"/>
            <a:ext cx="2969332" cy="1820728"/>
          </a:xfrm>
          <a:prstGeom prst="rect">
            <a:avLst/>
          </a:prstGeom>
          <a:noFill/>
          <a:ln w="9525">
            <a:noFill/>
            <a:miter lim="800000"/>
            <a:headEnd/>
            <a:tailEnd/>
          </a:ln>
        </p:spPr>
      </p:pic>
      <p:pic>
        <p:nvPicPr>
          <p:cNvPr id="36868" name="Picture 6" descr="http://susanin.udm.ru/upload/resize_cache/iblock/737/469_1000_1/737c6b8be886452bee0a5f7aee8bb697.jpg"/>
          <p:cNvPicPr>
            <a:picLocks noChangeAspect="1" noChangeArrowheads="1"/>
          </p:cNvPicPr>
          <p:nvPr/>
        </p:nvPicPr>
        <p:blipFill>
          <a:blip r:embed="rId4"/>
          <a:srcRect/>
          <a:stretch>
            <a:fillRect/>
          </a:stretch>
        </p:blipFill>
        <p:spPr bwMode="auto">
          <a:xfrm>
            <a:off x="5986871" y="254803"/>
            <a:ext cx="2700316" cy="1796896"/>
          </a:xfrm>
          <a:prstGeom prst="rect">
            <a:avLst/>
          </a:prstGeom>
          <a:noFill/>
          <a:ln w="9525">
            <a:noFill/>
            <a:miter lim="800000"/>
            <a:headEnd/>
            <a:tailEnd/>
          </a:ln>
        </p:spPr>
      </p:pic>
      <p:pic>
        <p:nvPicPr>
          <p:cNvPr id="36869" name="Picture 8" descr="http://pics.top.rbc.ru/top_pics/uniora/78/1359980723_0378.250x200.jpeg"/>
          <p:cNvPicPr>
            <a:picLocks noChangeAspect="1" noChangeArrowheads="1"/>
          </p:cNvPicPr>
          <p:nvPr/>
        </p:nvPicPr>
        <p:blipFill>
          <a:blip r:embed="rId5"/>
          <a:srcRect/>
          <a:stretch>
            <a:fillRect/>
          </a:stretch>
        </p:blipFill>
        <p:spPr bwMode="auto">
          <a:xfrm>
            <a:off x="827088" y="5649731"/>
            <a:ext cx="1246187" cy="996950"/>
          </a:xfrm>
          <a:prstGeom prst="rect">
            <a:avLst/>
          </a:prstGeom>
          <a:noFill/>
          <a:ln w="9525">
            <a:noFill/>
            <a:miter lim="800000"/>
            <a:headEnd/>
            <a:tailEnd/>
          </a:ln>
        </p:spPr>
      </p:pic>
      <p:sp>
        <p:nvSpPr>
          <p:cNvPr id="3" name="Прямокутник 2">
            <a:extLst>
              <a:ext uri="{FF2B5EF4-FFF2-40B4-BE49-F238E27FC236}">
                <a16:creationId xmlns:a16="http://schemas.microsoft.com/office/drawing/2014/main" id="{AE5178F1-DA24-4B0C-8A15-F90E9D3A72B1}"/>
              </a:ext>
            </a:extLst>
          </p:cNvPr>
          <p:cNvSpPr/>
          <p:nvPr/>
        </p:nvSpPr>
        <p:spPr>
          <a:xfrm>
            <a:off x="827088" y="2927728"/>
            <a:ext cx="8208912" cy="3139321"/>
          </a:xfrm>
          <a:prstGeom prst="rect">
            <a:avLst/>
          </a:prstGeom>
        </p:spPr>
        <p:txBody>
          <a:bodyPr wrap="square">
            <a:spAutoFit/>
          </a:bodyPr>
          <a:lstStyle/>
          <a:p>
            <a:pPr algn="just" fontAlgn="auto">
              <a:spcBef>
                <a:spcPts val="0"/>
              </a:spcBef>
              <a:spcAft>
                <a:spcPts val="0"/>
              </a:spcAft>
              <a:defRPr/>
            </a:pPr>
            <a:r>
              <a:rPr lang="uk-UA" b="1" i="1" dirty="0">
                <a:latin typeface="Times New Roman" pitchFamily="18" charset="0"/>
                <a:cs typeface="Times New Roman" pitchFamily="18" charset="0"/>
              </a:rPr>
              <a:t>У березні 2011 р. в Японії стався найпотужніший землетрус в історії країни. Його </a:t>
            </a:r>
            <a:r>
              <a:rPr lang="uk-UA" b="1" i="1" dirty="0" err="1">
                <a:latin typeface="Times New Roman" pitchFamily="18" charset="0"/>
                <a:cs typeface="Times New Roman" pitchFamily="18" charset="0"/>
              </a:rPr>
              <a:t>магнітуда</a:t>
            </a:r>
            <a:r>
              <a:rPr lang="uk-UA" b="1" i="1" dirty="0">
                <a:latin typeface="Times New Roman" pitchFamily="18" charset="0"/>
                <a:cs typeface="Times New Roman" pitchFamily="18" charset="0"/>
              </a:rPr>
              <a:t> склала, за різними оцінками, від 9,0 до 9,1. Після цього на країну обрушилося цунамі. Стихія призвела до аварії на атомній станції "Фукусіма-1". На підприємстві сталося декілька вибухів і витік радіації. Наслідки цієї аварії усувають досі.</a:t>
            </a:r>
            <a:r>
              <a:rPr lang="ru-RU" b="1" i="1" dirty="0">
                <a:latin typeface="Times New Roman" pitchFamily="18" charset="0"/>
                <a:cs typeface="Times New Roman" pitchFamily="18" charset="0"/>
              </a:rPr>
              <a:t> Жертвами </a:t>
            </a:r>
            <a:r>
              <a:rPr lang="ru-RU" b="1" i="1" dirty="0" err="1">
                <a:latin typeface="Times New Roman" pitchFamily="18" charset="0"/>
                <a:cs typeface="Times New Roman" pitchFamily="18" charset="0"/>
              </a:rPr>
              <a:t>стихії</a:t>
            </a:r>
            <a:r>
              <a:rPr lang="ru-RU" b="1" i="1" dirty="0">
                <a:latin typeface="Times New Roman" pitchFamily="18" charset="0"/>
                <a:cs typeface="Times New Roman" pitchFamily="18" charset="0"/>
              </a:rPr>
              <a:t>, за </a:t>
            </a:r>
            <a:r>
              <a:rPr lang="ru-RU" b="1" i="1" dirty="0" err="1">
                <a:latin typeface="Times New Roman" pitchFamily="18" charset="0"/>
                <a:cs typeface="Times New Roman" pitchFamily="18" charset="0"/>
              </a:rPr>
              <a:t>останніми</a:t>
            </a:r>
            <a:r>
              <a:rPr lang="ru-RU" b="1" i="1" dirty="0">
                <a:latin typeface="Times New Roman" pitchFamily="18" charset="0"/>
                <a:cs typeface="Times New Roman" pitchFamily="18" charset="0"/>
              </a:rPr>
              <a:t> </a:t>
            </a:r>
            <a:r>
              <a:rPr lang="ru-RU" b="1" i="1" dirty="0" err="1">
                <a:latin typeface="Times New Roman" pitchFamily="18" charset="0"/>
                <a:cs typeface="Times New Roman" pitchFamily="18" charset="0"/>
              </a:rPr>
              <a:t>даними</a:t>
            </a:r>
            <a:r>
              <a:rPr lang="ru-RU" b="1" i="1" dirty="0">
                <a:latin typeface="Times New Roman" pitchFamily="18" charset="0"/>
                <a:cs typeface="Times New Roman" pitchFamily="18" charset="0"/>
              </a:rPr>
              <a:t>, стали </a:t>
            </a:r>
            <a:r>
              <a:rPr lang="ru-RU" b="1" i="1" dirty="0" err="1">
                <a:latin typeface="Times New Roman" pitchFamily="18" charset="0"/>
                <a:cs typeface="Times New Roman" pitchFamily="18" charset="0"/>
              </a:rPr>
              <a:t>понад</a:t>
            </a:r>
            <a:r>
              <a:rPr lang="ru-RU" b="1" i="1" dirty="0">
                <a:latin typeface="Times New Roman" pitchFamily="18" charset="0"/>
                <a:cs typeface="Times New Roman" pitchFamily="18" charset="0"/>
              </a:rPr>
              <a:t> 13 </a:t>
            </a:r>
            <a:r>
              <a:rPr lang="ru-RU" b="1" i="1" dirty="0" err="1">
                <a:latin typeface="Times New Roman" pitchFamily="18" charset="0"/>
                <a:cs typeface="Times New Roman" pitchFamily="18" charset="0"/>
              </a:rPr>
              <a:t>тисяч</a:t>
            </a:r>
            <a:r>
              <a:rPr lang="ru-RU" b="1" i="1" dirty="0">
                <a:latin typeface="Times New Roman" pitchFamily="18" charset="0"/>
                <a:cs typeface="Times New Roman" pitchFamily="18" charset="0"/>
              </a:rPr>
              <a:t> людей.</a:t>
            </a:r>
          </a:p>
          <a:p>
            <a:pPr algn="just" fontAlgn="auto">
              <a:spcBef>
                <a:spcPts val="0"/>
              </a:spcBef>
              <a:spcAft>
                <a:spcPts val="0"/>
              </a:spcAft>
              <a:defRPr/>
            </a:pPr>
            <a:r>
              <a:rPr lang="uk-UA" b="1" i="1" dirty="0">
                <a:latin typeface="Times New Roman" pitchFamily="18" charset="0"/>
                <a:cs typeface="Times New Roman" pitchFamily="18" charset="0"/>
              </a:rPr>
              <a:t>Надзвичайна </a:t>
            </a:r>
            <a:r>
              <a:rPr lang="uk-UA" b="1" i="1" dirty="0" smtClean="0">
                <a:latin typeface="Times New Roman" pitchFamily="18" charset="0"/>
                <a:cs typeface="Times New Roman" pitchFamily="18" charset="0"/>
              </a:rPr>
              <a:t>катастрофа </a:t>
            </a:r>
            <a:r>
              <a:rPr lang="uk-UA" b="1" i="1" dirty="0">
                <a:latin typeface="Times New Roman" pitchFamily="18" charset="0"/>
                <a:cs typeface="Times New Roman" pitchFamily="18" charset="0"/>
              </a:rPr>
              <a:t>на "Фукусімі-1" призвела до перегляду політики відносно атомної енергії в ряді країн світу. Зокрема, влада ФРН заявила про поступову відмову від використання АЕС для забезпечення електроенергією німецьких споживачів.</a:t>
            </a:r>
            <a:r>
              <a:rPr lang="uk-UA" dirty="0"/>
              <a:t/>
            </a:r>
            <a:br>
              <a:rPr lang="uk-UA" dirty="0"/>
            </a:br>
            <a:endParaRPr lang="uk-UA" dirty="0"/>
          </a:p>
        </p:txBody>
      </p:sp>
    </p:spTree>
    <p:extLst>
      <p:ext uri="{BB962C8B-B14F-4D97-AF65-F5344CB8AC3E}">
        <p14:creationId xmlns:p14="http://schemas.microsoft.com/office/powerpoint/2010/main" val="3991419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26EE5213-2774-41F6-8675-8B4180CC1DE3}"/>
              </a:ext>
            </a:extLst>
          </p:cNvPr>
          <p:cNvSpPr/>
          <p:nvPr/>
        </p:nvSpPr>
        <p:spPr>
          <a:xfrm>
            <a:off x="467544" y="1268760"/>
            <a:ext cx="8424936" cy="3970318"/>
          </a:xfrm>
          <a:prstGeom prst="rect">
            <a:avLst/>
          </a:prstGeom>
        </p:spPr>
        <p:txBody>
          <a:bodyPr wrap="square">
            <a:spAutoFit/>
          </a:bodyPr>
          <a:lstStyle/>
          <a:p>
            <a:pPr algn="just"/>
            <a:r>
              <a:rPr lang="uk-UA" dirty="0">
                <a:solidFill>
                  <a:srgbClr val="FF0000"/>
                </a:solidFill>
                <a:latin typeface="Times New Roman" panose="02020603050405020304" pitchFamily="18" charset="0"/>
                <a:cs typeface="Times New Roman" panose="02020603050405020304" pitchFamily="18" charset="0"/>
              </a:rPr>
              <a:t>Результати наукових досліджень </a:t>
            </a:r>
            <a:r>
              <a:rPr lang="uk-UA" dirty="0">
                <a:latin typeface="Times New Roman" panose="02020603050405020304" pitchFamily="18" charset="0"/>
                <a:cs typeface="Times New Roman" panose="02020603050405020304" pitchFamily="18" charset="0"/>
              </a:rPr>
              <a:t>є основою для розробки норм допустимих рівнів радіоактивності продуктів харчування, будівельних матеріалів, інших норм радіаційної безпеки і санітарних правил захисту від дії іонізуючого випромінювання. Санітарні правила захисту від дії радіації використовують результати досліджень властивостей різних видів іонізуючого випромінювання і характеристик їх взаємодії з речовиною.</a:t>
            </a:r>
          </a:p>
          <a:p>
            <a:pPr algn="just"/>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Розробка і дотримання зазначених норм і правил є важливим завданням комунальної і промислової радіаційної гігієни, практичної діяльності Міністерства охорони здоров’я населення. Результати радіобіологічних досліджень разом з радіаційними нормами і санітарними правилами використовуються при проектуванні і експлуатації АЕС, інших радіаційних і ядерних технологій, для визначення радіаційних ризиків, обґрунтуванні методів і засобів радіаційної безпеки персоналу і населення і здійснення необхідних природоохоронних заходів.</a:t>
            </a:r>
          </a:p>
        </p:txBody>
      </p:sp>
    </p:spTree>
    <p:extLst>
      <p:ext uri="{BB962C8B-B14F-4D97-AF65-F5344CB8AC3E}">
        <p14:creationId xmlns:p14="http://schemas.microsoft.com/office/powerpoint/2010/main" val="424079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3F61561D-652D-452C-BD5D-A3FE647DE4BF}"/>
              </a:ext>
            </a:extLst>
          </p:cNvPr>
          <p:cNvSpPr/>
          <p:nvPr/>
        </p:nvSpPr>
        <p:spPr>
          <a:xfrm>
            <a:off x="323528" y="476672"/>
            <a:ext cx="8496944" cy="5909310"/>
          </a:xfrm>
          <a:prstGeom prst="rect">
            <a:avLst/>
          </a:prstGeom>
        </p:spPr>
        <p:txBody>
          <a:bodyPr wrap="square">
            <a:spAutoFit/>
          </a:bodyPr>
          <a:lstStyle/>
          <a:p>
            <a:pPr algn="just"/>
            <a:r>
              <a:rPr lang="uk-UA" dirty="0">
                <a:latin typeface="Times New Roman" panose="02020603050405020304" pitchFamily="18" charset="0"/>
                <a:cs typeface="Times New Roman" panose="02020603050405020304" pitchFamily="18" charset="0"/>
              </a:rPr>
              <a:t>Основні методи дослідження в радіобіології пов’язані з кількісним співставленням дози, часу і площі опромінення. У радіобіології широко застосовується метод безперервного моніторингу за навколишнім середовищем, біосферою, світом рослин і тварин, ґрунтом і водоймами тощо. Широко застосовуються фізичні, хімічні, біологічні та комплексні методи дослідження. Окрім того, постійно використовуються такі методи, як ізотопних індикаторів, груп (контрольної-дослідної), радіометрії (абсолютний, розрахунковий, відносний, експрес-метод), авторадіографії, експрес-аналіз, телеметрії, комп’ютерної обробки, біометрії, індукованого мутагенезу. </a:t>
            </a:r>
          </a:p>
          <a:p>
            <a:pPr algn="just"/>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Досить часто застосовують </a:t>
            </a:r>
            <a:r>
              <a:rPr lang="uk-UA" dirty="0" err="1">
                <a:latin typeface="Times New Roman" panose="02020603050405020304" pitchFamily="18" charset="0"/>
                <a:cs typeface="Times New Roman" panose="02020603050405020304" pitchFamily="18" charset="0"/>
              </a:rPr>
              <a:t>логічно</a:t>
            </a:r>
            <a:r>
              <a:rPr lang="uk-UA" dirty="0">
                <a:latin typeface="Times New Roman" panose="02020603050405020304" pitchFamily="18" charset="0"/>
                <a:cs typeface="Times New Roman" panose="02020603050405020304" pitchFamily="18" charset="0"/>
              </a:rPr>
              <a:t>-віртуально-символічний та метод моделювання, тобто створюються логічні імітаційні схеми та моделі, які є дуже близькі до реальних. За певних умов і поставленої задачі дослідження застосовують цитологічні, гістологічні, фізіологічні і морфологічні та інші методи. Для визначення механізмів радіаційно-хімічних реакцій застосовують методи досліджень, які дозволяють виявлення первинних хімічних форм, що виникають внаслідок поглинання енергії іонізуючих </a:t>
            </a:r>
            <a:r>
              <a:rPr lang="uk-UA" dirty="0" err="1">
                <a:latin typeface="Times New Roman" panose="02020603050405020304" pitchFamily="18" charset="0"/>
                <a:cs typeface="Times New Roman" panose="02020603050405020304" pitchFamily="18" charset="0"/>
              </a:rPr>
              <a:t>випромінювань</a:t>
            </a:r>
            <a:r>
              <a:rPr lang="uk-UA" dirty="0">
                <a:latin typeface="Times New Roman" panose="02020603050405020304" pitchFamily="18" charset="0"/>
                <a:cs typeface="Times New Roman" panose="02020603050405020304" pitchFamily="18" charset="0"/>
              </a:rPr>
              <a:t>, а також дають змогу вивчати природу вільно радикальних станів молекул, реєструвати проміжні продукти радіаційно-хімічних перетворень із дуже коротким періодом існування, кількісно оцінювати кінетику швидкоплинних реакцій. Найчастіше використовують методи спектроскопії, імпульсного фотолізу (радіолізу) тощо.</a:t>
            </a:r>
          </a:p>
        </p:txBody>
      </p:sp>
    </p:spTree>
    <p:extLst>
      <p:ext uri="{BB962C8B-B14F-4D97-AF65-F5344CB8AC3E}">
        <p14:creationId xmlns:p14="http://schemas.microsoft.com/office/powerpoint/2010/main" val="2967874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1ED43C49-8FE9-4DD7-9DD7-6F78517935B7}"/>
              </a:ext>
            </a:extLst>
          </p:cNvPr>
          <p:cNvSpPr/>
          <p:nvPr/>
        </p:nvSpPr>
        <p:spPr>
          <a:xfrm>
            <a:off x="431540" y="751344"/>
            <a:ext cx="8280920" cy="5632311"/>
          </a:xfrm>
          <a:prstGeom prst="rect">
            <a:avLst/>
          </a:prstGeom>
        </p:spPr>
        <p:txBody>
          <a:bodyPr wrap="square">
            <a:spAutoFit/>
          </a:bodyPr>
          <a:lstStyle/>
          <a:p>
            <a:pPr algn="just"/>
            <a:r>
              <a:rPr lang="uk-UA" dirty="0">
                <a:latin typeface="Times New Roman" panose="02020603050405020304" pitchFamily="18" charset="0"/>
                <a:cs typeface="Times New Roman" panose="02020603050405020304" pitchFamily="18" charset="0"/>
              </a:rPr>
              <a:t>У радіобіології і інших галузях науки широко застосовується метод ізотопних індикаторів (мічених атомів). Ізотопні індикатори – це ізотопи, які за масою відрізняються від атомів елементу, можуть бути використані в якості індикатора при вивченні різноманітних процесів його розподілу, переміщення і перетворення у складі різних речовин у різноманітних складних системах, у тому числі живих організмах. Серед ізотопних індикаторів розрізняють стабільні і радіоактивні природні та штучні ізотопи. Чутливість методу ізотопних індикаторів дуже висока і значно перевищує чутливість інших фізичних і хімічних методів. У біологічних, фізіологічних, агротехнічних дослідженнях рослин і тварин частіше використовують стабільні ізотопи 2Н, 13</a:t>
            </a:r>
            <a:r>
              <a:rPr lang="en-US" dirty="0">
                <a:latin typeface="Times New Roman" panose="02020603050405020304" pitchFamily="18" charset="0"/>
                <a:cs typeface="Times New Roman" panose="02020603050405020304" pitchFamily="18" charset="0"/>
              </a:rPr>
              <a:t>C, 15N </a:t>
            </a:r>
            <a:r>
              <a:rPr lang="uk-UA" dirty="0">
                <a:latin typeface="Times New Roman" panose="02020603050405020304" pitchFamily="18" charset="0"/>
                <a:cs typeface="Times New Roman" panose="02020603050405020304" pitchFamily="18" charset="0"/>
              </a:rPr>
              <a:t>та радіоактивні – 3Н, 14С, 32</a:t>
            </a:r>
            <a:r>
              <a:rPr lang="en-US" dirty="0">
                <a:latin typeface="Times New Roman" panose="02020603050405020304" pitchFamily="18" charset="0"/>
                <a:cs typeface="Times New Roman" panose="02020603050405020304" pitchFamily="18" charset="0"/>
              </a:rPr>
              <a:t>P, 35S</a:t>
            </a:r>
            <a:r>
              <a:rPr lang="uk-UA" dirty="0">
                <a:latin typeface="Times New Roman" panose="02020603050405020304" pitchFamily="18" charset="0"/>
                <a:cs typeface="Times New Roman" panose="02020603050405020304" pitchFamily="18" charset="0"/>
              </a:rPr>
              <a:t>. Методом ізотопних індикаторів вивчають переміщення, трофічні ланцюги і розподіл в організмі, роль у метаболічних процесах тих чи інших речовин й елементів. </a:t>
            </a:r>
          </a:p>
          <a:p>
            <a:pPr algn="just"/>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Метод ізотопних індикаторів базується на двох </a:t>
            </a:r>
            <a:r>
              <a:rPr lang="uk-UA" dirty="0">
                <a:solidFill>
                  <a:srgbClr val="FF0000"/>
                </a:solidFill>
                <a:latin typeface="Times New Roman" panose="02020603050405020304" pitchFamily="18" charset="0"/>
                <a:cs typeface="Times New Roman" panose="02020603050405020304" pitchFamily="18" charset="0"/>
              </a:rPr>
              <a:t>основних положеннях: </a:t>
            </a:r>
          </a:p>
          <a:p>
            <a:pPr algn="just"/>
            <a:r>
              <a:rPr lang="uk-UA" dirty="0">
                <a:latin typeface="Times New Roman" panose="02020603050405020304" pitchFamily="18" charset="0"/>
                <a:cs typeface="Times New Roman" panose="02020603050405020304" pitchFamily="18" charset="0"/>
              </a:rPr>
              <a:t>а) хімічні властивості різних ізотопів одного елементу практично однакові, тому їх поведінка в процесах, що вивчаються, не відрізняється від поведінки інших атомів того ж елементу; </a:t>
            </a:r>
          </a:p>
          <a:p>
            <a:pPr algn="just"/>
            <a:r>
              <a:rPr lang="uk-UA" dirty="0">
                <a:latin typeface="Times New Roman" panose="02020603050405020304" pitchFamily="18" charset="0"/>
                <a:cs typeface="Times New Roman" panose="02020603050405020304" pitchFamily="18" charset="0"/>
              </a:rPr>
              <a:t>б) радіоактивні ізотопи повинні використовуватись у таких дозах, котрі не повинні здійснювати біологічної дії на організми</a:t>
            </a:r>
          </a:p>
        </p:txBody>
      </p:sp>
    </p:spTree>
    <p:extLst>
      <p:ext uri="{BB962C8B-B14F-4D97-AF65-F5344CB8AC3E}">
        <p14:creationId xmlns:p14="http://schemas.microsoft.com/office/powerpoint/2010/main" val="16140674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a:extLst>
              <a:ext uri="{FF2B5EF4-FFF2-40B4-BE49-F238E27FC236}">
                <a16:creationId xmlns:a16="http://schemas.microsoft.com/office/drawing/2014/main" id="{52B7E183-0A0E-4942-A749-B63C991106F2}"/>
              </a:ext>
            </a:extLst>
          </p:cNvPr>
          <p:cNvSpPr/>
          <p:nvPr/>
        </p:nvSpPr>
        <p:spPr>
          <a:xfrm>
            <a:off x="611560" y="474345"/>
            <a:ext cx="7920880" cy="6186309"/>
          </a:xfrm>
          <a:prstGeom prst="rect">
            <a:avLst/>
          </a:prstGeom>
        </p:spPr>
        <p:txBody>
          <a:bodyPr wrap="square">
            <a:spAutoFit/>
          </a:bodyPr>
          <a:lstStyle/>
          <a:p>
            <a:pPr algn="just"/>
            <a:r>
              <a:rPr lang="uk-UA" dirty="0">
                <a:latin typeface="Times New Roman" panose="02020603050405020304" pitchFamily="18" charset="0"/>
                <a:cs typeface="Times New Roman" panose="02020603050405020304" pitchFamily="18" charset="0"/>
              </a:rPr>
              <a:t>Використання в дослідженнях радіоактивних ізотопів вимагає дотримання техніки безпеки, постійно здійснювати контроль рівня радіаційного забруднення в лабораторіях, де проводяться такі дослідження. Авторадіографія – це метод вивчення розподілу радіоактивних речовин у об’єкті, що досліджують. Більш темні плями на фотоматеріалі (плівці, папері, склі) свідчать про вищий рівень іонізації, менш темні – менший рівень іонізації, а світлі – вказують на відсутність іонізації. Це одержало назву авторадіограми (радіоавтографу), тобто, фотографічного зображення розподілу радіоактивних речовин у об’єкті, що досліджується. А слід, полосу, що залишає іонізація на фотоматеріалі називають “трек”.</a:t>
            </a:r>
          </a:p>
          <a:p>
            <a:pPr algn="just"/>
            <a:endParaRPr lang="uk-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Розрізняють </a:t>
            </a:r>
            <a:r>
              <a:rPr lang="uk-UA" dirty="0" err="1">
                <a:latin typeface="Times New Roman" panose="02020603050405020304" pitchFamily="18" charset="0"/>
                <a:cs typeface="Times New Roman" panose="02020603050405020304" pitchFamily="18" charset="0"/>
              </a:rPr>
              <a:t>макроавторадіографію</a:t>
            </a:r>
            <a:r>
              <a:rPr lang="uk-UA" dirty="0">
                <a:latin typeface="Times New Roman" panose="02020603050405020304" pitchFamily="18" charset="0"/>
                <a:cs typeface="Times New Roman" panose="02020603050405020304" pitchFamily="18" charset="0"/>
              </a:rPr>
              <a:t> та </a:t>
            </a:r>
            <a:r>
              <a:rPr lang="uk-UA" dirty="0" err="1">
                <a:latin typeface="Times New Roman" panose="02020603050405020304" pitchFamily="18" charset="0"/>
                <a:cs typeface="Times New Roman" panose="02020603050405020304" pitchFamily="18" charset="0"/>
              </a:rPr>
              <a:t>мікроавторадіографію</a:t>
            </a:r>
            <a:r>
              <a:rPr lang="uk-UA" dirty="0">
                <a:latin typeface="Times New Roman" panose="02020603050405020304" pitchFamily="18" charset="0"/>
                <a:cs typeface="Times New Roman" panose="02020603050405020304" pitchFamily="18" charset="0"/>
              </a:rPr>
              <a:t>. </a:t>
            </a:r>
            <a:r>
              <a:rPr lang="uk-UA" dirty="0" err="1">
                <a:latin typeface="Times New Roman" panose="02020603050405020304" pitchFamily="18" charset="0"/>
                <a:cs typeface="Times New Roman" panose="02020603050405020304" pitchFamily="18" charset="0"/>
              </a:rPr>
              <a:t>Мікроавторадіографія</a:t>
            </a:r>
            <a:r>
              <a:rPr lang="uk-UA" dirty="0">
                <a:latin typeface="Times New Roman" panose="02020603050405020304" pitchFamily="18" charset="0"/>
                <a:cs typeface="Times New Roman" panose="02020603050405020304" pitchFamily="18" charset="0"/>
              </a:rPr>
              <a:t> вимагає готувати фіксовані препарати окремих органів. У біології, медицині і ветеринарній медицині використовуються методи </a:t>
            </a:r>
            <a:r>
              <a:rPr lang="en-US" dirty="0">
                <a:latin typeface="Times New Roman" panose="02020603050405020304" pitchFamily="18" charset="0"/>
                <a:cs typeface="Times New Roman" panose="02020603050405020304" pitchFamily="18" charset="0"/>
              </a:rPr>
              <a:t>in vitro </a:t>
            </a:r>
            <a:r>
              <a:rPr lang="uk-UA" dirty="0">
                <a:latin typeface="Times New Roman" panose="02020603050405020304" pitchFamily="18" charset="0"/>
                <a:cs typeface="Times New Roman" panose="02020603050405020304" pitchFamily="18" charset="0"/>
              </a:rPr>
              <a:t>застосування радіоізотопів, коли вони не вводяться в організм. Зокрема, метод </a:t>
            </a:r>
            <a:r>
              <a:rPr lang="en-US" dirty="0">
                <a:latin typeface="Times New Roman" panose="02020603050405020304" pitchFamily="18" charset="0"/>
                <a:cs typeface="Times New Roman" panose="02020603050405020304" pitchFamily="18" charset="0"/>
              </a:rPr>
              <a:t>in vitro </a:t>
            </a:r>
            <a:r>
              <a:rPr lang="uk-UA" dirty="0">
                <a:latin typeface="Times New Roman" panose="02020603050405020304" pitchFamily="18" charset="0"/>
                <a:cs typeface="Times New Roman" panose="02020603050405020304" pitchFamily="18" charset="0"/>
              </a:rPr>
              <a:t>застосовують в ендокринології, і імунології, мікробіології, фармакології. Так радіо імунологічний аналіз дозволяє швидко і надійно визначати в біологічних рідинах і екстрактах з тканин вміст гормонів, ферментів, рецепторних білків, а також лікарські препарати. Методи дослідження, що застосовуються в радіобіології дозволяють одержувати вірогідні дані про радіобіологічні ефекти, фізичну, хімічну і біологічну дію радіації на живі системи.</a:t>
            </a:r>
          </a:p>
        </p:txBody>
      </p:sp>
    </p:spTree>
    <p:extLst>
      <p:ext uri="{BB962C8B-B14F-4D97-AF65-F5344CB8AC3E}">
        <p14:creationId xmlns:p14="http://schemas.microsoft.com/office/powerpoint/2010/main" val="949446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18847F-F69D-4EBC-96C8-FAC30D7CB66C}"/>
              </a:ext>
            </a:extLst>
          </p:cNvPr>
          <p:cNvSpPr>
            <a:spLocks noGrp="1"/>
          </p:cNvSpPr>
          <p:nvPr>
            <p:ph type="title"/>
          </p:nvPr>
        </p:nvSpPr>
        <p:spPr>
          <a:xfrm>
            <a:off x="1242339" y="1628800"/>
            <a:ext cx="7886700" cy="2511349"/>
          </a:xfrm>
        </p:spPr>
        <p:txBody>
          <a:bodyPr>
            <a:normAutofit/>
          </a:bodyPr>
          <a:lstStyle/>
          <a:p>
            <a:pPr algn="ctr"/>
            <a:r>
              <a:rPr lang="uk-UA" sz="8800" dirty="0">
                <a:latin typeface="Times New Roman" panose="02020603050405020304" pitchFamily="18" charset="0"/>
                <a:cs typeface="Times New Roman" panose="02020603050405020304" pitchFamily="18" charset="0"/>
              </a:rPr>
              <a:t>Дякую за увагу!</a:t>
            </a:r>
          </a:p>
        </p:txBody>
      </p:sp>
    </p:spTree>
    <p:extLst>
      <p:ext uri="{BB962C8B-B14F-4D97-AF65-F5344CB8AC3E}">
        <p14:creationId xmlns:p14="http://schemas.microsoft.com/office/powerpoint/2010/main" val="3326399335"/>
      </p:ext>
    </p:extLst>
  </p:cSld>
  <p:clrMapOvr>
    <a:masterClrMapping/>
  </p:clrMapOvr>
</p:sld>
</file>

<file path=ppt/theme/theme1.xml><?xml version="1.0" encoding="utf-8"?>
<a:theme xmlns:a="http://schemas.openxmlformats.org/drawingml/2006/main" name="Віхоть">
  <a:themeElements>
    <a:clrScheme name="Віхоть">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Віхоть">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іхоть">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763</TotalTime>
  <Words>2954</Words>
  <Application>Microsoft Office PowerPoint</Application>
  <PresentationFormat>Екран (4:3)</PresentationFormat>
  <Paragraphs>105</Paragraphs>
  <Slides>21</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21</vt:i4>
      </vt:variant>
    </vt:vector>
  </HeadingPairs>
  <TitlesOfParts>
    <vt:vector size="26" baseType="lpstr">
      <vt:lpstr>Arial</vt:lpstr>
      <vt:lpstr>Century Gothic</vt:lpstr>
      <vt:lpstr>Times New Roman</vt:lpstr>
      <vt:lpstr>Wingdings 3</vt:lpstr>
      <vt:lpstr>Віхоть</vt:lpstr>
      <vt:lpstr>Презентація PowerPoint</vt:lpstr>
      <vt:lpstr>План лекції</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Дякую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Viktor</dc:creator>
  <cp:lastModifiedBy>Романчук Людмила Донатівна</cp:lastModifiedBy>
  <cp:revision>44</cp:revision>
  <dcterms:created xsi:type="dcterms:W3CDTF">2014-12-28T06:15:55Z</dcterms:created>
  <dcterms:modified xsi:type="dcterms:W3CDTF">2026-09-08T13:15:43Z</dcterms:modified>
</cp:coreProperties>
</file>