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3" r:id="rId3"/>
    <p:sldId id="272" r:id="rId4"/>
    <p:sldId id="274" r:id="rId5"/>
    <p:sldId id="275" r:id="rId6"/>
    <p:sldId id="276" r:id="rId7"/>
    <p:sldId id="277" r:id="rId8"/>
    <p:sldId id="278" r:id="rId9"/>
    <p:sldId id="286" r:id="rId10"/>
    <p:sldId id="259" r:id="rId11"/>
    <p:sldId id="260" r:id="rId12"/>
    <p:sldId id="287" r:id="rId13"/>
    <p:sldId id="288" r:id="rId14"/>
    <p:sldId id="289" r:id="rId15"/>
    <p:sldId id="290" r:id="rId16"/>
    <p:sldId id="291" r:id="rId17"/>
    <p:sldId id="263" r:id="rId18"/>
    <p:sldId id="285" r:id="rId19"/>
    <p:sldId id="261" r:id="rId20"/>
    <p:sldId id="264" r:id="rId21"/>
    <p:sldId id="284" r:id="rId22"/>
    <p:sldId id="257" r:id="rId23"/>
    <p:sldId id="283" r:id="rId24"/>
    <p:sldId id="279" r:id="rId25"/>
    <p:sldId id="267" r:id="rId26"/>
    <p:sldId id="268" r:id="rId27"/>
    <p:sldId id="258" r:id="rId28"/>
    <p:sldId id="265" r:id="rId29"/>
    <p:sldId id="266" r:id="rId30"/>
    <p:sldId id="292" r:id="rId31"/>
    <p:sldId id="26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8" autoAdjust="0"/>
    <p:restoredTop sz="94660"/>
  </p:normalViewPr>
  <p:slideViewPr>
    <p:cSldViewPr>
      <p:cViewPr varScale="1">
        <p:scale>
          <a:sx n="70" d="100"/>
          <a:sy n="70" d="100"/>
        </p:scale>
        <p:origin x="2035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3EE14-F848-4D6F-B5CC-A43395D92EBE}" type="datetimeFigureOut">
              <a:rPr lang="ru-RU" smtClean="0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51024F18-76D7-4B6A-81AB-D37675938FC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94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3EE14-F848-4D6F-B5CC-A43395D92EBE}" type="datetimeFigureOut">
              <a:rPr lang="ru-RU" smtClean="0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1024F18-76D7-4B6A-81AB-D37675938FC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99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3EE14-F848-4D6F-B5CC-A43395D92EBE}" type="datetimeFigureOut">
              <a:rPr lang="ru-RU" smtClean="0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1024F18-76D7-4B6A-81AB-D37675938FC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654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3EE14-F848-4D6F-B5CC-A43395D92EBE}" type="datetimeFigureOut">
              <a:rPr lang="ru-RU" smtClean="0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1024F18-76D7-4B6A-81AB-D37675938FC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19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3EE14-F848-4D6F-B5CC-A43395D92EBE}" type="datetimeFigureOut">
              <a:rPr lang="ru-RU" smtClean="0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1024F18-76D7-4B6A-81AB-D37675938FC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650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3EE14-F848-4D6F-B5CC-A43395D92EBE}" type="datetimeFigureOut">
              <a:rPr lang="ru-RU" smtClean="0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1024F18-76D7-4B6A-81AB-D37675938FC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632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3EE14-F848-4D6F-B5CC-A43395D92EBE}" type="datetimeFigureOut">
              <a:rPr lang="ru-RU" smtClean="0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24F18-76D7-4B6A-81AB-D37675938FC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089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3EE14-F848-4D6F-B5CC-A43395D92EBE}" type="datetimeFigureOut">
              <a:rPr lang="ru-RU" smtClean="0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24F18-76D7-4B6A-81AB-D37675938FC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4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3EE14-F848-4D6F-B5CC-A43395D92EBE}" type="datetimeFigureOut">
              <a:rPr lang="ru-RU" smtClean="0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24F18-76D7-4B6A-81AB-D37675938FC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0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3EE14-F848-4D6F-B5CC-A43395D92EBE}" type="datetimeFigureOut">
              <a:rPr lang="ru-RU" smtClean="0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1024F18-76D7-4B6A-81AB-D37675938FC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54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3EE14-F848-4D6F-B5CC-A43395D92EBE}" type="datetimeFigureOut">
              <a:rPr lang="ru-RU" smtClean="0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1024F18-76D7-4B6A-81AB-D37675938FC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78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3EE14-F848-4D6F-B5CC-A43395D92EBE}" type="datetimeFigureOut">
              <a:rPr lang="ru-RU" smtClean="0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1024F18-76D7-4B6A-81AB-D37675938FC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5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3EE14-F848-4D6F-B5CC-A43395D92EBE}" type="datetimeFigureOut">
              <a:rPr lang="ru-RU" smtClean="0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24F18-76D7-4B6A-81AB-D37675938FC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8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3EE14-F848-4D6F-B5CC-A43395D92EBE}" type="datetimeFigureOut">
              <a:rPr lang="ru-RU" smtClean="0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24F18-76D7-4B6A-81AB-D37675938FC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5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3EE14-F848-4D6F-B5CC-A43395D92EBE}" type="datetimeFigureOut">
              <a:rPr lang="ru-RU" smtClean="0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24F18-76D7-4B6A-81AB-D37675938FC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02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3EE14-F848-4D6F-B5CC-A43395D92EBE}" type="datetimeFigureOut">
              <a:rPr lang="ru-RU" smtClean="0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1024F18-76D7-4B6A-81AB-D37675938FC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0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73EE14-F848-4D6F-B5CC-A43395D92EBE}" type="datetimeFigureOut">
              <a:rPr lang="ru-RU" smtClean="0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1024F18-76D7-4B6A-81AB-D37675938FC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8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infonova.org.ua/images/stories/news/termoyader_alpha_big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84945"/>
            <a:ext cx="847725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20713"/>
            <a:ext cx="9864725" cy="1066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ІОНІЗУЮЧЕ ВИПРОМІНЮВАННЯ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ТА СЕРЕДОВИЩЕ</a:t>
            </a:r>
            <a:endParaRPr lang="uk-UA" sz="32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1908175" y="220663"/>
            <a:ext cx="5400675" cy="1295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Природні радіоізотопи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</a:rPr>
              <a:t>випромінюють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</a:rPr>
              <a:t>α, β-частинки та γ-промені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2163" y="2016125"/>
            <a:ext cx="1692275" cy="765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кальцій-48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30000" dirty="0">
                <a:solidFill>
                  <a:srgbClr val="FF0000"/>
                </a:solidFill>
              </a:rPr>
              <a:t>48</a:t>
            </a:r>
            <a:r>
              <a:rPr lang="en-US" dirty="0">
                <a:solidFill>
                  <a:srgbClr val="FF0000"/>
                </a:solidFill>
              </a:rPr>
              <a:t>Ca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5170" y="2871787"/>
            <a:ext cx="8026855" cy="3765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калій-40 , </a:t>
            </a:r>
            <a:r>
              <a:rPr lang="en-US" baseline="30000" dirty="0">
                <a:solidFill>
                  <a:srgbClr val="FF0000"/>
                </a:solidFill>
              </a:rPr>
              <a:t>40</a:t>
            </a:r>
            <a:r>
              <a:rPr lang="en-US" dirty="0">
                <a:solidFill>
                  <a:srgbClr val="FF0000"/>
                </a:solidFill>
              </a:rPr>
              <a:t>K</a:t>
            </a:r>
            <a:endParaRPr lang="uk-UA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</a:rPr>
              <a:t>Обумовлює найбільше </a:t>
            </a:r>
            <a:r>
              <a:rPr lang="uk-UA" sz="1600" b="1" dirty="0" err="1">
                <a:solidFill>
                  <a:schemeClr val="tx1"/>
                </a:solidFill>
              </a:rPr>
              <a:t>дозове</a:t>
            </a:r>
            <a:r>
              <a:rPr lang="uk-UA" sz="1600" b="1" dirty="0">
                <a:solidFill>
                  <a:schemeClr val="tx1"/>
                </a:solidFill>
              </a:rPr>
              <a:t> навантаження із згаданих радіоізотопів, особливо при опроміненні внутрішніх органів. Природній калій, якого в земній корі міститься 2,6% є радіоактивним, оскільки радіоактивний </a:t>
            </a:r>
            <a:r>
              <a:rPr lang="uk-UA" sz="1600" b="1" baseline="30000" dirty="0">
                <a:solidFill>
                  <a:schemeClr val="tx1"/>
                </a:solidFill>
              </a:rPr>
              <a:t>40</a:t>
            </a:r>
            <a:r>
              <a:rPr lang="uk-UA" sz="1600" b="1" dirty="0">
                <a:solidFill>
                  <a:schemeClr val="tx1"/>
                </a:solidFill>
              </a:rPr>
              <a:t>К разом з природним калієм мігрує в ланцюзі ґрунт - рослина - тварина - людина. Встановлено, що калій засвоюється будь-яким організмом без зміни ізотопного складу. У вищих рослин доля калію-40 може досягти 50-60% β-випромінюючих радіоізотопів.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</a:rPr>
              <a:t>У ґрунті калій знаходиться у вигляді водорозчинних солей, обмінного та необмінного калію-40 міститься в живих організмах і своїм випромінюванням створює природне опромінення. Калій практично повністю всмоктується із кишково-шлункового тракті рівномірно розподіляється в органах і тканинах. Виведення калію з організму відбувається з сечею, період </a:t>
            </a:r>
            <a:r>
              <a:rPr lang="uk-UA" sz="1600" b="1" dirty="0" err="1">
                <a:solidFill>
                  <a:schemeClr val="tx1"/>
                </a:solidFill>
              </a:rPr>
              <a:t>напіввиведення</a:t>
            </a:r>
            <a:r>
              <a:rPr lang="uk-UA" sz="1600" b="1" dirty="0">
                <a:solidFill>
                  <a:schemeClr val="tx1"/>
                </a:solidFill>
              </a:rPr>
              <a:t> становить 58 діб.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92950" y="2016125"/>
            <a:ext cx="1682750" cy="700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рубідій-87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30000" dirty="0">
                <a:solidFill>
                  <a:srgbClr val="FF0000"/>
                </a:solidFill>
              </a:rPr>
              <a:t>87</a:t>
            </a:r>
            <a:r>
              <a:rPr lang="en-US" dirty="0">
                <a:solidFill>
                  <a:srgbClr val="FF0000"/>
                </a:solidFill>
              </a:rPr>
              <a:t>Rb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40313" y="1997075"/>
            <a:ext cx="1725612" cy="728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самарій-147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30000" dirty="0">
                <a:solidFill>
                  <a:srgbClr val="FF0000"/>
                </a:solidFill>
              </a:rPr>
              <a:t>147</a:t>
            </a:r>
            <a:r>
              <a:rPr lang="en-US" dirty="0">
                <a:solidFill>
                  <a:srgbClr val="FF0000"/>
                </a:solidFill>
              </a:rPr>
              <a:t>Sm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08288" y="1997075"/>
            <a:ext cx="1763712" cy="784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лантан-138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30000" dirty="0">
                <a:solidFill>
                  <a:srgbClr val="FF0000"/>
                </a:solidFill>
              </a:rPr>
              <a:t>138</a:t>
            </a:r>
            <a:r>
              <a:rPr lang="en-US" dirty="0">
                <a:solidFill>
                  <a:srgbClr val="FF0000"/>
                </a:solidFill>
              </a:rPr>
              <a:t>La</a:t>
            </a:r>
            <a:endParaRPr lang="uk-UA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908175" y="1516063"/>
            <a:ext cx="2713038" cy="409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635375" y="1516063"/>
            <a:ext cx="882650" cy="409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08625" y="1516063"/>
            <a:ext cx="2232025" cy="400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194300" y="1382713"/>
            <a:ext cx="914400" cy="461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859338" y="1614488"/>
            <a:ext cx="0" cy="1309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24394"/>
            <a:ext cx="60483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FF0000"/>
                </a:solidFill>
                <a:cs typeface="Arial" charset="0"/>
              </a:rPr>
              <a:t>Радіонукліди атмосфери природного походження поділяють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404" y="1527176"/>
            <a:ext cx="4824412" cy="2735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Радіонукліди, період напіврозпаду яких є </a:t>
            </a:r>
            <a:r>
              <a:rPr lang="uk-UA" dirty="0" err="1">
                <a:solidFill>
                  <a:srgbClr val="C00000"/>
                </a:solidFill>
              </a:rPr>
              <a:t>співрозмірним</a:t>
            </a:r>
            <a:r>
              <a:rPr lang="uk-UA" dirty="0">
                <a:solidFill>
                  <a:srgbClr val="C00000"/>
                </a:solidFill>
              </a:rPr>
              <a:t> з віком планети Земля. Сюди можна віднести </a:t>
            </a:r>
            <a:r>
              <a:rPr lang="uk-UA" baseline="30000" dirty="0">
                <a:solidFill>
                  <a:srgbClr val="C00000"/>
                </a:solidFill>
              </a:rPr>
              <a:t>235</a:t>
            </a:r>
            <a:r>
              <a:rPr lang="uk-UA" dirty="0">
                <a:solidFill>
                  <a:srgbClr val="C00000"/>
                </a:solidFill>
              </a:rPr>
              <a:t>U (7,13 </a:t>
            </a:r>
            <a:r>
              <a:rPr lang="uk-UA" baseline="30000" dirty="0">
                <a:solidFill>
                  <a:srgbClr val="C00000"/>
                </a:solidFill>
              </a:rPr>
              <a:t>.</a:t>
            </a:r>
            <a:r>
              <a:rPr lang="uk-UA" dirty="0">
                <a:solidFill>
                  <a:srgbClr val="C00000"/>
                </a:solidFill>
              </a:rPr>
              <a:t> 10</a:t>
            </a:r>
            <a:r>
              <a:rPr lang="uk-UA" baseline="30000" dirty="0">
                <a:solidFill>
                  <a:srgbClr val="C00000"/>
                </a:solidFill>
              </a:rPr>
              <a:t>8</a:t>
            </a:r>
            <a:r>
              <a:rPr lang="uk-UA" dirty="0">
                <a:solidFill>
                  <a:srgbClr val="C00000"/>
                </a:solidFill>
              </a:rPr>
              <a:t> роки), </a:t>
            </a:r>
            <a:r>
              <a:rPr lang="uk-UA" baseline="30000" dirty="0">
                <a:solidFill>
                  <a:srgbClr val="C00000"/>
                </a:solidFill>
              </a:rPr>
              <a:t>238</a:t>
            </a:r>
            <a:r>
              <a:rPr lang="uk-UA" dirty="0">
                <a:solidFill>
                  <a:srgbClr val="C00000"/>
                </a:solidFill>
              </a:rPr>
              <a:t>U (4,51 </a:t>
            </a:r>
            <a:r>
              <a:rPr lang="uk-UA" baseline="30000" dirty="0">
                <a:solidFill>
                  <a:srgbClr val="C00000"/>
                </a:solidFill>
              </a:rPr>
              <a:t>.</a:t>
            </a:r>
            <a:r>
              <a:rPr lang="uk-UA" dirty="0">
                <a:solidFill>
                  <a:srgbClr val="C00000"/>
                </a:solidFill>
              </a:rPr>
              <a:t> 10</a:t>
            </a:r>
            <a:r>
              <a:rPr lang="uk-UA" baseline="30000" dirty="0">
                <a:solidFill>
                  <a:srgbClr val="C00000"/>
                </a:solidFill>
              </a:rPr>
              <a:t>9</a:t>
            </a:r>
            <a:r>
              <a:rPr lang="uk-UA" dirty="0">
                <a:solidFill>
                  <a:srgbClr val="C00000"/>
                </a:solidFill>
              </a:rPr>
              <a:t> роки),  </a:t>
            </a:r>
            <a:r>
              <a:rPr lang="uk-UA" baseline="30000" dirty="0">
                <a:solidFill>
                  <a:srgbClr val="C00000"/>
                </a:solidFill>
              </a:rPr>
              <a:t>40</a:t>
            </a:r>
            <a:r>
              <a:rPr lang="uk-UA" dirty="0">
                <a:solidFill>
                  <a:srgbClr val="C00000"/>
                </a:solidFill>
              </a:rPr>
              <a:t>K (1,27 </a:t>
            </a:r>
            <a:r>
              <a:rPr lang="uk-UA" baseline="30000" dirty="0">
                <a:solidFill>
                  <a:srgbClr val="C00000"/>
                </a:solidFill>
              </a:rPr>
              <a:t>.</a:t>
            </a:r>
            <a:r>
              <a:rPr lang="uk-UA" dirty="0">
                <a:solidFill>
                  <a:srgbClr val="C00000"/>
                </a:solidFill>
              </a:rPr>
              <a:t> 10</a:t>
            </a:r>
            <a:r>
              <a:rPr lang="uk-UA" baseline="30000" dirty="0">
                <a:solidFill>
                  <a:srgbClr val="C00000"/>
                </a:solidFill>
              </a:rPr>
              <a:t>9 </a:t>
            </a:r>
            <a:r>
              <a:rPr lang="uk-UA" dirty="0">
                <a:solidFill>
                  <a:srgbClr val="C00000"/>
                </a:solidFill>
              </a:rPr>
              <a:t>роки),  </a:t>
            </a:r>
            <a:r>
              <a:rPr lang="uk-UA" baseline="30000" dirty="0">
                <a:solidFill>
                  <a:srgbClr val="C00000"/>
                </a:solidFill>
              </a:rPr>
              <a:t>232</a:t>
            </a:r>
            <a:r>
              <a:rPr lang="uk-UA" dirty="0">
                <a:solidFill>
                  <a:srgbClr val="C00000"/>
                </a:solidFill>
              </a:rPr>
              <a:t>Th (1,39 </a:t>
            </a:r>
            <a:r>
              <a:rPr lang="uk-UA" baseline="30000" dirty="0">
                <a:solidFill>
                  <a:srgbClr val="C00000"/>
                </a:solidFill>
              </a:rPr>
              <a:t>.</a:t>
            </a:r>
            <a:r>
              <a:rPr lang="uk-UA" dirty="0">
                <a:solidFill>
                  <a:srgbClr val="C00000"/>
                </a:solidFill>
              </a:rPr>
              <a:t> 10</a:t>
            </a:r>
            <a:r>
              <a:rPr lang="uk-UA" baseline="30000" dirty="0">
                <a:solidFill>
                  <a:srgbClr val="C00000"/>
                </a:solidFill>
              </a:rPr>
              <a:t>10</a:t>
            </a:r>
            <a:r>
              <a:rPr lang="uk-UA" dirty="0">
                <a:solidFill>
                  <a:srgbClr val="C00000"/>
                </a:solidFill>
              </a:rPr>
              <a:t> роки) </a:t>
            </a:r>
            <a:r>
              <a:rPr lang="en-US" baseline="30000" dirty="0">
                <a:solidFill>
                  <a:srgbClr val="FF0000"/>
                </a:solidFill>
              </a:rPr>
              <a:t>87</a:t>
            </a:r>
            <a:r>
              <a:rPr lang="en-US" dirty="0">
                <a:solidFill>
                  <a:srgbClr val="FF0000"/>
                </a:solidFill>
              </a:rPr>
              <a:t>Rb</a:t>
            </a:r>
            <a:r>
              <a:rPr lang="uk-UA" dirty="0">
                <a:solidFill>
                  <a:srgbClr val="C00000"/>
                </a:solidFill>
              </a:rPr>
              <a:t>. Ці ізотопи елементів входять в склад гірських порід та мінералів, звідки надходять в атмосферу в обмежених кількостях.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1773238"/>
            <a:ext cx="2881313" cy="165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Радіонукліди – період напіврозпаду яких є значно коротшим в порівнянні з віком Землі. Членами цих елементів- ряди урану.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07163" y="4410075"/>
            <a:ext cx="2555875" cy="2087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</a:t>
            </a:r>
            <a:r>
              <a:rPr lang="uk-UA" dirty="0">
                <a:solidFill>
                  <a:srgbClr val="C00000"/>
                </a:solidFill>
              </a:rPr>
              <a:t>радіоізотопи рядів урану та торію з порядковим номером від 87 до 92, які надходять в атмосферу із земної поверхні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02866" y="4381838"/>
            <a:ext cx="3853309" cy="2476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Радіоізотопи радону. Радон є інертним газом і надходить в атмосферу з ґрунту, води, будівельних матеріалів і при спалюванні природного газу. Радіоізотопи цього елементу вносять основний вклад  в загальну радіоактивність повітря атмосфери</a:t>
            </a:r>
          </a:p>
        </p:txBody>
      </p: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 flipH="1">
            <a:off x="2302867" y="1038794"/>
            <a:ext cx="2413000" cy="341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>
            <a:off x="4715867" y="1038794"/>
            <a:ext cx="2025650" cy="669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  <a:stCxn id="6" idx="2"/>
          </p:cNvCxnSpPr>
          <p:nvPr/>
        </p:nvCxnSpPr>
        <p:spPr>
          <a:xfrm flipH="1">
            <a:off x="5868145" y="3429000"/>
            <a:ext cx="1440656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  <a:stCxn id="6" idx="2"/>
          </p:cNvCxnSpPr>
          <p:nvPr/>
        </p:nvCxnSpPr>
        <p:spPr>
          <a:xfrm>
            <a:off x="7308801" y="3429000"/>
            <a:ext cx="864393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88E2C7A-E77A-430B-AB1F-091A7F093B32}"/>
              </a:ext>
            </a:extLst>
          </p:cNvPr>
          <p:cNvSpPr/>
          <p:nvPr/>
        </p:nvSpPr>
        <p:spPr>
          <a:xfrm>
            <a:off x="683568" y="404665"/>
            <a:ext cx="8172908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uk-UA" b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РАДОН – інертний радіоактивний газ (період напіврозпаду якого – 3,8 доби), що не має запаху, кольору і смаку. Утворюється в процесі природного радіоактивного розпаду радію (з радіоактивного сімейства урану) в глибинах Землі, накопичується в гірських породах і ґрунтових водах, а потім поступово по </a:t>
            </a:r>
            <a:r>
              <a:rPr lang="uk-UA" b="1" dirty="0" err="1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тріщинах</a:t>
            </a:r>
            <a:r>
              <a:rPr lang="uk-UA" b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 разом із водою переміщується до поверхні Землі.</a:t>
            </a:r>
            <a:endParaRPr lang="uk-UA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uk-UA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РАДОН легко виділяється з ґрунту в повітря. Його розпад супроводжується випромінюванням альфа-частинок і утворенням дочірніх продуктів, які теж є альфа-випромінювачами. Прилипаючи до мікроскопічних пилинок, альфа-частинки створюють радіоактивний аерозоль у повітрі.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uk-UA" b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Об’ємна активність РАДОНУ в атмосфері, як правило, дуже низька, все ж різко підвищується, коли РАДОН потрапляє до замкнутого повітряного простору, де він накопичується. Оскільки РАДОН майже в 7,5 разів важчий за повітря, його об’ємна активність, зазвичай, вища в підвалах, погребах та інших приміщеннях, розташованих у ґрунті та на його поверхні.</a:t>
            </a: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uk-UA" b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Природному опроміненню, зокрема, від радіоактивного газу РАДОНУ – людина піддається щодня й в будь-якому місці.</a:t>
            </a:r>
            <a:endParaRPr lang="uk-UA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endParaRPr lang="uk-UA" dirty="0">
              <a:solidFill>
                <a:srgbClr val="000000"/>
              </a:solidFill>
              <a:latin typeface="Open Sans"/>
              <a:ea typeface="Times New Roman" panose="02020603050405020304" pitchFamily="18" charset="0"/>
            </a:endParaRP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endParaRPr lang="uk-UA" dirty="0">
              <a:solidFill>
                <a:srgbClr val="000000"/>
              </a:solidFill>
              <a:latin typeface="Open Sans"/>
              <a:ea typeface="Times New Roman" panose="02020603050405020304" pitchFamily="18" charset="0"/>
            </a:endParaRP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58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F30A753-DFE8-4D17-8514-1B16E3E4649E}"/>
              </a:ext>
            </a:extLst>
          </p:cNvPr>
          <p:cNvSpPr/>
          <p:nvPr/>
        </p:nvSpPr>
        <p:spPr>
          <a:xfrm>
            <a:off x="359532" y="24273"/>
            <a:ext cx="842493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1020"/>
              </a:spcBef>
              <a:spcAft>
                <a:spcPts val="1020"/>
              </a:spcAft>
            </a:pPr>
            <a:r>
              <a:rPr lang="uk-UA" b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За оцінками Всесвітньої організації охорони здоров’я (ВООЗ), РАДОН є другою за значимістю причиною розвитку раку </a:t>
            </a:r>
            <a:r>
              <a:rPr lang="uk-UA" b="1" dirty="0" err="1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легенів</a:t>
            </a:r>
            <a:r>
              <a:rPr lang="uk-UA" b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 у багатьох країнах. В залежності від середнього рівня об’ємної активності РАДОНУ в повітрі приміщень – він викликає від 3% до 14 % усіх випадків раку </a:t>
            </a:r>
            <a:r>
              <a:rPr lang="uk-UA" b="1" dirty="0" err="1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легенів</a:t>
            </a:r>
            <a:r>
              <a:rPr lang="uk-UA" b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 людини.</a:t>
            </a:r>
            <a:endParaRPr lang="uk-UA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Bef>
                <a:spcPts val="1020"/>
              </a:spcBef>
              <a:spcAft>
                <a:spcPts val="1020"/>
              </a:spcAft>
            </a:pPr>
            <a:r>
              <a:rPr lang="uk-UA" b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Мішенню для впливу РАДОНУ є </a:t>
            </a:r>
            <a:r>
              <a:rPr lang="uk-UA" b="1" dirty="0" err="1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бронхо</a:t>
            </a:r>
            <a:r>
              <a:rPr lang="uk-UA" b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–легенева система, зокрема клітини епітеліальної тканини стінок </a:t>
            </a:r>
            <a:r>
              <a:rPr lang="uk-UA" b="1" dirty="0" err="1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легенів</a:t>
            </a:r>
            <a:r>
              <a:rPr lang="uk-UA" b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. При вдиханні радіоактивного аерозолю, альфа-частинки осідають в дихальних шляхах й можуть спровокувати розвиток раку. Рак </a:t>
            </a:r>
            <a:r>
              <a:rPr lang="uk-UA" b="1" dirty="0" err="1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легенів</a:t>
            </a:r>
            <a:r>
              <a:rPr lang="uk-UA" b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 розвивається протягом тривалого періоду часу – від 15 до 40 років. Ризик захворювання на рак </a:t>
            </a:r>
            <a:r>
              <a:rPr lang="uk-UA" b="1" dirty="0" err="1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легенів</a:t>
            </a:r>
            <a:r>
              <a:rPr lang="uk-UA" b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, спричинений РАДОНОМ, залежить від:</a:t>
            </a:r>
            <a:endParaRPr lang="uk-UA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Bef>
                <a:spcPts val="1020"/>
              </a:spcBef>
              <a:spcAft>
                <a:spcPts val="1020"/>
              </a:spcAft>
            </a:pPr>
            <a:r>
              <a:rPr lang="uk-UA" b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• рівня об’ємної активності РАДОНУ;</a:t>
            </a:r>
            <a:endParaRPr lang="uk-UA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Bef>
                <a:spcPts val="1020"/>
              </a:spcBef>
              <a:spcAft>
                <a:spcPts val="1020"/>
              </a:spcAft>
            </a:pPr>
            <a:r>
              <a:rPr lang="uk-UA" b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• тривалості його дії;</a:t>
            </a:r>
            <a:endParaRPr lang="uk-UA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Bef>
                <a:spcPts val="1020"/>
              </a:spcBef>
              <a:spcAft>
                <a:spcPts val="1020"/>
              </a:spcAft>
            </a:pPr>
            <a:r>
              <a:rPr lang="uk-UA" b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• індивідуальної схильності людини до розвитку цього захворювання.</a:t>
            </a:r>
            <a:endParaRPr lang="uk-UA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Bef>
                <a:spcPts val="1020"/>
              </a:spcBef>
              <a:spcAft>
                <a:spcPts val="1020"/>
              </a:spcAft>
            </a:pPr>
            <a:r>
              <a:rPr lang="uk-UA" b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Ризик захворювання на рак </a:t>
            </a:r>
            <a:r>
              <a:rPr lang="uk-UA" b="1" dirty="0" err="1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легенів</a:t>
            </a:r>
            <a:r>
              <a:rPr lang="uk-UA" b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 від впливу РАДОНУ для осіб, що палять, на порядок вищий: майже 90% хворих – курці.</a:t>
            </a:r>
            <a:endParaRPr lang="uk-UA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Bef>
                <a:spcPts val="1020"/>
              </a:spcBef>
              <a:spcAft>
                <a:spcPts val="1020"/>
              </a:spcAft>
            </a:pPr>
            <a:r>
              <a:rPr lang="uk-UA" b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В поєднанні з тютюновим димом онкогенний ефект РАДОНУ і його дочірніх продуктів розпаду зростає в 2–10 разів і скорочує прихований період розвитку раку </a:t>
            </a:r>
            <a:r>
              <a:rPr lang="uk-UA" b="1" dirty="0" err="1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легенів</a:t>
            </a:r>
            <a:r>
              <a:rPr lang="uk-UA" b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.</a:t>
            </a:r>
            <a:endParaRPr lang="uk-UA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73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B4848D6-C8BD-4DE3-843C-1C3AAE576FA1}"/>
              </a:ext>
            </a:extLst>
          </p:cNvPr>
          <p:cNvSpPr/>
          <p:nvPr/>
        </p:nvSpPr>
        <p:spPr>
          <a:xfrm>
            <a:off x="467544" y="188640"/>
            <a:ext cx="8568952" cy="784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1020"/>
              </a:spcBef>
              <a:spcAft>
                <a:spcPts val="1020"/>
              </a:spcAft>
            </a:pPr>
            <a:r>
              <a:rPr lang="uk-UA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При спільній дії на організм людини РАДОНУ, його дочірніх продуктів розпаду і низки факторів нерадіаційної природи (пил, вихлопні гази двигунів, продукти згоряння тютюну тощо) – несприятливі ефекти посилюються.</a:t>
            </a:r>
          </a:p>
          <a:p>
            <a:pPr fontAlgn="base"/>
            <a:r>
              <a:rPr lang="uk-UA" dirty="0"/>
              <a:t>Відповідно до результатів епідеміологічних досліджень, при хронічному опроміненні протягом 30 років на кожні додаткові 100 </a:t>
            </a:r>
            <a:r>
              <a:rPr lang="uk-UA" dirty="0" err="1"/>
              <a:t>Бк</a:t>
            </a:r>
            <a:r>
              <a:rPr lang="uk-UA" dirty="0"/>
              <a:t>/м³ – ризик захворювання на рак збільшується у середньому на 10% і безпосередньо залежить від середнього рівня об’ємної активності РАДОНУ в повітрі.</a:t>
            </a:r>
          </a:p>
          <a:p>
            <a:pPr fontAlgn="base"/>
            <a:r>
              <a:rPr lang="uk-UA" b="1" dirty="0"/>
              <a:t>Критичною групою населення щодо опромінення РАДОНОМ є діти.</a:t>
            </a:r>
          </a:p>
          <a:p>
            <a:pPr fontAlgn="base"/>
            <a:r>
              <a:rPr lang="uk-UA" dirty="0"/>
              <a:t>Формування доз опромінення дітей обумовлено:</a:t>
            </a:r>
          </a:p>
          <a:p>
            <a:pPr fontAlgn="base"/>
            <a:r>
              <a:rPr lang="uk-UA" dirty="0"/>
              <a:t>• меншими розмірами тіла та органів, зокрема </a:t>
            </a:r>
            <a:r>
              <a:rPr lang="uk-UA" dirty="0" err="1"/>
              <a:t>легенів</a:t>
            </a:r>
            <a:r>
              <a:rPr lang="uk-UA" dirty="0"/>
              <a:t>;</a:t>
            </a:r>
          </a:p>
          <a:p>
            <a:pPr fontAlgn="base"/>
            <a:r>
              <a:rPr lang="uk-UA" dirty="0"/>
              <a:t>• особливостями обміну речовин (організм, що росте);</a:t>
            </a:r>
          </a:p>
          <a:p>
            <a:pPr fontAlgn="base"/>
            <a:r>
              <a:rPr lang="uk-UA" dirty="0"/>
              <a:t>• більшою радіочутливістю органів і систем організму дитини.</a:t>
            </a:r>
          </a:p>
          <a:p>
            <a:pPr fontAlgn="base"/>
            <a:r>
              <a:rPr lang="uk-UA" b="1" dirty="0"/>
              <a:t>Максимальну дозу опромінення діти одержують у віці близько 6 років. Ризик розвитку раку </a:t>
            </a:r>
            <a:r>
              <a:rPr lang="uk-UA" b="1" dirty="0" err="1"/>
              <a:t>легенів</a:t>
            </a:r>
            <a:r>
              <a:rPr lang="uk-UA" b="1" dirty="0"/>
              <a:t> внаслідок опромінення РАДОНОМ у дітей віком від 10 до 14 років – у 1,5 – 3 рази вищий, ніж у дорослих.</a:t>
            </a:r>
          </a:p>
          <a:p>
            <a:pPr fontAlgn="base"/>
            <a:r>
              <a:rPr lang="uk-UA" dirty="0"/>
              <a:t>Найсильнішого впливу РАДОНУ людина зазнає в закритому, не провітрюваному приміщенні.</a:t>
            </a:r>
          </a:p>
          <a:p>
            <a:pPr fontAlgn="base"/>
            <a:r>
              <a:rPr lang="uk-UA" b="1" dirty="0"/>
              <a:t>Джерела РАДОНУ в будинках:</a:t>
            </a:r>
            <a:endParaRPr lang="uk-UA" dirty="0"/>
          </a:p>
          <a:p>
            <a:pPr fontAlgn="base"/>
            <a:r>
              <a:rPr lang="uk-UA" dirty="0"/>
              <a:t>• ґрунт під фундаментом будівлі та біля нього;</a:t>
            </a:r>
          </a:p>
          <a:p>
            <a:pPr fontAlgn="base"/>
            <a:r>
              <a:rPr lang="uk-UA" dirty="0"/>
              <a:t>• будівельні матеріали та огороджувальні конструкції (стіни, фундамент, перегородки);</a:t>
            </a:r>
          </a:p>
          <a:p>
            <a:pPr fontAlgn="base"/>
            <a:r>
              <a:rPr lang="uk-UA" dirty="0"/>
              <a:t>• система внутрішнього водопостачання будівлі (особливо артезіанські свердловини та колодязі).</a:t>
            </a:r>
          </a:p>
          <a:p>
            <a:pPr fontAlgn="base"/>
            <a:endParaRPr lang="uk-UA" b="1" dirty="0"/>
          </a:p>
          <a:p>
            <a:pPr algn="just" fontAlgn="base">
              <a:spcBef>
                <a:spcPts val="1020"/>
              </a:spcBef>
              <a:spcAft>
                <a:spcPts val="1020"/>
              </a:spcAft>
            </a:pP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26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828A7A-2F65-4FFA-BC9A-89F4F22443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0960" cy="54726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4029F18-BC35-4C39-B672-75AC35D5EBAB}"/>
              </a:ext>
            </a:extLst>
          </p:cNvPr>
          <p:cNvSpPr/>
          <p:nvPr/>
        </p:nvSpPr>
        <p:spPr>
          <a:xfrm>
            <a:off x="539552" y="5805264"/>
            <a:ext cx="8064896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1020"/>
              </a:spcBef>
              <a:spcAft>
                <a:spcPts val="1020"/>
              </a:spcAft>
            </a:pPr>
            <a:r>
              <a:rPr lang="uk-UA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1. Шпари в підлозі 2. Шпари в кладці 3. Система вентиляції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Bef>
                <a:spcPts val="1020"/>
              </a:spcBef>
              <a:spcAft>
                <a:spcPts val="1020"/>
              </a:spcAft>
            </a:pPr>
            <a:r>
              <a:rPr lang="uk-UA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4. Підведення комунікацій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22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464D40-47D7-4721-B353-B1AFC47DBB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352927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902B2B4-C187-48D6-B6BF-01B111FF0CB5}"/>
              </a:ext>
            </a:extLst>
          </p:cNvPr>
          <p:cNvSpPr/>
          <p:nvPr/>
        </p:nvSpPr>
        <p:spPr>
          <a:xfrm>
            <a:off x="-180528" y="5805264"/>
            <a:ext cx="9324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1020"/>
              </a:spcBef>
              <a:spcAft>
                <a:spcPts val="1020"/>
              </a:spcAft>
            </a:pPr>
            <a:r>
              <a:rPr lang="uk-UA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Коливання активності РАДОНУ у повітрі приміщення протягом доби.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07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s://urpsspot.files.wordpress.com/2011/06/image00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617663"/>
            <a:ext cx="60579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979613" y="260350"/>
            <a:ext cx="6624637" cy="1296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Космічне випромінювання відкрито в 1912 році австрійським фізиком В. </a:t>
            </a:r>
            <a:r>
              <a:rPr lang="uk-UA" b="1" dirty="0" err="1"/>
              <a:t>Гессом</a:t>
            </a:r>
            <a:r>
              <a:rPr lang="uk-UA" b="1" dirty="0"/>
              <a:t>. І являє собою потік елементарних частинок дуже високої енергії, які надходять на землю з космічного простору.</a:t>
            </a:r>
          </a:p>
        </p:txBody>
      </p:sp>
      <p:pic>
        <p:nvPicPr>
          <p:cNvPr id="18435" name="Picture 4" descr="http://upload.wikimedia.org/wikipedia/commons/thumb/c/cc/Hess.jpg/162px-H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115888"/>
            <a:ext cx="15430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5F8689F-231D-47A5-9FBF-9F33DA814A75}"/>
              </a:ext>
            </a:extLst>
          </p:cNvPr>
          <p:cNvSpPr/>
          <p:nvPr/>
        </p:nvSpPr>
        <p:spPr>
          <a:xfrm>
            <a:off x="467544" y="404664"/>
            <a:ext cx="82809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/>
              <a:t>Космогенні</a:t>
            </a:r>
            <a:r>
              <a:rPr lang="uk-UA" b="1" dirty="0"/>
              <a:t> радіонукліди</a:t>
            </a:r>
            <a:r>
              <a:rPr lang="uk-UA" dirty="0"/>
              <a:t>.</a:t>
            </a:r>
          </a:p>
          <a:p>
            <a:r>
              <a:rPr lang="uk-UA" b="1" dirty="0"/>
              <a:t> </a:t>
            </a:r>
            <a:r>
              <a:rPr lang="uk-UA" b="1" dirty="0" err="1"/>
              <a:t>Космогенні</a:t>
            </a:r>
            <a:r>
              <a:rPr lang="uk-UA" b="1" dirty="0"/>
              <a:t> радіоактивні ізотопи виникають в основному в атмосфері Землі при взаємодії високо енергетичного космічного випромінювання з ядрами водню, літію, берилію, вуглецю, азоту, кисню, натрію, алюмінію, фосфору, хлору, аргону та деяких інших відносно легких елементів.</a:t>
            </a:r>
          </a:p>
          <a:p>
            <a:r>
              <a:rPr lang="uk-UA" b="1" dirty="0"/>
              <a:t> Космічне випромінювання складається з галактичного та сонячного.</a:t>
            </a:r>
            <a:r>
              <a:rPr lang="uk-UA" dirty="0"/>
              <a:t> У ньому виділяють також первинне та вторинне випромінювання. Первинне космічне випромінювання являє собою потік частинок високих енергій, що надходять на Землю з міжзоряного простору. </a:t>
            </a:r>
          </a:p>
          <a:p>
            <a:r>
              <a:rPr lang="uk-UA" b="1" dirty="0"/>
              <a:t>Воно складається переважно з протонів – </a:t>
            </a:r>
            <a:r>
              <a:rPr lang="uk-UA" b="1" dirty="0" err="1"/>
              <a:t>ядер</a:t>
            </a:r>
            <a:r>
              <a:rPr lang="uk-UA" b="1" dirty="0"/>
              <a:t> водню (приблизно 79%) та </a:t>
            </a:r>
            <a:r>
              <a:rPr lang="el-GR" b="1" dirty="0"/>
              <a:t>α-</a:t>
            </a:r>
            <a:r>
              <a:rPr lang="uk-UA" b="1" dirty="0"/>
              <a:t>частинок (близько 20%). </a:t>
            </a:r>
            <a:r>
              <a:rPr lang="uk-UA" dirty="0"/>
              <a:t>У незмірно менших кількостях у ньому присутні нейтрони, електрони, фотони, ядра деяких легких та важких елементів. </a:t>
            </a:r>
            <a:r>
              <a:rPr lang="uk-UA" b="1" dirty="0"/>
              <a:t>Основна частка первинного космічного випромінювання виникає у межах нашої Галактики внаслідок ядерних і термоядерних процесів, що супроводжують виверження та випаровування матерії при зоряних вибухах та виникненні наднових зірок</a:t>
            </a:r>
            <a:r>
              <a:rPr lang="uk-UA" dirty="0"/>
              <a:t>. На думку деяких дослідників його джерелом періодично під час своєї активності можуть ставати так звані „чорні діри” області всесвіту з надзвичайно високим гравітаційним тяжінням. Це і є саме галактичне випромінювання. При сонячних спалахах виникає сонячне випромінювання.</a:t>
            </a:r>
          </a:p>
        </p:txBody>
      </p:sp>
    </p:spTree>
    <p:extLst>
      <p:ext uri="{BB962C8B-B14F-4D97-AF65-F5344CB8AC3E}">
        <p14:creationId xmlns:p14="http://schemas.microsoft.com/office/powerpoint/2010/main" val="3775596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318BB25E-9199-49AA-8F35-B0FEC6C2DDC2}"/>
              </a:ext>
            </a:extLst>
          </p:cNvPr>
          <p:cNvGrpSpPr/>
          <p:nvPr/>
        </p:nvGrpSpPr>
        <p:grpSpPr>
          <a:xfrm>
            <a:off x="1346994" y="836712"/>
            <a:ext cx="6450012" cy="4495204"/>
            <a:chOff x="1416051" y="0"/>
            <a:chExt cx="6450012" cy="449520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195513" y="0"/>
              <a:ext cx="5210175" cy="9001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solidFill>
                    <a:srgbClr val="FF0000"/>
                  </a:solidFill>
                </a:rPr>
                <a:t>Радіонукліди </a:t>
              </a:r>
              <a:r>
                <a:rPr lang="uk-UA" sz="2400" b="1" dirty="0" err="1">
                  <a:solidFill>
                    <a:srgbClr val="FF0000"/>
                  </a:solidFill>
                </a:rPr>
                <a:t>космогенного</a:t>
              </a:r>
              <a:r>
                <a:rPr lang="uk-UA" sz="2400" b="1" dirty="0">
                  <a:solidFill>
                    <a:srgbClr val="FF0000"/>
                  </a:solidFill>
                </a:rPr>
                <a:t> походження залежать від: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416051" y="1477963"/>
              <a:ext cx="2886075" cy="14049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/>
                <a:t>температури та величини атмосферного тиску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273675" y="1477963"/>
              <a:ext cx="2592388" cy="1511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/>
                <a:t>напряму і швидкості переміщення повітряних мас.  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44862" y="3090267"/>
              <a:ext cx="2886075" cy="14049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/>
                <a:t>інтенсивність обміну газів між атмосферою і ґрунтом</a:t>
              </a:r>
            </a:p>
          </p:txBody>
        </p:sp>
        <p:cxnSp>
          <p:nvCxnSpPr>
            <p:cNvPr id="10" name="Прямая со стрелкой 9"/>
            <p:cNvCxnSpPr>
              <a:stCxn id="4" idx="2"/>
            </p:cNvCxnSpPr>
            <p:nvPr/>
          </p:nvCxnSpPr>
          <p:spPr>
            <a:xfrm flipH="1">
              <a:off x="3097213" y="912813"/>
              <a:ext cx="1703387" cy="279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stCxn id="4" idx="2"/>
            </p:cNvCxnSpPr>
            <p:nvPr/>
          </p:nvCxnSpPr>
          <p:spPr>
            <a:xfrm>
              <a:off x="4800600" y="912813"/>
              <a:ext cx="1878013" cy="279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stCxn id="4" idx="2"/>
            </p:cNvCxnSpPr>
            <p:nvPr/>
          </p:nvCxnSpPr>
          <p:spPr>
            <a:xfrm>
              <a:off x="4787900" y="908050"/>
              <a:ext cx="0" cy="2160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071B422-F1EA-454B-B6B8-CC593436FE88}"/>
              </a:ext>
            </a:extLst>
          </p:cNvPr>
          <p:cNvSpPr/>
          <p:nvPr/>
        </p:nvSpPr>
        <p:spPr>
          <a:xfrm>
            <a:off x="467544" y="548680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           </a:t>
            </a:r>
            <a:r>
              <a:rPr lang="uk-UA" dirty="0"/>
              <a:t>                 План  лекції</a:t>
            </a:r>
            <a:r>
              <a:rPr lang="en-US" dirty="0"/>
              <a:t>                        </a:t>
            </a:r>
          </a:p>
          <a:p>
            <a:endParaRPr lang="en-US" dirty="0"/>
          </a:p>
          <a:p>
            <a:r>
              <a:rPr lang="uk-UA" dirty="0"/>
              <a:t>1. Явище радіоактивності. </a:t>
            </a:r>
            <a:endParaRPr lang="en-US" dirty="0"/>
          </a:p>
          <a:p>
            <a:r>
              <a:rPr lang="uk-UA" dirty="0"/>
              <a:t>2. Що таке іонізуюче випромінювання.</a:t>
            </a:r>
          </a:p>
          <a:p>
            <a:r>
              <a:rPr lang="uk-UA" dirty="0"/>
              <a:t> 3.Типи іонізуючих </a:t>
            </a:r>
            <a:r>
              <a:rPr lang="uk-UA" dirty="0" err="1"/>
              <a:t>випромінювань</a:t>
            </a:r>
            <a:r>
              <a:rPr lang="uk-UA" dirty="0"/>
              <a:t>. </a:t>
            </a:r>
            <a:endParaRPr lang="en-US" dirty="0"/>
          </a:p>
          <a:p>
            <a:r>
              <a:rPr lang="uk-UA" dirty="0"/>
              <a:t>4. Природні джерела іонізуючих </a:t>
            </a:r>
            <a:r>
              <a:rPr lang="uk-UA" dirty="0" err="1"/>
              <a:t>випромінювань</a:t>
            </a:r>
            <a:r>
              <a:rPr lang="uk-UA" dirty="0"/>
              <a:t>. </a:t>
            </a:r>
            <a:endParaRPr lang="en-US" dirty="0"/>
          </a:p>
          <a:p>
            <a:r>
              <a:rPr lang="uk-UA" dirty="0"/>
              <a:t>5. Антропогенні джерела іонізуючих </a:t>
            </a:r>
            <a:r>
              <a:rPr lang="uk-UA" dirty="0" err="1"/>
              <a:t>випромінювань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707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24075" y="649288"/>
            <a:ext cx="51117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/>
              <a:t>Космічне випромінювання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2084388"/>
            <a:ext cx="4319588" cy="2784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>
                <a:solidFill>
                  <a:schemeClr val="folHlink"/>
                </a:solidFill>
                <a:cs typeface="Arial" charset="0"/>
              </a:rPr>
              <a:t>Первинне космічне</a:t>
            </a:r>
            <a:r>
              <a:rPr lang="uk-UA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uk-UA" b="1">
                <a:solidFill>
                  <a:schemeClr val="folHlink"/>
                </a:solidFill>
                <a:cs typeface="Arial" charset="0"/>
              </a:rPr>
              <a:t>випромінювання</a:t>
            </a:r>
            <a:r>
              <a:rPr lang="uk-UA" b="1">
                <a:solidFill>
                  <a:srgbClr val="FFFFFF"/>
                </a:solidFill>
                <a:cs typeface="Arial" charset="0"/>
              </a:rPr>
              <a:t> переважає в стратосфері на висоті 25-30 км і вище. Первинне космічне випромінювання представлене переважно швидкими протонами, альфа - частинками і невеликою кількістю ядер вуглецю, азоту, кисню.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363" y="2060575"/>
            <a:ext cx="3960812" cy="2808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>
                <a:solidFill>
                  <a:schemeClr val="folHlink"/>
                </a:solidFill>
                <a:cs typeface="Arial" charset="0"/>
              </a:rPr>
              <a:t>Вторинне космічне</a:t>
            </a:r>
            <a:r>
              <a:rPr lang="uk-UA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uk-UA" b="1">
                <a:solidFill>
                  <a:schemeClr val="folHlink"/>
                </a:solidFill>
                <a:cs typeface="Arial" charset="0"/>
              </a:rPr>
              <a:t>випромінювання </a:t>
            </a:r>
            <a:r>
              <a:rPr lang="uk-UA" b="1">
                <a:solidFill>
                  <a:srgbClr val="FFFFFF"/>
                </a:solidFill>
                <a:cs typeface="Arial" charset="0"/>
              </a:rPr>
              <a:t>складається із “м’якої“ компоненти – це переважно позитрони і фотони та “жорсткої”  компоненти – пізони. Потужність вторинного космічного випромінювання біля земної поверхні нерівномірне. </a:t>
            </a:r>
          </a:p>
        </p:txBody>
      </p: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 flipH="1">
            <a:off x="2987675" y="1512888"/>
            <a:ext cx="1692275" cy="331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>
            <a:off x="4679950" y="1512888"/>
            <a:ext cx="1547813" cy="331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91A35D-5E08-4108-B1E7-73AB23DB8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140"/>
            <a:ext cx="9144000" cy="484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8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288" y="0"/>
            <a:ext cx="8432800" cy="549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rgbClr val="FF0000"/>
                </a:solidFill>
                <a:cs typeface="Arial" charset="0"/>
              </a:rPr>
              <a:t>Внесок</a:t>
            </a:r>
            <a:r>
              <a:rPr lang="ru-RU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Arial" charset="0"/>
              </a:rPr>
              <a:t>природних</a:t>
            </a:r>
            <a:r>
              <a:rPr lang="ru-RU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Arial" charset="0"/>
              </a:rPr>
              <a:t>джерел</a:t>
            </a:r>
            <a:r>
              <a:rPr lang="ru-RU" sz="2000" b="1" dirty="0">
                <a:solidFill>
                  <a:srgbClr val="FF0000"/>
                </a:solidFill>
                <a:cs typeface="Arial" charset="0"/>
              </a:rPr>
              <a:t> в </a:t>
            </a:r>
            <a:r>
              <a:rPr lang="ru-RU" sz="2000" b="1" dirty="0" err="1">
                <a:solidFill>
                  <a:srgbClr val="FF0000"/>
                </a:solidFill>
                <a:cs typeface="Arial" charset="0"/>
              </a:rPr>
              <a:t>сумарну</a:t>
            </a:r>
            <a:r>
              <a:rPr lang="ru-RU" sz="2000" b="1" dirty="0">
                <a:solidFill>
                  <a:srgbClr val="FF0000"/>
                </a:solidFill>
                <a:cs typeface="Arial" charset="0"/>
              </a:rPr>
              <a:t> дозу </a:t>
            </a:r>
            <a:r>
              <a:rPr lang="ru-RU" sz="2000" b="1" dirty="0" err="1">
                <a:solidFill>
                  <a:srgbClr val="FF0000"/>
                </a:solidFill>
                <a:cs typeface="Arial" charset="0"/>
              </a:rPr>
              <a:t>опромінення</a:t>
            </a:r>
            <a:r>
              <a:rPr lang="ru-RU" sz="2400" b="1" dirty="0">
                <a:solidFill>
                  <a:srgbClr val="FF0000"/>
                </a:solidFill>
                <a:cs typeface="Arial" charset="0"/>
              </a:rPr>
              <a:t> </a:t>
            </a:r>
            <a:endParaRPr lang="uk-UA" sz="24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325" y="646113"/>
            <a:ext cx="2597150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4813"/>
            <a:ext cx="2316163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3860800"/>
            <a:ext cx="3711575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878263"/>
            <a:ext cx="440055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161925" y="1038225"/>
            <a:ext cx="1676400" cy="1008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2060"/>
                </a:solidFill>
              </a:rPr>
              <a:t>Космос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2060"/>
                </a:solidFill>
              </a:rPr>
              <a:t> 15,1 %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6740525" y="692150"/>
            <a:ext cx="2403475" cy="18002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2060"/>
                </a:solidFill>
              </a:rPr>
              <a:t>Земля (вода, ґрунт, будматеріали)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2060"/>
                </a:solidFill>
              </a:rPr>
              <a:t>68,8 %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971550" y="2492375"/>
            <a:ext cx="3071813" cy="1392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b="1">
                <a:solidFill>
                  <a:srgbClr val="002060"/>
                </a:solidFill>
                <a:cs typeface="Arial" charset="0"/>
              </a:rPr>
              <a:t>Радіоактивні елементи в тканинах людини </a:t>
            </a:r>
          </a:p>
          <a:p>
            <a:pPr algn="ctr">
              <a:defRPr/>
            </a:pPr>
            <a:r>
              <a:rPr lang="uk-UA" sz="1500" b="1">
                <a:solidFill>
                  <a:srgbClr val="002060"/>
                </a:solidFill>
                <a:cs typeface="Arial" charset="0"/>
              </a:rPr>
              <a:t>15,1 %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435600" y="2565400"/>
            <a:ext cx="3108325" cy="1392238"/>
          </a:xfrm>
          <a:prstGeom prst="downArrow">
            <a:avLst>
              <a:gd name="adj1" fmla="val 50000"/>
              <a:gd name="adj2" fmla="val 46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>
                <a:solidFill>
                  <a:srgbClr val="002060"/>
                </a:solidFill>
                <a:cs typeface="Arial" charset="0"/>
              </a:rPr>
              <a:t>Інші джерела </a:t>
            </a:r>
          </a:p>
          <a:p>
            <a:pPr algn="ctr">
              <a:defRPr/>
            </a:pPr>
            <a:r>
              <a:rPr lang="uk-UA" b="1">
                <a:solidFill>
                  <a:srgbClr val="002060"/>
                </a:solidFill>
                <a:cs typeface="Arial" charset="0"/>
              </a:rPr>
              <a:t>1,0 %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F5D455BD-5608-4344-956C-0A728BB80F0B}"/>
              </a:ext>
            </a:extLst>
          </p:cNvPr>
          <p:cNvSpPr/>
          <p:nvPr/>
        </p:nvSpPr>
        <p:spPr>
          <a:xfrm>
            <a:off x="611560" y="116632"/>
            <a:ext cx="8064896" cy="2755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222222"/>
                </a:solidFill>
                <a:latin typeface="georgia" panose="02040502050405020303" pitchFamily="18" charset="0"/>
              </a:rPr>
              <a:t>Техногенне випромінювання (штучні радіонукліди)</a:t>
            </a:r>
          </a:p>
          <a:p>
            <a:pPr algn="just"/>
            <a:r>
              <a:rPr lang="uk-UA" sz="1600" b="1" dirty="0">
                <a:solidFill>
                  <a:srgbClr val="222222"/>
                </a:solidFill>
                <a:latin typeface="georgia" panose="02040502050405020303" pitchFamily="18" charset="0"/>
              </a:rPr>
              <a:t>• </a:t>
            </a:r>
            <a:r>
              <a:rPr lang="uk-UA" sz="1700" b="1" dirty="0">
                <a:solidFill>
                  <a:srgbClr val="222222"/>
                </a:solidFill>
                <a:latin typeface="georgia" panose="02040502050405020303" pitchFamily="18" charset="0"/>
              </a:rPr>
              <a:t>випробування і застосування ядерної зброї;</a:t>
            </a:r>
          </a:p>
          <a:p>
            <a:pPr algn="just"/>
            <a:r>
              <a:rPr lang="uk-UA" sz="1700" b="1" dirty="0">
                <a:solidFill>
                  <a:srgbClr val="222222"/>
                </a:solidFill>
                <a:latin typeface="georgia" panose="02040502050405020303" pitchFamily="18" charset="0"/>
              </a:rPr>
              <a:t>• виділення радіонуклідів при згоранні органічного палива;</a:t>
            </a:r>
          </a:p>
          <a:p>
            <a:pPr algn="just"/>
            <a:r>
              <a:rPr lang="uk-UA" sz="1700" b="1" dirty="0">
                <a:solidFill>
                  <a:srgbClr val="222222"/>
                </a:solidFill>
                <a:latin typeface="georgia" panose="02040502050405020303" pitchFamily="18" charset="0"/>
              </a:rPr>
              <a:t>• перерозподіл видобутих з надр мінералів, що містять радіоактивні речовини;</a:t>
            </a:r>
          </a:p>
          <a:p>
            <a:pPr algn="just"/>
            <a:r>
              <a:rPr lang="uk-UA" sz="1700" b="1" dirty="0">
                <a:solidFill>
                  <a:srgbClr val="222222"/>
                </a:solidFill>
                <a:latin typeface="georgia" panose="02040502050405020303" pitchFamily="18" charset="0"/>
              </a:rPr>
              <a:t>• викиди і скиди АЕС і підприємств ядерно-паливного циклу, у тому числі при аваріях;</a:t>
            </a:r>
          </a:p>
          <a:p>
            <a:pPr algn="just"/>
            <a:r>
              <a:rPr lang="uk-UA" sz="1700" b="1" dirty="0">
                <a:solidFill>
                  <a:srgbClr val="222222"/>
                </a:solidFill>
                <a:latin typeface="georgia" panose="02040502050405020303" pitchFamily="18" charset="0"/>
              </a:rPr>
              <a:t>• техногенні джерела проникаючої радіації (енергетичні та дослідницькі ядерні установки, медична діагностична та терапевтична рентгенівська апаратура і т. д.</a:t>
            </a:r>
          </a:p>
          <a:p>
            <a:pPr algn="ctr">
              <a:defRPr/>
            </a:pPr>
            <a:endParaRPr lang="uk-UA" sz="12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11FCE8F5-925B-40E5-B257-CED2BD3BF039}"/>
              </a:ext>
            </a:extLst>
          </p:cNvPr>
          <p:cNvSpPr/>
          <p:nvPr/>
        </p:nvSpPr>
        <p:spPr>
          <a:xfrm>
            <a:off x="611560" y="3140968"/>
            <a:ext cx="8064896" cy="145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uk-UA" b="1" dirty="0">
                <a:solidFill>
                  <a:srgbClr val="222222"/>
                </a:solidFill>
                <a:latin typeface="georgia" panose="02040502050405020303" pitchFamily="18" charset="0"/>
              </a:rPr>
              <a:t>На даний час відомі понад 900 радіонуклідів, отриманих штучним шляхом в результаті різних ядерних реакцій. 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Наприклад, при ядерних вибухах і у керованій ланцюговій реакції поділу утворюються близько 250 різних ізотопів (з них 225 радіоактивних), що є продуктами поділу </a:t>
            </a:r>
            <a:r>
              <a:rPr lang="uk-UA" dirty="0" err="1">
                <a:solidFill>
                  <a:srgbClr val="222222"/>
                </a:solidFill>
                <a:latin typeface="georgia" panose="02040502050405020303" pitchFamily="18" charset="0"/>
              </a:rPr>
              <a:t>ядер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 важких елементів.</a:t>
            </a:r>
          </a:p>
        </p:txBody>
      </p:sp>
      <p:sp>
        <p:nvSpPr>
          <p:cNvPr id="6" name="Прямоугольник 8">
            <a:extLst>
              <a:ext uri="{FF2B5EF4-FFF2-40B4-BE49-F238E27FC236}">
                <a16:creationId xmlns:a16="http://schemas.microsoft.com/office/drawing/2014/main" id="{584191EF-FD07-4441-8A71-354EFC06B885}"/>
              </a:ext>
            </a:extLst>
          </p:cNvPr>
          <p:cNvSpPr/>
          <p:nvPr/>
        </p:nvSpPr>
        <p:spPr>
          <a:xfrm>
            <a:off x="611560" y="4869160"/>
            <a:ext cx="8064896" cy="1809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До штучних радіонуклідів з особливо високою токсичністю належать </a:t>
            </a:r>
            <a:b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</a:br>
            <a:r>
              <a:rPr lang="uk-UA" sz="2000" baseline="30000" dirty="0">
                <a:solidFill>
                  <a:srgbClr val="231F20"/>
                </a:solidFill>
                <a:latin typeface="georgia" panose="02040502050405020303" pitchFamily="18" charset="0"/>
              </a:rPr>
              <a:t>21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 свинець (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Pb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)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, </a:t>
            </a:r>
            <a:r>
              <a:rPr lang="en-US" baseline="30000" dirty="0">
                <a:solidFill>
                  <a:srgbClr val="231F20"/>
                </a:solidFill>
                <a:latin typeface="georgia" panose="02040502050405020303" pitchFamily="18" charset="0"/>
              </a:rPr>
              <a:t>226</a:t>
            </a:r>
            <a:r>
              <a:rPr lang="uk-UA" dirty="0">
                <a:solidFill>
                  <a:srgbClr val="231F20"/>
                </a:solidFill>
                <a:latin typeface="georgia" panose="02040502050405020303" pitchFamily="18" charset="0"/>
              </a:rPr>
              <a:t> радій (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Ra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)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, </a:t>
            </a:r>
            <a:r>
              <a:rPr lang="en-US" baseline="30000" dirty="0">
                <a:solidFill>
                  <a:srgbClr val="222222"/>
                </a:solidFill>
                <a:latin typeface="georgia" panose="02040502050405020303" pitchFamily="18" charset="0"/>
              </a:rPr>
              <a:t>227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 актиній (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Ac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)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en-US" baseline="30000" dirty="0">
                <a:solidFill>
                  <a:srgbClr val="222222"/>
                </a:solidFill>
                <a:latin typeface="georgia" panose="02040502050405020303" pitchFamily="18" charset="0"/>
              </a:rPr>
              <a:t>228, 230, 232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 торій (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Th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)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. 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Група радіонуклідів з високою </a:t>
            </a:r>
            <a:r>
              <a:rPr lang="uk-UA" dirty="0" err="1">
                <a:solidFill>
                  <a:srgbClr val="222222"/>
                </a:solidFill>
                <a:latin typeface="georgia" panose="02040502050405020303" pitchFamily="18" charset="0"/>
              </a:rPr>
              <a:t>радіотоксичністю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 включає </a:t>
            </a:r>
            <a:r>
              <a:rPr lang="uk-UA" baseline="30000" dirty="0">
                <a:solidFill>
                  <a:srgbClr val="231F20"/>
                </a:solidFill>
                <a:latin typeface="georgia" panose="02040502050405020303" pitchFamily="18" charset="0"/>
              </a:rPr>
              <a:t>90</a:t>
            </a:r>
            <a:r>
              <a:rPr lang="uk-UA" dirty="0">
                <a:solidFill>
                  <a:srgbClr val="231F20"/>
                </a:solidFill>
                <a:latin typeface="georgia" panose="02040502050405020303" pitchFamily="18" charset="0"/>
              </a:rPr>
              <a:t> стронцій (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Sr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)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, </a:t>
            </a:r>
            <a:b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</a:br>
            <a:r>
              <a:rPr lang="en-US" baseline="30000" dirty="0">
                <a:solidFill>
                  <a:srgbClr val="222222"/>
                </a:solidFill>
                <a:latin typeface="georgia" panose="02040502050405020303" pitchFamily="18" charset="0"/>
              </a:rPr>
              <a:t>106</a:t>
            </a:r>
            <a:r>
              <a:rPr lang="uk-UA" baseline="300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рубідій</a:t>
            </a:r>
            <a:r>
              <a:rPr lang="uk-UA" baseline="300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Ru, </a:t>
            </a:r>
            <a:r>
              <a:rPr lang="en-US" baseline="30000" dirty="0">
                <a:solidFill>
                  <a:srgbClr val="222222"/>
                </a:solidFill>
                <a:latin typeface="georgia" panose="02040502050405020303" pitchFamily="18" charset="0"/>
              </a:rPr>
              <a:t>131</a:t>
            </a:r>
            <a:r>
              <a:rPr lang="uk-UA" baseline="300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йод (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I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) та ін. До групи радіонуклідів, що мають середню </a:t>
            </a:r>
            <a:r>
              <a:rPr lang="uk-UA" dirty="0" err="1">
                <a:solidFill>
                  <a:srgbClr val="222222"/>
                </a:solidFill>
                <a:latin typeface="georgia" panose="02040502050405020303" pitchFamily="18" charset="0"/>
              </a:rPr>
              <a:t>радіотоксичність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, відносяться </a:t>
            </a:r>
            <a:r>
              <a:rPr lang="uk-UA" baseline="30000" dirty="0">
                <a:solidFill>
                  <a:srgbClr val="222222"/>
                </a:solidFill>
                <a:latin typeface="georgia" panose="02040502050405020303" pitchFamily="18" charset="0"/>
              </a:rPr>
              <a:t>22 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натрій (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Na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)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, </a:t>
            </a:r>
            <a:r>
              <a:rPr lang="en-US" baseline="30000" dirty="0">
                <a:solidFill>
                  <a:srgbClr val="222222"/>
                </a:solidFill>
                <a:latin typeface="georgia" panose="02040502050405020303" pitchFamily="18" charset="0"/>
              </a:rPr>
              <a:t>89</a:t>
            </a:r>
            <a:r>
              <a:rPr lang="uk-UA" baseline="300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стронцій (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Sr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)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,</a:t>
            </a:r>
            <a:b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 </a:t>
            </a:r>
            <a:r>
              <a:rPr lang="en-US" baseline="30000" dirty="0">
                <a:solidFill>
                  <a:srgbClr val="222222"/>
                </a:solidFill>
                <a:latin typeface="georgia" panose="02040502050405020303" pitchFamily="18" charset="0"/>
              </a:rPr>
              <a:t>137</a:t>
            </a:r>
            <a:r>
              <a:rPr lang="uk-UA" baseline="300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цезій (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Cs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)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,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baseline="30000" dirty="0">
                <a:solidFill>
                  <a:srgbClr val="222222"/>
                </a:solidFill>
                <a:latin typeface="georgia" panose="02040502050405020303" pitchFamily="18" charset="0"/>
              </a:rPr>
              <a:t>59</a:t>
            </a:r>
            <a:r>
              <a:rPr lang="uk-UA" baseline="300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залізо (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Fe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)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,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baseline="30000" dirty="0">
                <a:solidFill>
                  <a:srgbClr val="222222"/>
                </a:solidFill>
                <a:latin typeface="georgia" panose="02040502050405020303" pitchFamily="18" charset="0"/>
              </a:rPr>
              <a:t>65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 цинк (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Zn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)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en-US" baseline="30000" dirty="0">
                <a:solidFill>
                  <a:srgbClr val="222222"/>
                </a:solidFill>
                <a:latin typeface="georgia" panose="02040502050405020303" pitchFamily="18" charset="0"/>
              </a:rPr>
              <a:t>140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 барій (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Ba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).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 </a:t>
            </a:r>
          </a:p>
        </p:txBody>
      </p:sp>
      <p:cxnSp>
        <p:nvCxnSpPr>
          <p:cNvPr id="7" name="Прямая со стрелкой 10">
            <a:extLst>
              <a:ext uri="{FF2B5EF4-FFF2-40B4-BE49-F238E27FC236}">
                <a16:creationId xmlns:a16="http://schemas.microsoft.com/office/drawing/2014/main" id="{DDFFD9B3-1EDE-44D7-9696-146BA3BD6EF2}"/>
              </a:ext>
            </a:extLst>
          </p:cNvPr>
          <p:cNvCxnSpPr>
            <a:cxnSpLocks/>
          </p:cNvCxnSpPr>
          <p:nvPr/>
        </p:nvCxnSpPr>
        <p:spPr>
          <a:xfrm>
            <a:off x="4572000" y="2871664"/>
            <a:ext cx="0" cy="269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0">
            <a:extLst>
              <a:ext uri="{FF2B5EF4-FFF2-40B4-BE49-F238E27FC236}">
                <a16:creationId xmlns:a16="http://schemas.microsoft.com/office/drawing/2014/main" id="{0CFBDE51-4334-4FE7-8B56-177781FAF9FA}"/>
              </a:ext>
            </a:extLst>
          </p:cNvPr>
          <p:cNvCxnSpPr>
            <a:cxnSpLocks/>
          </p:cNvCxnSpPr>
          <p:nvPr/>
        </p:nvCxnSpPr>
        <p:spPr>
          <a:xfrm>
            <a:off x="4572000" y="4599856"/>
            <a:ext cx="0" cy="269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519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16DB12E6-40C3-447B-9F5D-0AB1DE4C9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447484"/>
              </p:ext>
            </p:extLst>
          </p:nvPr>
        </p:nvGraphicFramePr>
        <p:xfrm>
          <a:off x="1187624" y="980728"/>
          <a:ext cx="7128790" cy="51845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17098">
                  <a:extLst>
                    <a:ext uri="{9D8B030D-6E8A-4147-A177-3AD203B41FA5}">
                      <a16:colId xmlns:a16="http://schemas.microsoft.com/office/drawing/2014/main" val="635495289"/>
                    </a:ext>
                  </a:extLst>
                </a:gridCol>
                <a:gridCol w="1455846">
                  <a:extLst>
                    <a:ext uri="{9D8B030D-6E8A-4147-A177-3AD203B41FA5}">
                      <a16:colId xmlns:a16="http://schemas.microsoft.com/office/drawing/2014/main" val="2373475257"/>
                    </a:ext>
                  </a:extLst>
                </a:gridCol>
                <a:gridCol w="1455846">
                  <a:extLst>
                    <a:ext uri="{9D8B030D-6E8A-4147-A177-3AD203B41FA5}">
                      <a16:colId xmlns:a16="http://schemas.microsoft.com/office/drawing/2014/main" val="3888971297"/>
                    </a:ext>
                  </a:extLst>
                </a:gridCol>
              </a:tblGrid>
              <a:tr h="589052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</a:t>
                      </a:r>
                      <a:r>
                        <a:rPr lang="uk-UA" sz="16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джерел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60769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Річна</a:t>
                      </a:r>
                      <a:r>
                        <a:rPr lang="uk-UA" sz="16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282494"/>
                  </a:ext>
                </a:extLst>
              </a:tr>
              <a:tr h="58905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8595" marR="18542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мбер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33375" indent="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uk-UA" sz="16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мЗв</a:t>
                      </a:r>
                      <a:endParaRPr lang="uk-UA" sz="16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7064311"/>
                  </a:ext>
                </a:extLst>
              </a:tr>
              <a:tr h="1026504">
                <a:tc>
                  <a:txBody>
                    <a:bodyPr/>
                    <a:lstStyle/>
                    <a:p>
                      <a:pPr marL="92075" marR="123190" indent="0" algn="l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Медичні</a:t>
                      </a:r>
                      <a:r>
                        <a:rPr lang="uk-UA" sz="16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прилади</a:t>
                      </a:r>
                      <a:r>
                        <a:rPr lang="uk-UA" sz="16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(рентгенографія</a:t>
                      </a:r>
                      <a:r>
                        <a:rPr lang="uk-UA" sz="16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зуба</a:t>
                      </a:r>
                      <a:r>
                        <a:rPr lang="uk-UA" sz="16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16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бер,</a:t>
                      </a:r>
                      <a:r>
                        <a:rPr lang="uk-UA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рентгенографія</a:t>
                      </a:r>
                      <a:r>
                        <a:rPr lang="uk-UA" sz="16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легень</a:t>
                      </a:r>
                      <a:r>
                        <a:rPr lang="uk-UA" sz="16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2-6</a:t>
                      </a:r>
                      <a:r>
                        <a:rPr lang="uk-UA" sz="16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бер,</a:t>
                      </a:r>
                    </a:p>
                    <a:p>
                      <a:pPr marL="92075" indent="0" algn="l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флюографія</a:t>
                      </a:r>
                      <a:r>
                        <a:rPr lang="uk-UA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r>
                        <a:rPr lang="uk-UA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мбер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6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рентгеноскопія)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marR="18542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100-150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1,0-1,5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8860632"/>
                  </a:ext>
                </a:extLst>
              </a:tr>
              <a:tr h="712342">
                <a:tc>
                  <a:txBody>
                    <a:bodyPr/>
                    <a:lstStyle/>
                    <a:p>
                      <a:pPr marL="106680" marR="104775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Польти</a:t>
                      </a:r>
                      <a:r>
                        <a:rPr lang="uk-UA" sz="16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uk-UA" sz="16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літаках</a:t>
                      </a:r>
                      <a:r>
                        <a:rPr lang="uk-UA" sz="16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(відстань</a:t>
                      </a:r>
                      <a:r>
                        <a:rPr lang="uk-UA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r>
                        <a:rPr lang="uk-UA" sz="16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км,</a:t>
                      </a:r>
                    </a:p>
                    <a:p>
                      <a:pPr marL="112395" marR="104775" algn="l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висота</a:t>
                      </a:r>
                      <a:r>
                        <a:rPr lang="uk-UA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12 км)</a:t>
                      </a:r>
                      <a:r>
                        <a:rPr lang="uk-UA" sz="16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5 разів протягом</a:t>
                      </a:r>
                      <a:r>
                        <a:rPr lang="uk-UA" sz="16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року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marR="18542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2,5-5,0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86055" indent="0" algn="ctr" defTabSz="89852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0,02-0,05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1783817"/>
                  </a:ext>
                </a:extLst>
              </a:tr>
              <a:tr h="503206">
                <a:tc>
                  <a:txBody>
                    <a:bodyPr/>
                    <a:lstStyle/>
                    <a:p>
                      <a:pPr marL="109220" marR="104775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Телевізор</a:t>
                      </a:r>
                      <a:r>
                        <a:rPr lang="uk-UA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</a:t>
                      </a:r>
                      <a:r>
                        <a:rPr lang="uk-UA" sz="16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години</a:t>
                      </a:r>
                      <a:r>
                        <a:rPr lang="uk-UA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протягом</a:t>
                      </a:r>
                      <a:r>
                        <a:rPr lang="uk-UA" sz="16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доби)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marR="18542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33375" indent="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8315683"/>
                  </a:ext>
                </a:extLst>
              </a:tr>
              <a:tr h="504120">
                <a:tc>
                  <a:txBody>
                    <a:bodyPr/>
                    <a:lstStyle/>
                    <a:p>
                      <a:pPr marL="107950" marR="104775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Комп’ютер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marR="18542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5437816"/>
                  </a:ext>
                </a:extLst>
              </a:tr>
              <a:tr h="755266">
                <a:tc>
                  <a:txBody>
                    <a:bodyPr/>
                    <a:lstStyle/>
                    <a:p>
                      <a:pPr marL="92075" marR="243205" indent="0" algn="l"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Теплові електростанції (на вугіллі),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відстань 20 км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marR="18542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0,6-6,0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7955" indent="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0,006-0,06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6572460"/>
                  </a:ext>
                </a:extLst>
              </a:tr>
              <a:tr h="505033">
                <a:tc>
                  <a:txBody>
                    <a:bodyPr/>
                    <a:lstStyle/>
                    <a:p>
                      <a:pPr marL="107950" marR="104775"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Випробування</a:t>
                      </a:r>
                      <a:r>
                        <a:rPr lang="uk-UA" sz="16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ядерної</a:t>
                      </a:r>
                      <a:r>
                        <a:rPr lang="uk-UA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зброї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marR="18542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8455" marR="33337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552295"/>
                  </a:ext>
                </a:extLst>
              </a:tr>
            </a:tbl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7479305-6129-47E6-8BA4-580CA0B9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Антропогенні джерела іонізуючого випромінювання</a:t>
            </a:r>
            <a:br>
              <a:rPr lang="uk-UA" dirty="0"/>
            </a:b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944807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446963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323850" y="0"/>
            <a:ext cx="8208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Величина середньозваженої сумарної ефективної дози опромінення населення України від усіх існуючих джерел опромінення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062038"/>
            <a:ext cx="748982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395288" y="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Ефективні дози опромінення населення України від радону в повітрі приміщень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4963" y="188913"/>
            <a:ext cx="4032250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0000"/>
                </a:solidFill>
              </a:rPr>
              <a:t>Ядерні реакції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1700213"/>
            <a:ext cx="3276600" cy="250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>
                <a:solidFill>
                  <a:srgbClr val="FF0000"/>
                </a:solidFill>
                <a:cs typeface="Arial" charset="0"/>
              </a:rPr>
              <a:t>Ядерні реакції  здійснюються під дією нелітаючих, або бомбардуючих, частинок, якими опромінюють більш важкі ядра.</a:t>
            </a:r>
            <a:endParaRPr lang="uk-UA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9675" y="4471988"/>
            <a:ext cx="2530475" cy="1366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Перша ядерна реакція була здійснена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Е. Резерфордом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 1919 руці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9038" y="1052513"/>
            <a:ext cx="2551112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https://upload.wikimedia.org/wikipedia/commons/0/05/Transmutacion_de_rutherfor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7763" y="1052513"/>
            <a:ext cx="2530475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0012" y="260351"/>
            <a:ext cx="453707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>
                <a:solidFill>
                  <a:srgbClr val="FF0000"/>
                </a:solidFill>
                <a:cs typeface="Arial" charset="0"/>
              </a:rPr>
              <a:t>Протікання ядерної реакції</a:t>
            </a:r>
            <a:r>
              <a:rPr lang="uk-UA" sz="2800" b="1">
                <a:solidFill>
                  <a:srgbClr val="FF0000"/>
                </a:solidFill>
                <a:cs typeface="Arial" charset="0"/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1196975"/>
            <a:ext cx="3240088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FF0000"/>
                </a:solidFill>
              </a:rPr>
              <a:t>злиття </a:t>
            </a:r>
            <a:r>
              <a:rPr lang="uk-UA" sz="2000" b="1" dirty="0" err="1">
                <a:solidFill>
                  <a:srgbClr val="FF0000"/>
                </a:solidFill>
              </a:rPr>
              <a:t>бомбардуючої</a:t>
            </a:r>
            <a:r>
              <a:rPr lang="uk-UA" sz="2000" b="1" dirty="0">
                <a:solidFill>
                  <a:srgbClr val="FF0000"/>
                </a:solidFill>
              </a:rPr>
              <a:t> частини з ядром і утворення зарядженого ядра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83250" y="1125538"/>
            <a:ext cx="2987675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FF0000"/>
                </a:solidFill>
              </a:rPr>
              <a:t>розпад зарядженого ядра з утворенням продуктів реакції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1425" y="2636838"/>
            <a:ext cx="4337050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0000"/>
                </a:solidFill>
              </a:rPr>
              <a:t>види ядерних реакцій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348038" y="765175"/>
            <a:ext cx="647700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92725" y="765175"/>
            <a:ext cx="647700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33375" y="3500438"/>
            <a:ext cx="3662363" cy="302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</a:rPr>
              <a:t> активація радіоактивного захвату – має місце при взаємодії повільних нейтронів з стабільними ядрами. Ядро при цьому захоплює нейтрон і перетворюючись в ізотоп випромінює гамма-квант. Нове ядро є радіоактивним і розпадається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3430362"/>
            <a:ext cx="4535487" cy="3311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</a:rPr>
              <a:t>подія – це </a:t>
            </a:r>
            <a:r>
              <a:rPr lang="uk-UA" b="1" dirty="0" err="1">
                <a:solidFill>
                  <a:srgbClr val="C00000"/>
                </a:solidFill>
              </a:rPr>
              <a:t>екзоенергетична</a:t>
            </a:r>
            <a:r>
              <a:rPr lang="uk-UA" b="1" dirty="0">
                <a:solidFill>
                  <a:srgbClr val="C00000"/>
                </a:solidFill>
              </a:rPr>
              <a:t> ядерна реакція, при якій нейтрон, влітаючи в важке ядро урану, плутонію або торію) збільшує атомну масу на 1, що супроводжується вивільненням декількох нейтронів. Такі нейтрони, в свою чергу можуть знову захоплюватись нерозділеними ядрами і знову викликати їх ділення і т.д. і тоді може виникнути ланцюгова реакція, яка лежить в основі роботи ядерного реактора.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2275" y="404813"/>
            <a:ext cx="6551613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</a:rPr>
              <a:t>Ядерний реактор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установка, в якій здійснюється керована ланцюгова реакція ділення атомних ядер з розмноженням нейтронів, що супроводжуються виділенням великої кількості тепла. </a:t>
            </a:r>
            <a:r>
              <a:rPr lang="uk-UA" sz="16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5602" name="Picture 2" descr="http://bibl.com.ua/pars_docs/refs/35/34063/34063_html_m1dec63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49413"/>
            <a:ext cx="86915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97AF9F0-2CA9-4D72-A34F-03B0CC76DA75}"/>
              </a:ext>
            </a:extLst>
          </p:cNvPr>
          <p:cNvSpPr/>
          <p:nvPr/>
        </p:nvSpPr>
        <p:spPr>
          <a:xfrm>
            <a:off x="107504" y="260648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 Явище радіоактивності. </a:t>
            </a:r>
            <a:r>
              <a:rPr lang="uk-UA" dirty="0"/>
              <a:t>Закон радіоактивного розпаду Іонізуюче випромінювання об’єднує різноманітні види випромінювання за своєю природою, але всі вони подібні тим, що несуть високу енергію, іонізуючу дію та вражають біологічні об’єкти. </a:t>
            </a:r>
            <a:r>
              <a:rPr lang="uk-UA" b="1" dirty="0"/>
              <a:t>Радіоактивність – це спонтанне (</a:t>
            </a:r>
            <a:r>
              <a:rPr lang="uk-UA" dirty="0"/>
              <a:t>не вимушене, не спричинене зовнішніми факторами</a:t>
            </a:r>
            <a:r>
              <a:rPr lang="uk-UA" b="1" dirty="0"/>
              <a:t>) перетворення нестійкого ізотопу одного хімічного елемента із основного або збудженого (метастабільного) стану в ізотоп іншого елемента, що супроводжується виділенням енергії шляхом випускання елементарних частинок або </a:t>
            </a:r>
            <a:r>
              <a:rPr lang="uk-UA" b="1" dirty="0" err="1"/>
              <a:t>ядер</a:t>
            </a:r>
            <a:r>
              <a:rPr lang="uk-UA" b="1" dirty="0"/>
              <a:t>. Такі перетворення </a:t>
            </a:r>
            <a:r>
              <a:rPr lang="uk-UA" b="1" dirty="0" err="1"/>
              <a:t>ядер</a:t>
            </a:r>
            <a:r>
              <a:rPr lang="uk-UA" b="1" dirty="0"/>
              <a:t> та ядра, а також відповідні атоми називаються радіоактивними. Характерним прикладом радіоактивного перетворення є ланцюгова реакція перетворення урану- 238 у стабільний нуклід свинцю- 206: Уран -238 – Торій -234 – Протактиній- 234 – Уран- 234 – Свинець 206.</a:t>
            </a:r>
            <a:r>
              <a:rPr lang="uk-UA" dirty="0"/>
              <a:t> Час від часу від атома урану-238</a:t>
            </a:r>
            <a:r>
              <a:rPr lang="en-US" dirty="0"/>
              <a:t> </a:t>
            </a:r>
            <a:r>
              <a:rPr lang="uk-UA" dirty="0"/>
              <a:t>відривається компактна група з чотирьох частинок: двох протонів і двох нейтронів. Таку групу називають </a:t>
            </a:r>
            <a:r>
              <a:rPr lang="el-GR" dirty="0"/>
              <a:t>α-</a:t>
            </a:r>
            <a:r>
              <a:rPr lang="uk-UA" dirty="0"/>
              <a:t>частинкою, а процес відокремлення альфа-розпадом або альфа-випромінюванням. При цьому 238</a:t>
            </a:r>
            <a:r>
              <a:rPr lang="en-US" dirty="0"/>
              <a:t>U </a:t>
            </a:r>
            <a:r>
              <a:rPr lang="uk-UA" dirty="0"/>
              <a:t>перетворюється у торій-234 (234</a:t>
            </a:r>
            <a:r>
              <a:rPr lang="en-US" dirty="0"/>
              <a:t>Th), </a:t>
            </a:r>
            <a:r>
              <a:rPr lang="uk-UA" dirty="0"/>
              <a:t>проте й він нестабільний. Трансформація торію-234</a:t>
            </a:r>
            <a:r>
              <a:rPr lang="en-US" dirty="0"/>
              <a:t> </a:t>
            </a:r>
            <a:r>
              <a:rPr lang="uk-UA" dirty="0"/>
              <a:t>відбувається дещо інакше: один з нейтронів ядра змінюється на протон. Водночас один електрон втрачає пару і вилітає з атома. Такий процес називають бета-розпадом або бета-випромінюванням. Розрізняють електронний і позитронний бета-розпади. Під час таких розпадів виникає ядро нового хімічного елементу, який займає відповідно попереднє або наступне місце у таблиці Менделєєва. У нашому випадку – це протактиній-234 ( 234Ра).</a:t>
            </a:r>
          </a:p>
        </p:txBody>
      </p:sp>
    </p:spTree>
    <p:extLst>
      <p:ext uri="{BB962C8B-B14F-4D97-AF65-F5344CB8AC3E}">
        <p14:creationId xmlns:p14="http://schemas.microsoft.com/office/powerpoint/2010/main" val="811986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EF591-0D5B-4499-A4CA-A1B618A9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Контрольні запитання: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B0060F-96D3-4F14-84C2-FA25AA8BA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201" y="2133600"/>
            <a:ext cx="6589199" cy="3777622"/>
          </a:xfrm>
        </p:spPr>
        <p:txBody>
          <a:bodyPr/>
          <a:lstStyle/>
          <a:p>
            <a:endParaRPr lang="uk-UA" b="1" dirty="0"/>
          </a:p>
          <a:p>
            <a:r>
              <a:rPr lang="uk-UA" b="1" dirty="0"/>
              <a:t>1. Що таке </a:t>
            </a:r>
            <a:r>
              <a:rPr lang="uk-UA" b="1" dirty="0" err="1"/>
              <a:t>радіоактивнсть</a:t>
            </a:r>
            <a:r>
              <a:rPr lang="en-US" b="1" dirty="0"/>
              <a:t>?</a:t>
            </a:r>
            <a:endParaRPr lang="uk-UA" b="1" dirty="0"/>
          </a:p>
          <a:p>
            <a:r>
              <a:rPr lang="uk-UA" b="1" dirty="0"/>
              <a:t> 2. Що таке </a:t>
            </a:r>
            <a:r>
              <a:rPr lang="el-GR" b="1" dirty="0"/>
              <a:t>α – </a:t>
            </a:r>
            <a:r>
              <a:rPr lang="uk-UA" b="1" dirty="0"/>
              <a:t>промені,</a:t>
            </a:r>
            <a:r>
              <a:rPr lang="el-GR" b="1" dirty="0"/>
              <a:t> β-</a:t>
            </a:r>
            <a:r>
              <a:rPr lang="uk-UA" b="1" dirty="0"/>
              <a:t>частинки, </a:t>
            </a:r>
            <a:r>
              <a:rPr lang="en-US" b="1" dirty="0"/>
              <a:t>y-</a:t>
            </a:r>
            <a:r>
              <a:rPr lang="uk-UA" b="1" dirty="0"/>
              <a:t>промені</a:t>
            </a:r>
            <a:r>
              <a:rPr lang="en-US" b="1" dirty="0"/>
              <a:t> ?</a:t>
            </a:r>
            <a:endParaRPr lang="uk-UA" b="1" dirty="0"/>
          </a:p>
          <a:p>
            <a:r>
              <a:rPr lang="uk-UA" b="1" dirty="0"/>
              <a:t> 3. Які радіонукліди називаються штучними, назвати декілька з них</a:t>
            </a:r>
            <a:r>
              <a:rPr lang="en-US" b="1" dirty="0"/>
              <a:t>?</a:t>
            </a:r>
            <a:endParaRPr lang="uk-UA" b="1" dirty="0"/>
          </a:p>
          <a:p>
            <a:r>
              <a:rPr lang="uk-UA" b="1" dirty="0"/>
              <a:t>  3. Які радіонукліди називаються природними, основний </a:t>
            </a:r>
            <a:r>
              <a:rPr lang="uk-UA" b="1" dirty="0" err="1"/>
              <a:t>дозоутворюючий</a:t>
            </a:r>
            <a:r>
              <a:rPr lang="uk-UA" b="1" dirty="0"/>
              <a:t> радіонуклід в організмі людини</a:t>
            </a:r>
            <a:r>
              <a:rPr lang="en-US" b="1" dirty="0"/>
              <a:t>?</a:t>
            </a:r>
          </a:p>
          <a:p>
            <a:r>
              <a:rPr lang="en-US" b="1" dirty="0"/>
              <a:t>4</a:t>
            </a:r>
            <a:r>
              <a:rPr lang="uk-UA" b="1" dirty="0"/>
              <a:t>. Радон, джерела надходження його в будинках.</a:t>
            </a:r>
          </a:p>
          <a:p>
            <a:r>
              <a:rPr lang="uk-UA" b="1" dirty="0"/>
              <a:t> 5. </a:t>
            </a:r>
            <a:r>
              <a:rPr lang="uk-UA" b="1" dirty="0" err="1"/>
              <a:t>Космогенні</a:t>
            </a:r>
            <a:r>
              <a:rPr lang="uk-UA" b="1" dirty="0"/>
              <a:t> радіонукліди, назвати декілька з них.  </a:t>
            </a:r>
            <a:endParaRPr lang="uk-UA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7CC5566-E55B-4D31-828F-0A5B929344BF}"/>
              </a:ext>
            </a:extLst>
          </p:cNvPr>
          <p:cNvSpPr/>
          <p:nvPr/>
        </p:nvSpPr>
        <p:spPr>
          <a:xfrm flipH="1">
            <a:off x="5289504" y="2133600"/>
            <a:ext cx="2522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/>
          </a:p>
          <a:p>
            <a:endParaRPr lang="uk-UA" b="1" dirty="0"/>
          </a:p>
          <a:p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765996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 descr="07-01-15-foto-600x407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748713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9"/>
          <p:cNvSpPr txBox="1">
            <a:spLocks noChangeArrowheads="1"/>
          </p:cNvSpPr>
          <p:nvPr/>
        </p:nvSpPr>
        <p:spPr bwMode="auto">
          <a:xfrm>
            <a:off x="1763713" y="476250"/>
            <a:ext cx="6264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hlink"/>
                </a:solidFill>
              </a:rPr>
              <a:t>Дякую за увагу</a:t>
            </a:r>
            <a:r>
              <a:rPr lang="ru-RU" sz="4400">
                <a:solidFill>
                  <a:schemeClr val="hlink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EB24497-4754-4B8B-8A61-3E88618D9C5D}"/>
              </a:ext>
            </a:extLst>
          </p:cNvPr>
          <p:cNvSpPr/>
          <p:nvPr/>
        </p:nvSpPr>
        <p:spPr>
          <a:xfrm>
            <a:off x="107504" y="476672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Радіоактивність</a:t>
            </a:r>
            <a:r>
              <a:rPr lang="uk-UA" dirty="0"/>
              <a:t> значною мірою обумовлюється фізичними, хімічними особливостями будови і властивостями атома. Тому доцільно звернути особливу увагу на будову і властивості атома. Термін “атом” означає “неподільний”</a:t>
            </a:r>
          </a:p>
          <a:p>
            <a:r>
              <a:rPr lang="uk-UA" b="1" dirty="0"/>
              <a:t>Атом</a:t>
            </a:r>
            <a:r>
              <a:rPr lang="uk-UA" dirty="0"/>
              <a:t> – елементарна, доцільна досконало збудована частинка елементу, що зберігає його хімічні властивості</a:t>
            </a:r>
            <a:r>
              <a:rPr lang="uk-UA" b="1" dirty="0"/>
              <a:t>. У сучасному уявленні атом складається з ядра, що має позитивний електричний заряд, і хмари негативно заряджених електронів, що обертаються навколо ядра.</a:t>
            </a:r>
            <a:r>
              <a:rPr lang="uk-UA" dirty="0"/>
              <a:t> Кількість електронів в атомі рівна сумарному позитивному заряду ядра, тому атоми нейтральні. Електрони рухаються по орбітах, що характеризуються основними, орбітальними і магнітними квантовими числами. Заряд ядра характеризує атомний номер і визначає його місце в таблиці хімічних елементів Менделєєва. Сучасні уявлення про будову атома базуються на квантовій </a:t>
            </a:r>
            <a:r>
              <a:rPr lang="uk-UA" dirty="0" err="1"/>
              <a:t>механіці</a:t>
            </a:r>
            <a:r>
              <a:rPr lang="uk-UA" b="1" dirty="0"/>
              <a:t>. Ядро будь якого атома складається з елементарних частинок – протонів і нейтронів. </a:t>
            </a:r>
            <a:r>
              <a:rPr lang="uk-UA" dirty="0"/>
              <a:t>Протони мають позитивний заряд, </a:t>
            </a:r>
            <a:r>
              <a:rPr lang="uk-UA" dirty="0" err="1"/>
              <a:t>чисельно</a:t>
            </a:r>
            <a:r>
              <a:rPr lang="uk-UA" dirty="0"/>
              <a:t> рівний і протилежний за знаком заряду електрона, і масу спокою. Нейтрони не мають електричного заряду, але мають теж масу спокою</a:t>
            </a:r>
            <a:r>
              <a:rPr lang="uk-UA" b="1" dirty="0"/>
              <a:t>. Протони і нейтрони мають спільну назву – нукліди.</a:t>
            </a:r>
          </a:p>
        </p:txBody>
      </p:sp>
    </p:spTree>
    <p:extLst>
      <p:ext uri="{BB962C8B-B14F-4D97-AF65-F5344CB8AC3E}">
        <p14:creationId xmlns:p14="http://schemas.microsoft.com/office/powerpoint/2010/main" val="356983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961BAA7-582F-4318-BFBB-CC862571B019}"/>
              </a:ext>
            </a:extLst>
          </p:cNvPr>
          <p:cNvSpPr/>
          <p:nvPr/>
        </p:nvSpPr>
        <p:spPr>
          <a:xfrm>
            <a:off x="323528" y="476672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Нукліди,</a:t>
            </a:r>
            <a:r>
              <a:rPr lang="uk-UA" dirty="0"/>
              <a:t> ядра яких мають однакову кількість протонів, але різну кількість нейтронів, </a:t>
            </a:r>
            <a:r>
              <a:rPr lang="uk-UA" b="1" dirty="0"/>
              <a:t>називаються ізотопами. </a:t>
            </a:r>
            <a:r>
              <a:rPr lang="uk-UA" dirty="0"/>
              <a:t>Ізотопи хімічно тотожні, але відрізняються масою і ядерними властивостями.</a:t>
            </a:r>
          </a:p>
          <a:p>
            <a:r>
              <a:rPr lang="uk-UA" dirty="0"/>
              <a:t> Всі хімічні речовини мають ізотопи</a:t>
            </a:r>
            <a:r>
              <a:rPr lang="uk-UA" b="1" dirty="0"/>
              <a:t>. Всього відомо близько 1300 ізотопів, з них 250 стабільні, інші радіоактивні. </a:t>
            </a:r>
            <a:r>
              <a:rPr lang="uk-UA" dirty="0"/>
              <a:t>Ізотопи вуглецю і тритій утворюються під впливом космічної радіації. </a:t>
            </a:r>
            <a:r>
              <a:rPr lang="uk-UA" b="1" dirty="0"/>
              <a:t>Радіоактивний ізотоп </a:t>
            </a:r>
            <a:r>
              <a:rPr lang="uk-UA" dirty="0"/>
              <a:t>– це атоми одного елементу, котрі мають різну масу, тобто різну кількість нейтронів при однаковій кількості протонів, наприклад, радіоактивний ізотоп йоду (</a:t>
            </a:r>
            <a:r>
              <a:rPr lang="en-US" dirty="0"/>
              <a:t>J131), </a:t>
            </a:r>
            <a:r>
              <a:rPr lang="uk-UA" dirty="0"/>
              <a:t>радіоактивний ізотоп кобальту (Со60). Терміни «ізотоп», «радіоактивний ізотоп» використовуються тоді, коли говориться про атоми одного і того самого елемента.</a:t>
            </a:r>
          </a:p>
          <a:p>
            <a:r>
              <a:rPr lang="uk-UA" b="1" dirty="0"/>
              <a:t> Радіонуклід </a:t>
            </a:r>
            <a:r>
              <a:rPr lang="uk-UA" dirty="0"/>
              <a:t>– </a:t>
            </a:r>
            <a:r>
              <a:rPr lang="uk-UA" b="1" dirty="0"/>
              <a:t>це нестійкий нуклід, такий, що розпадається. Термін “радіонуклід” застосовується для визначення атомів радіоактивних речовин, оскільки радіоактивні ізотопи, як правило, бувають у складі </a:t>
            </a:r>
            <a:r>
              <a:rPr lang="uk-UA" b="1" dirty="0" err="1"/>
              <a:t>сполук</a:t>
            </a:r>
            <a:r>
              <a:rPr lang="uk-UA" b="1" dirty="0"/>
              <a:t> і дуже </a:t>
            </a:r>
            <a:r>
              <a:rPr lang="uk-UA" b="1" dirty="0" err="1"/>
              <a:t>рідко</a:t>
            </a:r>
            <a:r>
              <a:rPr lang="uk-UA" b="1" dirty="0"/>
              <a:t> у вільному стані, наприклад радіонукліди 89</a:t>
            </a:r>
            <a:r>
              <a:rPr lang="en-US" b="1" dirty="0"/>
              <a:t>Sr, 90Sr, 134Cs, 137Cs </a:t>
            </a:r>
            <a:r>
              <a:rPr lang="uk-UA" b="1" dirty="0"/>
              <a:t>тощо.</a:t>
            </a:r>
          </a:p>
        </p:txBody>
      </p:sp>
    </p:spTree>
    <p:extLst>
      <p:ext uri="{BB962C8B-B14F-4D97-AF65-F5344CB8AC3E}">
        <p14:creationId xmlns:p14="http://schemas.microsoft.com/office/powerpoint/2010/main" val="295491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64A0BF5-0F00-4B0C-B4B1-43E78E253F44}"/>
              </a:ext>
            </a:extLst>
          </p:cNvPr>
          <p:cNvSpPr/>
          <p:nvPr/>
        </p:nvSpPr>
        <p:spPr>
          <a:xfrm>
            <a:off x="323528" y="612845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Одиниці радіоактивності .</a:t>
            </a:r>
          </a:p>
          <a:p>
            <a:endParaRPr lang="uk-UA" b="1" dirty="0"/>
          </a:p>
          <a:p>
            <a:r>
              <a:rPr lang="uk-UA" dirty="0"/>
              <a:t>За міжнародною системою одиниць одиницею радіоактивності є </a:t>
            </a:r>
            <a:r>
              <a:rPr lang="uk-UA" b="1" dirty="0" err="1"/>
              <a:t>беккерель</a:t>
            </a:r>
            <a:r>
              <a:rPr lang="uk-UA" b="1" dirty="0"/>
              <a:t> (</a:t>
            </a:r>
            <a:r>
              <a:rPr lang="uk-UA" b="1" dirty="0" err="1"/>
              <a:t>Бк</a:t>
            </a:r>
            <a:r>
              <a:rPr lang="uk-UA" b="1" dirty="0"/>
              <a:t>) </a:t>
            </a:r>
            <a:r>
              <a:rPr lang="uk-UA" dirty="0"/>
              <a:t>– це одиниця активності нукліда, рівна одному радіоактивному розпаду за секунду.</a:t>
            </a:r>
          </a:p>
          <a:p>
            <a:r>
              <a:rPr lang="uk-UA" dirty="0"/>
              <a:t> Досить часто використовують позасистемну одиницю </a:t>
            </a:r>
            <a:r>
              <a:rPr lang="uk-UA" b="1" dirty="0"/>
              <a:t>кюрі (</a:t>
            </a:r>
            <a:r>
              <a:rPr lang="uk-UA" b="1" dirty="0" err="1"/>
              <a:t>К</a:t>
            </a:r>
            <a:r>
              <a:rPr lang="uk-UA" dirty="0" err="1"/>
              <a:t>і</a:t>
            </a:r>
            <a:r>
              <a:rPr lang="uk-UA" b="1" dirty="0"/>
              <a:t>),</a:t>
            </a:r>
            <a:r>
              <a:rPr lang="uk-UA" dirty="0"/>
              <a:t> яка відповідає активності 1 г радону-226 (226</a:t>
            </a:r>
            <a:r>
              <a:rPr lang="en-US" dirty="0"/>
              <a:t>Ra) (1 </a:t>
            </a:r>
            <a:r>
              <a:rPr lang="uk-UA" dirty="0" err="1"/>
              <a:t>Кі</a:t>
            </a:r>
            <a:r>
              <a:rPr lang="uk-UA" dirty="0"/>
              <a:t> = 3,7 × 1010 </a:t>
            </a:r>
            <a:r>
              <a:rPr lang="uk-UA" dirty="0" err="1"/>
              <a:t>Бк</a:t>
            </a:r>
            <a:r>
              <a:rPr lang="uk-UA" dirty="0"/>
              <a:t>). </a:t>
            </a:r>
            <a:r>
              <a:rPr lang="uk-UA" b="1" dirty="0"/>
              <a:t>Характерним показником радіаційної небезпеки контрольованої речовини чи матеріалу є питома радіоактивність. </a:t>
            </a:r>
          </a:p>
          <a:p>
            <a:r>
              <a:rPr lang="uk-UA" b="1" dirty="0"/>
              <a:t>Цей параметр використовують як головний критерій забрудненості продуктів харчування, питної води, ґрунту, будівельних матеріалів, сировини і продукції промислових підприємств.</a:t>
            </a:r>
          </a:p>
          <a:p>
            <a:r>
              <a:rPr lang="uk-UA" dirty="0"/>
              <a:t> Виділяють масову та об'ємну питому радіоактивність, які відповідно вимірюють в </a:t>
            </a:r>
            <a:r>
              <a:rPr lang="uk-UA" dirty="0" err="1"/>
              <a:t>Бк</a:t>
            </a:r>
            <a:r>
              <a:rPr lang="uk-UA" dirty="0"/>
              <a:t>/кг (</a:t>
            </a:r>
            <a:r>
              <a:rPr lang="uk-UA" dirty="0" err="1"/>
              <a:t>Кі</a:t>
            </a:r>
            <a:r>
              <a:rPr lang="uk-UA" dirty="0"/>
              <a:t>/кг) та </a:t>
            </a:r>
            <a:r>
              <a:rPr lang="uk-UA" dirty="0" err="1"/>
              <a:t>Бк</a:t>
            </a:r>
            <a:r>
              <a:rPr lang="uk-UA" dirty="0"/>
              <a:t>/м3 (</a:t>
            </a:r>
            <a:r>
              <a:rPr lang="uk-UA" dirty="0" err="1"/>
              <a:t>Кі</a:t>
            </a:r>
            <a:r>
              <a:rPr lang="uk-UA" dirty="0"/>
              <a:t>/м3)</a:t>
            </a:r>
          </a:p>
        </p:txBody>
      </p:sp>
    </p:spTree>
    <p:extLst>
      <p:ext uri="{BB962C8B-B14F-4D97-AF65-F5344CB8AC3E}">
        <p14:creationId xmlns:p14="http://schemas.microsoft.com/office/powerpoint/2010/main" val="18100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54F08E8-E138-41EB-BD0E-B879FB2155AB}"/>
              </a:ext>
            </a:extLst>
          </p:cNvPr>
          <p:cNvSpPr/>
          <p:nvPr/>
        </p:nvSpPr>
        <p:spPr>
          <a:xfrm>
            <a:off x="395536" y="404664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Одним із фізичних чинників навколишнього середовища, який здатний негативно впливати на здоров’я людини, є іонізуюче випромінювання природного або техногенного походження.</a:t>
            </a:r>
          </a:p>
          <a:p>
            <a:r>
              <a:rPr lang="uk-UA" b="1" dirty="0"/>
              <a:t> Іонізуючим випромінюванням називають будь-яке випромінювання, взаємодія якого із середовищем, що опромінюється, викликає розпад нейтральних атомів і молекул на частинки іонів, які несуть на собі електричний заряд.</a:t>
            </a:r>
          </a:p>
          <a:p>
            <a:r>
              <a:rPr lang="uk-UA" dirty="0"/>
              <a:t> </a:t>
            </a:r>
            <a:r>
              <a:rPr lang="uk-UA" b="1" dirty="0"/>
              <a:t>До іонізуючого випромінювання відносять радіоактивне випромінювання різних типів, </a:t>
            </a:r>
            <a:r>
              <a:rPr lang="uk-UA" dirty="0"/>
              <a:t>які за час проходження крізь матерію, здатні іонізувати або збуджувати атоми і молекули її хімічних елементів. (Гродзинський, 2000). Термін “</a:t>
            </a:r>
            <a:r>
              <a:rPr lang="uk-UA" b="1" dirty="0"/>
              <a:t>радіація</a:t>
            </a:r>
            <a:r>
              <a:rPr lang="uk-UA" dirty="0"/>
              <a:t>” введений у науку П’єром Кюрі і Марією Складовською Кюрі (1898) і застосовується не тільки до іонізуючого випромінювання, але і цілого ряду інших фізичних явищ, наприклад, сонячна радіація, теплова радіація тощо</a:t>
            </a:r>
            <a:r>
              <a:rPr lang="uk-UA" b="1" dirty="0"/>
              <a:t>.</a:t>
            </a:r>
          </a:p>
          <a:p>
            <a:r>
              <a:rPr lang="uk-UA" b="1" dirty="0"/>
              <a:t> Радіація (</a:t>
            </a:r>
            <a:r>
              <a:rPr lang="en-US" b="1" dirty="0"/>
              <a:t>radiation) – </a:t>
            </a:r>
            <a:r>
              <a:rPr lang="uk-UA" b="1" dirty="0"/>
              <a:t>це іонізуюче випромінювання (електронів, позитронів, мезонів, нейтронів, </a:t>
            </a:r>
            <a:r>
              <a:rPr lang="uk-UA" b="1" dirty="0" err="1"/>
              <a:t>ядер</a:t>
            </a:r>
            <a:r>
              <a:rPr lang="uk-UA" b="1" dirty="0"/>
              <a:t> елементів, електромагнітних коливань), взаємодія якого з середовищем приводить до утворення іонів різних знаків. Радіація є скрізь. Вона надходить з космосу, з природних земних речовин, утворюється при горінні та вугільно-</a:t>
            </a:r>
            <a:r>
              <a:rPr lang="uk-UA" b="1" dirty="0" err="1"/>
              <a:t>топливному</a:t>
            </a:r>
            <a:r>
              <a:rPr lang="uk-UA" b="1" dirty="0"/>
              <a:t> циклі. Наземні джерела радіації забезпечують приблизно 5/6 дози природного опромінення населення, а космічні – менше 1/6 дози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970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7080B71-1928-49DF-A650-7F48D808BD52}"/>
              </a:ext>
            </a:extLst>
          </p:cNvPr>
          <p:cNvSpPr/>
          <p:nvPr/>
        </p:nvSpPr>
        <p:spPr>
          <a:xfrm>
            <a:off x="251520" y="-133952"/>
            <a:ext cx="864096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b="1" dirty="0"/>
              <a:t>Типи іонізуючих </a:t>
            </a:r>
            <a:r>
              <a:rPr lang="uk-UA" b="1" dirty="0" err="1"/>
              <a:t>випромінювань</a:t>
            </a:r>
            <a:r>
              <a:rPr lang="uk-UA" b="1" dirty="0"/>
              <a:t>.</a:t>
            </a:r>
          </a:p>
          <a:p>
            <a:r>
              <a:rPr lang="uk-UA" b="1" dirty="0"/>
              <a:t> Розрізняють два типи іонізуючого випромінювання – електромагнітне (некорпускулярне) і корпускулярне. Електромагнітне </a:t>
            </a:r>
            <a:r>
              <a:rPr lang="uk-UA" dirty="0"/>
              <a:t>випромінювання являє собою сукупність змінних станів електричного й магнітного полів, які поширюються довкіллям у вигляді хвиль.</a:t>
            </a:r>
          </a:p>
          <a:p>
            <a:r>
              <a:rPr lang="ru-RU" b="1" dirty="0" err="1"/>
              <a:t>Корпускулярне</a:t>
            </a:r>
            <a:r>
              <a:rPr lang="ru-RU" b="1" dirty="0"/>
              <a:t> </a:t>
            </a:r>
            <a:r>
              <a:rPr lang="ru-RU" b="1" dirty="0" err="1"/>
              <a:t>випромінювання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ненульове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спокою.</a:t>
            </a:r>
          </a:p>
          <a:p>
            <a:r>
              <a:rPr lang="uk-UA" b="1" dirty="0"/>
              <a:t>Найважливішими в гігієнічному відношенні характеристиками будь-яких іонізуючих </a:t>
            </a:r>
            <a:r>
              <a:rPr lang="uk-UA" b="1" dirty="0" err="1"/>
              <a:t>випромінювань</a:t>
            </a:r>
            <a:r>
              <a:rPr lang="uk-UA" b="1" dirty="0"/>
              <a:t> є їх проникна здатність, енергія та щільність іонізації (інтенсивність іонізації середовища, яке опромінюється).</a:t>
            </a:r>
          </a:p>
          <a:p>
            <a:r>
              <a:rPr lang="uk-UA" b="1" dirty="0"/>
              <a:t> Для </a:t>
            </a:r>
            <a:r>
              <a:rPr lang="el-GR" b="1" dirty="0"/>
              <a:t>α – </a:t>
            </a:r>
            <a:r>
              <a:rPr lang="uk-UA" b="1" dirty="0"/>
              <a:t>променів - проникна здатність (довжина пробігу) становить: у повітрі – 2,5см, у біологічній тканині – 0,03 мм, в алюмінії – 0,016мм. Ці промені легко затримуються навіть тонким шаром паперу. Тому в разі зовнішнього опромінення </a:t>
            </a:r>
            <a:r>
              <a:rPr lang="el-GR" b="1" dirty="0"/>
              <a:t>α–</a:t>
            </a:r>
            <a:r>
              <a:rPr lang="uk-UA" b="1" dirty="0"/>
              <a:t>промені суттєвої біологічної загрози для людини не становлять.</a:t>
            </a:r>
          </a:p>
          <a:p>
            <a:r>
              <a:rPr lang="el-GR" b="1" dirty="0"/>
              <a:t>β-</a:t>
            </a:r>
            <a:r>
              <a:rPr lang="uk-UA" b="1" dirty="0"/>
              <a:t>частинки -можуть мати негативний (електронний </a:t>
            </a:r>
            <a:r>
              <a:rPr lang="el-GR" b="1" dirty="0"/>
              <a:t>β-</a:t>
            </a:r>
            <a:r>
              <a:rPr lang="uk-UA" b="1" dirty="0"/>
              <a:t>розпад) або позитивний (</a:t>
            </a:r>
            <a:r>
              <a:rPr lang="el-GR" b="1" dirty="0"/>
              <a:t>β-</a:t>
            </a:r>
            <a:r>
              <a:rPr lang="uk-UA" b="1" dirty="0"/>
              <a:t>розпад) заряд. Їх проникна здатність значно вища, ніж в </a:t>
            </a:r>
            <a:r>
              <a:rPr lang="el-GR" b="1" dirty="0"/>
              <a:t>α– </a:t>
            </a:r>
            <a:r>
              <a:rPr lang="uk-UA" b="1" dirty="0"/>
              <a:t>частинок. Довжина пробігу </a:t>
            </a:r>
            <a:r>
              <a:rPr lang="el-GR" b="1" dirty="0"/>
              <a:t>β-</a:t>
            </a:r>
            <a:r>
              <a:rPr lang="uk-UA" b="1" dirty="0"/>
              <a:t>частинок у повітрі може сягати декількох метрів, у воді – 2,6мм, алюмінії – 9,7мм. </a:t>
            </a:r>
          </a:p>
          <a:p>
            <a:r>
              <a:rPr lang="el-GR" b="1" dirty="0"/>
              <a:t>γ-</a:t>
            </a:r>
            <a:r>
              <a:rPr lang="uk-UA" b="1" dirty="0"/>
              <a:t>промені -являють собою потік електромагнітних хвиль які мають швидкість руху, що близька до швидкості світла. Проникна здатність і довжина їх пробігу значно вищі, ніж в </a:t>
            </a:r>
            <a:r>
              <a:rPr lang="el-GR" b="1" dirty="0"/>
              <a:t>α– </a:t>
            </a:r>
            <a:r>
              <a:rPr lang="uk-UA" b="1" dirty="0"/>
              <a:t>і </a:t>
            </a:r>
            <a:r>
              <a:rPr lang="el-GR" b="1" dirty="0"/>
              <a:t>β–</a:t>
            </a:r>
            <a:r>
              <a:rPr lang="uk-UA" b="1" dirty="0"/>
              <a:t>частинок. Вони вільно проникають не тільки крізь тіло людини, а й крізь значно щільніші середовища.</a:t>
            </a:r>
          </a:p>
        </p:txBody>
      </p:sp>
    </p:spTree>
    <p:extLst>
      <p:ext uri="{BB962C8B-B14F-4D97-AF65-F5344CB8AC3E}">
        <p14:creationId xmlns:p14="http://schemas.microsoft.com/office/powerpoint/2010/main" val="6606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65629BB-B3D8-4DAC-865E-3C4FFF4C9B6B}"/>
              </a:ext>
            </a:extLst>
          </p:cNvPr>
          <p:cNvSpPr/>
          <p:nvPr/>
        </p:nvSpPr>
        <p:spPr>
          <a:xfrm>
            <a:off x="107504" y="1443841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На теперішній час з відомих 1950 радіонуклідів (радіоактивних ізотопів) 70 природних, що належать до 25 радіоактивних елементів і деяких нерадіоактивних елементів, до складу яких входять радіоактивні ізотопи. Відомі також 1880 штучних радіонуклідів.</a:t>
            </a:r>
          </a:p>
          <a:p>
            <a:endParaRPr lang="uk-UA" b="1" dirty="0"/>
          </a:p>
          <a:p>
            <a:r>
              <a:rPr lang="uk-UA" dirty="0"/>
              <a:t>Природні джерела іонізуючих </a:t>
            </a:r>
            <a:r>
              <a:rPr lang="uk-UA" dirty="0" err="1"/>
              <a:t>випромінювань</a:t>
            </a:r>
            <a:r>
              <a:rPr lang="uk-UA" dirty="0"/>
              <a:t> утворюють на Землі відносно постійне радіаційне поле. Це і є так званий природний </a:t>
            </a:r>
            <a:r>
              <a:rPr lang="uk-UA" b="1" dirty="0"/>
              <a:t>радіаційний фон </a:t>
            </a:r>
            <a:r>
              <a:rPr lang="uk-UA" dirty="0"/>
              <a:t>– рівень іонізуючого випромінювання на поверхні Землі, у приземному шарі атмосфери та інших об’єктах навколишнього середовища, який формується за рахунок випромінювання природних радіонуклідів та космічного випромінювання. Це та природна радіаційна обстановка, у котрій, меншою мірою останні мільйони років, існувало й розвивалося усе живе на нашій планеті</a:t>
            </a:r>
          </a:p>
        </p:txBody>
      </p:sp>
    </p:spTree>
    <p:extLst>
      <p:ext uri="{BB962C8B-B14F-4D97-AF65-F5344CB8AC3E}">
        <p14:creationId xmlns:p14="http://schemas.microsoft.com/office/powerpoint/2010/main" val="1581328073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3329</TotalTime>
  <Words>3115</Words>
  <Application>Microsoft Office PowerPoint</Application>
  <PresentationFormat>Екран (4:3)</PresentationFormat>
  <Paragraphs>161</Paragraphs>
  <Slides>31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8" baseType="lpstr">
      <vt:lpstr>Arial</vt:lpstr>
      <vt:lpstr>Century Gothic</vt:lpstr>
      <vt:lpstr>georgia</vt:lpstr>
      <vt:lpstr>Open Sans</vt:lpstr>
      <vt:lpstr>Times New Roman</vt:lpstr>
      <vt:lpstr>Wingdings 3</vt:lpstr>
      <vt:lpstr>Віхоть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Антропогенні джерела іонізуючого випромінювання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Контрольні запитання: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</dc:creator>
  <cp:lastModifiedBy>Admin</cp:lastModifiedBy>
  <cp:revision>52</cp:revision>
  <dcterms:created xsi:type="dcterms:W3CDTF">2014-12-24T12:19:22Z</dcterms:created>
  <dcterms:modified xsi:type="dcterms:W3CDTF">2024-09-26T11:52:29Z</dcterms:modified>
</cp:coreProperties>
</file>