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57" r:id="rId3"/>
    <p:sldId id="258" r:id="rId4"/>
    <p:sldId id="259" r:id="rId5"/>
    <p:sldId id="260" r:id="rId6"/>
    <p:sldId id="261" r:id="rId7"/>
    <p:sldId id="262" r:id="rId8"/>
    <p:sldId id="264" r:id="rId9"/>
    <p:sldId id="265" r:id="rId10"/>
    <p:sldId id="266" r:id="rId11"/>
    <p:sldId id="267" r:id="rId12"/>
    <p:sldId id="268" r:id="rId13"/>
    <p:sldId id="269" r:id="rId14"/>
    <p:sldId id="271" r:id="rId15"/>
    <p:sldId id="272" r:id="rId16"/>
    <p:sldId id="273" r:id="rId17"/>
    <p:sldId id="275" r:id="rId18"/>
    <p:sldId id="276" r:id="rId19"/>
    <p:sldId id="278" r:id="rId20"/>
    <p:sldId id="283" r:id="rId21"/>
    <p:sldId id="282" r:id="rId22"/>
    <p:sldId id="279"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74" d="100"/>
          <a:sy n="74" d="100"/>
        </p:scale>
        <p:origin x="73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187985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2858099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CF360BA-C104-4F19-9655-D82F8D13F673}"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526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785862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CF360BA-C104-4F19-9655-D82F8D13F673}"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8049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3807278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1843707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3924623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223646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30CA18A-9424-4154-82A3-F25D97945E36}" type="datetimeFigureOut">
              <a:rPr lang="uk-UA" smtClean="0"/>
              <a:t>24.09.2024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594225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406182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30CA18A-9424-4154-82A3-F25D97945E36}" type="datetimeFigureOut">
              <a:rPr lang="uk-UA" smtClean="0"/>
              <a:t>24.09.2024</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1602310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30CA18A-9424-4154-82A3-F25D97945E36}" type="datetimeFigureOut">
              <a:rPr lang="uk-UA" smtClean="0"/>
              <a:t>24.09.2024</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1596518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CA18A-9424-4154-82A3-F25D97945E36}" type="datetimeFigureOut">
              <a:rPr lang="uk-UA" smtClean="0"/>
              <a:t>24.09.2024</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392031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347091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30CA18A-9424-4154-82A3-F25D97945E36}" type="datetimeFigureOut">
              <a:rPr lang="uk-UA" smtClean="0"/>
              <a:t>24.09.2024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CF360BA-C104-4F19-9655-D82F8D13F673}" type="slidenum">
              <a:rPr lang="uk-UA" smtClean="0"/>
              <a:t>‹№›</a:t>
            </a:fld>
            <a:endParaRPr lang="uk-UA"/>
          </a:p>
        </p:txBody>
      </p:sp>
    </p:spTree>
    <p:extLst>
      <p:ext uri="{BB962C8B-B14F-4D97-AF65-F5344CB8AC3E}">
        <p14:creationId xmlns:p14="http://schemas.microsoft.com/office/powerpoint/2010/main" val="2705316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30CA18A-9424-4154-82A3-F25D97945E36}" type="datetimeFigureOut">
              <a:rPr lang="uk-UA" smtClean="0"/>
              <a:t>24.09.2024</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CF360BA-C104-4F19-9655-D82F8D13F673}" type="slidenum">
              <a:rPr lang="uk-UA" smtClean="0"/>
              <a:t>‹№›</a:t>
            </a:fld>
            <a:endParaRPr lang="uk-UA"/>
          </a:p>
        </p:txBody>
      </p:sp>
    </p:spTree>
    <p:extLst>
      <p:ext uri="{BB962C8B-B14F-4D97-AF65-F5344CB8AC3E}">
        <p14:creationId xmlns:p14="http://schemas.microsoft.com/office/powerpoint/2010/main" val="4224678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B1C0A5-F44D-43C8-B25C-ED7B8593B947}"/>
              </a:ext>
            </a:extLst>
          </p:cNvPr>
          <p:cNvSpPr>
            <a:spLocks noGrp="1"/>
          </p:cNvSpPr>
          <p:nvPr>
            <p:ph type="title"/>
          </p:nvPr>
        </p:nvSpPr>
        <p:spPr/>
        <p:txBody>
          <a:bodyPr/>
          <a:lstStyle/>
          <a:p>
            <a:r>
              <a:rPr lang="uk-UA" dirty="0"/>
              <a:t>МІГРАЦІЯ РАДІОНУКЛІДІВ В ГРУНТІ</a:t>
            </a:r>
          </a:p>
        </p:txBody>
      </p:sp>
      <p:sp>
        <p:nvSpPr>
          <p:cNvPr id="3" name="Місце для вмісту 2">
            <a:extLst>
              <a:ext uri="{FF2B5EF4-FFF2-40B4-BE49-F238E27FC236}">
                <a16:creationId xmlns:a16="http://schemas.microsoft.com/office/drawing/2014/main" id="{E8156384-0BA9-46A6-B2B0-0F4279876F9D}"/>
              </a:ext>
            </a:extLst>
          </p:cNvPr>
          <p:cNvSpPr>
            <a:spLocks noGrp="1"/>
          </p:cNvSpPr>
          <p:nvPr>
            <p:ph idx="1"/>
          </p:nvPr>
        </p:nvSpPr>
        <p:spPr/>
        <p:txBody>
          <a:bodyPr/>
          <a:lstStyle/>
          <a:p>
            <a:r>
              <a:rPr lang="uk-UA" dirty="0"/>
              <a:t>1. Роль фізико-хімічних властивостей радіонуклідів.</a:t>
            </a:r>
          </a:p>
          <a:p>
            <a:r>
              <a:rPr lang="uk-UA" dirty="0"/>
              <a:t>2. Вплив механічного і мінерального складу </a:t>
            </a:r>
            <a:r>
              <a:rPr lang="uk-UA" dirty="0" err="1"/>
              <a:t>грунту</a:t>
            </a:r>
            <a:r>
              <a:rPr lang="uk-UA" dirty="0"/>
              <a:t>.</a:t>
            </a:r>
          </a:p>
          <a:p>
            <a:r>
              <a:rPr lang="uk-UA" dirty="0"/>
              <a:t>3. Вплив агрохімічних властивостей ґрунту на міграцію радіонуклідів.</a:t>
            </a:r>
          </a:p>
          <a:p>
            <a:r>
              <a:rPr lang="uk-UA" dirty="0"/>
              <a:t>4. Вплив погодно-кліматичних умов на міграцію радіонуклідів.</a:t>
            </a:r>
          </a:p>
          <a:p>
            <a:r>
              <a:rPr lang="uk-UA" dirty="0"/>
              <a:t>5. Перехід радіонуклідів в ланці ‘ґрунт-рослина’.</a:t>
            </a:r>
          </a:p>
          <a:p>
            <a:r>
              <a:rPr lang="uk-UA" dirty="0"/>
              <a:t>6. Заходи по зменшенню переходу радіонуклідів з ґрунту в рослини.</a:t>
            </a:r>
          </a:p>
          <a:p>
            <a:endParaRPr lang="uk-UA" dirty="0"/>
          </a:p>
          <a:p>
            <a:endParaRPr lang="uk-UA" dirty="0"/>
          </a:p>
        </p:txBody>
      </p:sp>
    </p:spTree>
    <p:extLst>
      <p:ext uri="{BB962C8B-B14F-4D97-AF65-F5344CB8AC3E}">
        <p14:creationId xmlns:p14="http://schemas.microsoft.com/office/powerpoint/2010/main" val="3104685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DF9976E3-8E62-4113-9059-748620FF60F3}"/>
              </a:ext>
            </a:extLst>
          </p:cNvPr>
          <p:cNvSpPr/>
          <p:nvPr/>
        </p:nvSpPr>
        <p:spPr>
          <a:xfrm>
            <a:off x="363682" y="713197"/>
            <a:ext cx="11481954" cy="4093428"/>
          </a:xfrm>
          <a:prstGeom prst="rect">
            <a:avLst/>
          </a:prstGeom>
        </p:spPr>
        <p:txBody>
          <a:bodyPr wrap="square">
            <a:spAutoFit/>
          </a:bodyPr>
          <a:lstStyle/>
          <a:p>
            <a:r>
              <a:rPr lang="uk-UA" sz="2000" b="1" dirty="0"/>
              <a:t>Значний вплив мають погодно-кліматичні умови на горизонтальну міграцію радіонуклідів – їх перенесення по поверхні ґрунту.</a:t>
            </a:r>
          </a:p>
          <a:p>
            <a:r>
              <a:rPr lang="uk-UA" sz="2000" dirty="0"/>
              <a:t> При сильних зливових дощах в </a:t>
            </a:r>
            <a:r>
              <a:rPr lang="uk-UA" sz="2000" dirty="0" err="1"/>
              <a:t>літньо</a:t>
            </a:r>
            <a:r>
              <a:rPr lang="uk-UA" sz="2000" dirty="0"/>
              <a:t>-осінній період можливий значний змив радіонуклідів з площ водозборів у водойма та забруднення ними річок, озер, водосховищ – джерел питної та поливної води. Аналогічна ситуація може виникнути при формуванні потужного снігового покриву у зимовий період та різкому підвищенні температури весною, коли при швидкому таненні снігу і слабкій фільтрації опадів у мерзлий ґрунт посилюється перенесення радіонуклідів по поверхні. В процесах горизонтальної міграції велику роль відіграють особливості рельєфу місцевості, наявність на ній рослинності. Специфічні нерівності поверхні, лісові насадження та буяння трав’янистих рослин при певних поєднаннях можуть практично повністю затримувати поверхневий стік радіонуклідів. В той же час круті схили, відсутність рослин посилюють його.</a:t>
            </a:r>
          </a:p>
        </p:txBody>
      </p:sp>
    </p:spTree>
    <p:extLst>
      <p:ext uri="{BB962C8B-B14F-4D97-AF65-F5344CB8AC3E}">
        <p14:creationId xmlns:p14="http://schemas.microsoft.com/office/powerpoint/2010/main" val="3340865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C6F32EF7-A312-44A8-B978-44A68B4D1C87}"/>
              </a:ext>
            </a:extLst>
          </p:cNvPr>
          <p:cNvSpPr/>
          <p:nvPr/>
        </p:nvSpPr>
        <p:spPr>
          <a:xfrm>
            <a:off x="207819" y="0"/>
            <a:ext cx="11984182" cy="7171194"/>
          </a:xfrm>
          <a:prstGeom prst="rect">
            <a:avLst/>
          </a:prstGeom>
        </p:spPr>
        <p:txBody>
          <a:bodyPr wrap="square">
            <a:spAutoFit/>
          </a:bodyPr>
          <a:lstStyle/>
          <a:p>
            <a:r>
              <a:rPr lang="uk-UA" sz="2000" b="1" dirty="0"/>
              <a:t>Надходження радіонуклідів в рослин</a:t>
            </a:r>
            <a:r>
              <a:rPr lang="uk-UA" sz="2000" dirty="0"/>
              <a:t>.</a:t>
            </a:r>
          </a:p>
          <a:p>
            <a:r>
              <a:rPr lang="uk-UA" sz="2000" dirty="0"/>
              <a:t>Рослини при повній відсутності наявних ознак радіаційного ураження можуть нагромаджувати значні кількості радіоактивних речовин, зокрема 90</a:t>
            </a:r>
            <a:r>
              <a:rPr lang="en-US" sz="2000" dirty="0"/>
              <a:t>Sr </a:t>
            </a:r>
            <a:r>
              <a:rPr lang="uk-UA" sz="2000" dirty="0"/>
              <a:t>і 137С</a:t>
            </a:r>
            <a:r>
              <a:rPr lang="en-US" sz="2000" dirty="0"/>
              <a:t>s, </a:t>
            </a:r>
            <a:r>
              <a:rPr lang="uk-UA" sz="2000" dirty="0"/>
              <a:t>внаслідок чого може виявитись неможливим використання врожаю для харчування людини або годівлі тварин.</a:t>
            </a:r>
          </a:p>
          <a:p>
            <a:r>
              <a:rPr lang="uk-UA" sz="2000" dirty="0"/>
              <a:t> У зв'язку з цим надзвичайно важливим стає вивчення закономірностей надходження, нагромадження та розподілу окремих радіонуклідів в продуктивних органах сільськогосподарських рослин. І було помічено, що 90</a:t>
            </a:r>
            <a:r>
              <a:rPr lang="en-US" sz="2000" dirty="0"/>
              <a:t>Sr </a:t>
            </a:r>
            <a:r>
              <a:rPr lang="uk-UA" sz="2000" dirty="0"/>
              <a:t>поводить себе подібно до кальцію, а 137С</a:t>
            </a:r>
            <a:r>
              <a:rPr lang="en-US" sz="2000" dirty="0"/>
              <a:t>s – </a:t>
            </a:r>
            <a:r>
              <a:rPr lang="uk-UA" sz="2000" dirty="0"/>
              <a:t>до калію. Було виявлено, що максимальна концентрація 90</a:t>
            </a:r>
            <a:r>
              <a:rPr lang="en-US" sz="2000" dirty="0"/>
              <a:t>Sr </a:t>
            </a:r>
            <a:r>
              <a:rPr lang="uk-UA" sz="2000" dirty="0"/>
              <a:t>завжди спостерігається у тих видів рослин, які багаті на кальцій – у відомих кальцефілів рослин родини бобових, деяких представників родин розоцвітих, </a:t>
            </a:r>
            <a:r>
              <a:rPr lang="uk-UA" sz="2000" dirty="0" err="1"/>
              <a:t>жовтцевих</a:t>
            </a:r>
            <a:r>
              <a:rPr lang="uk-UA" sz="2000" dirty="0"/>
              <a:t>, а найбільша кількість 137С</a:t>
            </a:r>
            <a:r>
              <a:rPr lang="en-US" sz="2000" dirty="0"/>
              <a:t>s – </a:t>
            </a:r>
            <a:r>
              <a:rPr lang="uk-UA" sz="2000" dirty="0"/>
              <a:t>в рослинах багатих на калій – </a:t>
            </a:r>
            <a:r>
              <a:rPr lang="uk-UA" sz="2000" dirty="0" err="1"/>
              <a:t>калієфілів</a:t>
            </a:r>
            <a:r>
              <a:rPr lang="uk-UA" sz="2000" dirty="0"/>
              <a:t> картоплі, буряків, капусти, кукурудзи, вівсу, льону, соняшнику та інших. У цьому не можна вбачати нічого дивного, так як уже згадувалось, стронцій перебуває у тій же самій другій головній підгрупі елементів періодичної системи Д.І. Менделєєва, що і кальцій, а цезій – у першій головній підгрупі поряд з калієм. Хімічні ж елементи об'єднані в групи згідно з тотожністю деяких хімічних властивостей. Саме тому стронцій має властивості аналогічні кальцієві, а цезій – калієві, так, як і інші елементи, що належать до цих груп. Вище вже було відзначено, що радіоактивні речовини надходять до рослин двома основними шляхами: через надземні органи (некореневе, або </a:t>
            </a:r>
            <a:r>
              <a:rPr lang="uk-UA" sz="2000" dirty="0" err="1"/>
              <a:t>аеральне</a:t>
            </a:r>
            <a:r>
              <a:rPr lang="uk-UA" sz="2000" dirty="0"/>
              <a:t>, надходження) і через кореневу систему з ґрунту (кореневе надходження). Надходження через надземні органи можливе головним чином лише в період випадання радіоактивних частинок з атмосфери, тоді як поглинання через коріння може відбуватися протягом десятків років.</a:t>
            </a:r>
          </a:p>
        </p:txBody>
      </p:sp>
    </p:spTree>
    <p:extLst>
      <p:ext uri="{BB962C8B-B14F-4D97-AF65-F5344CB8AC3E}">
        <p14:creationId xmlns:p14="http://schemas.microsoft.com/office/powerpoint/2010/main" val="795678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C3C15096-1CA0-4646-B31A-0D28AE244186}"/>
              </a:ext>
            </a:extLst>
          </p:cNvPr>
          <p:cNvSpPr/>
          <p:nvPr/>
        </p:nvSpPr>
        <p:spPr>
          <a:xfrm>
            <a:off x="353292" y="-1"/>
            <a:ext cx="11731336" cy="6712527"/>
          </a:xfrm>
          <a:prstGeom prst="rect">
            <a:avLst/>
          </a:prstGeom>
        </p:spPr>
        <p:txBody>
          <a:bodyPr wrap="square">
            <a:spAutoFit/>
          </a:bodyPr>
          <a:lstStyle/>
          <a:p>
            <a:r>
              <a:rPr lang="uk-UA" sz="2000" b="1" dirty="0"/>
              <a:t>Позакореневе надходження.</a:t>
            </a:r>
          </a:p>
          <a:p>
            <a:r>
              <a:rPr lang="uk-UA" sz="2000" dirty="0"/>
              <a:t> Можливість надходження радіонуклідів в рослини через поверхню листя та інших надземних органів була встановлена ще в дослідах з некореневим підживленням мінеральними елементами. Найбільш активно радіоактивні речовини поглинаються листям (листове поглинання) та квітками (</a:t>
            </a:r>
            <a:r>
              <a:rPr lang="uk-UA" sz="2000" dirty="0" err="1"/>
              <a:t>флоральне</a:t>
            </a:r>
            <a:r>
              <a:rPr lang="uk-UA" sz="2000" dirty="0"/>
              <a:t> поглинання).</a:t>
            </a:r>
          </a:p>
          <a:p>
            <a:r>
              <a:rPr lang="uk-UA" sz="2000" dirty="0"/>
              <a:t> Виділяють також поглинання з дернини поверхневим корінням. Але воно властиве тільки для тих видів рослин, які мають таке коріння. Листове поглинання радіоактивних речовин характерне практично для всіх видів рослин за винятком, можливо, деяких видів ксерофітів – рослин, покритих товстою </a:t>
            </a:r>
            <a:r>
              <a:rPr lang="uk-UA" sz="2000" dirty="0" err="1"/>
              <a:t>кутикунізованою</a:t>
            </a:r>
            <a:r>
              <a:rPr lang="uk-UA" sz="2000" dirty="0"/>
              <a:t> оболонкою, з незначною кількістю продихів та видозміненим у колючки листям. Для багатьох видів важливим є також </a:t>
            </a:r>
            <a:r>
              <a:rPr lang="uk-UA" sz="2000" dirty="0" err="1"/>
              <a:t>флоральне</a:t>
            </a:r>
            <a:r>
              <a:rPr lang="uk-UA" sz="2000" dirty="0"/>
              <a:t> поглинання радіоактивних речовин. Його питомий внесок визначається розміром квітки, її формою, місцем розташування квітки в суцвітті, на рослині. Зрозуміло, що великі квітки розоцвітих, суцвіття хлібних злаків, які розміщені на відкритих частинах рослин, вбирають більше радіоактивних речовин, ніж рослини, що мають невеликі квітки, які розташовані поодинці. У випадках </a:t>
            </a:r>
            <a:r>
              <a:rPr lang="uk-UA" sz="2000" dirty="0" err="1"/>
              <a:t>флорального</a:t>
            </a:r>
            <a:r>
              <a:rPr lang="uk-UA" sz="2000" dirty="0"/>
              <a:t> поглинання може відбуватися суто механічний захват великих радіоактивних частинок квітками з наступним їх включення до плоду. Саме така ситуація склалася в України з плодово-ягідними культурами навесні 1986 р., коли розпал аварії на Чорнобильській АЕС </a:t>
            </a:r>
            <a:r>
              <a:rPr lang="uk-UA" sz="2000" dirty="0" err="1"/>
              <a:t>співпав</a:t>
            </a:r>
            <a:r>
              <a:rPr lang="uk-UA" sz="2000" dirty="0"/>
              <a:t> з періодом масового цвітіння садів. В результаті фрукти і ягоди врожаю того року на значній території північній частині України містили рівні радіонуклідів, що перевищували допустимі санітарно-гігієнічні нормативи.</a:t>
            </a:r>
          </a:p>
        </p:txBody>
      </p:sp>
    </p:spTree>
    <p:extLst>
      <p:ext uri="{BB962C8B-B14F-4D97-AF65-F5344CB8AC3E}">
        <p14:creationId xmlns:p14="http://schemas.microsoft.com/office/powerpoint/2010/main" val="306542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A80CB861-4C7E-4524-8D59-36EDF4427488}"/>
              </a:ext>
            </a:extLst>
          </p:cNvPr>
          <p:cNvSpPr/>
          <p:nvPr/>
        </p:nvSpPr>
        <p:spPr>
          <a:xfrm>
            <a:off x="155864" y="0"/>
            <a:ext cx="12036135" cy="7171194"/>
          </a:xfrm>
          <a:prstGeom prst="rect">
            <a:avLst/>
          </a:prstGeom>
        </p:spPr>
        <p:txBody>
          <a:bodyPr wrap="square">
            <a:spAutoFit/>
          </a:bodyPr>
          <a:lstStyle/>
          <a:p>
            <a:r>
              <a:rPr lang="uk-UA" sz="2000" b="1" dirty="0"/>
              <a:t>Обов'язковою умовою для проникнення радіонуклідів всередину рослини є наявність вологи</a:t>
            </a:r>
            <a:r>
              <a:rPr lang="uk-UA" sz="2000" dirty="0"/>
              <a:t>. </a:t>
            </a:r>
            <a:r>
              <a:rPr lang="uk-UA" sz="2000" dirty="0" err="1"/>
              <a:t>Змочуваність</a:t>
            </a:r>
            <a:r>
              <a:rPr lang="uk-UA" sz="2000" dirty="0"/>
              <a:t> листя різних видів рослин залежить від дуже багатьох факторів: форми листя, опушення, товщини кутикули, наявності в ній жирів, віку листя, нарешті води в самому листі. Чим довше відбувається контакт вологи з поверхнею листя, тим більше радіоактивних речовин надходить до нього. Тривалість зволоження залежить від температури, вологості, руху повітря, тобто факторів, які впливають на швидкість випаровування. Через молоді листя радіонукліди проникають швидше, ніж через старіші. Товста кутикула та підвищений вміст у ній жирів становлять перепону для їх надходження. Радіонукліди, як і звичайні елементи живлення, надходять всередину листя шляхом поглинання та обміну з кутикулою та стінками клітин. Певну роль можуть відігравати продихи, хоча питомий внесок їх у цей процес поки що не оцінений.</a:t>
            </a:r>
          </a:p>
          <a:p>
            <a:r>
              <a:rPr lang="uk-UA" sz="2000" dirty="0"/>
              <a:t>Частина поглинених радіоактивних речовин може залишатися в регіоні їх проникнення в рослину, а частина, що включається в транспортні системи, може пересуватися і нагромаджуватися в усіх органах, в тому числі і господарсько-корисних, які формують урожай. Їх доля залежить від хімічних властивостей радіонуклідів, фізіологічної ролі елементу, специфіки виду рослини, її фізіологічного стану. Більш </a:t>
            </a:r>
            <a:r>
              <a:rPr lang="uk-UA" sz="2000" dirty="0" err="1"/>
              <a:t>інтенсивно</a:t>
            </a:r>
            <a:r>
              <a:rPr lang="uk-UA" sz="2000" dirty="0"/>
              <a:t> пересуваються по рослині радіонукліди цезію, йоду; значно повільніше – стронцію, церію, рутенію, цирконію, барію. Зокрема 137С</a:t>
            </a:r>
            <a:r>
              <a:rPr lang="en-US" sz="2000" dirty="0"/>
              <a:t>s, </a:t>
            </a:r>
            <a:r>
              <a:rPr lang="uk-UA" sz="2000" dirty="0"/>
              <a:t>потрапляючи на листя та інші частини рослини, як і калій, швидко пересувається до інших органів і здатний у досить значних кількостях нагромаджуватись як в зерні злаків і зернобобових, так і у бульбах картоплі і коренеплодах. Із загальної кількості 137С</a:t>
            </a:r>
            <a:r>
              <a:rPr lang="en-US" sz="2000" dirty="0"/>
              <a:t>s, </a:t>
            </a:r>
            <a:r>
              <a:rPr lang="uk-UA" sz="2000" dirty="0"/>
              <a:t>яка надходить в кукурудзу через листя, біля чверті накопичується у насінні. При нанесенні його на листя соняшника в насінні нагромаджується близько 20%. В той же час вміст 90</a:t>
            </a:r>
            <a:r>
              <a:rPr lang="en-US" sz="2000" dirty="0"/>
              <a:t>Sr </a:t>
            </a:r>
            <a:r>
              <a:rPr lang="uk-UA" sz="2000" dirty="0"/>
              <a:t>складає лише соті і тисячні частки процента.</a:t>
            </a:r>
            <a:endParaRPr lang="uk-UA" dirty="0"/>
          </a:p>
        </p:txBody>
      </p:sp>
    </p:spTree>
    <p:extLst>
      <p:ext uri="{BB962C8B-B14F-4D97-AF65-F5344CB8AC3E}">
        <p14:creationId xmlns:p14="http://schemas.microsoft.com/office/powerpoint/2010/main" val="411878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AA0DE180-49E8-4AE9-9F28-F8BF6F0D37D9}"/>
              </a:ext>
            </a:extLst>
          </p:cNvPr>
          <p:cNvSpPr/>
          <p:nvPr/>
        </p:nvSpPr>
        <p:spPr>
          <a:xfrm>
            <a:off x="474864" y="166173"/>
            <a:ext cx="11510010" cy="5940088"/>
          </a:xfrm>
          <a:prstGeom prst="rect">
            <a:avLst/>
          </a:prstGeom>
        </p:spPr>
        <p:txBody>
          <a:bodyPr wrap="square">
            <a:spAutoFit/>
          </a:bodyPr>
          <a:lstStyle/>
          <a:p>
            <a:r>
              <a:rPr lang="uk-UA" sz="2000" b="1" dirty="0"/>
              <a:t>Радіонукліди</a:t>
            </a:r>
            <a:r>
              <a:rPr lang="uk-UA" sz="2000" dirty="0"/>
              <a:t>, як і звичайні елементи живлення, надходять всередину листя шляхом поглинання та обміну з кутикулою та стінками клітин. Певну роль можуть відігравати продихи, хоча питомий внесок їх у цей процес поки що не оцінений Частина поглинених радіоактивних речовин може залишатися в регіоні їх проникнення в рослину, а частина, що включається в транспортні системи, може пересуватися і нагромаджуватися в усіх органах, в тому числі і господарсько-корисних, які формують урожай. Їх доля залежить від хімічних властивостей радіонуклідів, фізіологічної ролі елементу, специфіки виду рослини, її фізіологічного стану.</a:t>
            </a:r>
          </a:p>
          <a:p>
            <a:r>
              <a:rPr lang="uk-UA" sz="2000" dirty="0"/>
              <a:t> Більш </a:t>
            </a:r>
            <a:r>
              <a:rPr lang="uk-UA" sz="2000" dirty="0" err="1"/>
              <a:t>інтенсивно</a:t>
            </a:r>
            <a:r>
              <a:rPr lang="uk-UA" sz="2000" dirty="0"/>
              <a:t> пересуваються по рослині радіонукліди цезію, йоду; значно повільніше – стронцію, церію, рутенію, цирконію, барію. Зокрема 137С</a:t>
            </a:r>
            <a:r>
              <a:rPr lang="en-US" sz="2000" dirty="0"/>
              <a:t>s, </a:t>
            </a:r>
            <a:r>
              <a:rPr lang="uk-UA" sz="2000" dirty="0"/>
              <a:t>потрапляючи на листя та інші частини рослини, як і калій, швидко пересувається до інших органів і здатний у досить значних кількостях нагромаджуватись як в зерні злаків і зернобобових, так і у бульбах картоплі і коренеплодах. Із загальної кількості 137С</a:t>
            </a:r>
            <a:r>
              <a:rPr lang="en-US" sz="2000" dirty="0"/>
              <a:t>s, </a:t>
            </a:r>
            <a:r>
              <a:rPr lang="uk-UA" sz="2000" dirty="0"/>
              <a:t>яка надходить в кукурудзу через листя, біля чверті накопичується у насінні. При нанесенні його на листя соняшника в насінні нагромаджується близько 20%. В той же час вміст 90</a:t>
            </a:r>
            <a:r>
              <a:rPr lang="en-US" sz="2000" dirty="0"/>
              <a:t>Sr </a:t>
            </a:r>
            <a:r>
              <a:rPr lang="uk-UA" sz="2000" dirty="0"/>
              <a:t>складає лише соті і тисячні частки процента.</a:t>
            </a:r>
          </a:p>
          <a:p>
            <a:r>
              <a:rPr lang="uk-UA" sz="2000" dirty="0"/>
              <a:t>І це цілком зрозуміло. Належачи до категорії найважливіших елементів живлення, калій має надзвичайно високу здатність щодо пересування по рослині. Подібно калієві поводять себе і його хімічні аналоги – не тільки цезій, але й рубідій, натрій, літій. Роль кальцію в організмі рослин більш скромна, він бере участь у значно меншій кількості обмінних реакцій. Тому і стронцій разом з ним надходить і нагромаджується в рослинах у значно менших кількостях.</a:t>
            </a:r>
          </a:p>
        </p:txBody>
      </p:sp>
    </p:spTree>
    <p:extLst>
      <p:ext uri="{BB962C8B-B14F-4D97-AF65-F5344CB8AC3E}">
        <p14:creationId xmlns:p14="http://schemas.microsoft.com/office/powerpoint/2010/main" val="518023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C6885122-9802-474D-B6A6-3442F9C4F0F4}"/>
              </a:ext>
            </a:extLst>
          </p:cNvPr>
          <p:cNvSpPr/>
          <p:nvPr/>
        </p:nvSpPr>
        <p:spPr>
          <a:xfrm>
            <a:off x="145472" y="0"/>
            <a:ext cx="11901055" cy="6555641"/>
          </a:xfrm>
          <a:prstGeom prst="rect">
            <a:avLst/>
          </a:prstGeom>
        </p:spPr>
        <p:txBody>
          <a:bodyPr wrap="square">
            <a:spAutoFit/>
          </a:bodyPr>
          <a:lstStyle/>
          <a:p>
            <a:r>
              <a:rPr lang="uk-UA" sz="2000" b="1" dirty="0"/>
              <a:t>Внаслідок вітрового підняття і переносу радіоактивного пилу з поверхні землі, а також під час дощу і штучного зрошення дощуванням стає можливим вторинне забруднення надземних частин рослин радіонуклідами.</a:t>
            </a:r>
            <a:r>
              <a:rPr lang="uk-UA" sz="2000" dirty="0"/>
              <a:t> Це необхідно ураховувати при розробці заходів зі зменшення їх надходження до рослин.</a:t>
            </a:r>
          </a:p>
          <a:p>
            <a:r>
              <a:rPr lang="uk-UA" sz="2000" b="1" dirty="0"/>
              <a:t>Рівень забруднення рослин радіонуклідами у випадку прямого попадання на надземні частини визначається кількістю свіжих радіоактивних опадів. </a:t>
            </a:r>
            <a:r>
              <a:rPr lang="uk-UA" sz="2000" dirty="0"/>
              <a:t>У той же час їх проникнення через кореневу систему залежить від загальної кількості опадів, що випали на поверхню ґрунту. І якщо з часом позакореневе надходження в рослину радіоактивних речовин зменшується, то проникнення їх з ґрунту через корені може навіть зростати.</a:t>
            </a:r>
          </a:p>
          <a:p>
            <a:r>
              <a:rPr lang="uk-UA" sz="2000" b="1" dirty="0"/>
              <a:t>Кореневе надходження</a:t>
            </a:r>
            <a:r>
              <a:rPr lang="uk-UA" sz="2000" dirty="0"/>
              <a:t>. </a:t>
            </a:r>
            <a:r>
              <a:rPr lang="uk-UA" sz="2000" b="1" dirty="0"/>
              <a:t>Ґрунт, як вже відзначалося, є сильним </a:t>
            </a:r>
            <a:r>
              <a:rPr lang="uk-UA" sz="2000" b="1" dirty="0" err="1"/>
              <a:t>поглиначем</a:t>
            </a:r>
            <a:r>
              <a:rPr lang="uk-UA" sz="2000" b="1" dirty="0"/>
              <a:t> різних елементів і речовин, в тому числі і радіоактивних. </a:t>
            </a:r>
            <a:r>
              <a:rPr lang="uk-UA" sz="2000" dirty="0"/>
              <a:t>Особливо високу здатність до поглинання має поверхневий, багатий на перегній горизонт, в якому міститься основна частина ґрунтового вбирного комплексу. Саме тому природні угіддя затримують основну масу радіоактивних речовин у поверхневому 5–10-сантиметровому шарі ґрунту, в той час як на ораних землях такі речовини більш чи менш рівномірно розосереджуються по всьому профілю горизонту, що обробляється. Їх залучення до біологічного кругообігу речовин зумовлені, з одного боку, міцністю зв'язку з частинками ґрунту, і з другого – здатністю поглинатися корінням. Щодо здатності коренів рослин поглинати радіоактивні речовини, то вона визначається багатьма факторами водночас: специфікою виду, розвитком кореневої системи, фазою розвитку рослин, їх фізіологічним станом, вологістю ґрунту, наявністю у ньому елементів живлення тощо. </a:t>
            </a:r>
          </a:p>
        </p:txBody>
      </p:sp>
    </p:spTree>
    <p:extLst>
      <p:ext uri="{BB962C8B-B14F-4D97-AF65-F5344CB8AC3E}">
        <p14:creationId xmlns:p14="http://schemas.microsoft.com/office/powerpoint/2010/main" val="281541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648DE26D-B305-44EF-AC3F-A9A0AD65FED0}"/>
              </a:ext>
            </a:extLst>
          </p:cNvPr>
          <p:cNvSpPr/>
          <p:nvPr/>
        </p:nvSpPr>
        <p:spPr>
          <a:xfrm>
            <a:off x="315191" y="2670463"/>
            <a:ext cx="11478491" cy="3477875"/>
          </a:xfrm>
          <a:prstGeom prst="rect">
            <a:avLst/>
          </a:prstGeom>
        </p:spPr>
        <p:txBody>
          <a:bodyPr wrap="square">
            <a:spAutoFit/>
          </a:bodyPr>
          <a:lstStyle/>
          <a:p>
            <a:r>
              <a:rPr lang="uk-UA" sz="2000" dirty="0"/>
              <a:t>Розподіл радіонуклідів у надземних частинах рослин відбувається також по-різному. Близько половини їх кількості, що потрапила до рослини, нагромаджується у стеблі. Значно менше радіоактивності надходить до листя, ще менше – до колосся і лише кілька відсотків – до зерна. Отже, можна виявити закономірну залежність – чим далі по транспортному ланцюжку від коріння знаходиться орган, тим менше, як правило, радіонуклідів він нагромаджує. У випадку з зерновими та зернобобовими видами рослин, основною продукцією котрих є зерно, ця залежність дуже відрадна. Але коли продуктивними органами є листя, а особливо підземні частини рослин – коренеплоди, цибулини, бульби доводиться мати справу з більш забрудненою продукцією. Для відображення характеру і залежності нагромадження радіоактивних речовин у різних органах рослин від наявності їх у ґрунті використовують визначені вище КН і КП. </a:t>
            </a:r>
          </a:p>
        </p:txBody>
      </p:sp>
      <p:sp>
        <p:nvSpPr>
          <p:cNvPr id="3" name="Прямокутник 2">
            <a:extLst>
              <a:ext uri="{FF2B5EF4-FFF2-40B4-BE49-F238E27FC236}">
                <a16:creationId xmlns:a16="http://schemas.microsoft.com/office/drawing/2014/main" id="{154E24C8-E4B1-495B-86FC-03D0C02B968C}"/>
              </a:ext>
            </a:extLst>
          </p:cNvPr>
          <p:cNvSpPr/>
          <p:nvPr/>
        </p:nvSpPr>
        <p:spPr>
          <a:xfrm>
            <a:off x="200891" y="-72737"/>
            <a:ext cx="11828318" cy="2862322"/>
          </a:xfrm>
          <a:prstGeom prst="rect">
            <a:avLst/>
          </a:prstGeom>
        </p:spPr>
        <p:txBody>
          <a:bodyPr wrap="square">
            <a:spAutoFit/>
          </a:bodyPr>
          <a:lstStyle/>
          <a:p>
            <a:r>
              <a:rPr lang="uk-UA" sz="2000" dirty="0"/>
              <a:t>Зв’язування радіонуклідів ґрунтом та рослинами, фіксація біля поверхні ґрунту у зоні розміщення основної маси коріння, затримує їх вимивання і перенесення до ґрунтових вод. Механізм засвоєння радіонуклідів коренями рослин теж не відрізняється від поглинання звичайних елементів мінерального живлення. У зв'язку з тим, що більшість радіоактивних продуктів поділу як хімічні елементи не відіграють будь-якої ролі у перебігу </a:t>
            </a:r>
            <a:r>
              <a:rPr lang="uk-UA" sz="2000" dirty="0" err="1"/>
              <a:t>фізіологобіохімічних</a:t>
            </a:r>
            <a:r>
              <a:rPr lang="uk-UA" sz="2000" dirty="0"/>
              <a:t> процесів і потрапляють в рослини у дуже незначних кількостях, при розгляді закономірностей щодо їх транспорту тканинами рослин можливим впливом іонізуючого випромінювання на метаболізм, а також участю їх в процесах обміну речовин можна знехтувати.</a:t>
            </a:r>
          </a:p>
        </p:txBody>
      </p:sp>
    </p:spTree>
    <p:extLst>
      <p:ext uri="{BB962C8B-B14F-4D97-AF65-F5344CB8AC3E}">
        <p14:creationId xmlns:p14="http://schemas.microsoft.com/office/powerpoint/2010/main" val="4218249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AD88B808-8EF5-45EE-9FA3-238747CA21F3}"/>
              </a:ext>
            </a:extLst>
          </p:cNvPr>
          <p:cNvSpPr/>
          <p:nvPr/>
        </p:nvSpPr>
        <p:spPr>
          <a:xfrm>
            <a:off x="176645" y="58847"/>
            <a:ext cx="11907981" cy="6586418"/>
          </a:xfrm>
          <a:prstGeom prst="rect">
            <a:avLst/>
          </a:prstGeom>
        </p:spPr>
        <p:txBody>
          <a:bodyPr wrap="square">
            <a:spAutoFit/>
          </a:bodyPr>
          <a:lstStyle/>
          <a:p>
            <a:r>
              <a:rPr lang="uk-UA" dirty="0"/>
              <a:t>Для більшості радіонуклідів, таких як 144Се, 106</a:t>
            </a:r>
            <a:r>
              <a:rPr lang="en-US" dirty="0"/>
              <a:t>Ru </a:t>
            </a:r>
            <a:r>
              <a:rPr lang="uk-UA" dirty="0"/>
              <a:t>та інших значення КН становлять десяті і соті частки і </a:t>
            </a:r>
            <a:r>
              <a:rPr lang="uk-UA" dirty="0" err="1"/>
              <a:t>рідко</a:t>
            </a:r>
            <a:r>
              <a:rPr lang="uk-UA" dirty="0"/>
              <a:t> наближаються до одиниці, тобто концентрування їх у рослині не відбувається. Проте для 90</a:t>
            </a:r>
            <a:r>
              <a:rPr lang="en-US" dirty="0"/>
              <a:t>Sr </a:t>
            </a:r>
            <a:r>
              <a:rPr lang="uk-UA" dirty="0"/>
              <a:t>та 137С</a:t>
            </a:r>
            <a:r>
              <a:rPr lang="en-US" dirty="0"/>
              <a:t>s </a:t>
            </a:r>
            <a:r>
              <a:rPr lang="uk-UA" dirty="0"/>
              <a:t>їх величини для деяких </a:t>
            </a:r>
            <a:r>
              <a:rPr lang="uk-UA" dirty="0" err="1"/>
              <a:t>кальцефільних</a:t>
            </a:r>
            <a:r>
              <a:rPr lang="uk-UA" dirty="0"/>
              <a:t> і </a:t>
            </a:r>
            <a:r>
              <a:rPr lang="uk-UA" dirty="0" err="1"/>
              <a:t>калієфільних</a:t>
            </a:r>
            <a:r>
              <a:rPr lang="uk-UA" dirty="0"/>
              <a:t> видів можуть досягати досить значних показників і навіть перевищувати одиницю.</a:t>
            </a:r>
          </a:p>
          <a:p>
            <a:endParaRPr lang="uk-UA" dirty="0"/>
          </a:p>
          <a:p>
            <a:r>
              <a:rPr lang="uk-UA" dirty="0"/>
              <a:t>Запобігання переходу радіонуклідів з ґрунту в рослини, тобто гальмування їхнього руху на початковій і найвідповідальнішій ланці їх короткого харчового ланцюжка – одне з головних сучасних завдань не лише сільськогосподарської радіоекології, а й загальної радіобіології, оскільки спрямоване у кінцевому підсумку на протирадіаційний захист людини. Залежно від властивостей ґрунту, ступеня його забруднення радіоактивними речовинами, а також видів сільськогосподарських рослин, що вирощуються, шляхів використання врожаю та деяких інших умов застосовують різні засоби, які можуть зменшити нагромадження радіонуклідів у продукції рослинництва і </a:t>
            </a:r>
            <a:r>
              <a:rPr lang="uk-UA" dirty="0" err="1"/>
              <a:t>кормовиробництва</a:t>
            </a:r>
            <a:r>
              <a:rPr lang="uk-UA" dirty="0"/>
              <a:t> в багато разів. Згідно з однією з класифікацій вони поділяються на дві групи: </a:t>
            </a:r>
          </a:p>
          <a:p>
            <a:pPr marL="342900" indent="-342900">
              <a:buAutoNum type="arabicPeriod"/>
            </a:pPr>
            <a:r>
              <a:rPr lang="uk-UA" b="1" dirty="0"/>
              <a:t>Загальноприйняті заходи, застосування яких забезпечує ведення звичайного рівня рільництва або навіть сприяє збільшенню родючості ґрунту, зростанню врожаю, якості врожаю і водночас приводить до зменшення переходу радіонуклідів у рослини; </a:t>
            </a:r>
          </a:p>
          <a:p>
            <a:pPr marL="342900" indent="-342900">
              <a:buAutoNum type="arabicPeriod"/>
            </a:pPr>
            <a:r>
              <a:rPr lang="uk-UA" b="1" dirty="0"/>
              <a:t>2. Спеціальні заходи, головною метою яких є виключно зменшення надходження радіонуклідів у рослини.</a:t>
            </a:r>
          </a:p>
          <a:p>
            <a:pPr marL="342900" indent="-342900">
              <a:buAutoNum type="arabicPeriod"/>
            </a:pPr>
            <a:r>
              <a:rPr lang="uk-UA" b="1" dirty="0"/>
              <a:t> Визначають п’ять основних комплексних систем зниження надходження радіонуклідів у рослини, які враховують як загальноприйняті, так і спеціальні механічні, агротехнічні, агрохімічні, хімічні та біологічні заходи: обробіток ґрунту, застосування хімічних </a:t>
            </a:r>
            <a:r>
              <a:rPr lang="uk-UA" b="1" dirty="0" err="1"/>
              <a:t>меліорантів</a:t>
            </a:r>
            <a:r>
              <a:rPr lang="uk-UA" b="1" dirty="0"/>
              <a:t> та добрив, зміни складу рослин у сівозміні, зміни у режимі зрошення і застосування спеціальних речовин та прийомів.</a:t>
            </a:r>
          </a:p>
        </p:txBody>
      </p:sp>
    </p:spTree>
    <p:extLst>
      <p:ext uri="{BB962C8B-B14F-4D97-AF65-F5344CB8AC3E}">
        <p14:creationId xmlns:p14="http://schemas.microsoft.com/office/powerpoint/2010/main" val="1158346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157728E3-7D12-4DB3-8777-F83399DFA62E}"/>
              </a:ext>
            </a:extLst>
          </p:cNvPr>
          <p:cNvSpPr/>
          <p:nvPr/>
        </p:nvSpPr>
        <p:spPr>
          <a:xfrm>
            <a:off x="228600" y="187036"/>
            <a:ext cx="11963400" cy="5355312"/>
          </a:xfrm>
          <a:prstGeom prst="rect">
            <a:avLst/>
          </a:prstGeom>
        </p:spPr>
        <p:txBody>
          <a:bodyPr wrap="square">
            <a:spAutoFit/>
          </a:bodyPr>
          <a:lstStyle/>
          <a:p>
            <a:r>
              <a:rPr lang="uk-UA" b="1" dirty="0"/>
              <a:t>Обробіток ґрунту</a:t>
            </a:r>
            <a:r>
              <a:rPr lang="uk-UA" dirty="0"/>
              <a:t>. </a:t>
            </a:r>
          </a:p>
          <a:p>
            <a:r>
              <a:rPr lang="uk-UA" dirty="0"/>
              <a:t>Після випадання радіоактивні опади концентруються головним чином у верхньому, досить тонкому шарі ґрунту. При порівняно невисоких рівнях забруднення ґрунту достатнім заходом може бути 128 | обробка звичайними фрезерними машинами або важкими дисковими боронами, а також оранка відвальними плугами на звичайну глибину 20–25 см. Змішування забрудненого поверхневого шару з глибшим різко зменшує розповсюдження радіоактивних опадів з вітром і суттєво знижує забруднення рослин </a:t>
            </a:r>
            <a:r>
              <a:rPr lang="uk-UA" dirty="0" err="1"/>
              <a:t>аеральним</a:t>
            </a:r>
            <a:r>
              <a:rPr lang="uk-UA" dirty="0"/>
              <a:t> шляхом. За високих рівнів забруднення ефективним прийомом є загортання забрудненого шару ґрунту плантажним плугом на глибину 50–75 см з обертанням скиби. Це приводить до зменшення нагромадження рослинами радіоактивних продуктів у зоні переважного розташування кореневих систем у 5–10 разів. Безперечно, внаслідок такої оранки бідних дерново-підзолистих ґрунтів можна очікувати істотного погіршення родючості, практично до повної її втрати. Проте у ряді випадків вона необхідна, так як знижує можливість поверхневого вітрового підйому і перенесення, змиву радіоактивних речовин, а також на порядок знижує радіаційний фон на місцевості. Крім того, при достатньому внесенні органічних та мінеральних добрив, вапна на кислих або гіпсу на лужних ґрунтах, врожай може і не зазнавати суттєвого зниження. Глибоке заорювання радіоактивних речовин – енергоємний захід, що вимагає багато зусиль і коштів. Тому його можна рекомендувати лише у виключних випадках під певні культури і, як правило, на невеликих площах. Хоча в Японії в районі аварій на АЕС «Фукусіма» на порівняно родючих і потужних червоноземах він застосовувався більш успішно.</a:t>
            </a:r>
          </a:p>
        </p:txBody>
      </p:sp>
    </p:spTree>
    <p:extLst>
      <p:ext uri="{BB962C8B-B14F-4D97-AF65-F5344CB8AC3E}">
        <p14:creationId xmlns:p14="http://schemas.microsoft.com/office/powerpoint/2010/main" val="2824026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C3967C48-4DBF-4CA9-B746-CE03AF89B26A}"/>
              </a:ext>
            </a:extLst>
          </p:cNvPr>
          <p:cNvSpPr/>
          <p:nvPr/>
        </p:nvSpPr>
        <p:spPr>
          <a:xfrm>
            <a:off x="394855" y="384464"/>
            <a:ext cx="11689771" cy="4801314"/>
          </a:xfrm>
          <a:prstGeom prst="rect">
            <a:avLst/>
          </a:prstGeom>
        </p:spPr>
        <p:txBody>
          <a:bodyPr wrap="square">
            <a:spAutoFit/>
          </a:bodyPr>
          <a:lstStyle/>
          <a:p>
            <a:r>
              <a:rPr lang="uk-UA" dirty="0"/>
              <a:t>За дуже високих рівнів забруднення проводять знімання верхнього шару ґрунту. З цією метою використовують нетрадиційну для агрономічної практики </a:t>
            </a:r>
            <a:r>
              <a:rPr lang="uk-UA" dirty="0" err="1"/>
              <a:t>шляхоприбиральну</a:t>
            </a:r>
            <a:r>
              <a:rPr lang="uk-UA" dirty="0"/>
              <a:t>, </a:t>
            </a:r>
            <a:r>
              <a:rPr lang="uk-UA" dirty="0" err="1"/>
              <a:t>шляхобудівельну</a:t>
            </a:r>
            <a:r>
              <a:rPr lang="uk-UA" dirty="0"/>
              <a:t> або спеціально сконструйовану техніку. Проте зняття поверхневого шару на глибину всього 5 см дає до 500 м3 ґрунту з 1 га. Більш того, навіть за допомогою спеціальних машин в умовах поля практично неможливо зняти шар такої товщі, і тому об'єм ґрунтової маси може значно збільшуватись. Таку кількість ґрунту важко знімати, транспортувати, а головне – захоронити. Тому очищення поверхні ґрунту за допомогою цього прийому може бути рекомендоване лише в тих випадках, коли кількість радіонуклідів на них значно перевищує межі допустимих рівнів. Іноді при дуже високих рівнях забруднення рекомендується засипка поверхневого радіоактивного горизонту товстим (0,5–1 м) шаром чистого ґрунту, вибраного з глибини. Безперечно, такий захід  важко провести на значних територіях. Як і глибока оранка, знаття верхнього шару ґрунту, він може мати лише локальне застосування. Більшість розглянутих прийомів, пов’язаних з обробітком ґрунту, мають характер спеціальних заходів і ефективні лише у перший рік після випадання радіоактивних речовин. Якщо ж була проведена оранка і поверхневий забруднений шар перемішався на глибину орного шару, проведення їх часто втрачає сенс. У такому разі необхідно звернутися до інших засобів. Одним з найефективніших на всі наступні роки є застосування хімічних </a:t>
            </a:r>
            <a:r>
              <a:rPr lang="uk-UA" dirty="0" err="1"/>
              <a:t>меліорантів</a:t>
            </a:r>
            <a:r>
              <a:rPr lang="uk-UA" dirty="0"/>
              <a:t> і добрив.</a:t>
            </a:r>
          </a:p>
        </p:txBody>
      </p:sp>
    </p:spTree>
    <p:extLst>
      <p:ext uri="{BB962C8B-B14F-4D97-AF65-F5344CB8AC3E}">
        <p14:creationId xmlns:p14="http://schemas.microsoft.com/office/powerpoint/2010/main" val="285774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2C590249-8EED-4EE8-8B2A-60DBAB1DFA1F}"/>
              </a:ext>
            </a:extLst>
          </p:cNvPr>
          <p:cNvSpPr/>
          <p:nvPr/>
        </p:nvSpPr>
        <p:spPr>
          <a:xfrm>
            <a:off x="519546" y="155864"/>
            <a:ext cx="11087100" cy="6555641"/>
          </a:xfrm>
          <a:prstGeom prst="rect">
            <a:avLst/>
          </a:prstGeom>
        </p:spPr>
        <p:txBody>
          <a:bodyPr wrap="square">
            <a:spAutoFit/>
          </a:bodyPr>
          <a:lstStyle/>
          <a:p>
            <a:r>
              <a:rPr lang="uk-UA" sz="2000" b="1" dirty="0"/>
              <a:t>Міграція радіонуклідів в ґрунті</a:t>
            </a:r>
            <a:r>
              <a:rPr lang="uk-UA" sz="2000" dirty="0"/>
              <a:t>.</a:t>
            </a:r>
          </a:p>
          <a:p>
            <a:r>
              <a:rPr lang="uk-UA" sz="2000" dirty="0"/>
              <a:t> Ґрунт є основним джерелом постачання в біосферу природних радіонуклідів і є однією, але головною ланкою, у яку надходять штучні радіонукліди із атмосфери.</a:t>
            </a:r>
          </a:p>
          <a:p>
            <a:r>
              <a:rPr lang="uk-UA" sz="2000" dirty="0"/>
              <a:t> Під міграцією радіонуклідів в ґрунті слід розуміти сукупність процесів, що ведуть до їх переміщення в ґрунті і зумовлюють перерозподіл за глибиною і в горизонтальному напрямку. У зв’язку з цим виділяють два види міграції – вертикальну і горизонтальну, які проходять одночасно і тому розглядати їх окремо немає сенсу. Міграційні здатності радіонуклідів в ґрунті і їх включення у біологічні цикли визначаються великою кількістю властивостей самих радіонуклідів, ґрунту, різним факторами навколишнього середовища.</a:t>
            </a:r>
          </a:p>
          <a:p>
            <a:r>
              <a:rPr lang="uk-UA" sz="2000" b="1" dirty="0"/>
              <a:t>Роль фізико-хімічних властивостей радіонуклідів</a:t>
            </a:r>
            <a:r>
              <a:rPr lang="uk-UA" sz="2000" dirty="0"/>
              <a:t>.</a:t>
            </a:r>
          </a:p>
          <a:p>
            <a:r>
              <a:rPr lang="uk-UA" sz="2000" dirty="0"/>
              <a:t> Радіонукліди, що потрапляють в навколишнє середовище, можуть перебувати у різній фізико-хімічній формі – аерозолів, </a:t>
            </a:r>
            <a:r>
              <a:rPr lang="uk-UA" sz="2000" dirty="0" err="1"/>
              <a:t>гідрозолів</a:t>
            </a:r>
            <a:r>
              <a:rPr lang="uk-UA" sz="2000" dirty="0"/>
              <a:t>, частинок, сорбованих на різних матеріалах та інших. Їх рухливість залежить від форми радіонуклідів, в якій вони надійшли в навколишнє середовище. </a:t>
            </a:r>
          </a:p>
          <a:p>
            <a:r>
              <a:rPr lang="uk-UA" sz="2000" dirty="0"/>
              <a:t>Так, радіоактивне забруднення при аварії на Чорнобильській АЕС було зумовлене трьома типами випадінь: твердими високорадіоактивними аерозолями різної дисперсності, газовою фазою окремих радіонуклідів і радіонуклідів, розташованих у графітовій матриці. Останній специфічний тип радіоактивних частинок утворився під час горіння блоків із графіту, який використовується в ядерних реакторах як сповільнювач нейтронів.</a:t>
            </a:r>
          </a:p>
        </p:txBody>
      </p:sp>
    </p:spTree>
    <p:extLst>
      <p:ext uri="{BB962C8B-B14F-4D97-AF65-F5344CB8AC3E}">
        <p14:creationId xmlns:p14="http://schemas.microsoft.com/office/powerpoint/2010/main" val="806941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81BD5303-E036-4898-94F6-EF3818ECB4D0}"/>
              </a:ext>
            </a:extLst>
          </p:cNvPr>
          <p:cNvSpPr/>
          <p:nvPr/>
        </p:nvSpPr>
        <p:spPr>
          <a:xfrm>
            <a:off x="259773" y="0"/>
            <a:ext cx="11932227" cy="7294305"/>
          </a:xfrm>
          <a:prstGeom prst="rect">
            <a:avLst/>
          </a:prstGeom>
        </p:spPr>
        <p:txBody>
          <a:bodyPr wrap="square">
            <a:spAutoFit/>
          </a:bodyPr>
          <a:lstStyle/>
          <a:p>
            <a:r>
              <a:rPr lang="uk-UA" b="1" dirty="0"/>
              <a:t>Застосування хімічних </a:t>
            </a:r>
            <a:r>
              <a:rPr lang="uk-UA" b="1" dirty="0" err="1"/>
              <a:t>меліорантів</a:t>
            </a:r>
            <a:r>
              <a:rPr lang="uk-UA" b="1" dirty="0"/>
              <a:t> і добрив</a:t>
            </a:r>
            <a:r>
              <a:rPr lang="uk-UA" dirty="0"/>
              <a:t>.</a:t>
            </a:r>
          </a:p>
          <a:p>
            <a:r>
              <a:rPr lang="uk-UA" dirty="0"/>
              <a:t> Роль хімічних </a:t>
            </a:r>
            <a:r>
              <a:rPr lang="uk-UA" dirty="0" err="1"/>
              <a:t>меліорантів</a:t>
            </a:r>
            <a:r>
              <a:rPr lang="uk-UA" dirty="0"/>
              <a:t> як речовин, що покращують фізико-хімічний стан ґрунтів; мінеральних та органічних добрив, як постачальників елементів живлення рослин, в умовах забруднення угідь радіонуклідами не змінюється. Проте вони можуть набувати нових функцій, що пов’язані з їх фізико-хімічними та хімічними властивостями. В умовах кваліфікованого застосування в певних формах, кількостях та співвідношеннях за допомогою них можна у багато разів зменшувати надходження радіонуклідів в рослини.</a:t>
            </a:r>
          </a:p>
          <a:p>
            <a:r>
              <a:rPr lang="uk-UA" dirty="0"/>
              <a:t> </a:t>
            </a:r>
            <a:r>
              <a:rPr lang="uk-UA" b="1" dirty="0"/>
              <a:t>Вапнування та роль кальцію</a:t>
            </a:r>
            <a:r>
              <a:rPr lang="uk-UA" dirty="0"/>
              <a:t>. Радіоактивні речовини часто надходять у навколишнє середовище у вигляді нерозчинних і важкорозчинних необмінних форм. Проте з часом при контакті з водою, киснем повітря вони можуть переходити в розчинний обмінний стан. Цьому особливо сприяє кисла реакція середовища. І було помічено, що на кислих ґрунтах в рослини надходить більша кількість радіонуклідів, ніж на нейтральних чи лужних. У зв’язку з цим спосіб вапнування кислих ґрунтів, котрий широко застосовується у практиці сільського господарства, як виявляється, не тільки сприяє поліпшенню умов росту рослин, але також і зниженню надходження у них радіонуклідів. Головним компонентом вапна є кальцій – хімічний аналог стронцію у вигляді окису, гідроокису, вуглекислої солі. Тому внаслідок конкуренції, антагонізму між ними надходження в рослини 90</a:t>
            </a:r>
            <a:r>
              <a:rPr lang="en-US" dirty="0"/>
              <a:t>Sr </a:t>
            </a:r>
            <a:r>
              <a:rPr lang="uk-UA" dirty="0"/>
              <a:t>зменшується, як правило, у більшій мірі, ніж 137С</a:t>
            </a:r>
            <a:r>
              <a:rPr lang="en-US" dirty="0"/>
              <a:t>s</a:t>
            </a:r>
            <a:r>
              <a:rPr lang="uk-UA" dirty="0"/>
              <a:t>.</a:t>
            </a:r>
          </a:p>
          <a:p>
            <a:r>
              <a:rPr lang="en-US" dirty="0"/>
              <a:t> </a:t>
            </a:r>
            <a:r>
              <a:rPr lang="uk-UA" dirty="0"/>
              <a:t>Вапнування застосовують звичайно на підзолистих, дерново-підзолистих, деяких болотних, торфових ґрунтах, менше на сірих лісових ґрунтах. На дерново-підзолистих і сірих лісових ґрунтах Полісся при вмісті гумусу до 3% потребу у вапні можна визначити за </a:t>
            </a:r>
            <a:r>
              <a:rPr lang="uk-UA" dirty="0" err="1"/>
              <a:t>рН</a:t>
            </a:r>
            <a:r>
              <a:rPr lang="uk-UA" dirty="0"/>
              <a:t> сольової витяжки з ґрунту із урахуванням його механічного складу. Вапнування кислих забруднених радіонуклідами ґрунтів слід вважати одним з головних засобів, що суттєво гальмують перехід 130| радіонуклідів з ґрунту в рослини. Згідно з даними різних авторів, одержаними за роки після аварії на Чорнобильській АЕС, воно дозволяє зменшувати вміст 90</a:t>
            </a:r>
            <a:r>
              <a:rPr lang="en-US" dirty="0"/>
              <a:t>Sr </a:t>
            </a:r>
            <a:r>
              <a:rPr lang="uk-UA" dirty="0"/>
              <a:t>в картоплі до 5–10 разів, у сіні бобових трав – у 6–8 разів, в овочах – в 4–6 разів, у ягодах – в 3–5 разів. Для 137С</a:t>
            </a:r>
            <a:r>
              <a:rPr lang="en-US" dirty="0"/>
              <a:t>s </a:t>
            </a:r>
            <a:r>
              <a:rPr lang="uk-UA" dirty="0"/>
              <a:t>ці кратності, як правило, дещо нижчі.</a:t>
            </a:r>
          </a:p>
        </p:txBody>
      </p:sp>
    </p:spTree>
    <p:extLst>
      <p:ext uri="{BB962C8B-B14F-4D97-AF65-F5344CB8AC3E}">
        <p14:creationId xmlns:p14="http://schemas.microsoft.com/office/powerpoint/2010/main" val="3093285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AC3927C5-F7BC-430D-A69B-7E9D0843BF29}"/>
              </a:ext>
            </a:extLst>
          </p:cNvPr>
          <p:cNvSpPr/>
          <p:nvPr/>
        </p:nvSpPr>
        <p:spPr>
          <a:xfrm>
            <a:off x="197426" y="311727"/>
            <a:ext cx="11994573" cy="5632311"/>
          </a:xfrm>
          <a:prstGeom prst="rect">
            <a:avLst/>
          </a:prstGeom>
        </p:spPr>
        <p:txBody>
          <a:bodyPr wrap="square">
            <a:spAutoFit/>
          </a:bodyPr>
          <a:lstStyle/>
          <a:p>
            <a:r>
              <a:rPr lang="uk-UA" b="1" dirty="0"/>
              <a:t>Калійні добрива</a:t>
            </a:r>
            <a:r>
              <a:rPr lang="uk-UA" dirty="0"/>
              <a:t>. </a:t>
            </a:r>
          </a:p>
          <a:p>
            <a:r>
              <a:rPr lang="uk-UA" dirty="0"/>
              <a:t>Надходження 137С</a:t>
            </a:r>
            <a:r>
              <a:rPr lang="en-US" dirty="0"/>
              <a:t>s </a:t>
            </a:r>
            <a:r>
              <a:rPr lang="uk-UA" dirty="0"/>
              <a:t>в рослини та нагромадження його в урожаї великою мірою визначається вмістом у ґрунті і в самих рослинах його хімічного аналогу – калію. З підвищенням кількості калію в ґрунті зменшується надходження 137С</a:t>
            </a:r>
            <a:r>
              <a:rPr lang="en-US" dirty="0"/>
              <a:t>s </a:t>
            </a:r>
            <a:r>
              <a:rPr lang="uk-UA" dirty="0"/>
              <a:t>в рослини. Тому внесення калійних добрив у підвищених кількостях, особливо під рослини-</a:t>
            </a:r>
            <a:r>
              <a:rPr lang="uk-UA" dirty="0" err="1"/>
              <a:t>калієфіли</a:t>
            </a:r>
            <a:r>
              <a:rPr lang="uk-UA" dirty="0"/>
              <a:t>, є одним з головних засобів зменшення вмісту цього радіонукліда в продукції рослинництва.</a:t>
            </a:r>
          </a:p>
          <a:p>
            <a:r>
              <a:rPr lang="uk-UA" dirty="0"/>
              <a:t> Досвід вивчення впливу калійних добрив на надходження 137С</a:t>
            </a:r>
            <a:r>
              <a:rPr lang="en-US" dirty="0"/>
              <a:t>s </a:t>
            </a:r>
            <a:r>
              <a:rPr lang="uk-UA" dirty="0"/>
              <a:t>в сільськогосподарські рослини величезний. Він однозначно свідчить про те, що їх внесення на бідних на калій ґрунтах завжди приводить до суттєвого зменшення вмісту цього радіонукліда в урожаї: в овочах і картоплі – в 4–8 разів, у зерні злаків і зернобобових – в 3–6 разів, в кормових травах, соломі злаків, льону – в 3–7 разів. </a:t>
            </a:r>
          </a:p>
          <a:p>
            <a:r>
              <a:rPr lang="uk-UA" dirty="0"/>
              <a:t>Досить суттєво знижує надходження 137С</a:t>
            </a:r>
            <a:r>
              <a:rPr lang="en-US" dirty="0"/>
              <a:t>s </a:t>
            </a:r>
            <a:r>
              <a:rPr lang="uk-UA" dirty="0"/>
              <a:t>як через корені, так і через листя некореневе підживлення рослин калієм.</a:t>
            </a:r>
          </a:p>
          <a:p>
            <a:r>
              <a:rPr lang="uk-UA" dirty="0"/>
              <a:t> В цілому накопичення 137С</a:t>
            </a:r>
            <a:r>
              <a:rPr lang="en-US" dirty="0"/>
              <a:t>s </a:t>
            </a:r>
            <a:r>
              <a:rPr lang="uk-UA" dirty="0"/>
              <a:t>рослинами обернено пропорційне вмісту в ґрунті обмінного калію. Збільшення кількості калію в два і три рази порівняно з загальноприйнятими нормами дозволяє зменшувати надходження радіонукліда в 3–6 разів. Підсилення калійного живлення рослин зменшує і надходження 90</a:t>
            </a:r>
            <a:r>
              <a:rPr lang="en-US" dirty="0"/>
              <a:t>Sr. </a:t>
            </a:r>
            <a:r>
              <a:rPr lang="uk-UA" dirty="0"/>
              <a:t>Особливо виразно це проявляється також на підзолистих та дерново-підзолистих ґрунтах. Так, додавання калійних добрив на дерново-підзолистих ґрунтах легкого механічного складу знижує нагромадження 90</a:t>
            </a:r>
            <a:r>
              <a:rPr lang="en-US" dirty="0"/>
              <a:t>Sr </a:t>
            </a:r>
            <a:r>
              <a:rPr lang="uk-UA" dirty="0"/>
              <a:t>в урожаї зернових, картоплі й овочевих рослинах у 2–3 рази. Зменшення надходження цього радіонукліда під впливом калійних добрив зазвичай пояснюється відомим антагонізмом між калієм, з одного боку, і кальцієм та 90</a:t>
            </a:r>
            <a:r>
              <a:rPr lang="en-US" dirty="0"/>
              <a:t>Sr, </a:t>
            </a:r>
            <a:r>
              <a:rPr lang="uk-UA" dirty="0"/>
              <a:t>з другого. </a:t>
            </a:r>
          </a:p>
        </p:txBody>
      </p:sp>
    </p:spTree>
    <p:extLst>
      <p:ext uri="{BB962C8B-B14F-4D97-AF65-F5344CB8AC3E}">
        <p14:creationId xmlns:p14="http://schemas.microsoft.com/office/powerpoint/2010/main" val="1189877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BA428212-E548-4AF6-B32F-BBB0AA35ED4D}"/>
              </a:ext>
            </a:extLst>
          </p:cNvPr>
          <p:cNvSpPr/>
          <p:nvPr/>
        </p:nvSpPr>
        <p:spPr>
          <a:xfrm>
            <a:off x="228600" y="83127"/>
            <a:ext cx="11963400" cy="5909310"/>
          </a:xfrm>
          <a:prstGeom prst="rect">
            <a:avLst/>
          </a:prstGeom>
        </p:spPr>
        <p:txBody>
          <a:bodyPr wrap="square">
            <a:spAutoFit/>
          </a:bodyPr>
          <a:lstStyle/>
          <a:p>
            <a:r>
              <a:rPr lang="uk-UA" b="1" dirty="0"/>
              <a:t>Фосфорні добрива</a:t>
            </a:r>
            <a:r>
              <a:rPr lang="uk-UA" dirty="0"/>
              <a:t>.</a:t>
            </a:r>
          </a:p>
          <a:p>
            <a:r>
              <a:rPr lang="uk-UA" dirty="0"/>
              <a:t> Солі фосфорних кислот здатні утворювати зі стронцієм, як, до речі, й з іншими елементами другої групи, слаборозчинні чи навіть практично нерозчинні сполуки типу вторинних і третинних фосфатів. На підставі цього цілком слушно було припущено, що внесення в ґрунт фосфорних добрив повинно зменшувати перехід 90</a:t>
            </a:r>
            <a:r>
              <a:rPr lang="en-US" dirty="0"/>
              <a:t>Sr </a:t>
            </a:r>
            <a:r>
              <a:rPr lang="uk-UA" dirty="0"/>
              <a:t>в рослини. І досить великий масив науково-дослідницьких і виробничих даних свідчить про те, що внесення фосфорних добрив у будь-яких формах на будь-яких відмінностях зменшує нагромадження 90</a:t>
            </a:r>
            <a:r>
              <a:rPr lang="en-US" dirty="0"/>
              <a:t>Sr </a:t>
            </a:r>
            <a:r>
              <a:rPr lang="uk-UA" dirty="0"/>
              <a:t>практично всіма видами рослин у 2–6 разів.</a:t>
            </a:r>
          </a:p>
          <a:p>
            <a:r>
              <a:rPr lang="uk-UA" b="1" dirty="0"/>
              <a:t>Азотні добрива</a:t>
            </a:r>
            <a:r>
              <a:rPr lang="uk-UA" dirty="0"/>
              <a:t>. </a:t>
            </a:r>
          </a:p>
          <a:p>
            <a:r>
              <a:rPr lang="uk-UA" dirty="0"/>
              <a:t>На забруднених радіонуклідами ґрунтах слід обережно підходити до використання азотних добрив. Існує немало даних про те, що при їх внесенні збільшується накопичення в рослинах як 137С</a:t>
            </a:r>
            <a:r>
              <a:rPr lang="en-US" dirty="0"/>
              <a:t>s, </a:t>
            </a:r>
            <a:r>
              <a:rPr lang="uk-UA" dirty="0"/>
              <a:t>так і 90</a:t>
            </a:r>
            <a:r>
              <a:rPr lang="en-US" dirty="0"/>
              <a:t>Sr. </a:t>
            </a:r>
            <a:r>
              <a:rPr lang="uk-UA" dirty="0"/>
              <a:t>Основною причиною цього вважається можливе підкислення ґрунтового розчину і зростання в цих умовах рухомості практично всіх елементів живлення, в тому числі й радіоактивних, при застосуванні традиційних для України і більшості країн Європи аміачної селітри – фізіологічно кислої форми азотних добрив, а також карбаміду, який, розкладаючись в ґрунті на аміак та вуглекислоту, здатний також сприяти зсуву реакції середовища у бік підкислення.</a:t>
            </a:r>
          </a:p>
          <a:p>
            <a:r>
              <a:rPr lang="uk-UA" dirty="0"/>
              <a:t> </a:t>
            </a:r>
            <a:r>
              <a:rPr lang="uk-UA" b="1" dirty="0"/>
              <a:t>Органічні добрива</a:t>
            </a:r>
            <a:r>
              <a:rPr lang="uk-UA" dirty="0"/>
              <a:t>.</a:t>
            </a:r>
          </a:p>
          <a:p>
            <a:r>
              <a:rPr lang="uk-UA" dirty="0"/>
              <a:t> Внесення в ґрунт органічних добрив збільшує ємність ґрунтового вбирного комплексу і може суттєво зменшувати надходження в рослини радіонуклідів. До того ж органічні добрива, основну масу котрих складають розкладені рештки рослин, містять у збалансованих кількостях чи близьких до таких всі необхідні для рослин </a:t>
            </a:r>
            <a:r>
              <a:rPr lang="uk-UA" dirty="0" err="1"/>
              <a:t>макро</a:t>
            </a:r>
            <a:r>
              <a:rPr lang="uk-UA" dirty="0"/>
              <a:t>- та мікроелементи, багато з яких знижують надходження радіонуклідів у рослини.</a:t>
            </a:r>
          </a:p>
        </p:txBody>
      </p:sp>
    </p:spTree>
    <p:extLst>
      <p:ext uri="{BB962C8B-B14F-4D97-AF65-F5344CB8AC3E}">
        <p14:creationId xmlns:p14="http://schemas.microsoft.com/office/powerpoint/2010/main" val="1277912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DDACBF0-0A10-4930-BFE4-C90EC81301FC}"/>
              </a:ext>
            </a:extLst>
          </p:cNvPr>
          <p:cNvSpPr/>
          <p:nvPr/>
        </p:nvSpPr>
        <p:spPr>
          <a:xfrm>
            <a:off x="768927" y="135082"/>
            <a:ext cx="11326091" cy="2862322"/>
          </a:xfrm>
          <a:prstGeom prst="rect">
            <a:avLst/>
          </a:prstGeom>
        </p:spPr>
        <p:txBody>
          <a:bodyPr wrap="square">
            <a:spAutoFit/>
          </a:bodyPr>
          <a:lstStyle/>
          <a:p>
            <a:r>
              <a:rPr lang="uk-UA" b="1" dirty="0"/>
              <a:t>Запитання для самоконтролю</a:t>
            </a:r>
            <a:endParaRPr lang="en-US" b="1" dirty="0"/>
          </a:p>
          <a:p>
            <a:endParaRPr lang="uk-UA" b="1" dirty="0"/>
          </a:p>
          <a:p>
            <a:r>
              <a:rPr lang="uk-UA" b="1" dirty="0"/>
              <a:t> </a:t>
            </a:r>
            <a:r>
              <a:rPr lang="uk-UA" dirty="0"/>
              <a:t>1. Які завдання постають перед сільськогосподарським виробництвом на забруднених радіонуклідами територіях</a:t>
            </a:r>
            <a:r>
              <a:rPr lang="en-US" dirty="0"/>
              <a:t>?</a:t>
            </a:r>
            <a:r>
              <a:rPr lang="uk-UA" dirty="0"/>
              <a:t> </a:t>
            </a:r>
          </a:p>
          <a:p>
            <a:r>
              <a:rPr lang="uk-UA" dirty="0"/>
              <a:t>2. Які найбільш ефективні методи обробітку ґрунту для зменшення переходу радіонуклідів у рослини? </a:t>
            </a:r>
          </a:p>
          <a:p>
            <a:r>
              <a:rPr lang="uk-UA" dirty="0"/>
              <a:t>3. Яка роль вапнування та гіпсування ґрунтів у запобіганні надходження радіонуклідів у рослини? 4. Які з мінеральних добрив найбільше знижують  надходження </a:t>
            </a:r>
            <a:r>
              <a:rPr lang="en-US" dirty="0"/>
              <a:t>Cs-137</a:t>
            </a:r>
            <a:r>
              <a:rPr lang="uk-UA" dirty="0"/>
              <a:t> у рослини</a:t>
            </a:r>
            <a:r>
              <a:rPr lang="en-US" dirty="0"/>
              <a:t>?</a:t>
            </a:r>
          </a:p>
          <a:p>
            <a:r>
              <a:rPr lang="en-US" dirty="0"/>
              <a:t>5. </a:t>
            </a:r>
            <a:r>
              <a:rPr lang="uk-UA" dirty="0"/>
              <a:t>Які з мінеральних добрив найбільше знижують  надходження </a:t>
            </a:r>
            <a:r>
              <a:rPr lang="en-US" dirty="0"/>
              <a:t>Sr-90</a:t>
            </a:r>
            <a:r>
              <a:rPr lang="uk-UA" dirty="0"/>
              <a:t> у рослини</a:t>
            </a:r>
            <a:r>
              <a:rPr lang="en-US" dirty="0"/>
              <a:t>?</a:t>
            </a:r>
            <a:endParaRPr lang="uk-UA" dirty="0"/>
          </a:p>
          <a:p>
            <a:r>
              <a:rPr lang="uk-UA" dirty="0"/>
              <a:t>6. Яка роль органічних добрив у зменшенні надходження радіонуклідів у рослини?</a:t>
            </a:r>
          </a:p>
        </p:txBody>
      </p:sp>
    </p:spTree>
    <p:extLst>
      <p:ext uri="{BB962C8B-B14F-4D97-AF65-F5344CB8AC3E}">
        <p14:creationId xmlns:p14="http://schemas.microsoft.com/office/powerpoint/2010/main" val="3728450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F69353DF-F16C-43DD-9EB4-EBAF7CF22A71}"/>
              </a:ext>
            </a:extLst>
          </p:cNvPr>
          <p:cNvSpPr/>
          <p:nvPr/>
        </p:nvSpPr>
        <p:spPr>
          <a:xfrm>
            <a:off x="349827" y="813689"/>
            <a:ext cx="11492345" cy="4708981"/>
          </a:xfrm>
          <a:prstGeom prst="rect">
            <a:avLst/>
          </a:prstGeom>
        </p:spPr>
        <p:txBody>
          <a:bodyPr wrap="square">
            <a:spAutoFit/>
          </a:bodyPr>
          <a:lstStyle/>
          <a:p>
            <a:r>
              <a:rPr lang="uk-UA" sz="2000" b="1" dirty="0"/>
              <a:t>Виділяють дві основні групи факторів, які ведуть до зміни рухливості і біологічної доступності радіонуклідів у часі. </a:t>
            </a:r>
            <a:r>
              <a:rPr lang="uk-UA" sz="2000" dirty="0"/>
              <a:t>Перша з них зумовлює так зване “старіння” радіонуклідів. Суть старіння в тому, що з часом в результаті їх дифузії у кристалічну структуру деяких мінералів, утворення різних комплексних </a:t>
            </a:r>
            <a:r>
              <a:rPr lang="uk-UA" sz="2000" dirty="0" err="1"/>
              <a:t>сполук</a:t>
            </a:r>
            <a:r>
              <a:rPr lang="uk-UA" sz="2000" dirty="0"/>
              <a:t>, агрегатування частинок у більш крупні, зменшується їх рухливість у ґрунті. Добре відоме старіння радіонуклідів цезію, наслідком якого є поступове зниження їх доступності для кореневого засвоєння рослинами. Під впливом другої групи факторів рухливість радіонуклідів і їх біологічна доступність, навпаки, можуть зростати. </a:t>
            </a:r>
          </a:p>
          <a:p>
            <a:r>
              <a:rPr lang="uk-UA" sz="2000" dirty="0"/>
              <a:t>Так, </a:t>
            </a:r>
            <a:r>
              <a:rPr lang="uk-UA" sz="2000" dirty="0" err="1"/>
              <a:t>великодисперсні</a:t>
            </a:r>
            <a:r>
              <a:rPr lang="uk-UA" sz="2000" dirty="0"/>
              <a:t> частинки з часом в ґрунті під впливом води, кисню, діяльності мікрофлори та інших факторів можуть руйнуватися, перетворюючись у дрібнодисперсні. </a:t>
            </a:r>
          </a:p>
          <a:p>
            <a:r>
              <a:rPr lang="uk-UA" sz="2000" dirty="0"/>
              <a:t>Радіонукліди, що входять до їхнього складу, переходять із важкодоступних форм у більш доступні, які краще розчиняються у ґрунтовому розчині, швидше засвоюються рослинами. Велике значення у поведінці радіонуклідів в ґрунті і їх біологічній доступності мають хімічні властивості, що визначають їх здатність до адсорбції і утворення комплексних </a:t>
            </a:r>
            <a:r>
              <a:rPr lang="uk-UA" sz="2000" dirty="0" err="1"/>
              <a:t>сполук</a:t>
            </a:r>
            <a:r>
              <a:rPr lang="uk-UA" sz="2000" dirty="0"/>
              <a:t>, недоступних для рослин. </a:t>
            </a:r>
          </a:p>
          <a:p>
            <a:r>
              <a:rPr lang="uk-UA" sz="2000" dirty="0"/>
              <a:t>Так, чим вищий заряд іону, тим міцніше він поглинається ґрунтом і утворює більш стійкі сполуки з органічними речовинами. Чим більша маса і іонний радіус, тим ця здатність виражена слабше. </a:t>
            </a:r>
          </a:p>
        </p:txBody>
      </p:sp>
    </p:spTree>
    <p:extLst>
      <p:ext uri="{BB962C8B-B14F-4D97-AF65-F5344CB8AC3E}">
        <p14:creationId xmlns:p14="http://schemas.microsoft.com/office/powerpoint/2010/main" val="555752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B166A9D-BD4A-4C93-879E-710770DFDA7C}"/>
              </a:ext>
            </a:extLst>
          </p:cNvPr>
          <p:cNvSpPr/>
          <p:nvPr/>
        </p:nvSpPr>
        <p:spPr>
          <a:xfrm>
            <a:off x="405245" y="751344"/>
            <a:ext cx="11253355" cy="6863417"/>
          </a:xfrm>
          <a:prstGeom prst="rect">
            <a:avLst/>
          </a:prstGeom>
        </p:spPr>
        <p:txBody>
          <a:bodyPr wrap="square">
            <a:spAutoFit/>
          </a:bodyPr>
          <a:lstStyle/>
          <a:p>
            <a:r>
              <a:rPr lang="uk-UA" sz="2000" b="1" dirty="0"/>
              <a:t>Вплив механічного та мінералогічного складу ґрунту.</a:t>
            </a:r>
          </a:p>
          <a:p>
            <a:r>
              <a:rPr lang="uk-UA" sz="2000" dirty="0"/>
              <a:t> Відмічено, що при вирощуванні рослин в умовах водяної культури надходження до них радіонуклідів виявляється значно більш високим, ніж при вирощуванні на ґрунтах такої ж радіоактивності. Це є наслідком здатності твердої фази ґрунту до поглинання і утримування радіонуклідів. Але цілком очевидно, що ця здатність у різних типів ґрунтів повинна бути виражена неоднаково. У значній мірі вона залежить від механічного та мінералогічного складу ґрунту, який є одним з важливих факторів, що визначають характер міграції радіонуклідів в ґрунті та їх перехід у рослини. </a:t>
            </a:r>
            <a:r>
              <a:rPr lang="uk-UA" sz="2000" dirty="0" err="1"/>
              <a:t>Сорбційна</a:t>
            </a:r>
            <a:r>
              <a:rPr lang="uk-UA" sz="2000" dirty="0"/>
              <a:t> здатність ґрунтів зростає зі збільшенням дисперсності його механічних елементів. Криві рис. 4.3 свідчать про те, що навіть в межах одного типу ґрунтів в залежності від кількості фракції глинистих частинок діаметром менше 0,001 мм накопичення радіонуклідів рослинами може змінюватись на порядок. Найбільш міцно утримуються радіоактивні продукти поділу муловою фракцією ґрунту.</a:t>
            </a:r>
            <a:endParaRPr lang="en-US" sz="2000" dirty="0"/>
          </a:p>
          <a:p>
            <a:r>
              <a:rPr lang="uk-UA" sz="2000" dirty="0"/>
              <a:t>Крім того, дрібнодисперсні глинисті і мулові фракції ґрунту містять більшу кількість мінералів </a:t>
            </a:r>
            <a:r>
              <a:rPr lang="uk-UA" sz="2000" dirty="0" err="1"/>
              <a:t>слюд</a:t>
            </a:r>
            <a:r>
              <a:rPr lang="uk-UA" sz="2000" dirty="0"/>
              <a:t> і гідрослюд, які належать до </a:t>
            </a:r>
            <a:r>
              <a:rPr lang="uk-UA" sz="2000" dirty="0" err="1"/>
              <a:t>трьохшарових</a:t>
            </a:r>
            <a:r>
              <a:rPr lang="uk-UA" sz="2000" dirty="0"/>
              <a:t> мінералів, що мають високу вбирну здатність.</a:t>
            </a:r>
          </a:p>
          <a:p>
            <a:r>
              <a:rPr lang="uk-UA" sz="2000" dirty="0"/>
              <a:t> Переважаючими ж мінералами фракцій піску, навіть дрібного, є кварц і польові шпати, </a:t>
            </a:r>
            <a:r>
              <a:rPr lang="uk-UA" sz="2000" dirty="0" err="1"/>
              <a:t>сорбційні</a:t>
            </a:r>
            <a:r>
              <a:rPr lang="uk-UA" sz="2000" dirty="0"/>
              <a:t> властивості яких дуже низькі. Дрібно пилуваті і мулисті частинки високодисперсних фракцій ґрунтів містять і найбільшу кількість органічних речовин, які також суттєво впливають на міграцію радіонуклідів.</a:t>
            </a:r>
          </a:p>
          <a:p>
            <a:endParaRPr lang="uk-UA" sz="2000" dirty="0"/>
          </a:p>
          <a:p>
            <a:endParaRPr lang="uk-UA" sz="2000" dirty="0"/>
          </a:p>
        </p:txBody>
      </p:sp>
    </p:spTree>
    <p:extLst>
      <p:ext uri="{BB962C8B-B14F-4D97-AF65-F5344CB8AC3E}">
        <p14:creationId xmlns:p14="http://schemas.microsoft.com/office/powerpoint/2010/main" val="1118867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B2A4E4AC-B299-456F-BF07-ABEA3AE204D7}"/>
              </a:ext>
            </a:extLst>
          </p:cNvPr>
          <p:cNvSpPr/>
          <p:nvPr/>
        </p:nvSpPr>
        <p:spPr>
          <a:xfrm>
            <a:off x="166254" y="103909"/>
            <a:ext cx="11471564" cy="5324535"/>
          </a:xfrm>
          <a:prstGeom prst="rect">
            <a:avLst/>
          </a:prstGeom>
        </p:spPr>
        <p:txBody>
          <a:bodyPr wrap="square">
            <a:spAutoFit/>
          </a:bodyPr>
          <a:lstStyle/>
          <a:p>
            <a:endParaRPr lang="en-US" sz="2000" b="1" dirty="0"/>
          </a:p>
          <a:p>
            <a:r>
              <a:rPr lang="uk-UA" sz="2000" b="1" dirty="0"/>
              <a:t>Зі збільшенням вмісту гумусу в ґрунті перехід в рослини радіонуклідів знижується</a:t>
            </a:r>
            <a:r>
              <a:rPr lang="uk-UA" sz="2000" dirty="0"/>
              <a:t>. Це пов'язано з тим, що гумінові і </a:t>
            </a:r>
            <a:r>
              <a:rPr lang="uk-UA" sz="2000" dirty="0" err="1"/>
              <a:t>фульвокислоти</a:t>
            </a:r>
            <a:r>
              <a:rPr lang="uk-UA" sz="2000" dirty="0"/>
              <a:t> гумусу мають високу здатність поглинати і утримувати радіонукліди, а також утворювати з ними комплексні сполуки, надходження яких в рослини утруднене.</a:t>
            </a:r>
          </a:p>
          <a:p>
            <a:r>
              <a:rPr lang="uk-UA" sz="2000" dirty="0"/>
              <a:t>В більш крупних фракціях пилу вміст органічних речовин різко знижується, а в дрібному піску їх майже немає. </a:t>
            </a:r>
            <a:r>
              <a:rPr lang="uk-UA" sz="2000" b="1" dirty="0"/>
              <a:t>Дуже велику кількість органічних речовин (до 90%) містять торф'яні ґрунти. </a:t>
            </a:r>
            <a:r>
              <a:rPr lang="uk-UA" sz="2000" dirty="0"/>
              <a:t>Однак вони в основному представлені напіврозкладеними рослинними рештками і містять мало гумусу. Мінеральна фракція, в тому числі і дрібнодисперсна, у торф'яних ґрунтах незначна. Невелика і кількість обмінних катіонів. Тому ємність поглинання торф'яних ґрунтів невисока і здатність до утримування радіонуклідів порівняно низька.</a:t>
            </a:r>
            <a:endParaRPr lang="en-US" sz="2000" dirty="0"/>
          </a:p>
          <a:p>
            <a:r>
              <a:rPr lang="uk-UA" sz="2000" dirty="0"/>
              <a:t>В цілому перераховані властивості ґрунтів формують в них певний неспецифічний рівень здатності до сорбції і утримування радіонуклідів. В порядку зростання здатності різних типів ґрунтів </a:t>
            </a:r>
            <a:r>
              <a:rPr lang="uk-UA" sz="2000" dirty="0" err="1"/>
              <a:t>сорбувати</a:t>
            </a:r>
            <a:r>
              <a:rPr lang="uk-UA" sz="2000" dirty="0"/>
              <a:t> радіонукліди їх можна розподілити у такій послідовності: торф'яні–підзолисті–дерново– підзолисті–сірі лісові–лугові–сіроземи–каштанові–чорноземи</a:t>
            </a:r>
            <a:r>
              <a:rPr lang="en-US" sz="2000" dirty="0"/>
              <a:t>.</a:t>
            </a:r>
            <a:endParaRPr lang="uk-UA" sz="2000" dirty="0"/>
          </a:p>
        </p:txBody>
      </p:sp>
    </p:spTree>
    <p:extLst>
      <p:ext uri="{BB962C8B-B14F-4D97-AF65-F5344CB8AC3E}">
        <p14:creationId xmlns:p14="http://schemas.microsoft.com/office/powerpoint/2010/main" val="3657381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6A544BAC-965E-4B11-A311-0519417851B6}"/>
              </a:ext>
            </a:extLst>
          </p:cNvPr>
          <p:cNvSpPr/>
          <p:nvPr/>
        </p:nvSpPr>
        <p:spPr>
          <a:xfrm>
            <a:off x="396586" y="0"/>
            <a:ext cx="11398828" cy="5632311"/>
          </a:xfrm>
          <a:prstGeom prst="rect">
            <a:avLst/>
          </a:prstGeom>
        </p:spPr>
        <p:txBody>
          <a:bodyPr wrap="square">
            <a:spAutoFit/>
          </a:bodyPr>
          <a:lstStyle/>
          <a:p>
            <a:r>
              <a:rPr lang="uk-UA" sz="2000" dirty="0"/>
              <a:t>.</a:t>
            </a:r>
          </a:p>
          <a:p>
            <a:r>
              <a:rPr lang="uk-UA" sz="2000" b="1" dirty="0"/>
              <a:t> Роль агрохімічних властивостей ґрунту.</a:t>
            </a:r>
          </a:p>
          <a:p>
            <a:r>
              <a:rPr lang="uk-UA" sz="2000" b="1" dirty="0"/>
              <a:t> </a:t>
            </a:r>
            <a:r>
              <a:rPr lang="uk-UA" sz="2000" dirty="0"/>
              <a:t>Радіонукліді звичайно знаходяться в ґрунтах в </a:t>
            </a:r>
            <a:r>
              <a:rPr lang="uk-UA" sz="2000" dirty="0" err="1"/>
              <a:t>ультрамікрокількостях</a:t>
            </a:r>
            <a:r>
              <a:rPr lang="uk-UA" sz="2000" dirty="0"/>
              <a:t>.  Такі низькі концентрації радіонуклідів у ґрунтах повинні зумовлювати суттєву залежність їх поведінки від вмісту відповідних стабільних ізотопів, елементів, схожих з ними за фізико-хімічними властивостями, деяких хімічних характеристик ґрунтів. </a:t>
            </a:r>
          </a:p>
          <a:p>
            <a:r>
              <a:rPr lang="uk-UA" sz="2000" dirty="0"/>
              <a:t>Реакція ґрунтового розчину по-різному впливає на міграцію радіонуклідів. </a:t>
            </a:r>
            <a:r>
              <a:rPr lang="uk-UA" sz="2000" b="1" dirty="0"/>
              <a:t>Для більшості з них, в тому числі для 90</a:t>
            </a:r>
            <a:r>
              <a:rPr lang="en-US" sz="2000" b="1" dirty="0"/>
              <a:t>Sr </a:t>
            </a:r>
            <a:r>
              <a:rPr lang="uk-UA" sz="2000" b="1" dirty="0"/>
              <a:t>і 137С</a:t>
            </a:r>
            <a:r>
              <a:rPr lang="en-US" sz="2000" b="1" dirty="0"/>
              <a:t>s, </a:t>
            </a:r>
            <a:r>
              <a:rPr lang="uk-UA" sz="2000" b="1" dirty="0"/>
              <a:t>при зростанні кислотності знижується міцність закріплення в ґрунті, збільшується рухливість і надходження в рослини. </a:t>
            </a:r>
          </a:p>
          <a:p>
            <a:r>
              <a:rPr lang="uk-UA" sz="2000" dirty="0"/>
              <a:t>Деякі радіонукліди, зокрема 59</a:t>
            </a:r>
            <a:r>
              <a:rPr lang="en-US" sz="2000" dirty="0"/>
              <a:t>F</a:t>
            </a:r>
            <a:r>
              <a:rPr lang="uk-UA" sz="2000" dirty="0"/>
              <a:t>е, 60Со, 65</a:t>
            </a:r>
            <a:r>
              <a:rPr lang="en-US" sz="2000" dirty="0"/>
              <a:t>Zn, </a:t>
            </a:r>
            <a:r>
              <a:rPr lang="uk-UA" sz="2000" dirty="0"/>
              <a:t>при підвищенні </a:t>
            </a:r>
            <a:r>
              <a:rPr lang="uk-UA" sz="2000" dirty="0" err="1"/>
              <a:t>рН</a:t>
            </a:r>
            <a:r>
              <a:rPr lang="uk-UA" sz="2000" dirty="0"/>
              <a:t> переходять з іонної форми у різні гідролізні і комплексні сполуки і стають менш доступними для рослин. Дуже великий вплив на міграцію і доступність радіонуклідів в ґрунтах має вміст обмінного кальцію, який характеризує їхню так звану “</a:t>
            </a:r>
            <a:r>
              <a:rPr lang="uk-UA" sz="2000" dirty="0" err="1"/>
              <a:t>карбонатність</a:t>
            </a:r>
            <a:r>
              <a:rPr lang="uk-UA" sz="2000" dirty="0"/>
              <a:t>”. В багатьох ґрунтах, переважно недостатньо зволожених територій, вміст карбонатів досить значний. Зі збільшенням їх вмісту надходження 90</a:t>
            </a:r>
            <a:r>
              <a:rPr lang="en-US" sz="2000" dirty="0"/>
              <a:t>Sr </a:t>
            </a:r>
            <a:r>
              <a:rPr lang="uk-UA" sz="2000" dirty="0"/>
              <a:t>з ґрунту в рослини знижується. </a:t>
            </a:r>
          </a:p>
          <a:p>
            <a:r>
              <a:rPr lang="uk-UA" sz="2000" dirty="0"/>
              <a:t>Зменшення надходження 90</a:t>
            </a:r>
            <a:r>
              <a:rPr lang="en-US" sz="2000" dirty="0"/>
              <a:t>Sr </a:t>
            </a:r>
            <a:r>
              <a:rPr lang="uk-UA" sz="2000" dirty="0"/>
              <a:t>в рослини на карбонатних ґрунтах пояснюється звичайно двома причинами. </a:t>
            </a:r>
          </a:p>
          <a:p>
            <a:endParaRPr lang="uk-UA" sz="2000" dirty="0"/>
          </a:p>
        </p:txBody>
      </p:sp>
    </p:spTree>
    <p:extLst>
      <p:ext uri="{BB962C8B-B14F-4D97-AF65-F5344CB8AC3E}">
        <p14:creationId xmlns:p14="http://schemas.microsoft.com/office/powerpoint/2010/main" val="3575515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9C775F36-92DD-41CB-8CC8-D48672910964}"/>
              </a:ext>
            </a:extLst>
          </p:cNvPr>
          <p:cNvSpPr/>
          <p:nvPr/>
        </p:nvSpPr>
        <p:spPr>
          <a:xfrm>
            <a:off x="334241" y="597852"/>
            <a:ext cx="11523518" cy="5324535"/>
          </a:xfrm>
          <a:prstGeom prst="rect">
            <a:avLst/>
          </a:prstGeom>
        </p:spPr>
        <p:txBody>
          <a:bodyPr wrap="square">
            <a:spAutoFit/>
          </a:bodyPr>
          <a:lstStyle/>
          <a:p>
            <a:r>
              <a:rPr lang="uk-UA" sz="2000" b="1" dirty="0"/>
              <a:t>По-перше</a:t>
            </a:r>
            <a:r>
              <a:rPr lang="uk-UA" sz="2000" dirty="0"/>
              <a:t>, при високому рівні карбонатів може відбуватися необмінна фіксація радіонукліда. </a:t>
            </a:r>
          </a:p>
          <a:p>
            <a:r>
              <a:rPr lang="uk-UA" sz="2000" b="1" dirty="0"/>
              <a:t>По-друге</a:t>
            </a:r>
            <a:r>
              <a:rPr lang="uk-UA" sz="2000" dirty="0"/>
              <a:t>, стронцій і кальцій є хімічними аналогами. При надходженні в рослини, як і взагалі в живий організм, між ними можуть виникати певні конкурентні взаємовідносини і кальцій, як елемент, вміст якого у земній корі (2,96%) на декілька порядків перевищує загальний вміст стронцію, може виступати у ролі своєрідного дискримінатора, який обмежує надходження стронцію, в тому числі і його радіоактивних ізотопів.</a:t>
            </a:r>
          </a:p>
          <a:p>
            <a:r>
              <a:rPr lang="uk-UA" sz="2000" dirty="0"/>
              <a:t> Не тільки з підвищенням </a:t>
            </a:r>
            <a:r>
              <a:rPr lang="uk-UA" sz="2000" dirty="0" err="1"/>
              <a:t>карбонатності</a:t>
            </a:r>
            <a:r>
              <a:rPr lang="uk-UA" sz="2000" dirty="0"/>
              <a:t> ґрунту, тобто зі збільшенням в ньому вмісту аніонів , збільшується сорбція 90</a:t>
            </a:r>
            <a:r>
              <a:rPr lang="en-US" sz="2000" dirty="0"/>
              <a:t>Sr </a:t>
            </a:r>
            <a:r>
              <a:rPr lang="uk-UA" sz="2000" dirty="0"/>
              <a:t>за рахунок </a:t>
            </a:r>
            <a:r>
              <a:rPr lang="uk-UA" sz="2000" dirty="0" err="1"/>
              <a:t>співосідання</a:t>
            </a:r>
            <a:r>
              <a:rPr lang="uk-UA" sz="2000" dirty="0"/>
              <a:t> важкорозчинних і слабо засвоюваних рослинами </a:t>
            </a:r>
            <a:r>
              <a:rPr lang="uk-UA" sz="2000" dirty="0" err="1"/>
              <a:t>сполук</a:t>
            </a:r>
            <a:r>
              <a:rPr lang="uk-UA" sz="2000" dirty="0"/>
              <a:t> стронцію. Тому в ґрунтах з підвищеним вмістом обмінних форм фосфору і сірки, особливо перших, спостерігається зниження переходу 90</a:t>
            </a:r>
            <a:r>
              <a:rPr lang="en-US" sz="2000" dirty="0"/>
              <a:t>Sr </a:t>
            </a:r>
            <a:r>
              <a:rPr lang="uk-UA" sz="2000" dirty="0"/>
              <a:t>в рослини.</a:t>
            </a:r>
          </a:p>
          <a:p>
            <a:r>
              <a:rPr lang="uk-UA" sz="2000" dirty="0"/>
              <a:t>На особливу увагу заслуговує один з основних природних радіоактивних “забруднювачів” ґрунту і біосфери – 40К. Його вміст в орному шарі досить великий. Максимальну радіоактивність за рахунок 40К мають ґрунти, що розвивались на кислих магматичних породах і містять мінерали з великим вмістом калію – біотит, мусковіт, ортоклаз. В процесі господарської діяльності потоки калію, а разом з ним і 40К, в біосфері зростають.</a:t>
            </a:r>
          </a:p>
          <a:p>
            <a:endParaRPr lang="uk-UA" sz="2000" dirty="0"/>
          </a:p>
          <a:p>
            <a:endParaRPr lang="uk-UA" sz="2000" dirty="0"/>
          </a:p>
        </p:txBody>
      </p:sp>
    </p:spTree>
    <p:extLst>
      <p:ext uri="{BB962C8B-B14F-4D97-AF65-F5344CB8AC3E}">
        <p14:creationId xmlns:p14="http://schemas.microsoft.com/office/powerpoint/2010/main" val="3421097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109D1FE9-ABB2-461D-939F-06C2E2D4088D}"/>
              </a:ext>
            </a:extLst>
          </p:cNvPr>
          <p:cNvSpPr/>
          <p:nvPr/>
        </p:nvSpPr>
        <p:spPr>
          <a:xfrm>
            <a:off x="426026" y="0"/>
            <a:ext cx="11239499" cy="6863417"/>
          </a:xfrm>
          <a:prstGeom prst="rect">
            <a:avLst/>
          </a:prstGeom>
        </p:spPr>
        <p:txBody>
          <a:bodyPr wrap="square">
            <a:spAutoFit/>
          </a:bodyPr>
          <a:lstStyle/>
          <a:p>
            <a:r>
              <a:rPr lang="uk-UA" sz="2000" b="1" dirty="0"/>
              <a:t>Вплив погодно-кліматичних умов. </a:t>
            </a:r>
          </a:p>
          <a:p>
            <a:r>
              <a:rPr lang="uk-UA" sz="2000" dirty="0"/>
              <a:t>Рух повітря, атмосферні опади, температура довкілля та деякі інші явища, що характеризують особливості погодно-кліматичних умов, відіграють важливу роль в міграції радіонуклідів не тільки в атмосфері, але і в ґрунті.</a:t>
            </a:r>
          </a:p>
          <a:p>
            <a:r>
              <a:rPr lang="uk-UA" sz="2000" dirty="0"/>
              <a:t> Величезне значення щодо їх розповсюдження має рух повітря, тобто вітер. За рахунок вітрового підняття з поверхні ґрунту і переносу стає можливим вторинне надзвичайно швидке переміщення радіоактивних речовин на відстані десятків кілометрів від місця її випадання, що може обумовити забруднення або підвищення рівня забруднення більш чистих ґрунтів. Виділяють три основні види вітрового підйому ґрунту: справжній вітровий підйом – за рахунок руху повітря над поверхнею ґрунту; локальний вітровий підйом – за рахунок руху повітря, який створюється специфікою рельєфу місцевості, наявністю лісових насаджень, будівель; механічний вітровий підйом, що виникає при виконанні сільськогосподарськими машинами польових орбіт, руху транспорту. Найбільш важливим фактором, що впливає на вітровий підйом радіоактивних частинок, є швидкість руху повітря. Підйом ґрунтових частинок відбувається швидше із сухої поверхні, розораних полів, схилів, які продуваються вітрами. Сезон року, коли відбулося радіонуклідне забруднення середовища, в значній мірі визначає взаємодію радіонуклідів з ґрунтом. Вона буде мінімальною у зимовий період при низьких температурах та твердих атмосферних опадах. Плюсові ж температури і висока вологість ґрунту влітку посилюють її. Радіоактивні частинки, потрапляючи на поверхню ґрунту, втягуються в процеси вертикальної міграції углибину ґрунту, які мають досить важливе значення.</a:t>
            </a:r>
          </a:p>
        </p:txBody>
      </p:sp>
    </p:spTree>
    <p:extLst>
      <p:ext uri="{BB962C8B-B14F-4D97-AF65-F5344CB8AC3E}">
        <p14:creationId xmlns:p14="http://schemas.microsoft.com/office/powerpoint/2010/main" val="1577045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CA6A2465-C4E5-4DF0-A64B-17897A565346}"/>
              </a:ext>
            </a:extLst>
          </p:cNvPr>
          <p:cNvSpPr/>
          <p:nvPr/>
        </p:nvSpPr>
        <p:spPr>
          <a:xfrm>
            <a:off x="178377" y="0"/>
            <a:ext cx="11835245" cy="6555641"/>
          </a:xfrm>
          <a:prstGeom prst="rect">
            <a:avLst/>
          </a:prstGeom>
        </p:spPr>
        <p:txBody>
          <a:bodyPr wrap="square">
            <a:spAutoFit/>
          </a:bodyPr>
          <a:lstStyle/>
          <a:p>
            <a:r>
              <a:rPr lang="uk-UA" sz="2000" dirty="0"/>
              <a:t> Це зумовлює зниження потужності дози випромінювання радіонуклідів над поверхнею ґрунту, зменшення їх вторинного переносу вітром та поверхневими водами. В той же час може значно змінюватись кількість радіонуклідів, що надходять в рослини, переходять в ґрунтові води. Швидкість вертикального перенесення радіонуклідів в ґрунті у значній мірі визначається вище перерахованими властивостями радіонуклідів, механічним та мінералогічним складом ґрунту, його агрохімічними характеристиками. Але головним чином вона залежить від кількості атмосферних опадів. Частинки найрізноманітніших розмірів з током води можуть проникати углибину </a:t>
            </a:r>
            <a:r>
              <a:rPr lang="uk-UA" sz="2000" dirty="0" err="1"/>
              <a:t>тріщинами</a:t>
            </a:r>
            <a:r>
              <a:rPr lang="uk-UA" sz="2000" dirty="0"/>
              <a:t>, утвореними в суху погоду, ходами черв'яків та інших організмів. Це – звичайна фільтрація – рух рідини через пористе середовище під впливом гравітаційних сил. Певну роль грає дифузійний рух – переміщення радіонуклідів в напрямку градієнта концентрації – її вирівнюванню; конвекційне перенесення – це вертикальне переміщення радіонуклідів з водою, викликане зміною її густини в результаті різниці температури або солоності.</a:t>
            </a:r>
          </a:p>
          <a:p>
            <a:r>
              <a:rPr lang="uk-UA" sz="2000" dirty="0"/>
              <a:t>Взагалі ж процес вертикальної міграції радіонуклідів йде досить повільно. Так, в зоні аварії на Чорнобильській АЕС на неораних дерново-підзолистих піщаних ґрунтах легкого механічного складу через 24 роки після випадання радіоактивних продуктів, близько 90% кількості радіонуклідів містилось у верхньому 15–20-сантиметровому шарі . На ґрунтах більш важкого механічного складу з багатим ґрунтовим вбирним комплексом вертикальна міграція радіонуклідів відбувається ще повільніше. На всіх типах ґрунтів 90</a:t>
            </a:r>
            <a:r>
              <a:rPr lang="en-US" sz="2000" dirty="0"/>
              <a:t>Sr </a:t>
            </a:r>
            <a:r>
              <a:rPr lang="uk-UA" sz="2000" dirty="0"/>
              <a:t>проникає на більшу глибину, ніж 137С</a:t>
            </a:r>
            <a:r>
              <a:rPr lang="en-US" sz="2000" dirty="0"/>
              <a:t>s. </a:t>
            </a:r>
            <a:r>
              <a:rPr lang="uk-UA" sz="2000" dirty="0"/>
              <a:t>Це, безперечно, пов'язане з більшою розчинністю стронцію і “старінням” цезію.</a:t>
            </a:r>
          </a:p>
        </p:txBody>
      </p:sp>
    </p:spTree>
    <p:extLst>
      <p:ext uri="{BB962C8B-B14F-4D97-AF65-F5344CB8AC3E}">
        <p14:creationId xmlns:p14="http://schemas.microsoft.com/office/powerpoint/2010/main" val="3223040161"/>
      </p:ext>
    </p:extLst>
  </p:cSld>
  <p:clrMapOvr>
    <a:masterClrMapping/>
  </p:clrMapOvr>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751</TotalTime>
  <Words>5252</Words>
  <Application>Microsoft Office PowerPoint</Application>
  <PresentationFormat>Широкий екран</PresentationFormat>
  <Paragraphs>89</Paragraphs>
  <Slides>23</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23</vt:i4>
      </vt:variant>
    </vt:vector>
  </HeadingPairs>
  <TitlesOfParts>
    <vt:vector size="27" baseType="lpstr">
      <vt:lpstr>Arial</vt:lpstr>
      <vt:lpstr>Century Gothic</vt:lpstr>
      <vt:lpstr>Wingdings 3</vt:lpstr>
      <vt:lpstr>Віхоть</vt:lpstr>
      <vt:lpstr>МІГРАЦІЯ РАДІОНУКЛІДІВ В ГРУНТІ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6</cp:revision>
  <dcterms:created xsi:type="dcterms:W3CDTF">2024-09-09T12:45:59Z</dcterms:created>
  <dcterms:modified xsi:type="dcterms:W3CDTF">2024-09-24T08:20:33Z</dcterms:modified>
</cp:coreProperties>
</file>