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sldIdLst>
    <p:sldId id="256" r:id="rId2"/>
    <p:sldId id="278" r:id="rId3"/>
    <p:sldId id="279" r:id="rId4"/>
    <p:sldId id="257" r:id="rId5"/>
    <p:sldId id="258" r:id="rId6"/>
    <p:sldId id="276" r:id="rId7"/>
    <p:sldId id="260" r:id="rId8"/>
    <p:sldId id="259" r:id="rId9"/>
    <p:sldId id="261" r:id="rId10"/>
    <p:sldId id="277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Світли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CF1AB2-1976-4502-BF36-3FF5EA218861}" styleName="Помірний стиль 4 –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965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640AAD-80AF-40E7-BE3F-43D32FC68E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l">
              <a:defRPr sz="6000" b="1" i="0" cap="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80FBD9-0977-4B2B-9318-30774BB094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E66DA5-7751-4D3D-B753-58DF3B4187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9/23/2024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8C2A2A-62DB-40C0-8AE7-CB9B98649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01EAA4-F44C-4C1F-B8E3-1A3005300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‹№›</a:t>
            </a:fld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1B787A8-0D67-4B7E-9B48-86BD906AB6B5}"/>
              </a:ext>
            </a:extLst>
          </p:cNvPr>
          <p:cNvCxnSpPr>
            <a:cxnSpLocks/>
          </p:cNvCxnSpPr>
          <p:nvPr/>
        </p:nvCxnSpPr>
        <p:spPr>
          <a:xfrm>
            <a:off x="715890" y="1114050"/>
            <a:ext cx="0" cy="5735637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88668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6AD429-654B-4F0E-94E9-6FEF8EC67E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8D60B2-06F5-4567-BE1F-BBA5270537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16F6F2-8269-4B80-8EE3-81FEE0F9DF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9/23/2024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BC86E4-3EDE-4EB4-B1A3-A1198AADD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1752B0-ACEC-49EF-8131-FCF35BC5C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‹№›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A0462E3-375D-4E76-8886-69E06985D069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08290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423B094-F480-477B-901C-7181F88C076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D052089-A920-4E52-98DC-8A5DC7B0AC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A074FE-F1B4-421F-A66E-FA351C8F9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9/23/2024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D764BA-3AB2-45FD-ABCB-975B3FDDF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FB3FEF-8252-49FD-82F2-3E5FABC65F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‹№›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AEB5C65-83BB-4EBD-AD22-EDA8489D0F5D}"/>
              </a:ext>
            </a:extLst>
          </p:cNvPr>
          <p:cNvCxnSpPr>
            <a:cxnSpLocks/>
          </p:cNvCxnSpPr>
          <p:nvPr/>
        </p:nvCxnSpPr>
        <p:spPr>
          <a:xfrm flipV="1">
            <a:off x="8313" y="261865"/>
            <a:ext cx="11353802" cy="1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79032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96CF8C-1EA0-4E47-AC60-CAC3B80A3C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8CABF8-19D8-4F3C-994F-4D35EC7A2C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97BB2D-4E2C-4490-A2A3-4B68BCC5D2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9/23/2024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40F15D-DD72-46D5-BF0F-F506471070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66FD4D-815A-431C-ADEF-DE6F236F6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‹№›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C05CAAB-DBA2-4548-AD5F-01BB97FBB207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5583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5FC2D1-D3FE-4B37-8740-57444421F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 b="1" i="0" cap="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5AF550-086C-426E-A374-85DB395701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A58988-AD39-4AE9-8E6A-0907F0BE26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9/23/2024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366319-82EE-408E-819F-8F8E6DBA7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21C8A6-777F-496D-8620-AE52BFC33F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‹№›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031F83B-57A8-4533-981C-D1FFAD2B6B6F}"/>
              </a:ext>
            </a:extLst>
          </p:cNvPr>
          <p:cNvCxnSpPr>
            <a:cxnSpLocks/>
          </p:cNvCxnSpPr>
          <p:nvPr/>
        </p:nvCxnSpPr>
        <p:spPr>
          <a:xfrm>
            <a:off x="715890" y="1701425"/>
            <a:ext cx="0" cy="5148262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43434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57166-6921-4546-BA2C-99E464681F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5B9122-6371-4049-B57A-33DED7DA2F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14555D-0753-4312-A26B-2338813F9B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D8FDCB-69DA-4A8F-8B91-5CFF77897C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9/23/2024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AC8C07-E0D3-4464-AE3C-25730D75C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2596A6-734E-4AE0-BFB8-3089137BF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‹№›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FB7E8F4-3FB3-45AB-A381-9093CA95AAEE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88827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F057AE-3B3B-4261-B912-BF9EB9A58C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A2D237-A706-4712-90CA-B04517CBBE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E39CA1-2B6D-427E-9688-9093D5865C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3D53357-616B-47F4-944B-F979FE9663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7EA593-3036-4FB5-94B4-D9431DF0487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86B3EF2-2C04-480F-A570-14E520DD0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9/23/2024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CF5783E-3073-4F4D-8B9C-C5B18DDA5A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1A75FE3-6719-4790-AA00-251BC2A6E5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‹№›</a:t>
            </a:fld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60F34ED-DA60-4CC2-B735-B0EC5D9FEA35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49066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69F227-D21C-48B3-828A-6BFA9585E8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DF1DFFF-E5C5-43DF-B71C-7270DB9737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9/23/2024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BC03C0-6EB7-4633-967C-12C35768B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FF4306-91CD-4B7B-8A53-34BE8F997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‹№›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7596AF9-469C-436D-B7D2-77952EF1825E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0529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DFF36D6-399B-43E3-84DD-9FC5119ECC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9/23/2024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0234AB7-3B85-4028-A500-5A1BDBF45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1F40F0-9909-442F-BBA4-409D061ED0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‹№›</a:t>
            </a:fld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53C1207-D1C8-49E3-8837-E2B89D366FAE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67582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40F214-646F-4D81-AD12-65628EC987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F71768-C3FA-49EF-99EF-06E6C3B284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DA6F24-ED6C-4D12-A9D6-EE37FBD686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E6AACE-FAFB-4934-8E3C-AB5B21635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9/23/2024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1533EA-D0F8-4C79-8721-F190DE2D2D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59BAC9-F101-4394-BBA4-3D21A3497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‹№›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F3A79C9-7EDC-44F6-AC48-5DD98A7695AD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49063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4CB71F-B6C2-4866-BC97-304F78816E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5ED73B-8413-478D-80D7-B78B69763B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BDF226-1B94-4D2D-98B3-7B932FB17D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0C4E9A-CA29-4CCD-ACFA-B29F80FBA1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9/23/2024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A5B7BE-3F1B-4FF3-B1D7-6E39B99D07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2F18F1-E27E-470E-AE13-4755DEE63A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‹№›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0F08750-B7F2-4119-B151-68DE77481335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73638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FDA4224-F4E4-47A4-ACF7-2317493908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679907-DC49-4B86-A34C-C97DBC26A9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DBC8A0-34FC-4B6E-B42B-A721267D89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 i="0" cap="all" spc="1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4B53A7-3209-46A6-9454-F38EAC8F11E7}" type="datetimeFigureOut">
              <a:rPr lang="en-US" smtClean="0"/>
              <a:pPr/>
              <a:t>9/23/2024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9AC0B6-4CC4-4E41-8A4D-F62E17F285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0" cap="all" spc="1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C0E9BD-90BD-46AE-8A0D-06796ADB76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0" cap="all" spc="1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CE633F-9882-4A5C-83A2-1109D0C73261}" type="slidenum">
              <a:rPr lang="en-US" smtClean="0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75486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72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17278C5-34E8-4293-BE47-73B18483AF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!!Rectangle">
            <a:extLst>
              <a:ext uri="{FF2B5EF4-FFF2-40B4-BE49-F238E27FC236}">
                <a16:creationId xmlns:a16="http://schemas.microsoft.com/office/drawing/2014/main" id="{9A3F5928-D955-456A-97B5-AA390B8CE9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nivers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C3E91D2-25D1-6F7D-6C15-CFC4EDAAF99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alphaModFix amt="35000"/>
          </a:blip>
          <a:srcRect l="2213" r="8898"/>
          <a:stretch/>
        </p:blipFill>
        <p:spPr>
          <a:xfrm>
            <a:off x="-66955" y="-82450"/>
            <a:ext cx="1219198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83CC1E-B980-4292-A26D-7EE0428009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86011" y="1009487"/>
            <a:ext cx="10561035" cy="2610045"/>
          </a:xfrm>
        </p:spPr>
        <p:txBody>
          <a:bodyPr anchor="b">
            <a:normAutofit fontScale="90000"/>
          </a:bodyPr>
          <a:lstStyle/>
          <a:p>
            <a:r>
              <a:rPr lang="uk-UA" sz="6100" dirty="0">
                <a:solidFill>
                  <a:srgbClr val="FFFFFF"/>
                </a:solidFill>
              </a:rPr>
              <a:t>міграції радіонуклідів в природному середовищі та в лісових біоценозах 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161FD43E-943F-41FB-8307-C4D0CB0F1F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59147" y="3619532"/>
            <a:ext cx="9876578" cy="2228981"/>
          </a:xfrm>
        </p:spPr>
        <p:txBody>
          <a:bodyPr anchor="ctr">
            <a:normAutofit fontScale="55000" lnSpcReduction="20000"/>
          </a:bodyPr>
          <a:lstStyle/>
          <a:p>
            <a:endParaRPr lang="uk-UA" sz="2000" dirty="0">
              <a:solidFill>
                <a:srgbClr val="FFFFFF"/>
              </a:solidFill>
            </a:endParaRPr>
          </a:p>
          <a:p>
            <a:r>
              <a:rPr lang="uk-UA" dirty="0"/>
              <a:t>                                      План лекції</a:t>
            </a:r>
          </a:p>
          <a:p>
            <a:r>
              <a:rPr lang="uk-UA" dirty="0"/>
              <a:t>1. Джерела радіоактивності в навколишньому середовищі.</a:t>
            </a:r>
          </a:p>
          <a:p>
            <a:r>
              <a:rPr lang="uk-UA" dirty="0"/>
              <a:t>2. Шляхи міграції радіоактивних речовин в об'єктах навколишнього середовища </a:t>
            </a:r>
          </a:p>
          <a:p>
            <a:r>
              <a:rPr lang="uk-UA" dirty="0"/>
              <a:t>3. Міграція радіонуклідів в ланці  «ґрунт-лісова рослинність».</a:t>
            </a:r>
          </a:p>
          <a:p>
            <a:r>
              <a:rPr lang="uk-UA" dirty="0"/>
              <a:t>4. Особливості накопичення радіонуклідів в </a:t>
            </a:r>
            <a:r>
              <a:rPr lang="uk-UA" dirty="0" err="1"/>
              <a:t>грунтах</a:t>
            </a:r>
            <a:r>
              <a:rPr lang="uk-UA" dirty="0"/>
              <a:t>.</a:t>
            </a:r>
          </a:p>
          <a:p>
            <a:r>
              <a:rPr lang="uk-UA" dirty="0"/>
              <a:t>5. Особливості накопичення радіонуклідів в грибах.</a:t>
            </a:r>
          </a:p>
          <a:p>
            <a:r>
              <a:rPr lang="uk-UA" dirty="0"/>
              <a:t>6. Особливості накопичення радіонуклідів лісовими ягодами.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56020367-4FD5-4596-8E10-C5F095CD8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878" y="806470"/>
            <a:ext cx="8453437" cy="0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Graphic 13">
            <a:extLst>
              <a:ext uri="{FF2B5EF4-FFF2-40B4-BE49-F238E27FC236}">
                <a16:creationId xmlns:a16="http://schemas.microsoft.com/office/drawing/2014/main" id="{C5CB530E-515E-412C-9DF1-5F8FFBD6F3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4954" y="2875093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rgbClr val="FFFFFF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nivers"/>
              <a:ea typeface="+mn-ea"/>
              <a:cs typeface="+mn-cs"/>
            </a:endParaRPr>
          </a:p>
        </p:txBody>
      </p:sp>
      <p:sp>
        <p:nvSpPr>
          <p:cNvPr id="17" name="Graphic 12">
            <a:extLst>
              <a:ext uri="{FF2B5EF4-FFF2-40B4-BE49-F238E27FC236}">
                <a16:creationId xmlns:a16="http://schemas.microsoft.com/office/drawing/2014/main" id="{712D4376-A578-4FF1-94FC-245E7A6A48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03734" y="3104388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rgbClr val="FFFFFF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nivers"/>
              <a:ea typeface="+mn-ea"/>
              <a:cs typeface="+mn-cs"/>
            </a:endParaRPr>
          </a:p>
        </p:txBody>
      </p:sp>
      <p:sp>
        <p:nvSpPr>
          <p:cNvPr id="19" name="Graphic 15">
            <a:extLst>
              <a:ext uri="{FF2B5EF4-FFF2-40B4-BE49-F238E27FC236}">
                <a16:creationId xmlns:a16="http://schemas.microsoft.com/office/drawing/2014/main" id="{AEA7509D-F04F-40CB-A0B3-EEF16499CC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414" y="3619532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rgbClr val="FFFFFF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niver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625994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D96260E-1ACC-41CE-8E1D-347C7ADEC3C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alphaModFix amt="35000"/>
          </a:blip>
          <a:srcRect l="2213" r="8898"/>
          <a:stretch/>
        </p:blipFill>
        <p:spPr>
          <a:xfrm>
            <a:off x="137492" y="145473"/>
            <a:ext cx="12191980" cy="6858000"/>
          </a:xfrm>
          <a:prstGeom prst="rect">
            <a:avLst/>
          </a:prstGeom>
        </p:spPr>
      </p:pic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id="{7DA0BBE4-81C9-4A67-8B87-7B67DD852D95}"/>
              </a:ext>
            </a:extLst>
          </p:cNvPr>
          <p:cNvSpPr/>
          <p:nvPr/>
        </p:nvSpPr>
        <p:spPr>
          <a:xfrm>
            <a:off x="613064" y="0"/>
            <a:ext cx="11441444" cy="70480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 радіонуклідів у лісовій фауні.</a:t>
            </a:r>
          </a:p>
          <a:p>
            <a:endParaRPr lang="uk-UA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Уже безпосередньо після аварії на ЧАЕС розпочалося надходження радіонуклідів до основних мисливських тварин лісів: козулі європейської, лося, дикого кабана. Це можна пояснити тим, що радіоактивні пил та аерозолі опускались на поверхню кормових рослин і ґрунту і після їх поїдання тваринами надходили в їх організми. З часом, після переміщення радіонуклідів у ґрунт і включення їх до геохімічних процесів вони, через кореневі системи, знову ж таки переміщались до тих рослин та ґрунтових тварин, яких поїдали мисливські тварини.</a:t>
            </a:r>
          </a:p>
          <a:p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Лісовим екосистемам в літературі приділяється мало уваги, а інформація про рівні забруднення таких видів лісових рослин, як гриби і ягоди, які можуть впливати на формування 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дозового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навантаження на все населення, з’явилась тільки через деякий час після Чорнобильської аварії. Особливу увагу привертають гриби, які здатні накопичувати в своїх плодових тілах радіонукліди 137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Cs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набагато разів більше, ніж інші представники лісового біогеоценозу, а з врахуванням того, що запаси біомаси міцелію складають 200-300 г/м2 , то очевидним є значення ролі грибів в біогеохімічній міграції цього радіонукліду. Основна маса міцелію грибів знаходиться в лісовій підстилці, що характерно тільки для лісових рослин.</a:t>
            </a:r>
          </a:p>
        </p:txBody>
      </p:sp>
    </p:spTree>
    <p:extLst>
      <p:ext uri="{BB962C8B-B14F-4D97-AF65-F5344CB8AC3E}">
        <p14:creationId xmlns:p14="http://schemas.microsoft.com/office/powerpoint/2010/main" val="21228515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>
            <a:extLst>
              <a:ext uri="{FF2B5EF4-FFF2-40B4-BE49-F238E27FC236}">
                <a16:creationId xmlns:a16="http://schemas.microsoft.com/office/drawing/2014/main" id="{011E4E32-AB57-4258-A622-BD840667620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alphaModFix amt="35000"/>
          </a:blip>
          <a:srcRect l="2213" r="8898"/>
          <a:stretch/>
        </p:blipFill>
        <p:spPr>
          <a:xfrm>
            <a:off x="20" y="0"/>
            <a:ext cx="12191980" cy="6858000"/>
          </a:xfrm>
          <a:prstGeom prst="rect">
            <a:avLst/>
          </a:prstGeom>
        </p:spPr>
      </p:pic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CD88DBCC-5DED-4B5D-AD7F-94B3931D533B}"/>
              </a:ext>
            </a:extLst>
          </p:cNvPr>
          <p:cNvSpPr/>
          <p:nvPr/>
        </p:nvSpPr>
        <p:spPr>
          <a:xfrm>
            <a:off x="176645" y="0"/>
            <a:ext cx="11918373" cy="6362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лісовій підстилці акумулюється біля 70% 137С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який потрапив у ґрунт лісових масивів. </a:t>
            </a:r>
          </a:p>
          <a:p>
            <a:pPr algn="just"/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Населення все більше використовує продукцію з підсобних господарств, регулярно (від 1/3 до 2/3 жителів Полісся) вживає у їжу «дари лісу» ( збирає гриби, ягоди і лікарські рослини, відстрілює дичину). Внесок харчових продуктів лісу у дозу внутрішнього опромінення коливається від 12 до 40% у всього населення і до 50-95% його критичних груп.</a:t>
            </a:r>
          </a:p>
          <a:p>
            <a:pPr algn="just"/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 високим накопиченням радіонуклідів вирізняються гриби, як і інші живі організми, що використовують органічну речовину лісової підстилки і кореневих виділень в якості основного джерела вуглецевого живлення (ґрунтова </a:t>
            </a:r>
            <a:r>
              <a:rPr lang="uk-UA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мезофауна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мікоризні гриби, мікроорганізми). </a:t>
            </a:r>
          </a:p>
          <a:p>
            <a:pPr algn="just"/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 їстівних видів грибів на території України сягає до 500 видів, але найбільш поширеними серед них на території Українського Полісся є 10-15 видів грибів, які споживаються населенням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Накопичення радіонуклідів грибами залежить від їх видового складу і</a:t>
            </a:r>
          </a:p>
          <a:p>
            <a:pPr algn="just"/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ступенем накопичення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радіоцезію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основні види їстівних грибів підрозділяються на 4 групи:</a:t>
            </a:r>
          </a:p>
          <a:p>
            <a:pPr algn="just"/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акумулятори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польські гриби,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свинушки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маслюки звичайні;</a:t>
            </a:r>
          </a:p>
          <a:p>
            <a:pPr algn="just"/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сильно </a:t>
            </a:r>
            <a:r>
              <a:rPr lang="uk-UA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акумулюючі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грузді, зеленушки, сироїжки,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вовнянка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рожева;</a:t>
            </a:r>
          </a:p>
          <a:p>
            <a:pPr algn="just"/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середньо </a:t>
            </a:r>
            <a:r>
              <a:rPr lang="uk-UA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накопичуючі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лисички,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рядовки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білі гриби, підберезники,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підосиновики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4) 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слабо </a:t>
            </a:r>
            <a:r>
              <a:rPr lang="uk-UA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накопичуючі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опеньки, дощовик їстівний, гриби-парасольки строкаті.</a:t>
            </a:r>
          </a:p>
          <a:p>
            <a:pPr algn="just"/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Навіть більше як через 35 років після аварії на Чорнобильські АЄС радіоактивне забруднення грибів залишається надто високим і вони мають великий вплив на формування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дозового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навантаження на організм людей, які мешкають на найбільш забруднених територіях. </a:t>
            </a:r>
          </a:p>
        </p:txBody>
      </p:sp>
    </p:spTree>
    <p:extLst>
      <p:ext uri="{BB962C8B-B14F-4D97-AF65-F5344CB8AC3E}">
        <p14:creationId xmlns:p14="http://schemas.microsoft.com/office/powerpoint/2010/main" val="25422705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>
            <a:extLst>
              <a:ext uri="{FF2B5EF4-FFF2-40B4-BE49-F238E27FC236}">
                <a16:creationId xmlns:a16="http://schemas.microsoft.com/office/drawing/2014/main" id="{6FD493D4-DA61-4436-B7A8-B58B67AE1A6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alphaModFix amt="35000"/>
          </a:blip>
          <a:srcRect l="2213" r="8898"/>
          <a:stretch/>
        </p:blipFill>
        <p:spPr>
          <a:xfrm>
            <a:off x="-1" y="0"/>
            <a:ext cx="12191980" cy="6858000"/>
          </a:xfrm>
          <a:prstGeom prst="rect">
            <a:avLst/>
          </a:prstGeom>
        </p:spPr>
      </p:pic>
      <p:graphicFrame>
        <p:nvGraphicFramePr>
          <p:cNvPr id="3" name="Таблиця 2">
            <a:extLst>
              <a:ext uri="{FF2B5EF4-FFF2-40B4-BE49-F238E27FC236}">
                <a16:creationId xmlns:a16="http://schemas.microsoft.com/office/drawing/2014/main" id="{2CE691EB-A081-4853-BF85-C066C2C9EB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6361210"/>
              </p:ext>
            </p:extLst>
          </p:nvPr>
        </p:nvGraphicFramePr>
        <p:xfrm>
          <a:off x="1615249" y="948521"/>
          <a:ext cx="9274599" cy="574310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05123">
                  <a:extLst>
                    <a:ext uri="{9D8B030D-6E8A-4147-A177-3AD203B41FA5}">
                      <a16:colId xmlns:a16="http://schemas.microsoft.com/office/drawing/2014/main" val="1137017959"/>
                    </a:ext>
                  </a:extLst>
                </a:gridCol>
                <a:gridCol w="1383621">
                  <a:extLst>
                    <a:ext uri="{9D8B030D-6E8A-4147-A177-3AD203B41FA5}">
                      <a16:colId xmlns:a16="http://schemas.microsoft.com/office/drawing/2014/main" val="1431674817"/>
                    </a:ext>
                  </a:extLst>
                </a:gridCol>
                <a:gridCol w="1946711">
                  <a:extLst>
                    <a:ext uri="{9D8B030D-6E8A-4147-A177-3AD203B41FA5}">
                      <a16:colId xmlns:a16="http://schemas.microsoft.com/office/drawing/2014/main" val="2292007950"/>
                    </a:ext>
                  </a:extLst>
                </a:gridCol>
                <a:gridCol w="1679629">
                  <a:extLst>
                    <a:ext uri="{9D8B030D-6E8A-4147-A177-3AD203B41FA5}">
                      <a16:colId xmlns:a16="http://schemas.microsoft.com/office/drawing/2014/main" val="3581188361"/>
                    </a:ext>
                  </a:extLst>
                </a:gridCol>
                <a:gridCol w="1359515">
                  <a:extLst>
                    <a:ext uri="{9D8B030D-6E8A-4147-A177-3AD203B41FA5}">
                      <a16:colId xmlns:a16="http://schemas.microsoft.com/office/drawing/2014/main" val="1595499799"/>
                    </a:ext>
                  </a:extLst>
                </a:gridCol>
              </a:tblGrid>
              <a:tr h="121472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effectLst/>
                        </a:rPr>
                        <a:t>Вид грибів</a:t>
                      </a:r>
                      <a:endParaRPr lang="uk-UA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31" marR="651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effectLst/>
                        </a:rPr>
                        <a:t>Кількість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effectLst/>
                        </a:rPr>
                        <a:t>відібраних зразків</a:t>
                      </a:r>
                      <a:endParaRPr lang="uk-UA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31" marR="651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</a:rPr>
                        <a:t>Щільність забруднення ґрунту, кБк/м</a:t>
                      </a:r>
                      <a:r>
                        <a:rPr lang="uk-UA" sz="1400" b="1" baseline="30000">
                          <a:effectLst/>
                        </a:rPr>
                        <a:t>2</a:t>
                      </a:r>
                      <a:endParaRPr lang="uk-UA" sz="1400" b="1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</a:rPr>
                        <a:t>(Min-max)</a:t>
                      </a:r>
                      <a:endParaRPr lang="uk-UA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31" marR="651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</a:rPr>
                        <a:t>Питома активність грибів, Бк/кг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</a:rPr>
                        <a:t>(Min-max)</a:t>
                      </a:r>
                      <a:endParaRPr lang="uk-UA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31" marR="651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</a:rPr>
                        <a:t>Кп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</a:rPr>
                        <a:t>(Min-max)</a:t>
                      </a:r>
                      <a:endParaRPr lang="uk-UA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31" marR="65131" marT="0" marB="0" anchor="ctr"/>
                </a:tc>
                <a:extLst>
                  <a:ext uri="{0D108BD9-81ED-4DB2-BD59-A6C34878D82A}">
                    <a16:rowId xmlns:a16="http://schemas.microsoft.com/office/drawing/2014/main" val="719480851"/>
                  </a:ext>
                </a:extLst>
              </a:tr>
              <a:tr h="50285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effectLst/>
                        </a:rPr>
                        <a:t>Маслюки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(Boletus luteus L. ex Fr.)</a:t>
                      </a:r>
                      <a:endParaRPr lang="uk-UA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31" marR="651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effectLst/>
                        </a:rPr>
                        <a:t>25</a:t>
                      </a:r>
                      <a:endParaRPr lang="uk-UA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31" marR="651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effectLst/>
                        </a:rPr>
                        <a:t>101–1570</a:t>
                      </a:r>
                      <a:endParaRPr lang="uk-UA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31" marR="651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</a:rPr>
                        <a:t>5600–162000</a:t>
                      </a:r>
                      <a:endParaRPr lang="uk-UA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31" marR="651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effectLst/>
                        </a:rPr>
                        <a:t>55,4–103,2</a:t>
                      </a:r>
                      <a:endParaRPr lang="uk-UA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31" marR="65131" marT="0" marB="0" anchor="ctr"/>
                </a:tc>
                <a:extLst>
                  <a:ext uri="{0D108BD9-81ED-4DB2-BD59-A6C34878D82A}">
                    <a16:rowId xmlns:a16="http://schemas.microsoft.com/office/drawing/2014/main" val="3751519616"/>
                  </a:ext>
                </a:extLst>
              </a:tr>
              <a:tr h="74448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</a:rPr>
                        <a:t>Підберезовики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</a:rPr>
                        <a:t>(</a:t>
                      </a:r>
                      <a:r>
                        <a:rPr lang="en-US" sz="1400" b="1">
                          <a:effectLst/>
                        </a:rPr>
                        <a:t>Boletus scaber Bull</a:t>
                      </a:r>
                      <a:r>
                        <a:rPr lang="uk-UA" sz="1400" b="1">
                          <a:effectLst/>
                        </a:rPr>
                        <a:t>. ех </a:t>
                      </a:r>
                      <a:r>
                        <a:rPr lang="en-US" sz="1400" b="1">
                          <a:effectLst/>
                        </a:rPr>
                        <a:t>Fr</a:t>
                      </a:r>
                      <a:r>
                        <a:rPr lang="uk-UA" sz="1400" b="1">
                          <a:effectLst/>
                        </a:rPr>
                        <a:t>.)</a:t>
                      </a:r>
                      <a:endParaRPr lang="uk-UA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31" marR="651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effectLst/>
                        </a:rPr>
                        <a:t>20</a:t>
                      </a:r>
                      <a:endParaRPr lang="uk-UA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31" marR="651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effectLst/>
                        </a:rPr>
                        <a:t>123–940</a:t>
                      </a:r>
                      <a:endParaRPr lang="uk-UA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31" marR="651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effectLst/>
                        </a:rPr>
                        <a:t>4162–45200</a:t>
                      </a:r>
                      <a:endParaRPr lang="uk-UA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31" marR="651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</a:rPr>
                        <a:t>33,8–48,1</a:t>
                      </a:r>
                      <a:endParaRPr lang="uk-UA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31" marR="65131" marT="0" marB="0" anchor="ctr"/>
                </a:tc>
                <a:extLst>
                  <a:ext uri="{0D108BD9-81ED-4DB2-BD59-A6C34878D82A}">
                    <a16:rowId xmlns:a16="http://schemas.microsoft.com/office/drawing/2014/main" val="2124998915"/>
                  </a:ext>
                </a:extLst>
              </a:tr>
              <a:tr h="48632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</a:rPr>
                        <a:t>Підосиновики</a:t>
                      </a:r>
                      <a:r>
                        <a:rPr lang="en-US" sz="1400" b="1">
                          <a:effectLst/>
                        </a:rPr>
                        <a:t> (Leccinum)</a:t>
                      </a:r>
                      <a:endParaRPr lang="uk-UA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31" marR="651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effectLst/>
                        </a:rPr>
                        <a:t>20</a:t>
                      </a:r>
                      <a:endParaRPr lang="uk-UA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31" marR="651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effectLst/>
                        </a:rPr>
                        <a:t>128–640</a:t>
                      </a:r>
                      <a:endParaRPr lang="uk-UA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31" marR="651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effectLst/>
                        </a:rPr>
                        <a:t>2230–61100</a:t>
                      </a:r>
                      <a:endParaRPr lang="uk-UA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31" marR="651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</a:rPr>
                        <a:t>17,4–95,5</a:t>
                      </a:r>
                      <a:endParaRPr lang="uk-UA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31" marR="65131" marT="0" marB="0" anchor="ctr"/>
                </a:tc>
                <a:extLst>
                  <a:ext uri="{0D108BD9-81ED-4DB2-BD59-A6C34878D82A}">
                    <a16:rowId xmlns:a16="http://schemas.microsoft.com/office/drawing/2014/main" val="481789686"/>
                  </a:ext>
                </a:extLst>
              </a:tr>
              <a:tr h="50285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</a:rPr>
                        <a:t>Польські гриби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</a:rPr>
                        <a:t>(</a:t>
                      </a:r>
                      <a:r>
                        <a:rPr lang="en-US" sz="1400" b="1">
                          <a:effectLst/>
                        </a:rPr>
                        <a:t>Boletus badius Fr</a:t>
                      </a:r>
                      <a:r>
                        <a:rPr lang="uk-UA" sz="1400" b="1">
                          <a:effectLst/>
                        </a:rPr>
                        <a:t>.)</a:t>
                      </a:r>
                      <a:endParaRPr lang="uk-UA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31" marR="651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</a:rPr>
                        <a:t>25</a:t>
                      </a:r>
                      <a:endParaRPr lang="uk-UA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31" marR="651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effectLst/>
                        </a:rPr>
                        <a:t>74–3980</a:t>
                      </a:r>
                      <a:endParaRPr lang="uk-UA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31" marR="651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effectLst/>
                        </a:rPr>
                        <a:t>10700–364000</a:t>
                      </a:r>
                      <a:endParaRPr lang="uk-UA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31" marR="651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</a:rPr>
                        <a:t>91,5–144,6-</a:t>
                      </a:r>
                      <a:endParaRPr lang="uk-UA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31" marR="65131" marT="0" marB="0" anchor="ctr"/>
                </a:tc>
                <a:extLst>
                  <a:ext uri="{0D108BD9-81ED-4DB2-BD59-A6C34878D82A}">
                    <a16:rowId xmlns:a16="http://schemas.microsoft.com/office/drawing/2014/main" val="4212587892"/>
                  </a:ext>
                </a:extLst>
              </a:tr>
              <a:tr h="74448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</a:rPr>
                        <a:t>Білі гриби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(Boletus edulis Bull. ех Fr.)</a:t>
                      </a:r>
                      <a:endParaRPr lang="uk-UA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31" marR="651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</a:rPr>
                        <a:t>35</a:t>
                      </a:r>
                      <a:endParaRPr lang="uk-UA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31" marR="651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effectLst/>
                        </a:rPr>
                        <a:t>94–2720</a:t>
                      </a:r>
                      <a:endParaRPr lang="uk-UA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31" marR="651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effectLst/>
                        </a:rPr>
                        <a:t>5220–183000</a:t>
                      </a:r>
                      <a:endParaRPr lang="uk-UA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31" marR="651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</a:rPr>
                        <a:t>55,5–67,3</a:t>
                      </a:r>
                      <a:endParaRPr lang="uk-UA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31" marR="65131" marT="0" marB="0" anchor="ctr"/>
                </a:tc>
                <a:extLst>
                  <a:ext uri="{0D108BD9-81ED-4DB2-BD59-A6C34878D82A}">
                    <a16:rowId xmlns:a16="http://schemas.microsoft.com/office/drawing/2014/main" val="2136187745"/>
                  </a:ext>
                </a:extLst>
              </a:tr>
              <a:tr h="74448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</a:rPr>
                        <a:t>Лисички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(Cantharellus cibarius Fr.)</a:t>
                      </a:r>
                      <a:endParaRPr lang="uk-UA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31" marR="651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</a:rPr>
                        <a:t>20</a:t>
                      </a:r>
                      <a:endParaRPr lang="uk-UA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31" marR="651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</a:rPr>
                        <a:t>165–810</a:t>
                      </a:r>
                      <a:endParaRPr lang="uk-UA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31" marR="651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effectLst/>
                        </a:rPr>
                        <a:t>4160–42000</a:t>
                      </a:r>
                      <a:endParaRPr lang="uk-UA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31" marR="651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effectLst/>
                        </a:rPr>
                        <a:t>25,2–51,9</a:t>
                      </a:r>
                      <a:endParaRPr lang="uk-UA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31" marR="65131" marT="0" marB="0" anchor="ctr"/>
                </a:tc>
                <a:extLst>
                  <a:ext uri="{0D108BD9-81ED-4DB2-BD59-A6C34878D82A}">
                    <a16:rowId xmlns:a16="http://schemas.microsoft.com/office/drawing/2014/main" val="3509857801"/>
                  </a:ext>
                </a:extLst>
              </a:tr>
              <a:tr h="50285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</a:rPr>
                        <a:t>Сироїжки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(Russula Pers.)</a:t>
                      </a:r>
                      <a:endParaRPr lang="uk-UA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31" marR="651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</a:rPr>
                        <a:t>20</a:t>
                      </a:r>
                      <a:endParaRPr lang="uk-UA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31" marR="651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</a:rPr>
                        <a:t>65–549</a:t>
                      </a:r>
                      <a:endParaRPr lang="uk-UA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31" marR="651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</a:rPr>
                        <a:t>3590–39170</a:t>
                      </a:r>
                      <a:endParaRPr lang="uk-UA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31" marR="651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effectLst/>
                        </a:rPr>
                        <a:t>55,2–71,3</a:t>
                      </a:r>
                      <a:endParaRPr lang="uk-UA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31" marR="65131" marT="0" marB="0" anchor="ctr"/>
                </a:tc>
                <a:extLst>
                  <a:ext uri="{0D108BD9-81ED-4DB2-BD59-A6C34878D82A}">
                    <a16:rowId xmlns:a16="http://schemas.microsoft.com/office/drawing/2014/main" val="1662368951"/>
                  </a:ext>
                </a:extLst>
              </a:tr>
            </a:tbl>
          </a:graphicData>
        </a:graphic>
      </p:graphicFrame>
      <p:sp>
        <p:nvSpPr>
          <p:cNvPr id="4" name="Rectangle 1">
            <a:extLst>
              <a:ext uri="{FF2B5EF4-FFF2-40B4-BE49-F238E27FC236}">
                <a16:creationId xmlns:a16="http://schemas.microsoft.com/office/drawing/2014/main" id="{C5884B8D-741B-4EA5-86FD-C4831E34E9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5602" y="166376"/>
            <a:ext cx="10720775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429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Табл. 1. Питома активність </a:t>
            </a:r>
            <a:r>
              <a:rPr kumimoji="0" lang="uk-UA" altLang="uk-UA" b="1" i="0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137</a:t>
            </a:r>
            <a:r>
              <a:rPr kumimoji="0" lang="uk-UA" altLang="uk-UA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Сs у грибах, зібраних в лісах Північних районів Житомирської області </a:t>
            </a:r>
            <a:r>
              <a:rPr lang="uk-UA" altLang="uk-UA" b="1" dirty="0">
                <a:latin typeface="Arial" panose="020B0604020202020204" pitchFamily="34" charset="0"/>
                <a:ea typeface="Times New Roman" panose="02020603050405020304" pitchFamily="18" charset="0"/>
              </a:rPr>
              <a:t>(</a:t>
            </a:r>
            <a:r>
              <a:rPr kumimoji="0" lang="uk-UA" altLang="uk-UA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2020-2021) р.</a:t>
            </a:r>
            <a:endParaRPr kumimoji="0" lang="uk-UA" altLang="uk-UA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3429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97417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85A23BC-D312-42A1-9525-5276CA2D339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alphaModFix amt="35000"/>
          </a:blip>
          <a:srcRect l="2213" r="8898"/>
          <a:stretch/>
        </p:blipFill>
        <p:spPr>
          <a:xfrm>
            <a:off x="20" y="0"/>
            <a:ext cx="12191980" cy="6858000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4BD64AC-2CF4-4D07-88C0-8A682B5125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1013" y="190783"/>
            <a:ext cx="6461222" cy="5750687"/>
          </a:xfrm>
          <a:prstGeom prst="rect">
            <a:avLst/>
          </a:prstGeom>
        </p:spPr>
      </p:pic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id="{888A5A31-6377-4828-A577-0FA0078DD959}"/>
              </a:ext>
            </a:extLst>
          </p:cNvPr>
          <p:cNvSpPr/>
          <p:nvPr/>
        </p:nvSpPr>
        <p:spPr>
          <a:xfrm>
            <a:off x="2879035" y="5941470"/>
            <a:ext cx="6096000" cy="786754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342900" algn="ctr">
              <a:lnSpc>
                <a:spcPct val="150000"/>
              </a:lnSpc>
              <a:spcAft>
                <a:spcPts val="0"/>
              </a:spcAft>
            </a:pPr>
            <a:r>
              <a:rPr lang="uk-UA" sz="16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Рис. 2.  Внесок </a:t>
            </a:r>
            <a:r>
              <a:rPr lang="uk-UA" sz="1600" b="1" i="1" baseline="30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137</a:t>
            </a:r>
            <a:r>
              <a:rPr lang="uk-UA" sz="16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Сs за рахунок грибів у дозу внутрішнього опромінення жителів 2-ої зони, %</a:t>
            </a:r>
            <a:endParaRPr lang="uk-UA" sz="1600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86150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>
            <a:extLst>
              <a:ext uri="{FF2B5EF4-FFF2-40B4-BE49-F238E27FC236}">
                <a16:creationId xmlns:a16="http://schemas.microsoft.com/office/drawing/2014/main" id="{4ACD863C-65DD-4880-84A9-1B54C584677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alphaModFix amt="35000"/>
          </a:blip>
          <a:srcRect l="2213" r="8898"/>
          <a:stretch/>
        </p:blipFill>
        <p:spPr>
          <a:xfrm>
            <a:off x="0" y="0"/>
            <a:ext cx="12191980" cy="6858000"/>
          </a:xfrm>
          <a:prstGeom prst="rect">
            <a:avLst/>
          </a:prstGeom>
        </p:spPr>
      </p:pic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id="{888A5A31-6377-4828-A577-0FA0078DD959}"/>
              </a:ext>
            </a:extLst>
          </p:cNvPr>
          <p:cNvSpPr/>
          <p:nvPr/>
        </p:nvSpPr>
        <p:spPr>
          <a:xfrm>
            <a:off x="3047989" y="6049068"/>
            <a:ext cx="6096000" cy="786754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342900" algn="ctr">
              <a:lnSpc>
                <a:spcPct val="150000"/>
              </a:lnSpc>
              <a:spcAft>
                <a:spcPts val="0"/>
              </a:spcAft>
            </a:pPr>
            <a:r>
              <a:rPr lang="uk-UA" sz="16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Рис. 3. </a:t>
            </a:r>
            <a:r>
              <a:rPr lang="ru-RU" sz="16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Внесок 137Сs за </a:t>
            </a:r>
            <a:r>
              <a:rPr lang="ru-RU" sz="1600" b="1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рахунок</a:t>
            </a:r>
            <a:r>
              <a:rPr lang="ru-RU" sz="16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b="1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грибів</a:t>
            </a:r>
            <a:r>
              <a:rPr lang="ru-RU" sz="16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у дозу </a:t>
            </a:r>
            <a:r>
              <a:rPr lang="ru-RU" sz="1600" b="1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внутрішнього</a:t>
            </a:r>
            <a:r>
              <a:rPr lang="ru-RU" sz="16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b="1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опромінення</a:t>
            </a:r>
            <a:r>
              <a:rPr lang="ru-RU" sz="16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b="1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жителів</a:t>
            </a:r>
            <a:r>
              <a:rPr lang="ru-RU" sz="16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3-ої </a:t>
            </a:r>
            <a:r>
              <a:rPr lang="ru-RU" sz="1600" b="1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зони</a:t>
            </a:r>
            <a:r>
              <a:rPr lang="ru-RU" sz="16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за </a:t>
            </a:r>
            <a:r>
              <a:rPr lang="ru-RU" sz="1600" b="1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рахунок</a:t>
            </a:r>
            <a:r>
              <a:rPr lang="ru-RU" sz="16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з 137Сs, %</a:t>
            </a:r>
            <a:endParaRPr lang="uk-UA" sz="1600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E588AB0-BD2D-42E2-85F8-B14E3A3595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5551" y="129776"/>
            <a:ext cx="8020877" cy="5919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90245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>
            <a:extLst>
              <a:ext uri="{FF2B5EF4-FFF2-40B4-BE49-F238E27FC236}">
                <a16:creationId xmlns:a16="http://schemas.microsoft.com/office/drawing/2014/main" id="{12E31C0E-0873-4643-9D34-02FA1E76DA4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alphaModFix amt="35000"/>
          </a:blip>
          <a:srcRect l="2213" r="8898"/>
          <a:stretch/>
        </p:blipFill>
        <p:spPr>
          <a:xfrm>
            <a:off x="0" y="0"/>
            <a:ext cx="12191980" cy="68580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8FF82B6-35CF-4A7A-9565-4F001029EB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1449" y="436257"/>
            <a:ext cx="9149082" cy="5068956"/>
          </a:xfrm>
          <a:prstGeom prst="rect">
            <a:avLst/>
          </a:prstGeom>
        </p:spPr>
      </p:pic>
      <p:sp>
        <p:nvSpPr>
          <p:cNvPr id="4" name="Прямокутник 3">
            <a:extLst>
              <a:ext uri="{FF2B5EF4-FFF2-40B4-BE49-F238E27FC236}">
                <a16:creationId xmlns:a16="http://schemas.microsoft.com/office/drawing/2014/main" id="{E7119D65-6ED1-4787-BE6F-BB8B29FB4F96}"/>
              </a:ext>
            </a:extLst>
          </p:cNvPr>
          <p:cNvSpPr/>
          <p:nvPr/>
        </p:nvSpPr>
        <p:spPr>
          <a:xfrm>
            <a:off x="3047990" y="5941470"/>
            <a:ext cx="6096000" cy="786754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342900" algn="ctr">
              <a:lnSpc>
                <a:spcPct val="150000"/>
              </a:lnSpc>
              <a:spcAft>
                <a:spcPts val="0"/>
              </a:spcAft>
            </a:pPr>
            <a:r>
              <a:rPr lang="uk-UA" sz="16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Рис. 4. </a:t>
            </a:r>
            <a:r>
              <a:rPr lang="ru-RU" sz="1600" b="1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Внесок</a:t>
            </a:r>
            <a:r>
              <a:rPr lang="ru-RU" sz="16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90Sr, за </a:t>
            </a:r>
            <a:r>
              <a:rPr lang="ru-RU" sz="1600" b="1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рахунок</a:t>
            </a:r>
            <a:r>
              <a:rPr lang="ru-RU" sz="16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b="1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грибів</a:t>
            </a:r>
            <a:r>
              <a:rPr lang="ru-RU" sz="16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у дозу </a:t>
            </a:r>
            <a:r>
              <a:rPr lang="ru-RU" sz="1600" b="1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внутрішнього</a:t>
            </a:r>
            <a:r>
              <a:rPr lang="ru-RU" sz="16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b="1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опромінення</a:t>
            </a:r>
            <a:r>
              <a:rPr lang="ru-RU" sz="16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b="1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жителів</a:t>
            </a:r>
            <a:r>
              <a:rPr lang="ru-RU" sz="16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2-ої </a:t>
            </a:r>
            <a:r>
              <a:rPr lang="ru-RU" sz="1600" b="1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зони</a:t>
            </a:r>
            <a:r>
              <a:rPr lang="ru-RU" sz="16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%</a:t>
            </a:r>
            <a:endParaRPr lang="uk-UA" sz="1600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54874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A20832F-1089-403F-9CE1-3D19B495A58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alphaModFix amt="35000"/>
          </a:blip>
          <a:srcRect l="2213" r="8898"/>
          <a:stretch/>
        </p:blipFill>
        <p:spPr>
          <a:xfrm>
            <a:off x="20" y="0"/>
            <a:ext cx="12191980" cy="6858000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D7A4F28-B320-4F63-A5B6-B7BA048F4A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6995" y="626164"/>
            <a:ext cx="8638009" cy="5168348"/>
          </a:xfrm>
          <a:prstGeom prst="rect">
            <a:avLst/>
          </a:prstGeom>
        </p:spPr>
      </p:pic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id="{B6FCC8DF-A784-4946-9273-65F413C22514}"/>
              </a:ext>
            </a:extLst>
          </p:cNvPr>
          <p:cNvSpPr/>
          <p:nvPr/>
        </p:nvSpPr>
        <p:spPr>
          <a:xfrm>
            <a:off x="3047999" y="6027299"/>
            <a:ext cx="6096000" cy="786754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342900" algn="ctr">
              <a:lnSpc>
                <a:spcPct val="150000"/>
              </a:lnSpc>
              <a:spcAft>
                <a:spcPts val="0"/>
              </a:spcAft>
            </a:pPr>
            <a:r>
              <a:rPr lang="uk-UA" sz="16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Рис. 5. </a:t>
            </a:r>
            <a:r>
              <a:rPr lang="ru-RU" sz="1600" b="1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Внесок</a:t>
            </a:r>
            <a:r>
              <a:rPr lang="ru-RU" sz="16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90Sr, за </a:t>
            </a:r>
            <a:r>
              <a:rPr lang="ru-RU" sz="1600" b="1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рахунок</a:t>
            </a:r>
            <a:r>
              <a:rPr lang="ru-RU" sz="16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b="1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грибів</a:t>
            </a:r>
            <a:r>
              <a:rPr lang="ru-RU" sz="16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у дозу </a:t>
            </a:r>
            <a:r>
              <a:rPr lang="ru-RU" sz="1600" b="1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внутрішнього</a:t>
            </a:r>
            <a:r>
              <a:rPr lang="ru-RU" sz="16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b="1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опромінення</a:t>
            </a:r>
            <a:r>
              <a:rPr lang="ru-RU" sz="16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b="1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жителів</a:t>
            </a:r>
            <a:r>
              <a:rPr lang="ru-RU" sz="16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3-ої </a:t>
            </a:r>
            <a:r>
              <a:rPr lang="ru-RU" sz="1600" b="1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зони</a:t>
            </a:r>
            <a:r>
              <a:rPr lang="ru-RU" sz="16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за </a:t>
            </a:r>
            <a:r>
              <a:rPr lang="ru-RU" sz="1600" b="1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рахунок</a:t>
            </a:r>
            <a:r>
              <a:rPr lang="ru-RU" sz="16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90Sr, %</a:t>
            </a:r>
            <a:endParaRPr lang="uk-UA" sz="1600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46786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>
            <a:extLst>
              <a:ext uri="{FF2B5EF4-FFF2-40B4-BE49-F238E27FC236}">
                <a16:creationId xmlns:a16="http://schemas.microsoft.com/office/drawing/2014/main" id="{CBB55B5F-B61E-4CE1-8AA4-2F497F56322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alphaModFix amt="35000"/>
          </a:blip>
          <a:srcRect l="2213" r="8898"/>
          <a:stretch/>
        </p:blipFill>
        <p:spPr>
          <a:xfrm>
            <a:off x="20" y="0"/>
            <a:ext cx="12191980" cy="6858000"/>
          </a:xfrm>
          <a:prstGeom prst="rect">
            <a:avLst/>
          </a:prstGeom>
        </p:spPr>
      </p:pic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CB06C64E-99A1-4742-A627-31FF6F294EA1}"/>
              </a:ext>
            </a:extLst>
          </p:cNvPr>
          <p:cNvSpPr/>
          <p:nvPr/>
        </p:nvSpPr>
        <p:spPr>
          <a:xfrm>
            <a:off x="785192" y="427383"/>
            <a:ext cx="11141764" cy="5786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uk-UA" dirty="0"/>
          </a:p>
          <a:p>
            <a:pPr algn="just"/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Житомирській області загальна площа ягідників становить 73,63 тис. га, Рівненській – 66,68 тис. га, Волинській – 55,93 тис. га. В цих областях найбільшу частку ягідникових площ займають </a:t>
            </a:r>
            <a:r>
              <a:rPr lang="uk-UA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чорничники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в Житомирській області – 91,8%, Рівненській – 66,5 %, Волинській – 85,3%. Значно менші території займають в згаданих регіонах журавлинними – 3,1; 32,5 та 8,0% відповідно. Дуже незначна частка ягідникових площ припадає на брусничники – 4,0; 0,3; 5,9% та </a:t>
            </a:r>
            <a:r>
              <a:rPr lang="uk-UA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буяшники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1,2; 0,8; 1,0% відповідно. В Українському Поліссі ростуть ще декілька видів ягід: суниця лісова, малина звичайна, ожина, які не мають суттєвого промислового значення, але заготовлюються в певних обсягах населенням для власних потреб.</a:t>
            </a:r>
          </a:p>
          <a:p>
            <a:pPr algn="just"/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результаті аварії на Чорнобильській АЕС значна частина ягідників була забруднена радіонуклідами. Беручи до уваги те, що найбільші площі ягідників знаходяться у північних районах вищезазначених областей, де щільність забруднення радіонуклідами, зокрема 137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Cs 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90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Sr, 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максимальна, то з радіологічної точки зору у лісових екосистемах найбільш критичною є недеревна продукція лісу, яка за харчовими ланцюгами має прямий вихід на людину і є джерелом додаткового внутрішнього опромінення населення, яке мешкає на радіоактивно забруднених територіях північної частини Житомирщини.</a:t>
            </a:r>
          </a:p>
        </p:txBody>
      </p:sp>
    </p:spTree>
    <p:extLst>
      <p:ext uri="{BB962C8B-B14F-4D97-AF65-F5344CB8AC3E}">
        <p14:creationId xmlns:p14="http://schemas.microsoft.com/office/powerpoint/2010/main" val="32481815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>
            <a:extLst>
              <a:ext uri="{FF2B5EF4-FFF2-40B4-BE49-F238E27FC236}">
                <a16:creationId xmlns:a16="http://schemas.microsoft.com/office/drawing/2014/main" id="{CB9265E6-7B3E-46B3-AFAC-66F94C0D3D4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alphaModFix amt="35000"/>
          </a:blip>
          <a:srcRect l="2213" r="8898"/>
          <a:stretch/>
        </p:blipFill>
        <p:spPr>
          <a:xfrm>
            <a:off x="0" y="0"/>
            <a:ext cx="12191980" cy="6858000"/>
          </a:xfrm>
          <a:prstGeom prst="rect">
            <a:avLst/>
          </a:prstGeom>
        </p:spPr>
      </p:pic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74C3867D-648B-47A5-816F-4302B8B18D99}"/>
              </a:ext>
            </a:extLst>
          </p:cNvPr>
          <p:cNvSpPr/>
          <p:nvPr/>
        </p:nvSpPr>
        <p:spPr>
          <a:xfrm>
            <a:off x="1027043" y="630565"/>
            <a:ext cx="10820400" cy="5847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ягід видів родини брусничних, що складають основу ягідних ресурсів в цих районах, характерне максимальне накопичення 137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Cs 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серед всіх ягідних видів.</a:t>
            </a:r>
          </a:p>
          <a:p>
            <a:pPr algn="just"/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Екологічні умови істотно впливають на інтенсивність накопичення 137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Cs 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ягодах різних видів. Саме це викликає значні коливання питомої активності радіонуклідів в ягодах при однаковій щільності забруднення ґрунту. Зокрема, значення коефіцієнтів переходу 137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Cs 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свіжі ягоди чорниці варіює у межах 3,4-16,1, суниці лісової – 2,9-10,9, малини звичайної – 2,7-8,4.</a:t>
            </a:r>
          </a:p>
          <a:p>
            <a:pPr algn="just"/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лісових екосистемах одночасно відбуваються </a:t>
            </a:r>
            <a:r>
              <a:rPr lang="uk-UA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різнонаправлені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процеси міграції техногенного 137С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 – 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очищення одних (лісова підстилка, чорниці, однорічний приріст деревних порід та ін.) та збільшення забруднення інших (мінеральні шари ґрунту, білий гриб тощо), тому прогнозувати вміст 137С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 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 інших техногенних радіонуклідів у лісових екосистемах, в тому числі грибах та ягодах, а також можливості реабілітації певних ділянок лісу – питання складне. </a:t>
            </a:r>
          </a:p>
          <a:p>
            <a:pPr algn="just"/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більшості мешканців забруднених територій лісові ягоди є також суттєвим джерелом надходження радіонуклідів до організму.</a:t>
            </a:r>
          </a:p>
          <a:p>
            <a:pPr algn="just"/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Встановлено, що найбільша частка споживання лісових ягід у досліджуваних нами регіонах припадає саме чорниці.</a:t>
            </a:r>
            <a:endParaRPr lang="uk-UA" sz="2200" dirty="0"/>
          </a:p>
        </p:txBody>
      </p:sp>
    </p:spTree>
    <p:extLst>
      <p:ext uri="{BB962C8B-B14F-4D97-AF65-F5344CB8AC3E}">
        <p14:creationId xmlns:p14="http://schemas.microsoft.com/office/powerpoint/2010/main" val="29970729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>
            <a:extLst>
              <a:ext uri="{FF2B5EF4-FFF2-40B4-BE49-F238E27FC236}">
                <a16:creationId xmlns:a16="http://schemas.microsoft.com/office/drawing/2014/main" id="{FA4061CD-DA68-48A5-A559-7F5C6FC2A58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alphaModFix amt="35000"/>
          </a:blip>
          <a:srcRect l="2213" r="8898"/>
          <a:stretch/>
        </p:blipFill>
        <p:spPr>
          <a:xfrm>
            <a:off x="0" y="0"/>
            <a:ext cx="12191980" cy="6858000"/>
          </a:xfrm>
          <a:prstGeom prst="rect">
            <a:avLst/>
          </a:prstGeom>
        </p:spPr>
      </p:pic>
      <p:graphicFrame>
        <p:nvGraphicFramePr>
          <p:cNvPr id="2" name="Таблиця 1">
            <a:extLst>
              <a:ext uri="{FF2B5EF4-FFF2-40B4-BE49-F238E27FC236}">
                <a16:creationId xmlns:a16="http://schemas.microsoft.com/office/drawing/2014/main" id="{FD65C026-7E56-4231-9EA2-FBEF835301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8163539"/>
              </p:ext>
            </p:extLst>
          </p:nvPr>
        </p:nvGraphicFramePr>
        <p:xfrm>
          <a:off x="1409110" y="1548857"/>
          <a:ext cx="9373759" cy="4566892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3136467">
                  <a:extLst>
                    <a:ext uri="{9D8B030D-6E8A-4147-A177-3AD203B41FA5}">
                      <a16:colId xmlns:a16="http://schemas.microsoft.com/office/drawing/2014/main" val="1795109037"/>
                    </a:ext>
                  </a:extLst>
                </a:gridCol>
                <a:gridCol w="2673125">
                  <a:extLst>
                    <a:ext uri="{9D8B030D-6E8A-4147-A177-3AD203B41FA5}">
                      <a16:colId xmlns:a16="http://schemas.microsoft.com/office/drawing/2014/main" val="1717274639"/>
                    </a:ext>
                  </a:extLst>
                </a:gridCol>
                <a:gridCol w="2138500">
                  <a:extLst>
                    <a:ext uri="{9D8B030D-6E8A-4147-A177-3AD203B41FA5}">
                      <a16:colId xmlns:a16="http://schemas.microsoft.com/office/drawing/2014/main" val="351174074"/>
                    </a:ext>
                  </a:extLst>
                </a:gridCol>
                <a:gridCol w="1425667">
                  <a:extLst>
                    <a:ext uri="{9D8B030D-6E8A-4147-A177-3AD203B41FA5}">
                      <a16:colId xmlns:a16="http://schemas.microsoft.com/office/drawing/2014/main" val="3112754623"/>
                    </a:ext>
                  </a:extLst>
                </a:gridCol>
              </a:tblGrid>
              <a:tr h="1138212">
                <a:tc>
                  <a:txBody>
                    <a:bodyPr/>
                    <a:lstStyle/>
                    <a:p>
                      <a:pPr indent="3429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Лісові ягоди</a:t>
                      </a:r>
                      <a:endParaRPr lang="uk-UA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27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Щільність забруднення ґрунту, </a:t>
                      </a:r>
                      <a:r>
                        <a:rPr lang="uk-UA" sz="20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кБк</a:t>
                      </a:r>
                      <a:r>
                        <a:rPr lang="uk-UA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/м</a:t>
                      </a:r>
                      <a:r>
                        <a:rPr lang="uk-UA" sz="2000" b="1" baseline="30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uk-UA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127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uk-UA" sz="20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Min-max</a:t>
                      </a:r>
                      <a:r>
                        <a:rPr lang="uk-UA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uk-UA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27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Питома активність ягід, </a:t>
                      </a:r>
                      <a:r>
                        <a:rPr lang="uk-UA" sz="20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Бк</a:t>
                      </a:r>
                      <a:r>
                        <a:rPr lang="uk-UA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/кг</a:t>
                      </a:r>
                      <a:endParaRPr lang="uk-UA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127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uk-UA" sz="20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Min-max</a:t>
                      </a:r>
                      <a:r>
                        <a:rPr lang="uk-UA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uk-UA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27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Кп</a:t>
                      </a:r>
                      <a:endParaRPr lang="uk-UA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127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uk-UA" sz="20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Min-max</a:t>
                      </a:r>
                      <a:r>
                        <a:rPr lang="uk-UA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uk-UA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7646359"/>
                  </a:ext>
                </a:extLst>
              </a:tr>
              <a:tr h="33036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Малина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Rubus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idaeus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uk-UA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27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71–910</a:t>
                      </a:r>
                      <a:endParaRPr lang="uk-UA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27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775–3838</a:t>
                      </a:r>
                      <a:endParaRPr lang="uk-UA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27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4,2–10,9</a:t>
                      </a:r>
                      <a:endParaRPr lang="uk-UA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34738301"/>
                  </a:ext>
                </a:extLst>
              </a:tr>
              <a:tr h="4564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Чорниця </a:t>
                      </a:r>
                      <a:endParaRPr lang="uk-UA" sz="20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(Vaccinium myrtillus L.)</a:t>
                      </a:r>
                      <a:endParaRPr lang="uk-UA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27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152–1210</a:t>
                      </a:r>
                      <a:endParaRPr lang="uk-UA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27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2209–14945</a:t>
                      </a:r>
                      <a:endParaRPr lang="uk-UA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27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12,4–14,5</a:t>
                      </a:r>
                      <a:endParaRPr lang="uk-UA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58068149"/>
                  </a:ext>
                </a:extLst>
              </a:tr>
              <a:tr h="3487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Суниці </a:t>
                      </a: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(Fragaria vesca)</a:t>
                      </a:r>
                      <a:endParaRPr lang="uk-UA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27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99–980</a:t>
                      </a:r>
                      <a:endParaRPr lang="uk-UA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27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1191–3830</a:t>
                      </a:r>
                      <a:endParaRPr lang="uk-UA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27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4,1–12,0</a:t>
                      </a:r>
                      <a:endParaRPr lang="uk-UA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61466882"/>
                  </a:ext>
                </a:extLst>
              </a:tr>
              <a:tr h="69251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Буяхи</a:t>
                      </a:r>
                      <a:endParaRPr lang="uk-UA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(Vaccinium</a:t>
                      </a:r>
                      <a:r>
                        <a:rPr lang="uk-UA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uliginosum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L.)</a:t>
                      </a:r>
                      <a:endParaRPr lang="uk-UA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27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143–717</a:t>
                      </a:r>
                      <a:endParaRPr lang="uk-UA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27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1580–6766</a:t>
                      </a:r>
                      <a:endParaRPr lang="uk-UA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27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9,4–11,1</a:t>
                      </a:r>
                      <a:endParaRPr lang="uk-UA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47341422"/>
                  </a:ext>
                </a:extLst>
              </a:tr>
              <a:tr h="92863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Брусниці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Rhodococcum vitis</a:t>
                      </a:r>
                      <a:r>
                        <a:rPr lang="uk-UA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idaea</a:t>
                      </a:r>
                      <a:r>
                        <a:rPr lang="uk-UA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</a:t>
                      </a:r>
                      <a:r>
                        <a:rPr lang="uk-UA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.) </a:t>
                      </a: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Avr</a:t>
                      </a:r>
                      <a:r>
                        <a:rPr lang="uk-UA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.; </a:t>
                      </a: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Vaccinium vitis</a:t>
                      </a:r>
                      <a:r>
                        <a:rPr lang="uk-UA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idaea L</a:t>
                      </a:r>
                      <a:r>
                        <a:rPr lang="uk-UA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.)</a:t>
                      </a:r>
                      <a:endParaRPr lang="uk-UA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27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87–739</a:t>
                      </a:r>
                      <a:endParaRPr lang="uk-UA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27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2569–9800</a:t>
                      </a:r>
                      <a:endParaRPr lang="uk-UA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27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11,7– 13,3</a:t>
                      </a:r>
                      <a:endParaRPr lang="uk-UA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24366745"/>
                  </a:ext>
                </a:extLst>
              </a:tr>
            </a:tbl>
          </a:graphicData>
        </a:graphic>
      </p:graphicFrame>
      <p:sp>
        <p:nvSpPr>
          <p:cNvPr id="4" name="Прямокутник 3">
            <a:extLst>
              <a:ext uri="{FF2B5EF4-FFF2-40B4-BE49-F238E27FC236}">
                <a16:creationId xmlns:a16="http://schemas.microsoft.com/office/drawing/2014/main" id="{350FFDEC-E6E2-4092-8423-1F150E49FC70}"/>
              </a:ext>
            </a:extLst>
          </p:cNvPr>
          <p:cNvSpPr/>
          <p:nvPr/>
        </p:nvSpPr>
        <p:spPr>
          <a:xfrm>
            <a:off x="819726" y="298774"/>
            <a:ext cx="1055252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588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altLang="uk-UA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Таблиця 2. Вміст </a:t>
            </a:r>
            <a:r>
              <a:rPr lang="uk-UA" altLang="uk-UA" sz="2000" b="1" baseline="30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137</a:t>
            </a:r>
            <a:r>
              <a:rPr lang="uk-UA" altLang="uk-UA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Сs в лісових ягодах, зібраних в лісах Північної </a:t>
            </a:r>
            <a:r>
              <a:rPr kumimoji="0" lang="uk-UA" altLang="uk-UA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частини Житомирської області </a:t>
            </a:r>
            <a:endParaRPr kumimoji="0" lang="uk-UA" altLang="uk-U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indent="1588" eaLnBrk="0" fontAlgn="base" hangingPunct="0">
              <a:spcBef>
                <a:spcPct val="0"/>
              </a:spcBef>
              <a:spcAft>
                <a:spcPct val="0"/>
              </a:spcAft>
            </a:pP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34363275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C66F3F91-853C-4ABD-B61C-551101F508B2}"/>
              </a:ext>
            </a:extLst>
          </p:cNvPr>
          <p:cNvSpPr/>
          <p:nvPr/>
        </p:nvSpPr>
        <p:spPr>
          <a:xfrm>
            <a:off x="820882" y="831273"/>
            <a:ext cx="10910455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/>
              <a:t>Джерела радіоактивності у навколишньому середовищі.</a:t>
            </a:r>
          </a:p>
          <a:p>
            <a:r>
              <a:rPr lang="uk-UA" b="1" dirty="0"/>
              <a:t>Радіоактивність навколишнього середовища </a:t>
            </a:r>
            <a:r>
              <a:rPr lang="uk-UA" dirty="0"/>
              <a:t>формується за рахунок природних радіонуклідів, що надходять з атмосфери і земної кори, а також у результаті забруднення штучними радіонуклідами, викликаного діяльністю людини. </a:t>
            </a:r>
          </a:p>
          <a:p>
            <a:r>
              <a:rPr lang="uk-UA" b="1" dirty="0"/>
              <a:t>Природні радіонукліди </a:t>
            </a:r>
            <a:r>
              <a:rPr lang="uk-UA" dirty="0"/>
              <a:t>надходять на поверхню Землі з </a:t>
            </a:r>
            <a:r>
              <a:rPr lang="uk-UA" dirty="0" err="1"/>
              <a:t>атмосфери</a:t>
            </a:r>
            <a:r>
              <a:rPr lang="uk-UA" dirty="0"/>
              <a:t>, утворюючись при взаємодії космічного випромінювання з ядрами азоту, кисню і аргону (</a:t>
            </a:r>
            <a:r>
              <a:rPr lang="uk-UA" dirty="0" err="1"/>
              <a:t>космогенні</a:t>
            </a:r>
            <a:r>
              <a:rPr lang="uk-UA" dirty="0"/>
              <a:t> радіонукліди). Другим важливим джерелом природної радіоактивності є гірські породи, що складають товщу земної кори.</a:t>
            </a:r>
          </a:p>
          <a:p>
            <a:r>
              <a:rPr lang="uk-UA" dirty="0"/>
              <a:t>Особливо небезпечними є випадки раптових викидів штучних продуктів поділу у навколишнє середовище в результаті випробувань атомної зброї й аварійних ситуацій на підприємствах, пов'язаних з виробництвом атомної енергії, які можуть призводити до локальних і глобальних забруднень ґрунту й живих організмів радіоактивними речовинами на тривалий період.</a:t>
            </a:r>
          </a:p>
          <a:p>
            <a:r>
              <a:rPr lang="uk-UA" dirty="0"/>
              <a:t> Переважна більшість штучних радіоактивних ізотопів, що надходять у навколишнє середовище, належать до короткоживучих і протягом кількох годин – місяців практично розпадаються. </a:t>
            </a:r>
          </a:p>
          <a:p>
            <a:r>
              <a:rPr lang="uk-UA" dirty="0"/>
              <a:t>Особливу небезпеку натепер і на довгі роки в майбутньому для людини і взагалі для всього живого серед радіонуклідів, викинутих в результаті аварії на Чорнобильській АЕС, являють </a:t>
            </a:r>
            <a:r>
              <a:rPr lang="uk-UA" dirty="0" err="1"/>
              <a:t>довгоживучі</a:t>
            </a:r>
            <a:r>
              <a:rPr lang="uk-UA" dirty="0"/>
              <a:t> 90</a:t>
            </a:r>
            <a:r>
              <a:rPr lang="en-US" dirty="0"/>
              <a:t>Sr (</a:t>
            </a:r>
            <a:r>
              <a:rPr lang="uk-UA" dirty="0"/>
              <a:t>період піврозпаду 29 років), 137</a:t>
            </a:r>
            <a:r>
              <a:rPr lang="en-US" dirty="0"/>
              <a:t>Cs (30 </a:t>
            </a:r>
            <a:r>
              <a:rPr lang="uk-UA" dirty="0"/>
              <a:t>років) і 239</a:t>
            </a:r>
            <a:r>
              <a:rPr lang="en-US" dirty="0"/>
              <a:t>Pu (24000 </a:t>
            </a:r>
            <a:r>
              <a:rPr lang="uk-UA" dirty="0"/>
              <a:t>років) та ізотопи.</a:t>
            </a:r>
          </a:p>
        </p:txBody>
      </p:sp>
    </p:spTree>
    <p:extLst>
      <p:ext uri="{BB962C8B-B14F-4D97-AF65-F5344CB8AC3E}">
        <p14:creationId xmlns:p14="http://schemas.microsoft.com/office/powerpoint/2010/main" val="18928968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>
            <a:extLst>
              <a:ext uri="{FF2B5EF4-FFF2-40B4-BE49-F238E27FC236}">
                <a16:creationId xmlns:a16="http://schemas.microsoft.com/office/drawing/2014/main" id="{A3F7C9BF-60BF-43E0-B453-CB1B7358E85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alphaModFix amt="35000"/>
          </a:blip>
          <a:srcRect l="2213" r="8898"/>
          <a:stretch/>
        </p:blipFill>
        <p:spPr>
          <a:xfrm>
            <a:off x="0" y="-1"/>
            <a:ext cx="12191980" cy="6858000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32F7A42-A010-487F-BE04-0D88A88E5BBC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0908" y="89957"/>
            <a:ext cx="9770164" cy="5754756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39658234-6BE6-4756-88AB-63FFBFB2302E}"/>
              </a:ext>
            </a:extLst>
          </p:cNvPr>
          <p:cNvSpPr/>
          <p:nvPr/>
        </p:nvSpPr>
        <p:spPr>
          <a:xfrm>
            <a:off x="3127513" y="5990404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Рис. 6. Внесок 137Сs за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рахунок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лісових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ягід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дозу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внутрішнього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опромінення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жителів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2-ої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зони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%</a:t>
            </a:r>
            <a:endParaRPr lang="uk-UA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2070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730FEE3-DE03-4CFC-BB32-EC2F48773F8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alphaModFix amt="35000"/>
          </a:blip>
          <a:srcRect l="2213" r="8898"/>
          <a:stretch/>
        </p:blipFill>
        <p:spPr>
          <a:xfrm>
            <a:off x="0" y="0"/>
            <a:ext cx="12191980" cy="6858000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B0DFC4B-EBAF-472A-B235-FFD29C789259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7522" y="200025"/>
            <a:ext cx="8388626" cy="553112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id="{9755E893-F4B0-419C-AC8A-145D687E62D2}"/>
              </a:ext>
            </a:extLst>
          </p:cNvPr>
          <p:cNvSpPr/>
          <p:nvPr/>
        </p:nvSpPr>
        <p:spPr>
          <a:xfrm>
            <a:off x="3238293" y="5931176"/>
            <a:ext cx="60150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Рис. 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Внесок 137Сs за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рахунок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лісових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ягід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дозу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внутрішнього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опромінення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жителі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3-ої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зони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%</a:t>
            </a:r>
            <a:endParaRPr lang="uk-UA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73953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E633259-B8E8-4D6C-A97E-E89B2D16B83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alphaModFix amt="35000"/>
          </a:blip>
          <a:srcRect l="2213" r="8898"/>
          <a:stretch/>
        </p:blipFill>
        <p:spPr>
          <a:xfrm>
            <a:off x="-79493" y="0"/>
            <a:ext cx="12191980" cy="6858000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734E026-C7E3-4BCC-AD20-899469A72015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5209" y="292888"/>
            <a:ext cx="7742581" cy="530397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id="{B71066E5-D50B-4DDC-8F34-9DE9F5B2A221}"/>
              </a:ext>
            </a:extLst>
          </p:cNvPr>
          <p:cNvSpPr/>
          <p:nvPr/>
        </p:nvSpPr>
        <p:spPr>
          <a:xfrm>
            <a:off x="3308073" y="5889752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Рис. 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Внесок 90Sr за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рахунок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лісових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ягід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дозу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внутрішнього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опромінення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жителі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2-ої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зони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%</a:t>
            </a:r>
            <a:endParaRPr lang="uk-UA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12425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DFCCA89-0B37-4B43-B93B-034B63A0DF8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alphaModFix amt="35000"/>
          </a:blip>
          <a:srcRect l="2213" r="8898"/>
          <a:stretch/>
        </p:blipFill>
        <p:spPr>
          <a:xfrm>
            <a:off x="0" y="0"/>
            <a:ext cx="12191980" cy="6858000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3D3C21B-5049-4904-851C-20D2E1FC3616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7035" y="218661"/>
            <a:ext cx="8269357" cy="5357191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id="{DAF6EF1F-346C-4D84-BD02-7DE6430A5A8F}"/>
              </a:ext>
            </a:extLst>
          </p:cNvPr>
          <p:cNvSpPr/>
          <p:nvPr/>
        </p:nvSpPr>
        <p:spPr>
          <a:xfrm>
            <a:off x="3128962" y="5746640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Рис. 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Внесок 90Sr за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рахунок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лісових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ягід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дозу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внутрішнього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опромінення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жителі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3-ої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зони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%</a:t>
            </a:r>
            <a:endParaRPr lang="uk-UA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50868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>
            <a:extLst>
              <a:ext uri="{FF2B5EF4-FFF2-40B4-BE49-F238E27FC236}">
                <a16:creationId xmlns:a16="http://schemas.microsoft.com/office/drawing/2014/main" id="{548FB05E-5583-4530-BBA2-D7535AC0B95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alphaModFix amt="35000"/>
          </a:blip>
          <a:srcRect l="2213" r="8898"/>
          <a:stretch/>
        </p:blipFill>
        <p:spPr>
          <a:xfrm>
            <a:off x="0" y="0"/>
            <a:ext cx="12191980" cy="6858000"/>
          </a:xfrm>
          <a:prstGeom prst="rect">
            <a:avLst/>
          </a:prstGeom>
        </p:spPr>
      </p:pic>
      <p:graphicFrame>
        <p:nvGraphicFramePr>
          <p:cNvPr id="2" name="Таблиця 1">
            <a:extLst>
              <a:ext uri="{FF2B5EF4-FFF2-40B4-BE49-F238E27FC236}">
                <a16:creationId xmlns:a16="http://schemas.microsoft.com/office/drawing/2014/main" id="{252FEDDA-B956-4595-9C26-91AF856C43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9015652"/>
              </p:ext>
            </p:extLst>
          </p:nvPr>
        </p:nvGraphicFramePr>
        <p:xfrm>
          <a:off x="1694290" y="1122977"/>
          <a:ext cx="9743440" cy="5330107"/>
        </p:xfrm>
        <a:graphic>
          <a:graphicData uri="http://schemas.openxmlformats.org/drawingml/2006/table">
            <a:tbl>
              <a:tblPr firstRow="1" firstCol="1" bandRow="1">
                <a:tableStyleId>{9D7B26C5-4107-4FEC-AEDC-1716B250A1EF}</a:tableStyleId>
              </a:tblPr>
              <a:tblGrid>
                <a:gridCol w="707564">
                  <a:extLst>
                    <a:ext uri="{9D8B030D-6E8A-4147-A177-3AD203B41FA5}">
                      <a16:colId xmlns:a16="http://schemas.microsoft.com/office/drawing/2014/main" val="2666195564"/>
                    </a:ext>
                  </a:extLst>
                </a:gridCol>
                <a:gridCol w="6137477">
                  <a:extLst>
                    <a:ext uri="{9D8B030D-6E8A-4147-A177-3AD203B41FA5}">
                      <a16:colId xmlns:a16="http://schemas.microsoft.com/office/drawing/2014/main" val="3384818742"/>
                    </a:ext>
                  </a:extLst>
                </a:gridCol>
                <a:gridCol w="1483267">
                  <a:extLst>
                    <a:ext uri="{9D8B030D-6E8A-4147-A177-3AD203B41FA5}">
                      <a16:colId xmlns:a16="http://schemas.microsoft.com/office/drawing/2014/main" val="1182180342"/>
                    </a:ext>
                  </a:extLst>
                </a:gridCol>
                <a:gridCol w="1415132">
                  <a:extLst>
                    <a:ext uri="{9D8B030D-6E8A-4147-A177-3AD203B41FA5}">
                      <a16:colId xmlns:a16="http://schemas.microsoft.com/office/drawing/2014/main" val="589929792"/>
                    </a:ext>
                  </a:extLst>
                </a:gridCol>
              </a:tblGrid>
              <a:tr h="36553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з/п</a:t>
                      </a:r>
                      <a:endParaRPr lang="uk-UA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Назва продукту</a:t>
                      </a:r>
                      <a:endParaRPr lang="uk-UA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b="1" baseline="30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</a:t>
                      </a:r>
                      <a:r>
                        <a:rPr lang="ru-RU" sz="1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Sr</a:t>
                      </a:r>
                      <a:r>
                        <a:rPr lang="uk-UA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(</a:t>
                      </a:r>
                      <a:r>
                        <a:rPr lang="uk-UA" sz="1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Бк</a:t>
                      </a:r>
                      <a:r>
                        <a:rPr lang="uk-UA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/кг, </a:t>
                      </a:r>
                      <a:r>
                        <a:rPr lang="uk-UA" sz="1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Бк</a:t>
                      </a:r>
                      <a:r>
                        <a:rPr lang="uk-UA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/л)</a:t>
                      </a:r>
                      <a:endParaRPr lang="uk-UA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b="1" baseline="30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137</a:t>
                      </a:r>
                      <a:r>
                        <a:rPr lang="ru-RU" sz="1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Cs</a:t>
                      </a:r>
                      <a:r>
                        <a:rPr lang="uk-UA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(</a:t>
                      </a:r>
                      <a:r>
                        <a:rPr lang="uk-UA" sz="1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Бк</a:t>
                      </a:r>
                      <a:r>
                        <a:rPr lang="uk-UA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/кг, </a:t>
                      </a:r>
                      <a:r>
                        <a:rPr lang="uk-UA" sz="1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Бк</a:t>
                      </a:r>
                      <a:r>
                        <a:rPr lang="uk-UA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/л)</a:t>
                      </a:r>
                      <a:endParaRPr lang="uk-UA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48905894"/>
                  </a:ext>
                </a:extLst>
              </a:tr>
              <a:tr h="29680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uk-UA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Хліб, хлібопродукти</a:t>
                      </a:r>
                      <a:endParaRPr lang="uk-UA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uk-UA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uk-UA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22440809"/>
                  </a:ext>
                </a:extLst>
              </a:tr>
              <a:tr h="29680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uk-UA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Картопля</a:t>
                      </a:r>
                      <a:endParaRPr lang="uk-UA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uk-UA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  <a:endParaRPr lang="uk-UA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24595980"/>
                  </a:ext>
                </a:extLst>
              </a:tr>
              <a:tr h="31086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uk-UA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Овочі (листові коренеплоди, столова зелень)</a:t>
                      </a:r>
                      <a:endParaRPr lang="uk-UA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uk-UA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uk-UA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09326749"/>
                  </a:ext>
                </a:extLst>
              </a:tr>
              <a:tr h="29680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uk-UA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Фрукти</a:t>
                      </a:r>
                      <a:endParaRPr lang="uk-UA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uk-UA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</a:t>
                      </a:r>
                      <a:endParaRPr lang="uk-UA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88602385"/>
                  </a:ext>
                </a:extLst>
              </a:tr>
              <a:tr h="29680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uk-UA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М’ясо і м’ясні продукти</a:t>
                      </a:r>
                      <a:endParaRPr lang="uk-UA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uk-UA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</a:t>
                      </a:r>
                      <a:endParaRPr lang="uk-UA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3558374"/>
                  </a:ext>
                </a:extLst>
              </a:tr>
              <a:tr h="29680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uk-UA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Риба і рибні продукти</a:t>
                      </a:r>
                      <a:endParaRPr lang="uk-UA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  <a:endParaRPr lang="uk-UA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</a:t>
                      </a:r>
                      <a:endParaRPr lang="uk-UA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15497882"/>
                  </a:ext>
                </a:extLst>
              </a:tr>
              <a:tr h="29680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uk-UA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Молоко і молочні продукти</a:t>
                      </a:r>
                      <a:endParaRPr lang="uk-UA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uk-UA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uk-UA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92123051"/>
                  </a:ext>
                </a:extLst>
              </a:tr>
              <a:tr h="29680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uk-UA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Яйця (в одному яйці)</a:t>
                      </a:r>
                      <a:endParaRPr lang="uk-UA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uk-UA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uk-UA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83816431"/>
                  </a:ext>
                </a:extLst>
              </a:tr>
              <a:tr h="29680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uk-UA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Вода</a:t>
                      </a:r>
                      <a:endParaRPr lang="uk-UA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uk-UA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uk-UA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56137750"/>
                  </a:ext>
                </a:extLst>
              </a:tr>
              <a:tr h="29680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uk-UA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Молоко згущене і концентроване</a:t>
                      </a:r>
                      <a:endParaRPr lang="uk-UA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  <a:endParaRPr lang="uk-UA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300</a:t>
                      </a:r>
                      <a:endParaRPr lang="uk-UA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49590867"/>
                  </a:ext>
                </a:extLst>
              </a:tr>
              <a:tr h="29680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uk-UA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Молоко сухе</a:t>
                      </a:r>
                      <a:endParaRPr lang="uk-UA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uk-UA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500</a:t>
                      </a:r>
                      <a:endParaRPr lang="uk-UA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71613402"/>
                  </a:ext>
                </a:extLst>
              </a:tr>
              <a:tr h="29680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uk-UA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Свіжі дикоростучі ягоди і гриби</a:t>
                      </a:r>
                      <a:endParaRPr lang="uk-UA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uk-UA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500</a:t>
                      </a:r>
                      <a:endParaRPr lang="uk-UA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99016997"/>
                  </a:ext>
                </a:extLst>
              </a:tr>
              <a:tr h="29680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uk-UA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Сушені дикоростучі ягоди і гриби</a:t>
                      </a:r>
                      <a:endParaRPr lang="uk-UA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250</a:t>
                      </a:r>
                      <a:endParaRPr lang="uk-UA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2500</a:t>
                      </a:r>
                      <a:endParaRPr lang="uk-UA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86193814"/>
                  </a:ext>
                </a:extLst>
              </a:tr>
              <a:tr h="29680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uk-UA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Лікарські рослини</a:t>
                      </a:r>
                      <a:endParaRPr lang="uk-UA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</a:t>
                      </a:r>
                      <a:endParaRPr lang="uk-UA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600</a:t>
                      </a:r>
                      <a:endParaRPr lang="uk-UA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25365789"/>
                  </a:ext>
                </a:extLst>
              </a:tr>
              <a:tr h="29680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uk-UA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Інші продукти</a:t>
                      </a:r>
                      <a:endParaRPr lang="uk-UA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</a:t>
                      </a:r>
                      <a:endParaRPr lang="uk-UA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600</a:t>
                      </a:r>
                      <a:endParaRPr lang="uk-UA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66494522"/>
                  </a:ext>
                </a:extLst>
              </a:tr>
              <a:tr h="29680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uk-UA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Спеціальні продукти дитячого харчування</a:t>
                      </a:r>
                      <a:endParaRPr lang="uk-UA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uk-UA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uk-UA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36170788"/>
                  </a:ext>
                </a:extLst>
              </a:tr>
            </a:tbl>
          </a:graphicData>
        </a:graphic>
      </p:graphicFrame>
      <p:sp>
        <p:nvSpPr>
          <p:cNvPr id="3" name="Rectangle 1">
            <a:extLst>
              <a:ext uri="{FF2B5EF4-FFF2-40B4-BE49-F238E27FC236}">
                <a16:creationId xmlns:a16="http://schemas.microsoft.com/office/drawing/2014/main" id="{8CC7C0FA-85FF-4626-B46D-A3F7EB8FEB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84960" y="113136"/>
            <a:ext cx="9743440" cy="11849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Таблиця 3. Допустимі рівні вмісту радіонуклідів </a:t>
            </a:r>
            <a:r>
              <a:rPr kumimoji="0" lang="uk-UA" altLang="uk-UA" sz="2000" b="1" i="0" u="none" strike="noStrike" cap="none" normalizeH="0" baseline="300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137</a:t>
            </a:r>
            <a:r>
              <a:rPr kumimoji="0" lang="ru-RU" altLang="uk-UA" sz="20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Cs</a:t>
            </a:r>
            <a:r>
              <a:rPr kumimoji="0" lang="uk-UA" altLang="uk-UA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 і </a:t>
            </a:r>
            <a:r>
              <a:rPr kumimoji="0" lang="uk-UA" altLang="uk-UA" sz="2000" b="1" i="0" u="none" strike="noStrike" cap="none" normalizeH="0" baseline="300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90</a:t>
            </a:r>
            <a:r>
              <a:rPr kumimoji="0" lang="ru-RU" altLang="uk-UA" sz="20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Sr</a:t>
            </a:r>
            <a:r>
              <a:rPr kumimoji="0" lang="uk-UA" altLang="uk-UA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у продуктах харчування та питній воді (ДР-2006)</a:t>
            </a:r>
            <a:endParaRPr kumimoji="0" lang="uk-UA" altLang="uk-U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uk-UA" sz="1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endParaRPr kumimoji="0" lang="uk-UA" altLang="uk-UA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12192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7EB90A49-4A77-4212-B8FD-072095C5760F}"/>
              </a:ext>
            </a:extLst>
          </p:cNvPr>
          <p:cNvSpPr/>
          <p:nvPr/>
        </p:nvSpPr>
        <p:spPr>
          <a:xfrm>
            <a:off x="852055" y="416659"/>
            <a:ext cx="11263743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 </a:t>
            </a:r>
            <a:r>
              <a:rPr lang="uk-UA" b="1" dirty="0"/>
              <a:t>Радіоактивні речовини, які випадають на земну поверхню, </a:t>
            </a:r>
            <a:r>
              <a:rPr lang="uk-UA" b="1" dirty="0" err="1"/>
              <a:t>концентруються</a:t>
            </a:r>
            <a:r>
              <a:rPr lang="uk-UA" b="1" dirty="0"/>
              <a:t> у трьох головних об'єктах – ґрунті, рослинах і водоймах. </a:t>
            </a:r>
            <a:r>
              <a:rPr lang="uk-UA" dirty="0"/>
              <a:t>З поверхні ґрунту радіоактивні речовини, розчиняючись у воді атмосферних опадів чи поливних водах або ж механічно з током води, пересуваються до глибших шарів. </a:t>
            </a:r>
          </a:p>
          <a:p>
            <a:r>
              <a:rPr lang="uk-UA" dirty="0"/>
              <a:t>Радіоактивні опади у вигляді аерозольних частинок з питомою масою, як правило, більше одиниці, потрапляючи на поверхню водойм, досить швидко опускаються на дно, концентруючись у мулових відкладах, де їх може нагромаджуватись до 95–98% від кількості, що  випала на водне дзеркало.</a:t>
            </a:r>
          </a:p>
          <a:p>
            <a:r>
              <a:rPr lang="uk-UA" dirty="0"/>
              <a:t> Проте частина їх з часом розчиняється у воді, тим самим забруднюючи її. В основі схеми міграції радіонуклідів лежить припущення, що первинним джерелом забруднення є атмосфера, як це дійсно буває при більшості радіаційних інцидентів. Але джерелом первинного забруднення можуть стати і водойми. Так, наприклад, Науково-виробниче об'єднання «Маяк» (Росія), що виробляло плутоній для військових цілей, у період з 1949 до 1956 р. скидало радіоактивні відходи у </a:t>
            </a:r>
            <a:r>
              <a:rPr lang="uk-UA" dirty="0" err="1"/>
              <a:t>найближчу</a:t>
            </a:r>
            <a:r>
              <a:rPr lang="uk-UA" dirty="0"/>
              <a:t> річку Теча, яка входить до басейну р. Об, а з 1951 до того ж 1956 р.– в озеро </a:t>
            </a:r>
            <a:r>
              <a:rPr lang="uk-UA" dirty="0" err="1"/>
              <a:t>Карачай</a:t>
            </a:r>
            <a:r>
              <a:rPr lang="uk-UA" dirty="0"/>
              <a:t>. За ті роки сумарний скид за сумарною радіоактивністю досяг рівня  Чорнобильського викиду.</a:t>
            </a:r>
          </a:p>
        </p:txBody>
      </p:sp>
    </p:spTree>
    <p:extLst>
      <p:ext uri="{BB962C8B-B14F-4D97-AF65-F5344CB8AC3E}">
        <p14:creationId xmlns:p14="http://schemas.microsoft.com/office/powerpoint/2010/main" val="38701738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8EED5AA-870F-40D2-8B23-F61A78897C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2AFC375-6340-47DE-93EC-5C0FC2E0B4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1330" y="586409"/>
            <a:ext cx="10449339" cy="5898667"/>
          </a:xfrm>
        </p:spPr>
        <p:txBody>
          <a:bodyPr>
            <a:normAutofit fontScale="62500" lnSpcReduction="20000"/>
          </a:bodyPr>
          <a:lstStyle/>
          <a:p>
            <a:pPr algn="just">
              <a:lnSpc>
                <a:spcPct val="120000"/>
              </a:lnSpc>
            </a:pPr>
            <a:r>
              <a:rPr lang="uk-UA" dirty="0"/>
              <a:t>Деревна рослинність має більш високу здатність утримувати радіоактивні опади, ніж трав'яниста. </a:t>
            </a:r>
            <a:r>
              <a:rPr lang="uk-UA" b="1" dirty="0"/>
              <a:t>Це зумовлено великою біомасою крон, надзвичайно великою площею листяного покриву. Тому деревний ярус виконує роль своєрідного фільтра, який міцно утримує радіоактивні випадання</a:t>
            </a:r>
            <a:r>
              <a:rPr lang="uk-UA" dirty="0"/>
              <a:t>. Під покривом лісу знаходиться лісова підстилка, яка являє собою досить потужний шар органічних решток (хвоя, листя, дрібні гілки, </a:t>
            </a:r>
            <a:r>
              <a:rPr lang="uk-UA" dirty="0" err="1"/>
              <a:t>відпавша</a:t>
            </a:r>
            <a:r>
              <a:rPr lang="uk-UA" dirty="0"/>
              <a:t> кора та інші) різного ступеня розкладу, що поступово переходить у перегнійно-акумулятивний горизонт.  Маючи  високу  утримуючу та </a:t>
            </a:r>
            <a:r>
              <a:rPr lang="uk-UA" dirty="0" err="1"/>
              <a:t>сорбційну</a:t>
            </a:r>
            <a:r>
              <a:rPr lang="uk-UA" dirty="0"/>
              <a:t>  здатність, лісова підстилка є місцем концентрації елементів живлення і різноманітних інших речовин, в тому числі і радіоактивних.</a:t>
            </a:r>
          </a:p>
          <a:p>
            <a:pPr algn="just">
              <a:lnSpc>
                <a:spcPct val="120000"/>
              </a:lnSpc>
            </a:pPr>
            <a:r>
              <a:rPr lang="uk-UA" b="1" dirty="0"/>
              <a:t>Після осідання радіоактивних частинок на крони дерев розпочинається їх вертикальна міграція під впливом сил гравітації, атмосферних опадів, руху повітря, з листопадом, внаслідок чого радіоактивні речовини переміщуються в нижні шари крон і під покрив лісу. </a:t>
            </a:r>
            <a:r>
              <a:rPr lang="uk-UA" dirty="0"/>
              <a:t>Швидкість такої міграції залежить від фізико-хімічних характеристик радіоактивних випадінь, хімічних властивостей радіонуклідів, типу і віку </a:t>
            </a:r>
            <a:r>
              <a:rPr lang="uk-UA" dirty="0" err="1"/>
              <a:t>деревостоїв</a:t>
            </a:r>
            <a:r>
              <a:rPr lang="uk-UA" dirty="0"/>
              <a:t>, метеорологічних умов, пори року.</a:t>
            </a:r>
          </a:p>
          <a:p>
            <a:pPr algn="just">
              <a:lnSpc>
                <a:spcPct val="120000"/>
              </a:lnSpc>
            </a:pPr>
            <a:r>
              <a:rPr lang="uk-UA" b="1" dirty="0"/>
              <a:t>Вміст радіонуклідів у компонентах деревного ярусу неоднозначний. Максимум вмісту 137</a:t>
            </a:r>
            <a:r>
              <a:rPr lang="en-US" b="1" dirty="0"/>
              <a:t>Cs </a:t>
            </a:r>
            <a:r>
              <a:rPr lang="uk-UA" b="1" dirty="0"/>
              <a:t>відмічається в прирості, а мінімальна його кількість зафіксована в деревині. За інтенсивністю самоочищення основні </a:t>
            </a:r>
            <a:r>
              <a:rPr lang="uk-UA" b="1" dirty="0" err="1"/>
              <a:t>лісоутворюючі</a:t>
            </a:r>
            <a:r>
              <a:rPr lang="uk-UA" b="1" dirty="0"/>
              <a:t> породи утворюють ряд: осика &gt; дуб &gt; сосна &gt; вільха &gt; береза.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7006592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ED72F44-8AB0-4841-88CC-A3A59D9CB60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alphaModFix amt="35000"/>
          </a:blip>
          <a:srcRect l="2213" r="8898"/>
          <a:stretch/>
        </p:blipFill>
        <p:spPr>
          <a:xfrm>
            <a:off x="20" y="0"/>
            <a:ext cx="12191980" cy="6858000"/>
          </a:xfrm>
          <a:prstGeom prst="rect">
            <a:avLst/>
          </a:prstGeom>
        </p:spPr>
      </p:pic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2AFC375-6340-47DE-93EC-5C0FC2E0B4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4765" y="347870"/>
            <a:ext cx="10499035" cy="6261652"/>
          </a:xfrm>
        </p:spPr>
        <p:txBody>
          <a:bodyPr>
            <a:normAutofit fontScale="70000" lnSpcReduction="20000"/>
          </a:bodyPr>
          <a:lstStyle/>
          <a:p>
            <a:pPr algn="just">
              <a:lnSpc>
                <a:spcPct val="120000"/>
              </a:lnSpc>
            </a:pPr>
            <a:r>
              <a:rPr lang="uk-UA" dirty="0"/>
              <a:t>Через деякий період, який у хвойних лісах може вимірюватись роками, основна маса радіонуклідів переходить у лісову підстилку та верхній горизонт ґрунту. </a:t>
            </a:r>
            <a:r>
              <a:rPr lang="uk-UA" b="1" dirty="0"/>
              <a:t>Як і під трав’янистою рослинністю на цілині, основна маса радіонуклідів накопичується у верхньому 10–15-сантиметровому шарі ґрунту. Саме з нього через 4–5 років в листяному лісі і через 8–10 років у хвойному, що зумовлено вже відміченими особливостями у швидкості вертикальної міграції радіонуклідів та скорішою мінералізацію листя у порівнянні з хвоєю, розпочинається активне надходження радіонуклідів у дерев'янисті рослини через корені.</a:t>
            </a:r>
          </a:p>
          <a:p>
            <a:pPr algn="just">
              <a:lnSpc>
                <a:spcPct val="120000"/>
              </a:lnSpc>
            </a:pPr>
            <a:r>
              <a:rPr lang="uk-UA" dirty="0"/>
              <a:t>Якщо механізми засвоєння радіонуклідів дерев'янистими і звичайними сільськогосподарськими рослинами практично не відрізняються, то характер їх нагромадження має принципові відмінності. </a:t>
            </a:r>
            <a:r>
              <a:rPr lang="uk-UA" b="1" dirty="0"/>
              <a:t>Багаторічні дерев'янисті рослини, на відміну від одно-дворічних трав’янистих, акумулюють радіонукліди у деревині, корі, гілках, хвої. І хоча основна маса радіонуклідів сконцентровується у листі, а найменша – в деревині, багаторічний замкнутий цикл радіонуклідів листя–лісова підстилка–</a:t>
            </a:r>
            <a:r>
              <a:rPr lang="uk-UA" b="1" dirty="0" err="1"/>
              <a:t>грунт</a:t>
            </a:r>
            <a:r>
              <a:rPr lang="uk-UA" b="1" dirty="0"/>
              <a:t>–корені–стовбур–листя і так далі може призводити до значного радіонуклідного забруднення деревини  і, відповідно,  матеріалів,  які виготовляються  з  неї.  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6844218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ED72F44-8AB0-4841-88CC-A3A59D9CB60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alphaModFix amt="35000"/>
          </a:blip>
          <a:srcRect l="2213" r="8898"/>
          <a:stretch/>
        </p:blipFill>
        <p:spPr>
          <a:xfrm>
            <a:off x="20" y="0"/>
            <a:ext cx="12191980" cy="6858000"/>
          </a:xfrm>
          <a:prstGeom prst="rect">
            <a:avLst/>
          </a:prstGeom>
        </p:spPr>
      </p:pic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2AFC375-6340-47DE-93EC-5C0FC2E0B4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4765" y="347870"/>
            <a:ext cx="10499035" cy="6261652"/>
          </a:xfrm>
        </p:spPr>
        <p:txBody>
          <a:bodyPr>
            <a:normAutofit fontScale="85000" lnSpcReduction="20000"/>
          </a:bodyPr>
          <a:lstStyle/>
          <a:p>
            <a:pPr algn="just">
              <a:lnSpc>
                <a:spcPct val="120000"/>
              </a:lnSpc>
            </a:pPr>
            <a:r>
              <a:rPr lang="uk-UA" b="1" dirty="0"/>
              <a:t>Виділяють деревні породи, які найменше (дуб, осика) та найбільше (вільха, береза) нагромаджують радіонукліди. У всіх деревних породах найбільший вміст радіонуклідів встановлено у бруньках, листках і хвої, у внутрішній частині кори та однорічних пагонах. </a:t>
            </a:r>
            <a:r>
              <a:rPr lang="uk-UA" dirty="0"/>
              <a:t>Водночас вивчення вмісту радіонуклідів у радіальних приростах деревини виявив найбільшу їх активність у річних кільцях, утворених після аварії на ЧАЕС і особливо за останні 15 років. Загалом встановлено зменшення величини питомої активності радіонуклідів у деревині від периферійної її частини до центру</a:t>
            </a:r>
          </a:p>
          <a:p>
            <a:pPr algn="just">
              <a:lnSpc>
                <a:spcPct val="120000"/>
              </a:lnSpc>
            </a:pPr>
            <a:r>
              <a:rPr lang="uk-UA" dirty="0"/>
              <a:t>Тому  при  закладанні лісових насаджень слід враховувати різну здатність видів лісових порід до нагромадження радіонуклідів</a:t>
            </a:r>
            <a:r>
              <a:rPr lang="uk-UA" b="1" dirty="0"/>
              <a:t>.  Відомо, що ялина і дуб нагромаджують 90</a:t>
            </a:r>
            <a:r>
              <a:rPr lang="en-US" b="1" dirty="0"/>
              <a:t>Sr </a:t>
            </a:r>
            <a:r>
              <a:rPr lang="uk-UA" b="1" dirty="0"/>
              <a:t>у більших кількостях, ніж сосна та модрина, акація – в більших, ніж береза. Це також пов'язане з </a:t>
            </a:r>
            <a:r>
              <a:rPr lang="uk-UA" b="1" dirty="0" err="1"/>
              <a:t>кальцефільністю</a:t>
            </a:r>
            <a:r>
              <a:rPr lang="uk-UA" b="1" dirty="0"/>
              <a:t> та </a:t>
            </a:r>
            <a:r>
              <a:rPr lang="uk-UA" b="1" dirty="0" err="1"/>
              <a:t>калієфільністю</a:t>
            </a:r>
            <a:r>
              <a:rPr lang="uk-UA" b="1" dirty="0"/>
              <a:t> рослин, біологічними особливостями видів.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1907352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Місце для вмісту 1">
            <a:extLst>
              <a:ext uri="{FF2B5EF4-FFF2-40B4-BE49-F238E27FC236}">
                <a16:creationId xmlns:a16="http://schemas.microsoft.com/office/drawing/2014/main" id="{827C9A64-B208-4F37-9A24-FAC1A5E4645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64296" y="530155"/>
            <a:ext cx="6231834" cy="5190302"/>
          </a:xfrm>
          <a:prstGeom prst="rect">
            <a:avLst/>
          </a:prstGeom>
        </p:spPr>
      </p:pic>
      <p:sp>
        <p:nvSpPr>
          <p:cNvPr id="5" name="Надпись 2">
            <a:extLst>
              <a:ext uri="{FF2B5EF4-FFF2-40B4-BE49-F238E27FC236}">
                <a16:creationId xmlns:a16="http://schemas.microsoft.com/office/drawing/2014/main" id="{9C709785-AD62-4DE8-A530-1F3D2E665C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9955" y="5720457"/>
            <a:ext cx="9084365" cy="4200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0" tIns="0" rIns="0" bIns="0" anchor="t" anchorCtr="0" upright="1">
            <a:noAutofit/>
          </a:bodyPr>
          <a:lstStyle/>
          <a:p>
            <a:pPr marL="127000"/>
            <a:endParaRPr lang="en-US" sz="1000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12725" marR="215265" algn="ctr">
              <a:lnSpc>
                <a:spcPts val="1490"/>
              </a:lnSpc>
            </a:pPr>
            <a:r>
              <a:rPr lang="uk-UA" sz="2000" i="1" spc="-5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Рис.</a:t>
            </a:r>
            <a:r>
              <a:rPr lang="uk-UA" sz="2000" i="1" spc="-2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spc="-5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uk-UA" sz="2000" i="1" spc="-5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uk-UA" sz="2000" i="1" spc="-15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000" i="1" spc="-5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Концептуальна</a:t>
            </a:r>
            <a:r>
              <a:rPr lang="uk-UA" sz="2000" i="1" spc="-25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000" i="1" spc="-5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модель</a:t>
            </a:r>
            <a:r>
              <a:rPr lang="uk-UA" sz="2000" i="1" spc="-15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000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міграції</a:t>
            </a:r>
            <a:r>
              <a:rPr lang="uk-UA" sz="2000" i="1" spc="-35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000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радіонуклідів</a:t>
            </a:r>
            <a:r>
              <a:rPr lang="uk-UA" sz="2000" i="1" spc="-2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000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</a:t>
            </a:r>
            <a:r>
              <a:rPr lang="uk-UA" sz="2000" i="1" spc="-25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000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лісових</a:t>
            </a:r>
            <a:endParaRPr lang="uk-UA" sz="2000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12725" marR="212090" algn="ctr">
              <a:lnSpc>
                <a:spcPts val="1560"/>
              </a:lnSpc>
            </a:pPr>
            <a:r>
              <a:rPr lang="uk-UA" sz="2000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екосистемах</a:t>
            </a:r>
            <a:endParaRPr lang="uk-UA" sz="2000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28270" indent="359410"/>
            <a:r>
              <a:rPr lang="uk-UA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</p:txBody>
      </p:sp>
      <p:pic>
        <p:nvPicPr>
          <p:cNvPr id="6" name="Picture 3">
            <a:extLst>
              <a:ext uri="{FF2B5EF4-FFF2-40B4-BE49-F238E27FC236}">
                <a16:creationId xmlns:a16="http://schemas.microsoft.com/office/drawing/2014/main" id="{A514F751-FC32-4B61-A530-BD0B47509BC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alphaModFix amt="35000"/>
          </a:blip>
          <a:srcRect l="2213" r="8898"/>
          <a:stretch/>
        </p:blipFill>
        <p:spPr>
          <a:xfrm>
            <a:off x="20" y="0"/>
            <a:ext cx="1219198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9746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E62B86C-4E2D-486E-8334-B80A1091F47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alphaModFix amt="35000"/>
          </a:blip>
          <a:srcRect l="2213" r="8898"/>
          <a:stretch/>
        </p:blipFill>
        <p:spPr>
          <a:xfrm>
            <a:off x="20" y="0"/>
            <a:ext cx="12191980" cy="6858000"/>
          </a:xfrm>
          <a:prstGeom prst="rect">
            <a:avLst/>
          </a:prstGeom>
        </p:spPr>
      </p:pic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2AFC375-6340-47DE-93EC-5C0FC2E0B4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4765" y="347870"/>
            <a:ext cx="10499035" cy="6261652"/>
          </a:xfr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100000"/>
              </a:lnSpc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Україні ліси займають 9,9 млн. га.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Внаслідок аварії на ЧАЕС, під радіоактивне забруднення потрапило близько 3,5 млн. га лісів.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Найбільші площі радіоактивного забруднення лісів знаходяться в Житомирській (60%), Київській (52,2%), Рівненській (56,2) областях. У Волинській, Чернігівській, Черкаській, Вінницькій і Сумській областях частка радіоактивно забруднених лісів становить близько 20%.</a:t>
            </a:r>
          </a:p>
          <a:p>
            <a:pPr algn="just">
              <a:lnSpc>
                <a:spcPct val="100000"/>
              </a:lnSpc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період аварії на ЧАЕС лісові масиви виконали свою природну роль і захистили певні території від більш високого радіоактивного забруднення. В перші дні після Чорнобильської аварії 60 – 80% радіонуклідів затрималось на кронах дерев. У цілому на лісові масиви осіло приблизно на 30% більше радіоактивних опадів, ніж на безлісі території.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Окремі дослідження свідчать, що концентрація радіоактивних речовин у лісових екосистемах була у 7-10 і навіть 30 разів вищою, ніж в інших типах природних ценозів.</a:t>
            </a:r>
          </a:p>
          <a:p>
            <a:pPr algn="just">
              <a:lnSpc>
                <a:spcPct val="100000"/>
              </a:lnSpc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цілому по Україні майже 70% території з рівнем забруднення 137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Cs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понад 185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кБк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/м2 займають лісові масиви.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7608741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D96260E-1ACC-41CE-8E1D-347C7ADEC3C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alphaModFix amt="35000"/>
          </a:blip>
          <a:srcRect l="2213" r="8898"/>
          <a:stretch/>
        </p:blipFill>
        <p:spPr>
          <a:xfrm>
            <a:off x="93518" y="-633846"/>
            <a:ext cx="12191980" cy="6858000"/>
          </a:xfrm>
          <a:prstGeom prst="rect">
            <a:avLst/>
          </a:prstGeom>
        </p:spPr>
      </p:pic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id="{7DA0BBE4-81C9-4A67-8B87-7B67DD852D95}"/>
              </a:ext>
            </a:extLst>
          </p:cNvPr>
          <p:cNvSpPr/>
          <p:nvPr/>
        </p:nvSpPr>
        <p:spPr>
          <a:xfrm>
            <a:off x="311727" y="-529936"/>
            <a:ext cx="11732842" cy="76819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Встановлено, що найпоширенішим радіонуклідом – забруднювачем лісових площ України є 137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Cs, </a:t>
            </a: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який становив у зоні конденсаційних випадінь до 90% загальної активності радіонуклідів. </a:t>
            </a:r>
          </a:p>
          <a:p>
            <a:pPr algn="just"/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Потрапивши в навколишнє середовище, радіонукліди акумулюються рослинним покривом та верхнім шаром ґрунту і включаються в біологічний цикл кругообігу речовин. При цьому, темпи надходження радіоактивних речовин в рослинні органи залежать від їх хімічної форми, фізіологічних потреб рослин, фізико-хімічних властивостей та місця зростання. </a:t>
            </a:r>
          </a:p>
          <a:p>
            <a:pPr algn="just"/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Вплив лісових пожеж на міграцію радіонуклідів.</a:t>
            </a:r>
          </a:p>
          <a:p>
            <a:pPr algn="just"/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Вивчення перерозподілу радіонуклідів після лісових пожеж показало, що, залежно від інтенсивності пожежі, пришвидшується їх переміщення з лісового намету до ґрунту та більш інтенсивна міграція до мінеральної його частини і в межах ґрунтового профілю. З часом після відновлення лісових насаджень і рослинності відмічаються дещо вищі темпи надходження радіоактивних елементів з ґрунту до рослин. Дослідники зазначають, що у разі верхових пожеж відбувається вертикальний підйом легких, недогорілих частинок рослин і лісової підстилки, а отже, і радіонуклідів та перенесення їх на інші площі.</a:t>
            </a:r>
          </a:p>
          <a:p>
            <a:endParaRPr lang="uk-UA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9260297"/>
      </p:ext>
    </p:extLst>
  </p:cSld>
  <p:clrMapOvr>
    <a:masterClrMapping/>
  </p:clrMapOvr>
</p:sld>
</file>

<file path=ppt/theme/theme1.xml><?xml version="1.0" encoding="utf-8"?>
<a:theme xmlns:a="http://schemas.openxmlformats.org/drawingml/2006/main" name="GradientVTI">
  <a:themeElements>
    <a:clrScheme name="Офіс">
      <a:dk1>
        <a:srgbClr val="000000"/>
      </a:dk1>
      <a:lt1>
        <a:srgbClr val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Univers">
      <a:majorFont>
        <a:latin typeface="Univers"/>
        <a:ea typeface=""/>
        <a:cs typeface=""/>
      </a:majorFont>
      <a:minorFont>
        <a:latin typeface="Univer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radientVTI" id="{605F9078-86F9-4258-A3E1-F8EFF02AE8CC}" vid="{4848699B-BB01-41E3-9EC4-3D97DFE5292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4400</TotalTime>
  <Words>2761</Words>
  <Application>Microsoft Office PowerPoint</Application>
  <PresentationFormat>Широкий екран</PresentationFormat>
  <Paragraphs>223</Paragraphs>
  <Slides>24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24</vt:i4>
      </vt:variant>
    </vt:vector>
  </HeadingPairs>
  <TitlesOfParts>
    <vt:vector size="28" baseType="lpstr">
      <vt:lpstr>Arial</vt:lpstr>
      <vt:lpstr>Times New Roman</vt:lpstr>
      <vt:lpstr>Univers</vt:lpstr>
      <vt:lpstr>GradientVTI</vt:lpstr>
      <vt:lpstr>міграції радіонуклідів в природному середовищі та в лісових біоценозах 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Admin</dc:creator>
  <cp:lastModifiedBy>Admin</cp:lastModifiedBy>
  <cp:revision>15</cp:revision>
  <dcterms:created xsi:type="dcterms:W3CDTF">2023-11-06T08:43:21Z</dcterms:created>
  <dcterms:modified xsi:type="dcterms:W3CDTF">2024-09-23T08:53:31Z</dcterms:modified>
</cp:coreProperties>
</file>