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8" r:id="rId3"/>
    <p:sldId id="279" r:id="rId4"/>
    <p:sldId id="257" r:id="rId5"/>
    <p:sldId id="258" r:id="rId6"/>
    <p:sldId id="276" r:id="rId7"/>
    <p:sldId id="260" r:id="rId8"/>
    <p:sldId id="259" r:id="rId9"/>
    <p:sldId id="261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6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2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0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5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E91D2-25D1-6F7D-6C15-CFC4EDAAF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-66955" y="-82450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3CC1E-B980-4292-A26D-7EE04280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011" y="1009487"/>
            <a:ext cx="10561035" cy="2610045"/>
          </a:xfrm>
        </p:spPr>
        <p:txBody>
          <a:bodyPr anchor="b">
            <a:normAutofit fontScale="90000"/>
          </a:bodyPr>
          <a:lstStyle/>
          <a:p>
            <a:r>
              <a:rPr lang="uk-UA" sz="6100" dirty="0">
                <a:solidFill>
                  <a:srgbClr val="FFFFFF"/>
                </a:solidFill>
              </a:rPr>
              <a:t>міграції радіонуклідів в природному середовищі та в лісових біоценозах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61FD43E-943F-41FB-8307-C4D0CB0F1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147" y="3619532"/>
            <a:ext cx="9876578" cy="2228981"/>
          </a:xfrm>
        </p:spPr>
        <p:txBody>
          <a:bodyPr anchor="ctr">
            <a:normAutofit fontScale="55000" lnSpcReduction="20000"/>
          </a:bodyPr>
          <a:lstStyle/>
          <a:p>
            <a:endParaRPr lang="uk-UA" sz="2000" dirty="0">
              <a:solidFill>
                <a:srgbClr val="FFFFFF"/>
              </a:solidFill>
            </a:endParaRPr>
          </a:p>
          <a:p>
            <a:r>
              <a:rPr lang="uk-UA" dirty="0"/>
              <a:t>                                      План лекції</a:t>
            </a:r>
          </a:p>
          <a:p>
            <a:r>
              <a:rPr lang="uk-UA" dirty="0"/>
              <a:t>1. Джерела радіоактивності в навколишньому середовищі.</a:t>
            </a:r>
          </a:p>
          <a:p>
            <a:r>
              <a:rPr lang="uk-UA" dirty="0"/>
              <a:t>2. Шляхи міграції радіоактивних речовин в об'єктах навколишнього середовища </a:t>
            </a:r>
          </a:p>
          <a:p>
            <a:r>
              <a:rPr lang="uk-UA" dirty="0"/>
              <a:t>3. Міграція радіонуклідів в ланці  «ґрунт-лісова рослинність».</a:t>
            </a:r>
          </a:p>
          <a:p>
            <a:r>
              <a:rPr lang="uk-UA" dirty="0"/>
              <a:t>4. Особливості накопичення радіонуклідів в </a:t>
            </a:r>
            <a:r>
              <a:rPr lang="uk-UA" dirty="0" err="1"/>
              <a:t>грунтах</a:t>
            </a:r>
            <a:r>
              <a:rPr lang="uk-UA" dirty="0"/>
              <a:t>.</a:t>
            </a:r>
          </a:p>
          <a:p>
            <a:r>
              <a:rPr lang="uk-UA" dirty="0"/>
              <a:t>5. Особливості накопичення радіонуклідів в грибах.</a:t>
            </a:r>
          </a:p>
          <a:p>
            <a:r>
              <a:rPr lang="uk-UA" dirty="0"/>
              <a:t>6. Особливості накопичення радіонуклідів лісовими ягодами.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59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6260E-1ACC-41CE-8E1D-347C7ADEC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137492" y="145473"/>
            <a:ext cx="1219198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DA0BBE4-81C9-4A67-8B87-7B67DD852D95}"/>
              </a:ext>
            </a:extLst>
          </p:cNvPr>
          <p:cNvSpPr/>
          <p:nvPr/>
        </p:nvSpPr>
        <p:spPr>
          <a:xfrm>
            <a:off x="613064" y="0"/>
            <a:ext cx="1144144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радіонуклідів у лісовій фауні.</a:t>
            </a: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безпосередньо після аварії на ЧАЕС розпочалося надходження радіонуклідів до основних мисливських тварин лісів: козулі європейської, лося, дикого кабана. Це можна пояснити тим, що радіоактивні пил та аерозолі опускались на поверхню кормових рослин і ґрунту і після їх поїдання тваринами надходили в їх організми. З часом, після переміщення радіонуклідів у ґрунт і включення їх до геохімічних процесів вони, через кореневі системи, знову ж таки переміщались до тих рослин та ґрунтових тварин, яких поїдали мисливські тварини.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Лісовим екосистемам в літературі приділяється мало уваги, а інформація про рівні забруднення таких видів лісових рослин, як гриби і ягоди, які можуть впливати на формування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дозового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навантаження на все населення, з’явилась тільки через деякий час після Чорнобильської аварії. Особливу увагу привертають гриби, які здатні накопичувати в своїх плодових тілах радіонукліди 137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 разів більше, ніж інші представники лісового біогеоценозу, а з врахуванням того, що запаси біомаси міцелію складають 200-300 г/м2 , то очевидним є значення ролі грибів в біогеохімічній міграції цього радіонукліду. Основна маса міцелію грибів знаходиться в лісовій підстилці, що характерно тільки для лісових рослин.</a:t>
            </a:r>
          </a:p>
        </p:txBody>
      </p:sp>
    </p:spTree>
    <p:extLst>
      <p:ext uri="{BB962C8B-B14F-4D97-AF65-F5344CB8AC3E}">
        <p14:creationId xmlns:p14="http://schemas.microsoft.com/office/powerpoint/2010/main" val="212285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11E4E32-AB57-4258-A622-BD8406676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D88DBCC-5DED-4B5D-AD7F-94B3931D533B}"/>
              </a:ext>
            </a:extLst>
          </p:cNvPr>
          <p:cNvSpPr/>
          <p:nvPr/>
        </p:nvSpPr>
        <p:spPr>
          <a:xfrm>
            <a:off x="176645" y="0"/>
            <a:ext cx="11918373" cy="636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лісовій підстилці акумулюється біля 70% 137С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потрапив у ґрунт лісових масивів.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все більше використовує продукцію з підсобних господарств, регулярно (від 1/3 до 2/3 жителів Полісся) вживає у їжу «дари лісу» ( збирає гриби, ягоди і лікарські рослини, відстрілює дичину). Внесок харчових продуктів лісу у дозу внутрішнього опромінення коливається від 12 до 40% у всього населення і до 50-95% його критичних груп.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високим накопиченням радіонуклідів вирізняються гриби, як і інші живі організми, що використовують органічну речовину лісової підстилки і кореневих виділень в якості основного джерела вуглецевого живлення (ґрунтова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мезофауна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мікоризні гриби, мікроорганізми).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їстівних видів грибів на території України сягає до 500 видів, але найбільш поширеними серед них на території Українського Полісся є 10-15 видів грибів, які споживаються населенням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 радіонуклідів грибами залежить від їх видового складу і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ступенем накопичення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радіоцезію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основні види їстівних грибів підрозділяються на 4 групи: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польські гриби,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свинушки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маслюки звичайні;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акумулюючі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грузді, зеленушки, сироїжки,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рожева;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середньо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накопичуючі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лисички,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рядовки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білі гриби, підберезники,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підосиновики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накопичуючі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опеньки, дощовик їстівний, гриби-парасольки строкаті.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більше як через 35 років після аварії на Чорнобильські АЄС радіоактивне забруднення грибів залишається надто високим і вони мають великий вплив на формування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дозового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навантаження на організм людей, які мешкають на найбільш забруднених територіях. </a:t>
            </a:r>
          </a:p>
        </p:txBody>
      </p:sp>
    </p:spTree>
    <p:extLst>
      <p:ext uri="{BB962C8B-B14F-4D97-AF65-F5344CB8AC3E}">
        <p14:creationId xmlns:p14="http://schemas.microsoft.com/office/powerpoint/2010/main" val="254227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FD493D4-DA61-4436-B7A8-B58B67AE1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-1" y="0"/>
            <a:ext cx="12191980" cy="6858000"/>
          </a:xfrm>
          <a:prstGeom prst="rect">
            <a:avLst/>
          </a:prstGeom>
        </p:spPr>
      </p:pic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2CE691EB-A081-4853-BF85-C066C2C9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61210"/>
              </p:ext>
            </p:extLst>
          </p:nvPr>
        </p:nvGraphicFramePr>
        <p:xfrm>
          <a:off x="1615249" y="948521"/>
          <a:ext cx="9274599" cy="5743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123">
                  <a:extLst>
                    <a:ext uri="{9D8B030D-6E8A-4147-A177-3AD203B41FA5}">
                      <a16:colId xmlns:a16="http://schemas.microsoft.com/office/drawing/2014/main" val="1137017959"/>
                    </a:ext>
                  </a:extLst>
                </a:gridCol>
                <a:gridCol w="1383621">
                  <a:extLst>
                    <a:ext uri="{9D8B030D-6E8A-4147-A177-3AD203B41FA5}">
                      <a16:colId xmlns:a16="http://schemas.microsoft.com/office/drawing/2014/main" val="1431674817"/>
                    </a:ext>
                  </a:extLst>
                </a:gridCol>
                <a:gridCol w="1946711">
                  <a:extLst>
                    <a:ext uri="{9D8B030D-6E8A-4147-A177-3AD203B41FA5}">
                      <a16:colId xmlns:a16="http://schemas.microsoft.com/office/drawing/2014/main" val="2292007950"/>
                    </a:ext>
                  </a:extLst>
                </a:gridCol>
                <a:gridCol w="1679629">
                  <a:extLst>
                    <a:ext uri="{9D8B030D-6E8A-4147-A177-3AD203B41FA5}">
                      <a16:colId xmlns:a16="http://schemas.microsoft.com/office/drawing/2014/main" val="3581188361"/>
                    </a:ext>
                  </a:extLst>
                </a:gridCol>
                <a:gridCol w="1359515">
                  <a:extLst>
                    <a:ext uri="{9D8B030D-6E8A-4147-A177-3AD203B41FA5}">
                      <a16:colId xmlns:a16="http://schemas.microsoft.com/office/drawing/2014/main" val="1595499799"/>
                    </a:ext>
                  </a:extLst>
                </a:gridCol>
              </a:tblGrid>
              <a:tr h="1214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Вид грибів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Кількість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відібраних зразків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Щільність забруднення ґрунту, кБк/м</a:t>
                      </a:r>
                      <a:r>
                        <a:rPr lang="uk-UA" sz="1400" b="1" baseline="30000">
                          <a:effectLst/>
                        </a:rPr>
                        <a:t>2</a:t>
                      </a:r>
                      <a:endParaRPr lang="uk-UA" sz="14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(Min-max)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Питома активність грибів, Бк/кг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(Min-max)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Кп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(Min-max)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719480851"/>
                  </a:ext>
                </a:extLst>
              </a:tr>
              <a:tr h="502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Маслюки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(Boletus luteus L. ex Fr.)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101–1570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5600–162000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55,4–103,2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3751519616"/>
                  </a:ext>
                </a:extLst>
              </a:tr>
              <a:tr h="744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Підберезовики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(</a:t>
                      </a:r>
                      <a:r>
                        <a:rPr lang="en-US" sz="1400" b="1">
                          <a:effectLst/>
                        </a:rPr>
                        <a:t>Boletus scaber Bull</a:t>
                      </a:r>
                      <a:r>
                        <a:rPr lang="uk-UA" sz="1400" b="1">
                          <a:effectLst/>
                        </a:rPr>
                        <a:t>. ех </a:t>
                      </a:r>
                      <a:r>
                        <a:rPr lang="en-US" sz="1400" b="1">
                          <a:effectLst/>
                        </a:rPr>
                        <a:t>Fr</a:t>
                      </a:r>
                      <a:r>
                        <a:rPr lang="uk-UA" sz="1400" b="1">
                          <a:effectLst/>
                        </a:rPr>
                        <a:t>.)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123–940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4162–45200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33,8–48,1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2124998915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Підосиновики</a:t>
                      </a:r>
                      <a:r>
                        <a:rPr lang="en-US" sz="1400" b="1">
                          <a:effectLst/>
                        </a:rPr>
                        <a:t> (Leccinum)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128–640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2230–61100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17,4–95,5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481789686"/>
                  </a:ext>
                </a:extLst>
              </a:tr>
              <a:tr h="502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Польські гриби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(</a:t>
                      </a:r>
                      <a:r>
                        <a:rPr lang="en-US" sz="1400" b="1">
                          <a:effectLst/>
                        </a:rPr>
                        <a:t>Boletus badius Fr</a:t>
                      </a:r>
                      <a:r>
                        <a:rPr lang="uk-UA" sz="1400" b="1">
                          <a:effectLst/>
                        </a:rPr>
                        <a:t>.)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74–3980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10700–364000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91,5–144,6-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4212587892"/>
                  </a:ext>
                </a:extLst>
              </a:tr>
              <a:tr h="744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Білі гриби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(Boletus edulis Bull. ех Fr.)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94–2720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5220–183000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55,5–67,3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2136187745"/>
                  </a:ext>
                </a:extLst>
              </a:tr>
              <a:tr h="744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Лисички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(Cantharellus cibarius Fr.)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165–810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4160–42000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25,2–51,9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3509857801"/>
                  </a:ext>
                </a:extLst>
              </a:tr>
              <a:tr h="502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Сироїжки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(Russula Pers.)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65–549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3590–39170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55,2–71,3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1" marR="65131" marT="0" marB="0" anchor="ctr"/>
                </a:tc>
                <a:extLst>
                  <a:ext uri="{0D108BD9-81ED-4DB2-BD59-A6C34878D82A}">
                    <a16:rowId xmlns:a16="http://schemas.microsoft.com/office/drawing/2014/main" val="166236895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5884B8D-741B-4EA5-86FD-C4831E34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02" y="166376"/>
            <a:ext cx="107207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Табл. 1. Питома активність </a:t>
            </a:r>
            <a:r>
              <a:rPr kumimoji="0" lang="uk-UA" altLang="uk-UA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137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Сs у грибах, зібраних в лісах Північних районів Житомирської області </a:t>
            </a:r>
            <a:r>
              <a:rPr lang="uk-UA" altLang="uk-UA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2020-2021) р.</a:t>
            </a: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4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A23BC-D312-42A1-9525-5276CA2D3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BD64AC-2CF4-4D07-88C0-8A682B51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013" y="190783"/>
            <a:ext cx="6461222" cy="575068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88A5A31-6377-4828-A577-0FA0078DD959}"/>
              </a:ext>
            </a:extLst>
          </p:cNvPr>
          <p:cNvSpPr/>
          <p:nvPr/>
        </p:nvSpPr>
        <p:spPr>
          <a:xfrm>
            <a:off x="2879035" y="5941470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  Внесок </a:t>
            </a:r>
            <a:r>
              <a:rPr lang="uk-UA" sz="16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Сs за рахунок грибів у дозу внутрішнього опромінення жителів 2-ої зони, %</a:t>
            </a:r>
            <a:endParaRPr lang="uk-UA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1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ACD863C-65DD-4880-84A9-1B54C584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88A5A31-6377-4828-A577-0FA0078DD959}"/>
              </a:ext>
            </a:extLst>
          </p:cNvPr>
          <p:cNvSpPr/>
          <p:nvPr/>
        </p:nvSpPr>
        <p:spPr>
          <a:xfrm>
            <a:off x="3047989" y="6049068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3.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Внесок 137Сs за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грибів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дозу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внутрішнього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опромінення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жителів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3-ої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137Сs, %</a:t>
            </a:r>
            <a:endParaRPr lang="uk-UA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588AB0-BD2D-42E2-85F8-B14E3A359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551" y="129776"/>
            <a:ext cx="8020877" cy="59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2E31C0E-0873-4643-9D34-02FA1E76D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F82B6-35CF-4A7A-9565-4F001029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49" y="436257"/>
            <a:ext cx="9149082" cy="5068956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119D65-6ED1-4787-BE6F-BB8B29FB4F96}"/>
              </a:ext>
            </a:extLst>
          </p:cNvPr>
          <p:cNvSpPr/>
          <p:nvPr/>
        </p:nvSpPr>
        <p:spPr>
          <a:xfrm>
            <a:off x="3047990" y="5941470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4.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Внесок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90Sr, за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грибів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дозу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внутрішнього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опромінення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жителів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2-ої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%</a:t>
            </a:r>
            <a:endParaRPr lang="uk-UA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8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0832F-1089-403F-9CE1-3D19B495A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7A4F28-B320-4F63-A5B6-B7BA048F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95" y="626164"/>
            <a:ext cx="8638009" cy="516834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6FCC8DF-A784-4946-9273-65F413C22514}"/>
              </a:ext>
            </a:extLst>
          </p:cNvPr>
          <p:cNvSpPr/>
          <p:nvPr/>
        </p:nvSpPr>
        <p:spPr>
          <a:xfrm>
            <a:off x="3047999" y="6027299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5.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Внесок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90Sr, за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грибів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дозу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внутрішнього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опромінення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жителів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3-ої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90Sr, %</a:t>
            </a:r>
            <a:endParaRPr lang="uk-UA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7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BB55B5F-B61E-4CE1-8AA4-2F497F563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B06C64E-99A1-4742-A627-31FF6F294EA1}"/>
              </a:ext>
            </a:extLst>
          </p:cNvPr>
          <p:cNvSpPr/>
          <p:nvPr/>
        </p:nvSpPr>
        <p:spPr>
          <a:xfrm>
            <a:off x="785192" y="427383"/>
            <a:ext cx="111417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Житомирській області загальна площа ягідників становить 73,63 тис. га, Рівненській – 66,68 тис. га, Волинській – 55,93 тис. га. В цих областях найбільшу частку ягідникових площ займають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чорничники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Житомирській області – 91,8%, Рівненській – 66,5 %, Волинській – 85,3%. Значно менші території займають в згаданих регіонах журавлинними – 3,1; 32,5 та 8,0% відповідно. Дуже незначна частка ягідникових площ припадає на брусничники – 4,0; 0,3; 5,9%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буяшники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1,2; 0,8; 1,0% відповідно. В Українському Поліссі ростуть ще декілька видів ягід: суниця лісова, малина звичайна, ожина, які не мають суттєвого промислового значення, але заготовлюються в певних обсягах населенням для власних потреб.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аварії на Чорнобильській АЕС значна частина ягідників була забруднена радіонуклідами. Беручи до уваги те, що найбільші площі ягідників знаходяться у північних районах вищезазначених областей, де щільність забруднення радіонуклідами, зокрема 137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90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максимальна, то з радіологічної точки зору у лісових екосистемах найбільш критичною є недеревна продукція лісу, яка за харчовими ланцюгами має прямий вихід на людину і є джерелом додаткового внутрішнього опромінення населення, яке мешкає на радіоактивно забруднених територіях північної частини Житомирщини.</a:t>
            </a:r>
          </a:p>
        </p:txBody>
      </p:sp>
    </p:spTree>
    <p:extLst>
      <p:ext uri="{BB962C8B-B14F-4D97-AF65-F5344CB8AC3E}">
        <p14:creationId xmlns:p14="http://schemas.microsoft.com/office/powerpoint/2010/main" val="324818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B9265E6-7B3E-46B3-AFAC-66F94C0D3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4C3867D-648B-47A5-816F-4302B8B18D99}"/>
              </a:ext>
            </a:extLst>
          </p:cNvPr>
          <p:cNvSpPr/>
          <p:nvPr/>
        </p:nvSpPr>
        <p:spPr>
          <a:xfrm>
            <a:off x="1027043" y="630565"/>
            <a:ext cx="10820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ягід видів родини брусничних, що складають основу ягідних ресурсів в цих районах, характерне максимальне накопичення 137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всіх ягідних видів.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умови істотно впливають на інтенсивність накопичення 137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ягодах різних видів. Саме це викликає значні коливання питомої активності радіонуклідів в ягодах при однаковій щільності забруднення ґрунту. Зокрема, значення коефіцієнтів переходу 137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свіжі ягоди чорниці варіює у межах 3,4-16,1, суниці лісової – 2,9-10,9, малини звичайної – 2,7-8,4.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лісових екосистемах одночасно відбуваються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різнонаправлені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процеси міграції техногенного 137С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одних (лісова підстилка, чорниці, однорічний приріст деревних порід та ін.) та збільшення забруднення інших (мінеральні шари ґрунту, білий гриб тощо), тому прогнозувати вміст 137С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інших техногенних радіонуклідів у лісових екосистемах, в тому числі грибах та ягодах, а також можливості реабілітації певних ділянок лісу – питання складне. 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більшості мешканців забруднених територій лісові ягоди є також суттєвим джерелом надходження радіонуклідів до організму.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Встановлено, що найбільша частка споживання лісових ягід у досліджуваних нами регіонах припадає саме чорниці.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99707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A4061CD-DA68-48A5-A559-7F5C6FC2A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D65C026-7E56-4231-9EA2-FBEF83530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163539"/>
              </p:ext>
            </p:extLst>
          </p:nvPr>
        </p:nvGraphicFramePr>
        <p:xfrm>
          <a:off x="1409110" y="1548857"/>
          <a:ext cx="9373759" cy="45668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36467">
                  <a:extLst>
                    <a:ext uri="{9D8B030D-6E8A-4147-A177-3AD203B41FA5}">
                      <a16:colId xmlns:a16="http://schemas.microsoft.com/office/drawing/2014/main" val="1795109037"/>
                    </a:ext>
                  </a:extLst>
                </a:gridCol>
                <a:gridCol w="2673125">
                  <a:extLst>
                    <a:ext uri="{9D8B030D-6E8A-4147-A177-3AD203B41FA5}">
                      <a16:colId xmlns:a16="http://schemas.microsoft.com/office/drawing/2014/main" val="1717274639"/>
                    </a:ext>
                  </a:extLst>
                </a:gridCol>
                <a:gridCol w="2138500">
                  <a:extLst>
                    <a:ext uri="{9D8B030D-6E8A-4147-A177-3AD203B41FA5}">
                      <a16:colId xmlns:a16="http://schemas.microsoft.com/office/drawing/2014/main" val="351174074"/>
                    </a:ext>
                  </a:extLst>
                </a:gridCol>
                <a:gridCol w="1425667">
                  <a:extLst>
                    <a:ext uri="{9D8B030D-6E8A-4147-A177-3AD203B41FA5}">
                      <a16:colId xmlns:a16="http://schemas.microsoft.com/office/drawing/2014/main" val="3112754623"/>
                    </a:ext>
                  </a:extLst>
                </a:gridCol>
              </a:tblGrid>
              <a:tr h="1138212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Лісові ягоди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Щільність забруднення ґрунту,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кБк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</a:t>
                      </a:r>
                      <a:r>
                        <a:rPr lang="uk-UA" sz="20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Min-max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Питома активність ягід,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/кг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Min-max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Min-max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46359"/>
                  </a:ext>
                </a:extLst>
              </a:tr>
              <a:tr h="330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Малина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Rubus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idaeus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71–910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775–3838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4,2–10,9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38301"/>
                  </a:ext>
                </a:extLst>
              </a:tr>
              <a:tr h="456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Чорниця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(Vaccinium myrtillus L.)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152–1210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2209–14945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12,4–14,5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8068149"/>
                  </a:ext>
                </a:extLst>
              </a:tr>
              <a:tr h="348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Суниці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(Fragaria vesca)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99–980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1191–3830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4,1–12,0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466882"/>
                  </a:ext>
                </a:extLst>
              </a:tr>
              <a:tr h="69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Буяхи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(Vaccinium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uliginosum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143–717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1580–6766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9,4–11,1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341422"/>
                  </a:ext>
                </a:extLst>
              </a:tr>
              <a:tr h="928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Брусниці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Rhodococcum vitis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idaea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.;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Vaccinium vitis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idaea L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87–739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2569–9800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11,7– 13,3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4366745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50FFDEC-E6E2-4092-8423-1F150E49FC70}"/>
              </a:ext>
            </a:extLst>
          </p:cNvPr>
          <p:cNvSpPr/>
          <p:nvPr/>
        </p:nvSpPr>
        <p:spPr>
          <a:xfrm>
            <a:off x="819726" y="298774"/>
            <a:ext cx="10552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2. Вміст </a:t>
            </a:r>
            <a:r>
              <a:rPr lang="uk-UA" altLang="uk-UA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uk-UA" alt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Сs в лісових ягодах, зібраних в лісах Північної </a:t>
            </a: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частини Житомирської області 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3632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66F3F91-853C-4ABD-B61C-551101F508B2}"/>
              </a:ext>
            </a:extLst>
          </p:cNvPr>
          <p:cNvSpPr/>
          <p:nvPr/>
        </p:nvSpPr>
        <p:spPr>
          <a:xfrm>
            <a:off x="820882" y="831273"/>
            <a:ext cx="10910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Джерела радіоактивності у навколишньому середовищі.</a:t>
            </a:r>
          </a:p>
          <a:p>
            <a:r>
              <a:rPr lang="uk-UA" b="1" dirty="0"/>
              <a:t>Радіоактивність навколишнього середовища </a:t>
            </a:r>
            <a:r>
              <a:rPr lang="uk-UA" dirty="0"/>
              <a:t>формується за рахунок природних радіонуклідів, що надходять з атмосфери і земної кори, а також у результаті забруднення штучними радіонуклідами, викликаного діяльністю людини. </a:t>
            </a:r>
          </a:p>
          <a:p>
            <a:r>
              <a:rPr lang="uk-UA" b="1" dirty="0"/>
              <a:t>Природні радіонукліди </a:t>
            </a:r>
            <a:r>
              <a:rPr lang="uk-UA" dirty="0"/>
              <a:t>надходять на поверхню Землі з </a:t>
            </a:r>
            <a:r>
              <a:rPr lang="uk-UA" dirty="0" err="1"/>
              <a:t>атмосфери</a:t>
            </a:r>
            <a:r>
              <a:rPr lang="uk-UA" dirty="0"/>
              <a:t>, утворюючись при взаємодії космічного випромінювання з ядрами азоту, кисню і аргону (</a:t>
            </a:r>
            <a:r>
              <a:rPr lang="uk-UA" dirty="0" err="1"/>
              <a:t>космогенні</a:t>
            </a:r>
            <a:r>
              <a:rPr lang="uk-UA" dirty="0"/>
              <a:t> радіонукліди). Другим важливим джерелом природної радіоактивності є гірські породи, що складають товщу земної кори.</a:t>
            </a:r>
          </a:p>
          <a:p>
            <a:r>
              <a:rPr lang="uk-UA" dirty="0"/>
              <a:t>Особливо небезпечними є випадки раптових викидів штучних продуктів поділу у навколишнє середовище в результаті випробувань атомної зброї й аварійних ситуацій на підприємствах, пов'язаних з виробництвом атомної енергії, які можуть призводити до локальних і глобальних забруднень ґрунту й живих організмів радіоактивними речовинами на тривалий період.</a:t>
            </a:r>
          </a:p>
          <a:p>
            <a:r>
              <a:rPr lang="uk-UA" dirty="0"/>
              <a:t> Переважна більшість штучних радіоактивних ізотопів, що надходять у навколишнє середовище, належать до короткоживучих і протягом кількох годин – місяців практично розпадаються. </a:t>
            </a:r>
          </a:p>
          <a:p>
            <a:r>
              <a:rPr lang="uk-UA" dirty="0"/>
              <a:t>Особливу небезпеку натепер і на довгі роки в майбутньому для людини і взагалі для всього живого серед радіонуклідів, викинутих в результаті аварії на Чорнобильській АЕС, являють </a:t>
            </a:r>
            <a:r>
              <a:rPr lang="uk-UA" dirty="0" err="1"/>
              <a:t>довгоживучі</a:t>
            </a:r>
            <a:r>
              <a:rPr lang="uk-UA" dirty="0"/>
              <a:t> 90</a:t>
            </a:r>
            <a:r>
              <a:rPr lang="en-US" dirty="0"/>
              <a:t>Sr (</a:t>
            </a:r>
            <a:r>
              <a:rPr lang="uk-UA" dirty="0"/>
              <a:t>період піврозпаду 29 років), 137</a:t>
            </a:r>
            <a:r>
              <a:rPr lang="en-US" dirty="0"/>
              <a:t>Cs (30 </a:t>
            </a:r>
            <a:r>
              <a:rPr lang="uk-UA" dirty="0"/>
              <a:t>років) і 239</a:t>
            </a:r>
            <a:r>
              <a:rPr lang="en-US" dirty="0"/>
              <a:t>Pu (24000 </a:t>
            </a:r>
            <a:r>
              <a:rPr lang="uk-UA" dirty="0"/>
              <a:t>років) та ізотопи.</a:t>
            </a:r>
          </a:p>
        </p:txBody>
      </p:sp>
    </p:spTree>
    <p:extLst>
      <p:ext uri="{BB962C8B-B14F-4D97-AF65-F5344CB8AC3E}">
        <p14:creationId xmlns:p14="http://schemas.microsoft.com/office/powerpoint/2010/main" val="189289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3F7C9BF-60BF-43E0-B453-CB1B7358E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-1"/>
            <a:ext cx="1219198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2F7A42-A010-487F-BE04-0D88A88E5B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08" y="89957"/>
            <a:ext cx="9770164" cy="57547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658234-6BE6-4756-88AB-63FFBFB2302E}"/>
              </a:ext>
            </a:extLst>
          </p:cNvPr>
          <p:cNvSpPr/>
          <p:nvPr/>
        </p:nvSpPr>
        <p:spPr>
          <a:xfrm>
            <a:off x="3127513" y="599040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 Внесок 137Сs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дозу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2-ої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0FEE3-DE03-4CFC-BB32-EC2F4877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0DFC4B-EBAF-472A-B235-FFD29C7892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2" y="200025"/>
            <a:ext cx="8388626" cy="5531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755E893-F4B0-419C-AC8A-145D687E62D2}"/>
              </a:ext>
            </a:extLst>
          </p:cNvPr>
          <p:cNvSpPr/>
          <p:nvPr/>
        </p:nvSpPr>
        <p:spPr>
          <a:xfrm>
            <a:off x="3238293" y="5931176"/>
            <a:ext cx="6015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Внесок 137Сs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дозу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3-ої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9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33259-B8E8-4D6C-A97E-E89B2D16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-79493" y="0"/>
            <a:ext cx="1219198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34E026-C7E3-4BCC-AD20-899469A720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09" y="292888"/>
            <a:ext cx="7742581" cy="5303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71066E5-D50B-4DDC-8F34-9DE9F5B2A221}"/>
              </a:ext>
            </a:extLst>
          </p:cNvPr>
          <p:cNvSpPr/>
          <p:nvPr/>
        </p:nvSpPr>
        <p:spPr>
          <a:xfrm>
            <a:off x="3308073" y="58897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Внесок 90Sr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дозу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2-ої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CCA89-0B37-4B43-B93B-034B63A0D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D3C21B-5049-4904-851C-20D2E1FC36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5" y="218661"/>
            <a:ext cx="8269357" cy="5357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F6EF1F-346C-4D84-BD02-7DE6430A5A8F}"/>
              </a:ext>
            </a:extLst>
          </p:cNvPr>
          <p:cNvSpPr/>
          <p:nvPr/>
        </p:nvSpPr>
        <p:spPr>
          <a:xfrm>
            <a:off x="3128962" y="574664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Внесок 90Sr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дозу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3-ої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8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48FB05E-5583-4530-BBA2-D7535AC0B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252FEDDA-B956-4595-9C26-91AF856C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15652"/>
              </p:ext>
            </p:extLst>
          </p:nvPr>
        </p:nvGraphicFramePr>
        <p:xfrm>
          <a:off x="1694290" y="1122977"/>
          <a:ext cx="9743440" cy="533010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07564">
                  <a:extLst>
                    <a:ext uri="{9D8B030D-6E8A-4147-A177-3AD203B41FA5}">
                      <a16:colId xmlns:a16="http://schemas.microsoft.com/office/drawing/2014/main" val="2666195564"/>
                    </a:ext>
                  </a:extLst>
                </a:gridCol>
                <a:gridCol w="6137477">
                  <a:extLst>
                    <a:ext uri="{9D8B030D-6E8A-4147-A177-3AD203B41FA5}">
                      <a16:colId xmlns:a16="http://schemas.microsoft.com/office/drawing/2014/main" val="3384818742"/>
                    </a:ext>
                  </a:extLst>
                </a:gridCol>
                <a:gridCol w="1483267">
                  <a:extLst>
                    <a:ext uri="{9D8B030D-6E8A-4147-A177-3AD203B41FA5}">
                      <a16:colId xmlns:a16="http://schemas.microsoft.com/office/drawing/2014/main" val="1182180342"/>
                    </a:ext>
                  </a:extLst>
                </a:gridCol>
                <a:gridCol w="1415132">
                  <a:extLst>
                    <a:ext uri="{9D8B030D-6E8A-4147-A177-3AD203B41FA5}">
                      <a16:colId xmlns:a16="http://schemas.microsoft.com/office/drawing/2014/main" val="589929792"/>
                    </a:ext>
                  </a:extLst>
                </a:gridCol>
              </a:tblGrid>
              <a:tr h="365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продукту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/кг,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/л)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/кг,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/л)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905894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Хліб, хлібопродукти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440809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Картопля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595980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Овочі (листові коренеплоди, столова зелень)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326749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602385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М’ясо і м’ясні продукти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58374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 і рибні продукти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497882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і молочні продукти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123051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Яйця (в одному яйці)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816431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137750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згущене і концентроване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590867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сухе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613402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Свіжі дикоростучі ягоди і гриби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016997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Сушені дикоростучі ягоди і гриби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193814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Лікарські рослини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365789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продукти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494522"/>
                  </a:ext>
                </a:extLst>
              </a:tr>
              <a:tr h="29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 продукти дитячого харчування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17078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CC7C0FA-85FF-4626-B46D-A3F7EB8F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" y="113136"/>
            <a:ext cx="974344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3. Допустимі рівні вмісту радіонуклідів </a:t>
            </a:r>
            <a:r>
              <a:rPr kumimoji="0" lang="uk-UA" altLang="uk-UA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kumimoji="0" lang="ru-RU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і </a:t>
            </a:r>
            <a:r>
              <a:rPr kumimoji="0" lang="uk-UA" altLang="uk-UA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kumimoji="0" lang="ru-RU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продуктах харчування та питній воді (ДР-2006)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uk-UA" alt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1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EB90A49-4A77-4212-B8FD-072095C5760F}"/>
              </a:ext>
            </a:extLst>
          </p:cNvPr>
          <p:cNvSpPr/>
          <p:nvPr/>
        </p:nvSpPr>
        <p:spPr>
          <a:xfrm>
            <a:off x="852055" y="416659"/>
            <a:ext cx="112637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b="1" dirty="0"/>
              <a:t>Радіоактивні речовини, які випадають на земну поверхню, </a:t>
            </a:r>
            <a:r>
              <a:rPr lang="uk-UA" b="1" dirty="0" err="1"/>
              <a:t>концентруються</a:t>
            </a:r>
            <a:r>
              <a:rPr lang="uk-UA" b="1" dirty="0"/>
              <a:t> у трьох головних об'єктах – ґрунті, рослинах і водоймах. </a:t>
            </a:r>
            <a:r>
              <a:rPr lang="uk-UA" dirty="0"/>
              <a:t>З поверхні ґрунту радіоактивні речовини, розчиняючись у воді атмосферних опадів чи поливних водах або ж механічно з током води, пересуваються до глибших шарів. </a:t>
            </a:r>
          </a:p>
          <a:p>
            <a:r>
              <a:rPr lang="uk-UA" dirty="0"/>
              <a:t>Радіоактивні опади у вигляді аерозольних частинок з питомою масою, як правило, більше одиниці, потрапляючи на поверхню водойм, досить швидко опускаються на дно, концентруючись у мулових відкладах, де їх може нагромаджуватись до 95–98% від кількості, що  випала на водне дзеркало.</a:t>
            </a:r>
          </a:p>
          <a:p>
            <a:r>
              <a:rPr lang="uk-UA" dirty="0"/>
              <a:t> Проте частина їх з часом розчиняється у воді, тим самим забруднюючи її. В основі схеми міграції радіонуклідів лежить припущення, що первинним джерелом забруднення є атмосфера, як це дійсно буває при більшості радіаційних інцидентів. Але джерелом первинного забруднення можуть стати і водойми. Так, наприклад, Науково-виробниче об'єднання «Маяк» (Росія), що виробляло плутоній для військових цілей, у період з 1949 до 1956 р. скидало радіоактивні відходи у </a:t>
            </a:r>
            <a:r>
              <a:rPr lang="uk-UA" dirty="0" err="1"/>
              <a:t>найближчу</a:t>
            </a:r>
            <a:r>
              <a:rPr lang="uk-UA" dirty="0"/>
              <a:t> річку Теча, яка входить до басейну р. Об, а з 1951 до того ж 1956 р.– в озеро </a:t>
            </a:r>
            <a:r>
              <a:rPr lang="uk-UA" dirty="0" err="1"/>
              <a:t>Карачай</a:t>
            </a:r>
            <a:r>
              <a:rPr lang="uk-UA" dirty="0"/>
              <a:t>. За ті роки сумарний скид за сумарною радіоактивністю досяг рівня  Чорнобильського викиду.</a:t>
            </a:r>
          </a:p>
        </p:txBody>
      </p:sp>
    </p:spTree>
    <p:extLst>
      <p:ext uri="{BB962C8B-B14F-4D97-AF65-F5344CB8AC3E}">
        <p14:creationId xmlns:p14="http://schemas.microsoft.com/office/powerpoint/2010/main" val="387017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ED5AA-870F-40D2-8B23-F61A7889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30" y="586409"/>
            <a:ext cx="10449339" cy="589866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dirty="0"/>
              <a:t>Деревна рослинність має більш високу здатність утримувати радіоактивні опади, ніж трав'яниста. </a:t>
            </a:r>
            <a:r>
              <a:rPr lang="uk-UA" b="1" dirty="0"/>
              <a:t>Це зумовлено великою біомасою крон, надзвичайно великою площею листяного покриву. Тому деревний ярус виконує роль своєрідного фільтра, який міцно утримує радіоактивні випадання</a:t>
            </a:r>
            <a:r>
              <a:rPr lang="uk-UA" dirty="0"/>
              <a:t>. Під покривом лісу знаходиться лісова підстилка, яка являє собою досить потужний шар органічних решток (хвоя, листя, дрібні гілки, </a:t>
            </a:r>
            <a:r>
              <a:rPr lang="uk-UA" dirty="0" err="1"/>
              <a:t>відпавша</a:t>
            </a:r>
            <a:r>
              <a:rPr lang="uk-UA" dirty="0"/>
              <a:t> кора та інші) різного ступеня розкладу, що поступово переходить у перегнійно-акумулятивний горизонт.  Маючи  високу  утримуючу та </a:t>
            </a:r>
            <a:r>
              <a:rPr lang="uk-UA" dirty="0" err="1"/>
              <a:t>сорбційну</a:t>
            </a:r>
            <a:r>
              <a:rPr lang="uk-UA" dirty="0"/>
              <a:t>  здатність, лісова підстилка є місцем концентрації елементів живлення і різноманітних інших речовин, в тому числі і радіоактивних.</a:t>
            </a:r>
          </a:p>
          <a:p>
            <a:pPr algn="just">
              <a:lnSpc>
                <a:spcPct val="120000"/>
              </a:lnSpc>
            </a:pPr>
            <a:r>
              <a:rPr lang="uk-UA" b="1" dirty="0"/>
              <a:t>Після осідання радіоактивних частинок на крони дерев розпочинається їх вертикальна міграція під впливом сил гравітації, атмосферних опадів, руху повітря, з листопадом, внаслідок чого радіоактивні речовини переміщуються в нижні шари крон і під покрив лісу. </a:t>
            </a:r>
            <a:r>
              <a:rPr lang="uk-UA" dirty="0"/>
              <a:t>Швидкість такої міграції залежить від фізико-хімічних характеристик радіоактивних випадінь, хімічних властивостей радіонуклідів, типу і віку </a:t>
            </a:r>
            <a:r>
              <a:rPr lang="uk-UA" dirty="0" err="1"/>
              <a:t>деревостоїв</a:t>
            </a:r>
            <a:r>
              <a:rPr lang="uk-UA" dirty="0"/>
              <a:t>, метеорологічних умов, пори року.</a:t>
            </a:r>
          </a:p>
          <a:p>
            <a:pPr algn="just">
              <a:lnSpc>
                <a:spcPct val="120000"/>
              </a:lnSpc>
            </a:pPr>
            <a:r>
              <a:rPr lang="uk-UA" b="1" dirty="0"/>
              <a:t>Вміст радіонуклідів у компонентах деревного ярусу неоднозначний. Максимум вмісту 137</a:t>
            </a:r>
            <a:r>
              <a:rPr lang="en-US" b="1" dirty="0"/>
              <a:t>Cs </a:t>
            </a:r>
            <a:r>
              <a:rPr lang="uk-UA" b="1" dirty="0"/>
              <a:t>відмічається в прирості, а мінімальна його кількість зафіксована в деревині. За інтенсивністю самоочищення основні </a:t>
            </a:r>
            <a:r>
              <a:rPr lang="uk-UA" b="1" dirty="0" err="1"/>
              <a:t>лісоутворюючі</a:t>
            </a:r>
            <a:r>
              <a:rPr lang="uk-UA" b="1" dirty="0"/>
              <a:t> породи утворюють ряд: осика &gt; дуб &gt; сосна &gt; вільха &gt; береза.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06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D72F44-8AB0-4841-88CC-A3A59D9CB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347870"/>
            <a:ext cx="10499035" cy="626165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dirty="0"/>
              <a:t>Через деякий період, який у хвойних лісах може вимірюватись роками, основна маса радіонуклідів переходить у лісову підстилку та верхній горизонт ґрунту. </a:t>
            </a:r>
            <a:r>
              <a:rPr lang="uk-UA" b="1" dirty="0"/>
              <a:t>Як і під трав’янистою рослинністю на цілині, основна маса радіонуклідів накопичується у верхньому 10–15-сантиметровому шарі ґрунту. Саме з нього через 4–5 років в листяному лісі і через 8–10 років у хвойному, що зумовлено вже відміченими особливостями у швидкості вертикальної міграції радіонуклідів та скорішою мінералізацію листя у порівнянні з хвоєю, розпочинається активне надходження радіонуклідів у дерев'янисті рослини через корені.</a:t>
            </a:r>
          </a:p>
          <a:p>
            <a:pPr algn="just">
              <a:lnSpc>
                <a:spcPct val="120000"/>
              </a:lnSpc>
            </a:pPr>
            <a:r>
              <a:rPr lang="uk-UA" dirty="0"/>
              <a:t>Якщо механізми засвоєння радіонуклідів дерев'янистими і звичайними сільськогосподарськими рослинами практично не відрізняються, то характер їх нагромадження має принципові відмінності. </a:t>
            </a:r>
            <a:r>
              <a:rPr lang="uk-UA" b="1" dirty="0"/>
              <a:t>Багаторічні дерев'янисті рослини, на відміну від одно-дворічних трав’янистих, акумулюють радіонукліди у деревині, корі, гілках, хвої. І хоча основна маса радіонуклідів сконцентровується у листі, а найменша – в деревині, багаторічний замкнутий цикл радіонуклідів листя–лісова підстилка–</a:t>
            </a:r>
            <a:r>
              <a:rPr lang="uk-UA" b="1" dirty="0" err="1"/>
              <a:t>грунт</a:t>
            </a:r>
            <a:r>
              <a:rPr lang="uk-UA" b="1" dirty="0"/>
              <a:t>–корені–стовбур–листя і так далі може призводити до значного радіонуклідного забруднення деревини  і, відповідно,  матеріалів,  які виготовляються  з  неї.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442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D72F44-8AB0-4841-88CC-A3A59D9CB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347870"/>
            <a:ext cx="10499035" cy="62616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b="1" dirty="0"/>
              <a:t>Виділяють деревні породи, які найменше (дуб, осика) та найбільше (вільха, береза) нагромаджують радіонукліди. У всіх деревних породах найбільший вміст радіонуклідів встановлено у бруньках, листках і хвої, у внутрішній частині кори та однорічних пагонах. </a:t>
            </a:r>
            <a:r>
              <a:rPr lang="uk-UA" dirty="0"/>
              <a:t>Водночас вивчення вмісту радіонуклідів у радіальних приростах деревини виявив найбільшу їх активність у річних кільцях, утворених після аварії на ЧАЕС і особливо за останні 15 років. Загалом встановлено зменшення величини питомої активності радіонуклідів у деревині від периферійної її частини до центру</a:t>
            </a:r>
          </a:p>
          <a:p>
            <a:pPr algn="just">
              <a:lnSpc>
                <a:spcPct val="120000"/>
              </a:lnSpc>
            </a:pPr>
            <a:r>
              <a:rPr lang="uk-UA" dirty="0"/>
              <a:t>Тому  при  закладанні лісових насаджень слід враховувати різну здатність видів лісових порід до нагромадження радіонуклідів</a:t>
            </a:r>
            <a:r>
              <a:rPr lang="uk-UA" b="1" dirty="0"/>
              <a:t>.  Відомо, що ялина і дуб нагромаджують 90</a:t>
            </a:r>
            <a:r>
              <a:rPr lang="en-US" b="1" dirty="0"/>
              <a:t>Sr </a:t>
            </a:r>
            <a:r>
              <a:rPr lang="uk-UA" b="1" dirty="0"/>
              <a:t>у більших кількостях, ніж сосна та модрина, акація – в більших, ніж береза. Це також пов'язане з </a:t>
            </a:r>
            <a:r>
              <a:rPr lang="uk-UA" b="1" dirty="0" err="1"/>
              <a:t>кальцефільністю</a:t>
            </a:r>
            <a:r>
              <a:rPr lang="uk-UA" b="1" dirty="0"/>
              <a:t> та </a:t>
            </a:r>
            <a:r>
              <a:rPr lang="uk-UA" b="1" dirty="0" err="1"/>
              <a:t>калієфільністю</a:t>
            </a:r>
            <a:r>
              <a:rPr lang="uk-UA" b="1" dirty="0"/>
              <a:t> рослин, біологічними особливостями видів.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073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827C9A64-B208-4F37-9A24-FAC1A5E46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296" y="530155"/>
            <a:ext cx="6231834" cy="5190302"/>
          </a:xfrm>
          <a:prstGeom prst="rect">
            <a:avLst/>
          </a:prstGeom>
        </p:spPr>
      </p:pic>
      <p:sp>
        <p:nvSpPr>
          <p:cNvPr id="5" name="Надпись 2">
            <a:extLst>
              <a:ext uri="{FF2B5EF4-FFF2-40B4-BE49-F238E27FC236}">
                <a16:creationId xmlns:a16="http://schemas.microsoft.com/office/drawing/2014/main" id="{9C709785-AD62-4DE8-A530-1F3D2E66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955" y="5720457"/>
            <a:ext cx="9084365" cy="42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0"/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2725" marR="215265" algn="ctr">
              <a:lnSpc>
                <a:spcPts val="1490"/>
              </a:lnSpc>
            </a:pPr>
            <a:r>
              <a:rPr lang="uk-UA" sz="20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0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Концептуальна</a:t>
            </a:r>
            <a:r>
              <a:rPr lang="uk-UA" sz="2000" i="1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sz="20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міграції</a:t>
            </a:r>
            <a:r>
              <a:rPr lang="uk-UA" sz="2000" i="1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радіонуклідів</a:t>
            </a:r>
            <a:r>
              <a:rPr lang="uk-UA" sz="20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i="1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лісових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2725" marR="212090" algn="ctr">
              <a:lnSpc>
                <a:spcPts val="1560"/>
              </a:lnSpc>
            </a:pPr>
            <a:r>
              <a:rPr lang="uk-UA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екосистемах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8270" indent="359410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514F751-FC32-4B61-A530-BD0B47509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2B86C-4E2D-486E-8334-B80A1091F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C375-6340-47DE-93EC-5C0FC2E0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347870"/>
            <a:ext cx="10499035" cy="62616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ліси займають 9,9 млн. га.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аварії на ЧАЕС, під радіоактивне забруднення потрапило близько 3,5 млн. га лісів.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площі радіоактивного забруднення лісів знаходяться в Житомирській (60%), Київській (52,2%), Рівненській (56,2) областях. У Волинській, Чернігівській, Черкаській, Вінницькій і Сумській областях частка радіоактивно забруднених лісів становить близько 20%.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період аварії на ЧАЕС лісові масиви виконали свою природну роль і захистили певні території від більш високого радіоактивного забруднення. В перші дні після Чорнобильської аварії 60 – 80% радіонуклідів затрималось на кронах дерев. У цілому на лісові масиви осіло приблизно на 30% більше радіоактивних опадів, ніж на безлісі території.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Окремі дослідження свідчать, що концентрація радіоактивних речовин у лісових екосистемах була у 7-10 і навіть 30 разів вищою, ніж в інших типах природних ценозів.</a:t>
            </a:r>
          </a:p>
          <a:p>
            <a:pPr algn="just">
              <a:lnSpc>
                <a:spcPct val="1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цілому по Україні майже 70% території з рівнем забруднення 137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185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кБк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/м2 займають лісові масиви.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087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6260E-1ACC-41CE-8E1D-347C7ADEC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13" r="8898"/>
          <a:stretch/>
        </p:blipFill>
        <p:spPr>
          <a:xfrm>
            <a:off x="93518" y="-633846"/>
            <a:ext cx="1219198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DA0BBE4-81C9-4A67-8B87-7B67DD852D95}"/>
              </a:ext>
            </a:extLst>
          </p:cNvPr>
          <p:cNvSpPr/>
          <p:nvPr/>
        </p:nvSpPr>
        <p:spPr>
          <a:xfrm>
            <a:off x="311727" y="-529936"/>
            <a:ext cx="11732842" cy="768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Встановлено, що найпоширенішим радіонуклідом – забруднювачем лісових площ України є 137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становив у зоні конденсаційних випадінь до 90% загальної активності радіонуклідів.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Потрапивши в навколишнє середовище, радіонукліди акумулюються рослинним покривом та верхнім шаром ґрунту і включаються в біологічний цикл кругообігу речовин. При цьому, темпи надходження радіоактивних речовин в рослинні органи залежать від їх хімічної форми, фізіологічних потреб рослин, фізико-хімічних властивостей та місця зростання.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лісових пожеж на міграцію радіонуклідів.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перерозподілу радіонуклідів після лісових пожеж показало, що, залежно від інтенсивності пожежі, пришвидшується їх переміщення з лісового намету до ґрунту та більш інтенсивна міграція до мінеральної його частини і в межах ґрунтового профілю. З часом після відновлення лісових насаджень і рослинності відмічаються дещо вищі темпи надходження радіоактивних елементів з ґрунту до рослин. Дослідники зазначають, що у разі верхових пожеж відбувається вертикальний підйом легких, недогорілих частинок рослин і лісової підстилки, а отже, і радіонуклідів та перенесення їх на інші площі.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029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Офіс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2761</Words>
  <Application>Microsoft Office PowerPoint</Application>
  <PresentationFormat>Широкий екран</PresentationFormat>
  <Paragraphs>223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Univers</vt:lpstr>
      <vt:lpstr>GradientVTI</vt:lpstr>
      <vt:lpstr>міграції радіонуклідів в природному середовищі та в лісових біоценозах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15</cp:revision>
  <dcterms:created xsi:type="dcterms:W3CDTF">2023-11-06T08:43:21Z</dcterms:created>
  <dcterms:modified xsi:type="dcterms:W3CDTF">2024-09-23T08:53:31Z</dcterms:modified>
</cp:coreProperties>
</file>