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ldx" ContentType="application/vnd.openxmlformats-officedocument.presentationml.slide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7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84" r:id="rId10"/>
    <p:sldId id="285" r:id="rId11"/>
    <p:sldId id="258" r:id="rId12"/>
    <p:sldId id="293" r:id="rId13"/>
    <p:sldId id="259" r:id="rId14"/>
    <p:sldId id="261" r:id="rId15"/>
    <p:sldId id="274" r:id="rId16"/>
    <p:sldId id="262" r:id="rId17"/>
    <p:sldId id="263" r:id="rId18"/>
    <p:sldId id="264" r:id="rId19"/>
    <p:sldId id="265" r:id="rId20"/>
    <p:sldId id="275" r:id="rId21"/>
    <p:sldId id="277" r:id="rId22"/>
    <p:sldId id="278" r:id="rId23"/>
    <p:sldId id="279" r:id="rId24"/>
    <p:sldId id="280" r:id="rId25"/>
    <p:sldId id="281" r:id="rId26"/>
    <p:sldId id="294" r:id="rId27"/>
    <p:sldId id="282" r:id="rId2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ітли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Помірний стиль 4 –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96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‹№›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866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‹№›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0829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‹№›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7903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>
            <a:extLst>
              <a:ext uri="{FF2B5EF4-FFF2-40B4-BE49-F238E27FC236}">
                <a16:creationId xmlns:a16="http://schemas.microsoft.com/office/drawing/2014/main" id="{DA975D22-81B8-4607-85D6-771473D2F5B7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D34BF312-B7E2-4B50-B1AD-B443E65A17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C65886B-1B75-428A-B7DF-BF02F88A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ADDA10D-D2EC-4A24-9FCC-D9546BB41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16BE1235-43E2-4D4D-8DE0-505F58FCD35B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565266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‹№›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5583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‹№›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4343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‹№›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8882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‹№›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4906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‹№›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052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‹№›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6758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‹№›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4906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‹№›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7363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59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rgbClr val="0070C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9/25/2024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548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72" r:id="rId7"/>
    <p:sldLayoutId id="2147483668" r:id="rId8"/>
    <p:sldLayoutId id="2147483669" r:id="rId9"/>
    <p:sldLayoutId id="2147483670" r:id="rId10"/>
    <p:sldLayoutId id="2147483671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1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2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3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4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5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6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8EED5AA-870F-40D2-8B23-F61A78897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ED201AC-2EC2-498D-912B-BAEB5E982E30}"/>
              </a:ext>
            </a:extLst>
          </p:cNvPr>
          <p:cNvSpPr txBox="1">
            <a:spLocks/>
          </p:cNvSpPr>
          <p:nvPr/>
        </p:nvSpPr>
        <p:spPr>
          <a:xfrm>
            <a:off x="871538" y="738219"/>
            <a:ext cx="10561035" cy="21860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dirty="0">
                <a:solidFill>
                  <a:schemeClr val="bg1"/>
                </a:solidFill>
              </a:rPr>
              <a:t>МІГРАЦІЯ РАДІОНУКЛІДІВ </a:t>
            </a:r>
            <a:r>
              <a:rPr lang="uk-UA" dirty="0">
                <a:solidFill>
                  <a:schemeClr val="bg1"/>
                </a:solidFill>
              </a:rPr>
              <a:t>в атмосфері та  </a:t>
            </a:r>
            <a:r>
              <a:rPr lang="uk-UA" sz="3200" dirty="0">
                <a:solidFill>
                  <a:schemeClr val="bg1"/>
                </a:solidFill>
              </a:rPr>
              <a:t>У ВОДНИХ ЕКОСИСТЕМАХ</a:t>
            </a:r>
          </a:p>
        </p:txBody>
      </p:sp>
      <p:sp>
        <p:nvSpPr>
          <p:cNvPr id="6" name="Підзаголовок 2">
            <a:extLst>
              <a:ext uri="{FF2B5EF4-FFF2-40B4-BE49-F238E27FC236}">
                <a16:creationId xmlns:a16="http://schemas.microsoft.com/office/drawing/2014/main" id="{81C2BB79-E19A-44D3-ABD0-9606543DD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592" y="3297318"/>
            <a:ext cx="10448925" cy="2822463"/>
          </a:xfrm>
        </p:spPr>
        <p:txBody>
          <a:bodyPr anchor="ctr">
            <a:normAutofit fontScale="92500" lnSpcReduction="20000"/>
          </a:bodyPr>
          <a:lstStyle/>
          <a:p>
            <a:endParaRPr lang="uk-UA" sz="20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uk-UA" dirty="0"/>
              <a:t>                                      План лекції</a:t>
            </a:r>
          </a:p>
          <a:p>
            <a:pPr marL="0" indent="0">
              <a:buNone/>
            </a:pPr>
            <a:r>
              <a:rPr lang="uk-UA" dirty="0"/>
              <a:t> 1.Види атмосферних випадінь радіоактивних речовин.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sz="2400" dirty="0"/>
              <a:t>2. Джерела і шляхи надходження радіонуклідів у водойми.</a:t>
            </a:r>
          </a:p>
          <a:p>
            <a:pPr marL="0" indent="0">
              <a:buNone/>
            </a:pPr>
            <a:r>
              <a:rPr lang="uk-UA" sz="2400" dirty="0"/>
              <a:t> 3. Природні радіонукліди у водоймах.</a:t>
            </a:r>
          </a:p>
          <a:p>
            <a:pPr marL="0" indent="0">
              <a:buNone/>
            </a:pPr>
            <a:r>
              <a:rPr lang="uk-UA" sz="2400" dirty="0"/>
              <a:t> 4. Штучні радіонукліди у водоймах.</a:t>
            </a:r>
          </a:p>
          <a:p>
            <a:pPr marL="0" indent="0">
              <a:buNone/>
            </a:pPr>
            <a:r>
              <a:rPr lang="uk-UA" sz="2400" dirty="0"/>
              <a:t> 5.. Перерозподіл радіонуклідів у водоймах.</a:t>
            </a:r>
          </a:p>
        </p:txBody>
      </p:sp>
    </p:spTree>
    <p:extLst>
      <p:ext uri="{BB962C8B-B14F-4D97-AF65-F5344CB8AC3E}">
        <p14:creationId xmlns:p14="http://schemas.microsoft.com/office/powerpoint/2010/main" val="2700659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85C441CB-F60A-4986-A167-A1E7C45A33B2}"/>
              </a:ext>
            </a:extLst>
          </p:cNvPr>
          <p:cNvSpPr/>
          <p:nvPr/>
        </p:nvSpPr>
        <p:spPr>
          <a:xfrm>
            <a:off x="685799" y="843677"/>
            <a:ext cx="1124296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 </a:t>
            </a:r>
            <a:r>
              <a:rPr lang="uk-UA" b="1" dirty="0"/>
              <a:t>Шляхи надходження радіонуклідів у гідрологічну мережу.</a:t>
            </a:r>
          </a:p>
          <a:p>
            <a:r>
              <a:rPr lang="uk-UA" dirty="0"/>
              <a:t> Вивчення розподілу радіоактивних речовин у водних екосистемах має важливий практичний і теоретичний інтерес в першу чергу у зв'язку з експлуатацією підприємств атомної енергетики, а також в рамках дослідження загальних закономірностей міграції та концентрування природних і штучних радіонуклідів різними компонентами </a:t>
            </a:r>
            <a:r>
              <a:rPr lang="uk-UA" dirty="0" err="1"/>
              <a:t>гідробіоценозів</a:t>
            </a:r>
            <a:r>
              <a:rPr lang="uk-UA" dirty="0"/>
              <a:t>, участі в цих процесах живих організмів.</a:t>
            </a:r>
          </a:p>
          <a:p>
            <a:r>
              <a:rPr lang="uk-UA" dirty="0"/>
              <a:t> Це є необхідним для розуміння і подальшого прогнозування наслідків радіонуклідного забруднення, процесів природного самоочищення водних екосистем, для ефективного пошуку шляхів відновлення їх нормального функціонування, а також для виконання заходів, пов'язаних із забезпеченням радіаційної безпеки найбільш </a:t>
            </a:r>
            <a:r>
              <a:rPr lang="uk-UA" dirty="0" err="1"/>
              <a:t>радіочутливих</a:t>
            </a:r>
            <a:r>
              <a:rPr lang="uk-UA" dirty="0"/>
              <a:t> видів </a:t>
            </a:r>
            <a:r>
              <a:rPr lang="uk-UA" dirty="0" err="1"/>
              <a:t>гідробіонтів</a:t>
            </a:r>
            <a:r>
              <a:rPr lang="uk-UA" dirty="0"/>
              <a:t> і людини.</a:t>
            </a:r>
          </a:p>
        </p:txBody>
      </p:sp>
    </p:spTree>
    <p:extLst>
      <p:ext uri="{BB962C8B-B14F-4D97-AF65-F5344CB8AC3E}">
        <p14:creationId xmlns:p14="http://schemas.microsoft.com/office/powerpoint/2010/main" val="4020668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8EED5AA-870F-40D2-8B23-F61A78897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32DE672F-59B8-49FA-BCF0-A0D2BAEEDEF4}"/>
              </a:ext>
            </a:extLst>
          </p:cNvPr>
          <p:cNvSpPr/>
          <p:nvPr/>
        </p:nvSpPr>
        <p:spPr>
          <a:xfrm>
            <a:off x="1323230" y="612843"/>
            <a:ext cx="1077269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/>
              <a:t>Вивчення розподілу радіоактивних елементів у водних екосистемах має важливий практичний і теоретичний інтерес в першу чергу у зв’язку з експлуатацією підприємств атомної енергетики, а також в рамках дослідження загальних закономірностей міграції і концентрування природних і штучних радіонуклідів різними компонентами </a:t>
            </a:r>
            <a:r>
              <a:rPr lang="uk-UA" sz="2400" dirty="0" err="1"/>
              <a:t>гідробіоценозів</a:t>
            </a:r>
            <a:r>
              <a:rPr lang="uk-UA" sz="2400" dirty="0"/>
              <a:t> і участі в цих процесах живих організмів.</a:t>
            </a:r>
          </a:p>
          <a:p>
            <a:pPr algn="just"/>
            <a:r>
              <a:rPr lang="uk-UA" sz="2400" dirty="0"/>
              <a:t> Це є необхідним для розуміння і подальшого прогнозування наслідків радіонуклідного забруднення, процесів природного самоочищення водних екосистем для ефективного пошуку шляхів відновлення їх нормального функціонування, а також для виконання заходів, пов’язаних із забезпеченням радіаційної безпеки найбільш </a:t>
            </a:r>
            <a:r>
              <a:rPr lang="uk-UA" sz="2400" dirty="0" err="1"/>
              <a:t>радіочутливих</a:t>
            </a:r>
            <a:r>
              <a:rPr lang="uk-UA" sz="2400" dirty="0"/>
              <a:t> видів </a:t>
            </a:r>
            <a:r>
              <a:rPr lang="uk-UA" sz="2400" dirty="0" err="1"/>
              <a:t>гідробіонтів</a:t>
            </a:r>
            <a:r>
              <a:rPr lang="uk-UA" sz="2400" dirty="0"/>
              <a:t> і людини. </a:t>
            </a:r>
          </a:p>
        </p:txBody>
      </p:sp>
    </p:spTree>
    <p:extLst>
      <p:ext uri="{BB962C8B-B14F-4D97-AF65-F5344CB8AC3E}">
        <p14:creationId xmlns:p14="http://schemas.microsoft.com/office/powerpoint/2010/main" val="2615581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26B534A5-2FF4-4EB7-B387-7AF1FDAD2DC6}"/>
              </a:ext>
            </a:extLst>
          </p:cNvPr>
          <p:cNvSpPr/>
          <p:nvPr/>
        </p:nvSpPr>
        <p:spPr>
          <a:xfrm>
            <a:off x="893617" y="467591"/>
            <a:ext cx="10671465" cy="5299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5100" indent="359410" algn="just">
              <a:lnSpc>
                <a:spcPct val="99000"/>
              </a:lnSpc>
              <a:spcAft>
                <a:spcPts val="0"/>
              </a:spcAft>
            </a:pPr>
            <a:r>
              <a:rPr lang="uk-UA" sz="2400" b="1" dirty="0">
                <a:latin typeface="Garamond" panose="02020404030301010803" pitchFamily="18" charset="0"/>
                <a:ea typeface="Garamond" panose="02020404030301010803" pitchFamily="18" charset="0"/>
                <a:cs typeface="Arial" panose="020B0604020202020204" pitchFamily="34" charset="0"/>
              </a:rPr>
              <a:t>Попри те, що </a:t>
            </a:r>
            <a:r>
              <a:rPr lang="uk-UA" sz="2400" b="1" i="1" dirty="0">
                <a:latin typeface="Garamond" panose="02020404030301010803" pitchFamily="18" charset="0"/>
                <a:ea typeface="Garamond" panose="02020404030301010803" pitchFamily="18" charset="0"/>
                <a:cs typeface="Arial" panose="020B0604020202020204" pitchFamily="34" charset="0"/>
              </a:rPr>
              <a:t>водна радіоекологія</a:t>
            </a:r>
            <a:r>
              <a:rPr lang="uk-UA" sz="2400" b="1" dirty="0">
                <a:latin typeface="Garamond" panose="02020404030301010803" pitchFamily="18" charset="0"/>
                <a:ea typeface="Garamond" panose="02020404030301010803" pitchFamily="18" charset="0"/>
                <a:cs typeface="Arial" panose="020B0604020202020204" pitchFamily="34" charset="0"/>
              </a:rPr>
              <a:t> частіше має справу з невеликими </a:t>
            </a:r>
            <a:r>
              <a:rPr lang="uk-UA" sz="2400" b="1" dirty="0" err="1">
                <a:latin typeface="Garamond" panose="02020404030301010803" pitchFamily="18" charset="0"/>
                <a:ea typeface="Garamond" panose="02020404030301010803" pitchFamily="18" charset="0"/>
                <a:cs typeface="Arial" panose="020B0604020202020204" pitchFamily="34" charset="0"/>
              </a:rPr>
              <a:t>потужностями</a:t>
            </a:r>
            <a:r>
              <a:rPr lang="uk-UA" sz="2400" b="1" dirty="0">
                <a:latin typeface="Garamond" panose="02020404030301010803" pitchFamily="18" charset="0"/>
                <a:ea typeface="Garamond" panose="02020404030301010803" pitchFamily="18" charset="0"/>
                <a:cs typeface="Arial" panose="020B0604020202020204" pitchFamily="34" charset="0"/>
              </a:rPr>
              <a:t> хронічного зовнішнього і внутрішнього опромінення, багато водних рослин і тварини здатні концентрувати радіонукліди в </a:t>
            </a:r>
            <a:r>
              <a:rPr lang="uk-UA" sz="2400" b="1" dirty="0" err="1">
                <a:latin typeface="Garamond" panose="02020404030301010803" pitchFamily="18" charset="0"/>
                <a:ea typeface="Garamond" panose="02020404030301010803" pitchFamily="18" charset="0"/>
                <a:cs typeface="Arial" panose="020B0604020202020204" pitchFamily="34" charset="0"/>
              </a:rPr>
              <a:t>життєво</a:t>
            </a:r>
            <a:r>
              <a:rPr lang="uk-UA" sz="2400" b="1" dirty="0">
                <a:latin typeface="Garamond" panose="02020404030301010803" pitchFamily="18" charset="0"/>
                <a:ea typeface="Garamond" panose="02020404030301010803" pitchFamily="18" charset="0"/>
                <a:cs typeface="Arial" panose="020B0604020202020204" pitchFamily="34" charset="0"/>
              </a:rPr>
              <a:t> важливих органах і тканинах у великих кількостях</a:t>
            </a:r>
            <a:r>
              <a:rPr lang="uk-UA" sz="2400" dirty="0">
                <a:latin typeface="Garamond" panose="02020404030301010803" pitchFamily="18" charset="0"/>
                <a:ea typeface="Garamond" panose="02020404030301010803" pitchFamily="18" charset="0"/>
                <a:cs typeface="Arial" panose="020B0604020202020204" pitchFamily="34" charset="0"/>
              </a:rPr>
              <a:t>. З одного боку, це впливає на міграцію і розподіл радіонуклідів у водних екосистемах, а з іншого - може призводити до істотного збільшення </a:t>
            </a:r>
            <a:r>
              <a:rPr lang="uk-UA" sz="2400" dirty="0" err="1">
                <a:latin typeface="Garamond" panose="02020404030301010803" pitchFamily="18" charset="0"/>
                <a:ea typeface="Garamond" panose="02020404030301010803" pitchFamily="18" charset="0"/>
                <a:cs typeface="Arial" panose="020B0604020202020204" pitchFamily="34" charset="0"/>
              </a:rPr>
              <a:t>дозових</a:t>
            </a:r>
            <a:r>
              <a:rPr lang="uk-UA" sz="2400" dirty="0">
                <a:latin typeface="Garamond" panose="02020404030301010803" pitchFamily="18" charset="0"/>
                <a:ea typeface="Garamond" panose="02020404030301010803" pitchFamily="18" charset="0"/>
                <a:cs typeface="Arial" panose="020B0604020202020204" pitchFamily="34" charset="0"/>
              </a:rPr>
              <a:t> навантажень на водні організми за рахунок внутрішнього опромінення. Підвищені хронічні дози можуть бути причиною різноманітних </a:t>
            </a:r>
            <a:r>
              <a:rPr lang="uk-UA" sz="2400" dirty="0" err="1">
                <a:latin typeface="Garamond" panose="02020404030301010803" pitchFamily="18" charset="0"/>
                <a:ea typeface="Garamond" panose="02020404030301010803" pitchFamily="18" charset="0"/>
                <a:cs typeface="Arial" panose="020B0604020202020204" pitchFamily="34" charset="0"/>
              </a:rPr>
              <a:t>ушкоджуючих</a:t>
            </a:r>
            <a:r>
              <a:rPr lang="uk-UA" sz="2400" dirty="0">
                <a:latin typeface="Garamond" panose="02020404030301010803" pitchFamily="18" charset="0"/>
                <a:ea typeface="Garamond" panose="02020404030301010803" pitchFamily="18" charset="0"/>
                <a:cs typeface="Arial" panose="020B0604020202020204" pitchFamily="34" charset="0"/>
              </a:rPr>
              <a:t> ефектів, включаючи виникнення спадкових змін (мутацій) при дії на генетичний апарат клітин, а також зниження життєздатності організмів (аж до вимирання найбільш чутливих до іонізуючого випромінювання популяцій), що призводить до збіднення видової різноманітності та викликає зміни структури </a:t>
            </a:r>
            <a:r>
              <a:rPr lang="uk-UA" sz="2400" dirty="0" err="1">
                <a:latin typeface="Garamond" panose="02020404030301010803" pitchFamily="18" charset="0"/>
                <a:ea typeface="Garamond" panose="02020404030301010803" pitchFamily="18" charset="0"/>
                <a:cs typeface="Arial" panose="020B0604020202020204" pitchFamily="34" charset="0"/>
              </a:rPr>
              <a:t>гідробіоценозів</a:t>
            </a:r>
            <a:r>
              <a:rPr lang="uk-UA" sz="2400" dirty="0">
                <a:latin typeface="Garamond" panose="02020404030301010803" pitchFamily="18" charset="0"/>
                <a:ea typeface="Garamond" panose="02020404030301010803" pitchFamily="18" charset="0"/>
                <a:cs typeface="Arial" panose="020B0604020202020204" pitchFamily="34" charset="0"/>
              </a:rPr>
              <a:t>. Крім того, існує проблема міграції радіонуклідів по харчових ланцюгах водних екосистем, що ведуть до людини.</a:t>
            </a:r>
            <a:endParaRPr lang="uk-UA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85"/>
              </a:lnSpc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uk-UA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68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8EED5AA-870F-40D2-8B23-F61A78897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01012F03-C078-412E-9CA2-FBFC30DBF854}"/>
              </a:ext>
            </a:extLst>
          </p:cNvPr>
          <p:cNvSpPr/>
          <p:nvPr/>
        </p:nvSpPr>
        <p:spPr>
          <a:xfrm>
            <a:off x="871331" y="275422"/>
            <a:ext cx="1086678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/>
              <a:t>Радіоактивність гідросфери </a:t>
            </a:r>
            <a:r>
              <a:rPr lang="uk-UA" sz="2000" dirty="0"/>
              <a:t>формується за рахунок природних радіонуклідів, що надходять у водні екосистеми з атмосфери і земної кори, а також у результаті забруднення штучними радіонуклідами, викликаного діяльністю людини - при випробуваннях ядерної зброї, видаленні в навколишнє середовище радіоактивних відходів, розробки радіоактивних руд і при аварійних ситуаціях на підприємствах ядерного паливного циклу.</a:t>
            </a:r>
          </a:p>
          <a:p>
            <a:pPr algn="just"/>
            <a:endParaRPr lang="uk-UA" sz="2000" dirty="0"/>
          </a:p>
          <a:p>
            <a:pPr algn="just"/>
            <a:r>
              <a:rPr lang="uk-UA" sz="2000" b="1" dirty="0"/>
              <a:t>Природні радіонукліди </a:t>
            </a:r>
            <a:r>
              <a:rPr lang="uk-UA" sz="2000" dirty="0"/>
              <a:t>надходять у відкриті водойми з атмосфери, утворюючись при взаємодії космічного випромінювання з ядрами азоту, кисню і аргону (</a:t>
            </a:r>
            <a:r>
              <a:rPr lang="uk-UA" sz="2000" dirty="0" err="1"/>
              <a:t>космогенні</a:t>
            </a:r>
            <a:r>
              <a:rPr lang="uk-UA" sz="2000" dirty="0"/>
              <a:t> радіонукліди</a:t>
            </a:r>
            <a:r>
              <a:rPr lang="uk-UA" sz="2000" b="1" dirty="0"/>
              <a:t>). До основних </a:t>
            </a:r>
            <a:r>
              <a:rPr lang="uk-UA" sz="2000" b="1" dirty="0" err="1"/>
              <a:t>космогенних</a:t>
            </a:r>
            <a:r>
              <a:rPr lang="uk-UA" sz="2000" b="1" dirty="0"/>
              <a:t> радіонуклідів, що потрапляють на водну поверхню і територію водозбору переважно з атмосферними опадами, належать 3</a:t>
            </a:r>
            <a:r>
              <a:rPr lang="en-US" sz="2000" b="1" dirty="0"/>
              <a:t>H, 7Be, 14C, 22Na, 26Al, 32P </a:t>
            </a:r>
            <a:r>
              <a:rPr lang="uk-UA" sz="2000" b="1" dirty="0"/>
              <a:t>і 36</a:t>
            </a:r>
            <a:r>
              <a:rPr lang="en-US" sz="2000" b="1" dirty="0"/>
              <a:t>Cl. </a:t>
            </a:r>
            <a:r>
              <a:rPr lang="uk-UA" sz="2000" dirty="0"/>
              <a:t>Іншим важливим джерелом природної радіоактивності прісних вод є радіонукліди, які мігрують у відкриті водойми з підземними водами з гірських порід, що складають товщу земної кори(так звані первинні радіонукліди). </a:t>
            </a:r>
            <a:r>
              <a:rPr lang="uk-UA" sz="2000" b="1" dirty="0"/>
              <a:t>Найбільше </a:t>
            </a:r>
            <a:r>
              <a:rPr lang="uk-UA" sz="2000" b="1" dirty="0" err="1"/>
              <a:t>дозоформуюче</a:t>
            </a:r>
            <a:r>
              <a:rPr lang="uk-UA" sz="2000" b="1" dirty="0"/>
              <a:t> та санітарно-гігієнічне значення для водних організмів і людини мають 14</a:t>
            </a:r>
            <a:r>
              <a:rPr lang="en-US" sz="2000" b="1" dirty="0"/>
              <a:t>C, 40K, 210Pb, 222Rn, 228Ra, 226Ra, 232Th, 238U </a:t>
            </a:r>
            <a:r>
              <a:rPr lang="uk-UA" sz="2000" b="1" dirty="0"/>
              <a:t>і ряд інших.</a:t>
            </a:r>
          </a:p>
        </p:txBody>
      </p:sp>
    </p:spTree>
    <p:extLst>
      <p:ext uri="{BB962C8B-B14F-4D97-AF65-F5344CB8AC3E}">
        <p14:creationId xmlns:p14="http://schemas.microsoft.com/office/powerpoint/2010/main" val="3897131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8EED5AA-870F-40D2-8B23-F61A78897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2AFC375-6340-47DE-93EC-5C0FC2E0B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330" y="586409"/>
            <a:ext cx="10449339" cy="5898667"/>
          </a:xfrm>
        </p:spPr>
        <p:txBody>
          <a:bodyPr>
            <a:normAutofit/>
          </a:bodyPr>
          <a:lstStyle/>
          <a:p>
            <a:pPr algn="just"/>
            <a:r>
              <a:rPr lang="uk-UA" sz="2400" b="1" dirty="0"/>
              <a:t>Техногенні радіонукліди</a:t>
            </a:r>
            <a:r>
              <a:rPr lang="uk-UA" sz="2400" dirty="0"/>
              <a:t>. Різноманіття реальних і потенційно можливих чинників техногенного забруднення радіоактивними речовинами поверхневих водойм може бути зведене до трьох основних груп: радіоактивних відходів, продуктів ядерних і термоядерних вибухів, а також тих речовин, що сформувалися в результаті аварійних ситуацій на підприємствах ядерної енергетики.</a:t>
            </a:r>
          </a:p>
          <a:p>
            <a:pPr algn="just"/>
            <a:endParaRPr lang="uk-UA" sz="2400" dirty="0"/>
          </a:p>
          <a:p>
            <a:pPr algn="just"/>
            <a:r>
              <a:rPr lang="uk-UA" sz="2400" b="1" dirty="0"/>
              <a:t>Джерелами радіоактивних відходів </a:t>
            </a:r>
            <a:r>
              <a:rPr lang="uk-UA" sz="2400" dirty="0"/>
              <a:t>є головним чином підприємства, де видобувається та переробляється радіоактивна сировина для отримання ядерного палива, енергетичні ядерні установки, а також установи (наукові, медичні та ін.)</a:t>
            </a:r>
            <a:r>
              <a:rPr lang="ru-RU" sz="2400" dirty="0"/>
              <a:t>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виконують</a:t>
            </a:r>
            <a:r>
              <a:rPr lang="ru-RU" sz="2400" dirty="0"/>
              <a:t> </a:t>
            </a:r>
            <a:r>
              <a:rPr lang="ru-RU" sz="2400" dirty="0" err="1"/>
              <a:t>роботи</a:t>
            </a:r>
            <a:r>
              <a:rPr lang="ru-RU" sz="2400" dirty="0"/>
              <a:t> з </a:t>
            </a:r>
            <a:r>
              <a:rPr lang="ru-RU" sz="2400" dirty="0" err="1"/>
              <a:t>радіонуклідами</a:t>
            </a:r>
            <a:r>
              <a:rPr lang="ru-RU" sz="2400" dirty="0"/>
              <a:t>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810981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8EED5AA-870F-40D2-8B23-F61A78897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F780B32-36C0-4BEB-8873-FDF3817A7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9591" y="186374"/>
            <a:ext cx="8856848" cy="653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2263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8EED5AA-870F-40D2-8B23-F61A78897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2AFC375-6340-47DE-93EC-5C0FC2E0B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330" y="586409"/>
            <a:ext cx="10449339" cy="5898667"/>
          </a:xfrm>
        </p:spPr>
        <p:txBody>
          <a:bodyPr>
            <a:normAutofit fontScale="92500" lnSpcReduction="10000"/>
          </a:bodyPr>
          <a:lstStyle/>
          <a:p>
            <a:r>
              <a:rPr lang="uk-UA" dirty="0"/>
              <a:t>Величезна кількість РР утворюється внаслідок ядерних вибухів при випробуванні ядерної зброї та проведенні промислових вибухових робіт. Нині на Землі не існує поверхневих водойм, вода яких не містила б індикаторних концентрацій таких </a:t>
            </a:r>
            <a:r>
              <a:rPr lang="uk-UA" dirty="0" err="1"/>
              <a:t>довгоживучих</a:t>
            </a:r>
            <a:r>
              <a:rPr lang="uk-UA" dirty="0"/>
              <a:t> нуклідів як, наприклад, 90</a:t>
            </a:r>
            <a:r>
              <a:rPr lang="en-US" dirty="0"/>
              <a:t>Sr </a:t>
            </a:r>
            <a:r>
              <a:rPr lang="uk-UA" dirty="0"/>
              <a:t>або 137</a:t>
            </a:r>
            <a:r>
              <a:rPr lang="en-US" dirty="0"/>
              <a:t>Cs.</a:t>
            </a:r>
            <a:endParaRPr lang="uk-UA" dirty="0"/>
          </a:p>
          <a:p>
            <a:r>
              <a:rPr lang="en-US" dirty="0"/>
              <a:t> </a:t>
            </a:r>
            <a:r>
              <a:rPr lang="uk-UA" dirty="0"/>
              <a:t>Залежно від характеру і умов проведення цих випробувань утворюються радіоактивні аерозолі різних розмірів, структури і складу, що впливають на особливості формування і надходження радіоактивних випадінь у водойми.</a:t>
            </a:r>
          </a:p>
          <a:p>
            <a:r>
              <a:rPr lang="uk-UA" dirty="0"/>
              <a:t> Аварійні ситуації на підприємствах ядерного паливного циклу належать до найбільш драматичних подій, що відбуваються в  атомній енергетиці, а </a:t>
            </a:r>
            <a:r>
              <a:rPr lang="uk-UA" dirty="0" err="1"/>
              <a:t>наймасштабніші</a:t>
            </a:r>
            <a:r>
              <a:rPr lang="uk-UA" dirty="0"/>
              <a:t> з них спричиняють людські жертви і супроводжуються значним надходженням РР в навколишнє середовище, включаючи водні екосистеми.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593388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8EED5AA-870F-40D2-8B23-F61A78897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2A61ED3E-098D-4216-AC7B-0B9E3CF4E44B}"/>
              </a:ext>
            </a:extLst>
          </p:cNvPr>
          <p:cNvSpPr/>
          <p:nvPr/>
        </p:nvSpPr>
        <p:spPr>
          <a:xfrm>
            <a:off x="765313" y="327992"/>
            <a:ext cx="10923104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uk-UA" sz="2400" dirty="0"/>
              <a:t>Важливу роль у долі радіонуклідів у прісних водоймах відіграють донні відкладення. Маючи велику </a:t>
            </a:r>
            <a:r>
              <a:rPr lang="uk-UA" sz="2400" dirty="0" err="1"/>
              <a:t>сорбційну</a:t>
            </a:r>
            <a:r>
              <a:rPr lang="uk-UA" sz="2400" dirty="0"/>
              <a:t> масу і місткість поглинання, вони осаджують на собі основну частину випромінювачів, що потрапляють у водойму, і тим частково виводять їх з біотичного круговороту. У зв’язку з цим велика роль донних відкладів у процесах самоочищення води від різних, зокрема, РР. </a:t>
            </a:r>
          </a:p>
          <a:p>
            <a:pPr algn="just">
              <a:spcAft>
                <a:spcPts val="600"/>
              </a:spcAft>
            </a:pPr>
            <a:r>
              <a:rPr lang="uk-UA" sz="2400" dirty="0"/>
              <a:t>Це відбувається в результаті сорбції радіонуклідів донною поверхнею, дифузії з водою в товщу донних відкладів за рахунок осадження на дно завислих частинок, що несуть сорбовані радіонукліди, а також у результаті осідання на дно залишків відмерлих гідро-біонтів (рослинного і тваринного походження), що також містять у своїх тканинах радіонукліди.</a:t>
            </a:r>
          </a:p>
          <a:p>
            <a:pPr algn="just"/>
            <a:r>
              <a:rPr lang="uk-UA" sz="2400" dirty="0"/>
              <a:t>Найбільша </a:t>
            </a:r>
            <a:r>
              <a:rPr lang="uk-UA" sz="2400" dirty="0" err="1"/>
              <a:t>сорбційна</a:t>
            </a:r>
            <a:r>
              <a:rPr lang="uk-UA" sz="2400" dirty="0"/>
              <a:t> здатність і поглинальна місткість притаманна донним відкладенням, що складаються переважно з дрібнодисперсних глинистих або мулистих частинок. Тому в місцях, де на дні є потужні відкладення мулу, можна чекати значно більшого накопичення РР.</a:t>
            </a:r>
          </a:p>
        </p:txBody>
      </p:sp>
    </p:spTree>
    <p:extLst>
      <p:ext uri="{BB962C8B-B14F-4D97-AF65-F5344CB8AC3E}">
        <p14:creationId xmlns:p14="http://schemas.microsoft.com/office/powerpoint/2010/main" val="1453872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8EED5AA-870F-40D2-8B23-F61A78897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44BDA365-B344-4FEA-9003-9AACBC336A37}"/>
              </a:ext>
            </a:extLst>
          </p:cNvPr>
          <p:cNvSpPr/>
          <p:nvPr/>
        </p:nvSpPr>
        <p:spPr>
          <a:xfrm>
            <a:off x="788504" y="1166841"/>
            <a:ext cx="1061499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/>
              <a:t>Найбільш низькі КН 90</a:t>
            </a:r>
            <a:r>
              <a:rPr lang="en-US" sz="2400" b="1" dirty="0"/>
              <a:t>Sr </a:t>
            </a:r>
            <a:r>
              <a:rPr lang="uk-UA" sz="2400" b="1" dirty="0"/>
              <a:t>і 137</a:t>
            </a:r>
            <a:r>
              <a:rPr lang="en-US" sz="2400" b="1" dirty="0"/>
              <a:t>Cs </a:t>
            </a:r>
            <a:r>
              <a:rPr lang="uk-UA" sz="2400" dirty="0"/>
              <a:t>відмічені у піщаних і торф’янистих донних відкладах, а також у кремнеземного і змішаного </a:t>
            </a:r>
            <a:r>
              <a:rPr lang="uk-UA" sz="2400" dirty="0" err="1"/>
              <a:t>сапропелів</a:t>
            </a:r>
            <a:r>
              <a:rPr lang="uk-UA" sz="2400" dirty="0"/>
              <a:t>. Найбільш високі КН характерні для мулистого сапропелю і відкладів, які складаються з різних видів харових водоростей. В цілому всі донні відклади більшою мірою поглинають 137</a:t>
            </a:r>
            <a:r>
              <a:rPr lang="en-US" sz="2400" dirty="0"/>
              <a:t>Cs, </a:t>
            </a:r>
            <a:r>
              <a:rPr lang="uk-UA" sz="2400" dirty="0"/>
              <a:t>ніж 90</a:t>
            </a:r>
            <a:r>
              <a:rPr lang="en-US" sz="2400" dirty="0"/>
              <a:t>Sr.</a:t>
            </a:r>
          </a:p>
          <a:p>
            <a:endParaRPr lang="uk-UA" sz="2400" dirty="0"/>
          </a:p>
          <a:p>
            <a:r>
              <a:rPr lang="uk-UA" sz="2400" dirty="0"/>
              <a:t>Оскільки більшість радіонуклідів концентрується переважно у верхньому, найбільш заселеному </a:t>
            </a:r>
            <a:r>
              <a:rPr lang="uk-UA" sz="2400" dirty="0" err="1"/>
              <a:t>бентосними</a:t>
            </a:r>
            <a:r>
              <a:rPr lang="uk-UA" sz="2400" dirty="0"/>
              <a:t> безхребетними шарі донних відкладів, забруднення останніх радіоактивними речовинами призводить до підвищених рівнів опромінювання мешканців </a:t>
            </a:r>
            <a:r>
              <a:rPr lang="uk-UA" sz="2400" dirty="0" err="1"/>
              <a:t>дна</a:t>
            </a:r>
            <a:r>
              <a:rPr lang="uk-UA" sz="2400" dirty="0"/>
              <a:t>, а також придонного шару. Крім того, донні відклади непроточних водойм можуть стати джерелом вторинного забруднення середовища радіоактивними речовинами.</a:t>
            </a:r>
          </a:p>
        </p:txBody>
      </p:sp>
    </p:spTree>
    <p:extLst>
      <p:ext uri="{BB962C8B-B14F-4D97-AF65-F5344CB8AC3E}">
        <p14:creationId xmlns:p14="http://schemas.microsoft.com/office/powerpoint/2010/main" val="1187974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8EED5AA-870F-40D2-8B23-F61A78897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2AFC375-6340-47DE-93EC-5C0FC2E0B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330" y="586409"/>
            <a:ext cx="10449339" cy="589866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uk-UA" b="1" dirty="0"/>
              <a:t>Одним з найважливіших чинників середовища є температура. </a:t>
            </a:r>
            <a:r>
              <a:rPr lang="uk-UA" dirty="0"/>
              <a:t>Вона визначає видовий склад заселення водойм, горизонтальний і вертикальний його розподіл та міграцію. Від температури води залежить швидкість протікання фізіолого-біохімічних процесів в організмах і темпи перерозподілу хімічних елементів у компонентах водної екосистеми. </a:t>
            </a:r>
          </a:p>
          <a:p>
            <a:pPr marL="0" indent="0" algn="just">
              <a:buNone/>
            </a:pPr>
            <a:r>
              <a:rPr lang="uk-UA" dirty="0"/>
              <a:t>Температурний чинник впливає на накопичення радіонуклідів водною рослинністю в різні сезони роки. У весняно-літні місяці за умов гарного прогрівання води, освітленості та інших сприятливих чинників рослини перебувають у стані найбільшої біологічної активності та, нарощуючи біомасу, </a:t>
            </a:r>
            <a:r>
              <a:rPr lang="uk-UA" dirty="0" err="1"/>
              <a:t>інтенсивно</a:t>
            </a:r>
            <a:r>
              <a:rPr lang="uk-UA" dirty="0"/>
              <a:t> концентрують радіонукліди й інші елементи. У осінній період ці процеси уповільнюються, а в зимовий - практично припиняються.</a:t>
            </a:r>
          </a:p>
        </p:txBody>
      </p:sp>
    </p:spTree>
    <p:extLst>
      <p:ext uri="{BB962C8B-B14F-4D97-AF65-F5344CB8AC3E}">
        <p14:creationId xmlns:p14="http://schemas.microsoft.com/office/powerpoint/2010/main" val="3730096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'єкт 1">
            <a:extLst>
              <a:ext uri="{FF2B5EF4-FFF2-40B4-BE49-F238E27FC236}">
                <a16:creationId xmlns:a16="http://schemas.microsoft.com/office/drawing/2014/main" id="{6105D92C-9DFD-40C0-AD96-5127DA3251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3740483"/>
              </p:ext>
            </p:extLst>
          </p:nvPr>
        </p:nvGraphicFramePr>
        <p:xfrm>
          <a:off x="550718" y="1797627"/>
          <a:ext cx="11284527" cy="5673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Slide" r:id="rId3" imgW="4570541" imgH="3427323" progId="PowerPoint.Slide.12">
                  <p:embed/>
                </p:oleObj>
              </mc:Choice>
              <mc:Fallback>
                <p:oleObj name="Slide" r:id="rId3" imgW="4570541" imgH="3427323" progId="PowerPoint.Slid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0718" y="1797627"/>
                        <a:ext cx="11284527" cy="56734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85205C12-E6BA-492A-8A7C-CD37CAD84495}"/>
              </a:ext>
            </a:extLst>
          </p:cNvPr>
          <p:cNvSpPr/>
          <p:nvPr/>
        </p:nvSpPr>
        <p:spPr>
          <a:xfrm>
            <a:off x="820882" y="0"/>
            <a:ext cx="110143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Атмосфера</a:t>
            </a:r>
            <a:r>
              <a:rPr lang="uk-UA" dirty="0"/>
              <a:t> є ланкою, яка сприяє найбільшій міграції радіоактивних речовин у довкіллі й можливому перенесенню їх на надзвичайно великі відстані. </a:t>
            </a:r>
            <a:r>
              <a:rPr lang="uk-UA" b="1" dirty="0"/>
              <a:t>Чотири основних фактори відіграють провідну роль у міграції радіоактивних речовин в атмосфері: висота викиду, рух повітря, гравітація і атмосферні опади. Залежно від взаємодії всіх цих факторів або частини з них виділяють локальні, тропосферні і стратосферні види випадання радіоактивних речовин</a:t>
            </a:r>
            <a:r>
              <a:rPr lang="uk-UA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829599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5FD64D8-F87E-473B-A4DB-BBA440BCD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1658A9B0-76E1-488C-BF7F-02475A1E9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532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5">
            <a:extLst>
              <a:ext uri="{FF2B5EF4-FFF2-40B4-BE49-F238E27FC236}">
                <a16:creationId xmlns:a16="http://schemas.microsoft.com/office/drawing/2014/main" id="{D44D08EA-F4DB-4458-8770-B7EFFF97C9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3" y="5581650"/>
            <a:ext cx="8280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uk-UA" altLang="uk-UA" b="1" dirty="0"/>
              <a:t>Багаторічна динаміка вмісту </a:t>
            </a:r>
            <a:r>
              <a:rPr lang="uk-UA" altLang="uk-UA" b="1" baseline="30000" dirty="0"/>
              <a:t>137</a:t>
            </a:r>
            <a:r>
              <a:rPr lang="en-US" altLang="uk-UA" b="1" dirty="0"/>
              <a:t>Cs</a:t>
            </a:r>
            <a:r>
              <a:rPr lang="uk-UA" altLang="uk-UA" b="1" dirty="0"/>
              <a:t> в рибі Північної частини України:</a:t>
            </a:r>
            <a:endParaRPr lang="ru-RU" altLang="uk-UA" dirty="0"/>
          </a:p>
          <a:p>
            <a:pPr algn="ctr"/>
            <a:r>
              <a:rPr lang="uk-UA" altLang="uk-UA" b="1" dirty="0"/>
              <a:t>а – хижі риби; б – мирні риби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D13572-F9FC-425A-A34B-EC3D05AB5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847FBC8A-8117-4238-8364-41BAC5079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76251"/>
            <a:ext cx="9144000" cy="494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5">
            <a:extLst>
              <a:ext uri="{FF2B5EF4-FFF2-40B4-BE49-F238E27FC236}">
                <a16:creationId xmlns:a16="http://schemas.microsoft.com/office/drawing/2014/main" id="{79800FC4-800A-4622-AA98-3FB45E112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0" y="5795853"/>
            <a:ext cx="83518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uk-UA" altLang="uk-UA" b="1" dirty="0"/>
              <a:t>Середня щільність забруднення донних </a:t>
            </a:r>
            <a:r>
              <a:rPr lang="uk-UA" altLang="uk-UA" b="1" dirty="0" err="1"/>
              <a:t>відкладень</a:t>
            </a:r>
            <a:r>
              <a:rPr lang="uk-UA" altLang="uk-UA" b="1" dirty="0"/>
              <a:t> за  </a:t>
            </a:r>
            <a:r>
              <a:rPr lang="uk-UA" altLang="uk-UA" b="1" baseline="30000" dirty="0"/>
              <a:t>137</a:t>
            </a:r>
            <a:r>
              <a:rPr lang="uk-UA" altLang="uk-UA" b="1" dirty="0"/>
              <a:t>Cs рибоводних ставків та річок Північних районів Житомирщини (</a:t>
            </a:r>
            <a:r>
              <a:rPr lang="uk-UA" altLang="uk-UA" b="1" dirty="0" err="1"/>
              <a:t>кБк</a:t>
            </a:r>
            <a:r>
              <a:rPr lang="uk-UA" altLang="uk-UA" b="1" dirty="0"/>
              <a:t>/м2)</a:t>
            </a:r>
            <a:endParaRPr lang="ru-RU" altLang="uk-UA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620345A-5C55-4136-86B0-7689BBA28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  <p:pic>
        <p:nvPicPr>
          <p:cNvPr id="6149" name="Picture 5">
            <a:extLst>
              <a:ext uri="{FF2B5EF4-FFF2-40B4-BE49-F238E27FC236}">
                <a16:creationId xmlns:a16="http://schemas.microsoft.com/office/drawing/2014/main" id="{5F196138-71C6-4479-9948-3967932F0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92151"/>
            <a:ext cx="9144000" cy="495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6">
            <a:extLst>
              <a:ext uri="{FF2B5EF4-FFF2-40B4-BE49-F238E27FC236}">
                <a16:creationId xmlns:a16="http://schemas.microsoft.com/office/drawing/2014/main" id="{A807D988-0AE8-4C60-B0F4-6E662ACF14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0" y="5787917"/>
            <a:ext cx="84963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uk-UA" altLang="uk-UA" b="1" dirty="0"/>
              <a:t>Середня щільність забруднення донних </a:t>
            </a:r>
            <a:r>
              <a:rPr lang="uk-UA" altLang="uk-UA" b="1" dirty="0" err="1"/>
              <a:t>відкладень</a:t>
            </a:r>
            <a:r>
              <a:rPr lang="uk-UA" altLang="uk-UA" b="1" dirty="0"/>
              <a:t> за  </a:t>
            </a:r>
            <a:r>
              <a:rPr lang="uk-UA" altLang="uk-UA" b="1" baseline="30000" dirty="0"/>
              <a:t>90</a:t>
            </a:r>
            <a:r>
              <a:rPr lang="uk-UA" altLang="uk-UA" b="1" dirty="0"/>
              <a:t>Sr рибоводних ставків та річок Північних районів Житомирщини (</a:t>
            </a:r>
            <a:r>
              <a:rPr lang="uk-UA" altLang="uk-UA" b="1" dirty="0" err="1"/>
              <a:t>кБк</a:t>
            </a:r>
            <a:r>
              <a:rPr lang="uk-UA" altLang="uk-UA" b="1" dirty="0"/>
              <a:t>/м2)</a:t>
            </a:r>
            <a:endParaRPr lang="ru-RU" altLang="uk-UA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D82F2FF-A573-47D2-8936-06FE8D129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  <p:graphicFrame>
        <p:nvGraphicFramePr>
          <p:cNvPr id="7173" name="Object 5">
            <a:extLst>
              <a:ext uri="{FF2B5EF4-FFF2-40B4-BE49-F238E27FC236}">
                <a16:creationId xmlns:a16="http://schemas.microsoft.com/office/drawing/2014/main" id="{31AD62CA-7D49-4B3E-B9F2-C28C2D800F8E}"/>
              </a:ext>
            </a:extLst>
          </p:cNvPr>
          <p:cNvGraphicFramePr>
            <a:graphicFrameLocks noGrp="1" noChangeAspect="1"/>
          </p:cNvGraphicFramePr>
          <p:nvPr>
            <p:ph/>
          </p:nvPr>
        </p:nvGraphicFramePr>
        <p:xfrm>
          <a:off x="1524000" y="0"/>
          <a:ext cx="9144000" cy="581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Диаграмма" r:id="rId4" imgW="7429500" imgH="4724400" progId="Excel.Chart.8">
                  <p:embed/>
                </p:oleObj>
              </mc:Choice>
              <mc:Fallback>
                <p:oleObj name="Диаграмма" r:id="rId4" imgW="7429500" imgH="4724400" progId="Excel.Chart.8">
                  <p:embed/>
                  <p:pic>
                    <p:nvPicPr>
                      <p:cNvPr id="7173" name="Object 5">
                        <a:extLst>
                          <a:ext uri="{FF2B5EF4-FFF2-40B4-BE49-F238E27FC236}">
                            <a16:creationId xmlns:a16="http://schemas.microsoft.com/office/drawing/2014/main" id="{31AD62CA-7D49-4B3E-B9F2-C28C2D800F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0"/>
                        <a:ext cx="9144000" cy="581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5" name="Rectangle 7">
            <a:extLst>
              <a:ext uri="{FF2B5EF4-FFF2-40B4-BE49-F238E27FC236}">
                <a16:creationId xmlns:a16="http://schemas.microsoft.com/office/drawing/2014/main" id="{EC3D8747-CC1C-494B-8F59-E4F2046FF5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1" y="5940317"/>
            <a:ext cx="79216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uk-UA" altLang="uk-UA" b="1" dirty="0"/>
              <a:t>Середня питома активність </a:t>
            </a:r>
            <a:r>
              <a:rPr lang="ru-RU" altLang="uk-UA" b="1" dirty="0"/>
              <a:t>137</a:t>
            </a:r>
            <a:r>
              <a:rPr lang="en-US" altLang="uk-UA" b="1" dirty="0"/>
              <a:t>Cs </a:t>
            </a:r>
            <a:r>
              <a:rPr lang="uk-UA" altLang="uk-UA" b="1" dirty="0"/>
              <a:t>і </a:t>
            </a:r>
            <a:r>
              <a:rPr lang="ru-RU" altLang="uk-UA" b="1" dirty="0"/>
              <a:t>90</a:t>
            </a:r>
            <a:r>
              <a:rPr lang="en-US" altLang="uk-UA" b="1" dirty="0"/>
              <a:t>Sr </a:t>
            </a:r>
            <a:r>
              <a:rPr lang="uk-UA" altLang="uk-UA" b="1" dirty="0"/>
              <a:t>у водоростях  </a:t>
            </a:r>
            <a:endParaRPr lang="ru-RU" altLang="uk-UA" dirty="0"/>
          </a:p>
          <a:p>
            <a:pPr algn="ctr"/>
            <a:r>
              <a:rPr lang="uk-UA" altLang="uk-UA" b="1" dirty="0"/>
              <a:t>Північних районів Житомирщини</a:t>
            </a:r>
            <a:endParaRPr lang="ru-RU" altLang="uk-UA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6C68B2D-7F2C-477A-BFB6-8F747F072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ABAA0236-5F8F-403A-B03E-CBF8F99ED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509" y="558692"/>
            <a:ext cx="9144000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5">
            <a:extLst>
              <a:ext uri="{FF2B5EF4-FFF2-40B4-BE49-F238E27FC236}">
                <a16:creationId xmlns:a16="http://schemas.microsoft.com/office/drawing/2014/main" id="{148F38F2-4291-4846-8EB7-B095708615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3781" y="5076717"/>
            <a:ext cx="553549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uk-UA" altLang="uk-UA" b="1" dirty="0"/>
              <a:t>Середня питома активність </a:t>
            </a:r>
            <a:r>
              <a:rPr lang="ru-RU" altLang="uk-UA" b="1" dirty="0"/>
              <a:t>137</a:t>
            </a:r>
            <a:r>
              <a:rPr lang="en-US" altLang="uk-UA" b="1" dirty="0"/>
              <a:t>Cs </a:t>
            </a:r>
            <a:r>
              <a:rPr lang="uk-UA" altLang="uk-UA" b="1" dirty="0"/>
              <a:t>і </a:t>
            </a:r>
            <a:r>
              <a:rPr lang="ru-RU" altLang="uk-UA" b="1" dirty="0"/>
              <a:t>90</a:t>
            </a:r>
            <a:r>
              <a:rPr lang="en-US" altLang="uk-UA" b="1" dirty="0"/>
              <a:t>Sr </a:t>
            </a:r>
            <a:r>
              <a:rPr lang="uk-UA" altLang="uk-UA" b="1" dirty="0"/>
              <a:t>у рибі </a:t>
            </a:r>
            <a:endParaRPr lang="ru-RU" altLang="uk-UA" dirty="0"/>
          </a:p>
          <a:p>
            <a:pPr algn="ctr"/>
            <a:r>
              <a:rPr lang="uk-UA" altLang="uk-UA" b="1" dirty="0"/>
              <a:t>Північних районів Житомирщини</a:t>
            </a:r>
            <a:endParaRPr lang="ru-RU" altLang="uk-UA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2E8B8B5-AA8C-4C11-9E61-09CDDC759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D7DE85D5-804E-45C4-8D11-0F358DC4F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705" y="176646"/>
            <a:ext cx="10169478" cy="514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5">
            <a:extLst>
              <a:ext uri="{FF2B5EF4-FFF2-40B4-BE49-F238E27FC236}">
                <a16:creationId xmlns:a16="http://schemas.microsoft.com/office/drawing/2014/main" id="{292887A4-3298-42DA-9B61-3F0DB9A2C3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1711" y="5219592"/>
            <a:ext cx="661751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uk-UA" altLang="uk-UA" b="1" dirty="0"/>
              <a:t>Внесок риби у внутрішню дозу опромінення мешканців </a:t>
            </a:r>
            <a:endParaRPr lang="ru-RU" altLang="uk-UA" dirty="0"/>
          </a:p>
          <a:p>
            <a:pPr algn="ctr"/>
            <a:r>
              <a:rPr lang="uk-UA" altLang="uk-UA" b="1" dirty="0"/>
              <a:t>Північної частини Житомирщини</a:t>
            </a:r>
            <a:endParaRPr lang="ru-RU" altLang="uk-UA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DE1699F3-2EE4-4B85-8BD1-F52474CED43E}"/>
              </a:ext>
            </a:extLst>
          </p:cNvPr>
          <p:cNvSpPr/>
          <p:nvPr/>
        </p:nvSpPr>
        <p:spPr>
          <a:xfrm>
            <a:off x="1111829" y="166254"/>
            <a:ext cx="107753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b="1" dirty="0"/>
              <a:t>Контрольні </a:t>
            </a:r>
            <a:r>
              <a:rPr lang="uk-UA" b="1"/>
              <a:t>запитання:  </a:t>
            </a:r>
            <a:endParaRPr lang="uk-UA" b="1" dirty="0"/>
          </a:p>
          <a:p>
            <a:pPr algn="r"/>
            <a:r>
              <a:rPr lang="uk-UA" b="1" dirty="0"/>
              <a:t> </a:t>
            </a:r>
          </a:p>
          <a:p>
            <a:r>
              <a:rPr lang="uk-UA" dirty="0"/>
              <a:t> </a:t>
            </a:r>
          </a:p>
          <a:p>
            <a:r>
              <a:rPr lang="uk-UA" dirty="0"/>
              <a:t>1.  Які є види атмосферних випадінь радіоактивних речовин.</a:t>
            </a:r>
          </a:p>
          <a:p>
            <a:r>
              <a:rPr lang="uk-UA" dirty="0"/>
              <a:t> 2. Джерела і шляхи надходження радіонуклідів у водойми.</a:t>
            </a:r>
          </a:p>
          <a:p>
            <a:r>
              <a:rPr lang="uk-UA" dirty="0"/>
              <a:t> 3. Природні радіонукліди у водоймах.</a:t>
            </a:r>
          </a:p>
          <a:p>
            <a:r>
              <a:rPr lang="uk-UA" dirty="0"/>
              <a:t> 4. Штучні радіонукліди у водоймах.</a:t>
            </a:r>
          </a:p>
          <a:p>
            <a:r>
              <a:rPr lang="uk-UA" dirty="0"/>
              <a:t> 5. Перерозподіл радіонуклідів у водоймах.</a:t>
            </a:r>
          </a:p>
        </p:txBody>
      </p:sp>
    </p:spTree>
    <p:extLst>
      <p:ext uri="{BB962C8B-B14F-4D97-AF65-F5344CB8AC3E}">
        <p14:creationId xmlns:p14="http://schemas.microsoft.com/office/powerpoint/2010/main" val="7200375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8EED5AA-870F-40D2-8B23-F61A78897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</p:pic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C13D8F45-C87F-46B3-8B13-E74318F91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7882"/>
            <a:ext cx="10515600" cy="16033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7200" dirty="0"/>
              <a:t>Дякую 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3046985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'єкт 1">
            <a:extLst>
              <a:ext uri="{FF2B5EF4-FFF2-40B4-BE49-F238E27FC236}">
                <a16:creationId xmlns:a16="http://schemas.microsoft.com/office/drawing/2014/main" id="{CE7E9728-D312-4BE1-9D75-5FEC392A0A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4591739"/>
              </p:ext>
            </p:extLst>
          </p:nvPr>
        </p:nvGraphicFramePr>
        <p:xfrm>
          <a:off x="768928" y="218210"/>
          <a:ext cx="10993582" cy="6452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Slide" r:id="rId3" imgW="4570541" imgH="3427323" progId="PowerPoint.Slide.12">
                  <p:embed/>
                </p:oleObj>
              </mc:Choice>
              <mc:Fallback>
                <p:oleObj name="Slide" r:id="rId3" imgW="4570541" imgH="3427323" progId="PowerPoint.Slid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8928" y="218210"/>
                        <a:ext cx="10993582" cy="64527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1353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'єкт 1">
            <a:extLst>
              <a:ext uri="{FF2B5EF4-FFF2-40B4-BE49-F238E27FC236}">
                <a16:creationId xmlns:a16="http://schemas.microsoft.com/office/drawing/2014/main" id="{A261E5B7-8CB6-4C75-B61E-1D16500D10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2170864"/>
              </p:ext>
            </p:extLst>
          </p:nvPr>
        </p:nvGraphicFramePr>
        <p:xfrm>
          <a:off x="758535" y="145472"/>
          <a:ext cx="11024755" cy="6567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Slide" r:id="rId3" imgW="4570541" imgH="3427323" progId="PowerPoint.Slide.12">
                  <p:embed/>
                </p:oleObj>
              </mc:Choice>
              <mc:Fallback>
                <p:oleObj name="Slide" r:id="rId3" imgW="4570541" imgH="3427323" progId="PowerPoint.Slid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8535" y="145472"/>
                        <a:ext cx="11024755" cy="65670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5077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'єкт 1">
            <a:extLst>
              <a:ext uri="{FF2B5EF4-FFF2-40B4-BE49-F238E27FC236}">
                <a16:creationId xmlns:a16="http://schemas.microsoft.com/office/drawing/2014/main" id="{2C80F224-2C0F-4CD1-9022-923E576D04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6326462"/>
              </p:ext>
            </p:extLst>
          </p:nvPr>
        </p:nvGraphicFramePr>
        <p:xfrm>
          <a:off x="852054" y="426027"/>
          <a:ext cx="11203901" cy="63072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Slide" r:id="rId3" imgW="4570541" imgH="3427323" progId="PowerPoint.Slide.12">
                  <p:embed/>
                </p:oleObj>
              </mc:Choice>
              <mc:Fallback>
                <p:oleObj name="Slide" r:id="rId3" imgW="4570541" imgH="3427323" progId="PowerPoint.Slid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2054" y="426027"/>
                        <a:ext cx="11203901" cy="63072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4494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'єкт 1">
            <a:extLst>
              <a:ext uri="{FF2B5EF4-FFF2-40B4-BE49-F238E27FC236}">
                <a16:creationId xmlns:a16="http://schemas.microsoft.com/office/drawing/2014/main" id="{850B558F-0570-4BC8-8C33-83E4CF70E8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9442717"/>
              </p:ext>
            </p:extLst>
          </p:nvPr>
        </p:nvGraphicFramePr>
        <p:xfrm>
          <a:off x="768928" y="374074"/>
          <a:ext cx="11294918" cy="6483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Slide" r:id="rId3" imgW="4570541" imgH="3427323" progId="PowerPoint.Slide.12">
                  <p:embed/>
                </p:oleObj>
              </mc:Choice>
              <mc:Fallback>
                <p:oleObj name="Slide" r:id="rId3" imgW="4570541" imgH="3427323" progId="PowerPoint.Slid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8928" y="374074"/>
                        <a:ext cx="11294918" cy="64839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9897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'єкт 1">
            <a:extLst>
              <a:ext uri="{FF2B5EF4-FFF2-40B4-BE49-F238E27FC236}">
                <a16:creationId xmlns:a16="http://schemas.microsoft.com/office/drawing/2014/main" id="{D87EAB39-59C0-45AC-8D6A-C948F2AE98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7595172"/>
              </p:ext>
            </p:extLst>
          </p:nvPr>
        </p:nvGraphicFramePr>
        <p:xfrm>
          <a:off x="800100" y="145473"/>
          <a:ext cx="11139055" cy="6587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Slide" r:id="rId3" imgW="4570541" imgH="3427323" progId="PowerPoint.Slide.12">
                  <p:embed/>
                </p:oleObj>
              </mc:Choice>
              <mc:Fallback>
                <p:oleObj name="Slide" r:id="rId3" imgW="4570541" imgH="3427323" progId="PowerPoint.Slid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0100" y="145473"/>
                        <a:ext cx="11139055" cy="65878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3504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'єкт 1">
            <a:extLst>
              <a:ext uri="{FF2B5EF4-FFF2-40B4-BE49-F238E27FC236}">
                <a16:creationId xmlns:a16="http://schemas.microsoft.com/office/drawing/2014/main" id="{973A3394-F0BC-4C3F-AB2A-6F7DAAD989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6756557"/>
              </p:ext>
            </p:extLst>
          </p:nvPr>
        </p:nvGraphicFramePr>
        <p:xfrm>
          <a:off x="789710" y="124692"/>
          <a:ext cx="11263746" cy="6546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Slide" r:id="rId3" imgW="4570541" imgH="3427323" progId="PowerPoint.Slide.12">
                  <p:embed/>
                </p:oleObj>
              </mc:Choice>
              <mc:Fallback>
                <p:oleObj name="Slide" r:id="rId3" imgW="4570541" imgH="3427323" progId="PowerPoint.Slid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9710" y="124692"/>
                        <a:ext cx="11263746" cy="65462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8827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7D618819-367E-4791-9896-D671865F8D9C}"/>
              </a:ext>
            </a:extLst>
          </p:cNvPr>
          <p:cNvSpPr/>
          <p:nvPr/>
        </p:nvSpPr>
        <p:spPr>
          <a:xfrm>
            <a:off x="633846" y="315064"/>
            <a:ext cx="1114944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Тропосферні випадання </a:t>
            </a:r>
            <a:r>
              <a:rPr lang="uk-UA" dirty="0"/>
              <a:t>радіоактивних речовин відбуваються при висоті викиду до 10 км. Тропосферні вітри </a:t>
            </a:r>
            <a:r>
              <a:rPr lang="uk-UA" dirty="0" err="1"/>
              <a:t>переносять</a:t>
            </a:r>
            <a:r>
              <a:rPr lang="uk-UA" dirty="0"/>
              <a:t> </a:t>
            </a:r>
            <a:r>
              <a:rPr lang="uk-UA" dirty="0" err="1"/>
              <a:t>радіоактивні</a:t>
            </a:r>
            <a:r>
              <a:rPr lang="uk-UA" dirty="0"/>
              <a:t> опади у напрямі з заходу на схід, і радіоактивна хмара за 2–6 тижнів встигає обігнути земну кулю. Саме тропосферні випадання були характерними для аварії на Чорнобильській АЕС. Протягом 15 діб аварії  потік продуктів горіння підіймав радіоактивні речовини у тропосферу на висоту до 7 км. Радіоактивні випадання з нижніх шарів хмари вже через 1–3 доби були виявлені у багатьох країнах Європи, а з верхніх – через 10–12 діб в Японії, Канаді, США. Трохи більше ніж за два тижні радіоактивна хмара обійшла нашу планету у зоні північної півкулі і повернулась у Європу із заходу. </a:t>
            </a:r>
            <a:r>
              <a:rPr lang="uk-UA" b="1" dirty="0"/>
              <a:t>Стратосферні, або глобальні</a:t>
            </a:r>
            <a:r>
              <a:rPr lang="uk-UA" dirty="0"/>
              <a:t>, випадання радіоактивних </a:t>
            </a:r>
            <a:r>
              <a:rPr lang="uk-UA" dirty="0" err="1"/>
              <a:t>речовин</a:t>
            </a:r>
            <a:r>
              <a:rPr lang="uk-UA" dirty="0"/>
              <a:t> мають місце при висоті викиду понад 10–12 км. Вони утворюються зазвичай при атомних вибухах в атмосфері. Радіоактивні продукти у вигляді найдрібніших частинок, що виникли в результаті вибуху, можуть знаходитись у стратосфері упродовж кількох років. </a:t>
            </a:r>
          </a:p>
          <a:p>
            <a:endParaRPr lang="uk-UA" dirty="0"/>
          </a:p>
          <a:p>
            <a:r>
              <a:rPr lang="uk-UA" dirty="0"/>
              <a:t>Можна виділити ще космічні випадання радіоактивних речовин як результат випробувань атомної зброї в космосі. На початку 1960-х у космосі на висоті близько 200 км США і СРСР здійснили вибухи 10 атомних бомб, і дотепер радіоактивні продукти поділу цих вибухів випадають на Землю.</a:t>
            </a:r>
          </a:p>
        </p:txBody>
      </p:sp>
    </p:spTree>
    <p:extLst>
      <p:ext uri="{BB962C8B-B14F-4D97-AF65-F5344CB8AC3E}">
        <p14:creationId xmlns:p14="http://schemas.microsoft.com/office/powerpoint/2010/main" val="267472359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VTI">
  <a:themeElements>
    <a:clrScheme name="Офіс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7543</TotalTime>
  <Words>1562</Words>
  <Application>Microsoft Office PowerPoint</Application>
  <PresentationFormat>Широкий екран</PresentationFormat>
  <Paragraphs>55</Paragraphs>
  <Slides>27</Slides>
  <Notes>0</Notes>
  <HiddenSlides>0</HiddenSlides>
  <MMClips>0</MMClips>
  <ScaleCrop>false</ScaleCrop>
  <HeadingPairs>
    <vt:vector size="8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2</vt:i4>
      </vt:variant>
      <vt:variant>
        <vt:lpstr>Заголовки слайдів</vt:lpstr>
      </vt:variant>
      <vt:variant>
        <vt:i4>27</vt:i4>
      </vt:variant>
    </vt:vector>
  </HeadingPairs>
  <TitlesOfParts>
    <vt:vector size="35" baseType="lpstr">
      <vt:lpstr>Arial</vt:lpstr>
      <vt:lpstr>Calibri</vt:lpstr>
      <vt:lpstr>Garamond</vt:lpstr>
      <vt:lpstr>Times New Roman</vt:lpstr>
      <vt:lpstr>Univers</vt:lpstr>
      <vt:lpstr>GradientVTI</vt:lpstr>
      <vt:lpstr>Slide</vt:lpstr>
      <vt:lpstr>Диаграмма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Admin</cp:lastModifiedBy>
  <cp:revision>29</cp:revision>
  <dcterms:created xsi:type="dcterms:W3CDTF">2023-11-06T08:43:21Z</dcterms:created>
  <dcterms:modified xsi:type="dcterms:W3CDTF">2024-09-25T06:08:44Z</dcterms:modified>
</cp:coreProperties>
</file>