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81" r:id="rId3"/>
    <p:sldId id="284" r:id="rId4"/>
    <p:sldId id="285" r:id="rId5"/>
    <p:sldId id="275" r:id="rId6"/>
    <p:sldId id="286" r:id="rId7"/>
    <p:sldId id="287" r:id="rId8"/>
    <p:sldId id="288" r:id="rId9"/>
    <p:sldId id="289" r:id="rId10"/>
    <p:sldId id="294" r:id="rId11"/>
    <p:sldId id="295" r:id="rId12"/>
    <p:sldId id="290" r:id="rId13"/>
    <p:sldId id="291" r:id="rId14"/>
    <p:sldId id="292" r:id="rId15"/>
    <p:sldId id="293" r:id="rId16"/>
    <p:sldId id="270" r:id="rId17"/>
  </p:sldIdLst>
  <p:sldSz cx="18288000" cy="10287000"/>
  <p:notesSz cx="6858000" cy="9144000"/>
  <p:embeddedFontLst>
    <p:embeddedFont>
      <p:font typeface="Open Sans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2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7482" b="-961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41963" y="7089904"/>
            <a:ext cx="1153016" cy="115301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85022" y="7912483"/>
            <a:ext cx="2615770" cy="26157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293021" y="1385527"/>
            <a:ext cx="1153016" cy="115301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6157252" y="-899805"/>
            <a:ext cx="2615770" cy="261577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5029200" y="1028700"/>
            <a:ext cx="8229600" cy="8229600"/>
            <a:chOff x="0" y="0"/>
            <a:chExt cx="1708150" cy="1708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028700" y="3704071"/>
            <a:ext cx="16230600" cy="28902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9391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sz="939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9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9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sz="9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39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939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endParaRPr lang="en-US" sz="939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381000" y="1028700"/>
            <a:ext cx="7772400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Загалом,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стосовно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складатися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стабільність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продовольством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доступність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доступу до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технічної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оснащеності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магістралей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наявності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певної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необхідну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участь</a:t>
            </a:r>
            <a:r>
              <a:rPr lang="ru-RU" sz="28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9200" y="1181100"/>
            <a:ext cx="9029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0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067800" y="571500"/>
            <a:ext cx="8382000" cy="849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урахуванням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є: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недопущення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заборгованостей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виплати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заробітної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плати,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пенсій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малозабезпечених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оплати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прожиткового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мінімуму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виробничо-фінансової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кризи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зовнішньогалузевих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ресурсного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АПК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згідно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потребами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регулювання основних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ринків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62428"/>
            <a:ext cx="8153400" cy="831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13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228600" y="114300"/>
            <a:ext cx="11049000" cy="9602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стану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шляхом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раціоналізації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розширенню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вивезення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лікеро-горілчаних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безалкогольних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напоїв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скорочення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спеціалізації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АПК на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елементів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протекціоністської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цивілізованого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агропромисловому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учасникам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обсягів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централізованих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капіталовкладень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АПК;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високих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агропромислове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шляхом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наявного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АПК;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аграрної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з державного бюджету до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розробок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продовольчому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досягнень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науки і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техніки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регулювання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безпечності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харчових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комплексного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контролю,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оцінювання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регламентації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етапах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їхніх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зберігання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транспортування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стандартизації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регулювання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сировину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кінцеву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товару.</a:t>
            </a:r>
            <a:endParaRPr lang="ru-RU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6200" y="266699"/>
            <a:ext cx="65532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9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833989" y="2784090"/>
            <a:ext cx="8454011" cy="6170792"/>
            <a:chOff x="0" y="0"/>
            <a:chExt cx="3084046" cy="20822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4046" cy="2082285"/>
            </a:xfrm>
            <a:custGeom>
              <a:avLst/>
              <a:gdLst/>
              <a:ahLst/>
              <a:cxnLst/>
              <a:rect l="l" t="t" r="r" b="b"/>
              <a:pathLst>
                <a:path w="3084046" h="2082285">
                  <a:moveTo>
                    <a:pt x="0" y="0"/>
                  </a:moveTo>
                  <a:lnTo>
                    <a:pt x="3084046" y="0"/>
                  </a:lnTo>
                  <a:lnTo>
                    <a:pt x="3084046" y="2082285"/>
                  </a:lnTo>
                  <a:lnTo>
                    <a:pt x="0" y="2082285"/>
                  </a:lnTo>
                  <a:close/>
                </a:path>
              </a:pathLst>
            </a:custGeom>
            <a:solidFill>
              <a:srgbClr val="5EDB12">
                <a:alpha val="94902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10800" y="3107126"/>
            <a:ext cx="7848600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24.03.2022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прийняла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«Про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законодавчих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для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стану».</a:t>
            </a:r>
          </a:p>
          <a:p>
            <a:pPr indent="457200" algn="just">
              <a:spcBef>
                <a:spcPct val="0"/>
              </a:spcBef>
            </a:pP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>
              <a:spcBef>
                <a:spcPct val="0"/>
              </a:spcBef>
            </a:pP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закону для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 передано 20 000 га земель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підготовлені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торгах;</a:t>
            </a:r>
          </a:p>
          <a:p>
            <a:pPr indent="457200" algn="just">
              <a:spcBef>
                <a:spcPct val="0"/>
              </a:spcBef>
            </a:pP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Буде створено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передумови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300 000 - 400 000 га земель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зараз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постійному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держпідприємств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Мінагрополітики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НААН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дасть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одержати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землях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 млн тонн урожаю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наразі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потребує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величезної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уваги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невідкладне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сільськогосподарських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угідь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посівної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кампанії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спростила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набуття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стану.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6392023" y="1773146"/>
            <a:ext cx="621302" cy="62130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407341" y="7339048"/>
            <a:ext cx="1153016" cy="1153016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sp>
        <p:nvSpPr>
          <p:cNvPr id="2" name="Прямоугольник 1"/>
          <p:cNvSpPr/>
          <p:nvPr/>
        </p:nvSpPr>
        <p:spPr>
          <a:xfrm>
            <a:off x="2743200" y="748615"/>
            <a:ext cx="127927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81" y="1773146"/>
            <a:ext cx="9336594" cy="755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7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24384000" cy="6858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8906"/>
            <a:stretch>
              <a:fillRect/>
            </a:stretch>
          </p:blipFill>
          <p:spPr>
            <a:xfrm>
              <a:off x="0" y="0"/>
              <a:ext cx="24384000" cy="6858000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554954" y="6057900"/>
            <a:ext cx="17178092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тягнуть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собою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правовідносини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відомостей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строком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одного року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с/г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договори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укладаються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один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е-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endParaRPr lang="ru-RU" sz="2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ct val="0"/>
              </a:spcBef>
            </a:pP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Право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підлягатиме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передача с/г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постійному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письмовим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погодженням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установи,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причому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ділянками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припиняється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310651" y="4832849"/>
            <a:ext cx="621302" cy="62130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13" name="Group 13"/>
          <p:cNvGrpSpPr/>
          <p:nvPr/>
        </p:nvGrpSpPr>
        <p:grpSpPr>
          <a:xfrm rot="-10800000">
            <a:off x="17711492" y="4566992"/>
            <a:ext cx="1153016" cy="115301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1527305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66043" y="1655140"/>
            <a:ext cx="4223578" cy="422357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t="-7813" b="-2551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491031" y="5034722"/>
            <a:ext cx="4223578" cy="422357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3383" t="-18129" r="-6425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126729" y="1655140"/>
            <a:ext cx="2811743" cy="281174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28" y="1938039"/>
            <a:ext cx="2245945" cy="22459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251717" y="1853035"/>
            <a:ext cx="8585931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стану?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безоплатна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земель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крім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тих,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військовими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адміністраціями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торги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оренди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емфітевзису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суперфіцію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комунальної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сільськогосподарських земель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стану. В основу Закону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покладений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призупиняється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деяких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захищають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1366043" y="6028116"/>
            <a:ext cx="621302" cy="62130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2633584" y="6609329"/>
            <a:ext cx="1153016" cy="115301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697540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709076"/>
            <a:ext cx="337343" cy="319624"/>
          </a:xfrm>
          <a:custGeom>
            <a:avLst/>
            <a:gdLst/>
            <a:ahLst/>
            <a:cxnLst/>
            <a:rect l="l" t="t" r="r" b="b"/>
            <a:pathLst>
              <a:path w="337343" h="319624">
                <a:moveTo>
                  <a:pt x="0" y="0"/>
                </a:moveTo>
                <a:lnTo>
                  <a:pt x="337343" y="0"/>
                </a:lnTo>
                <a:lnTo>
                  <a:pt x="337343" y="319624"/>
                </a:lnTo>
                <a:lnTo>
                  <a:pt x="0" y="3196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841963" y="7089904"/>
            <a:ext cx="1153016" cy="1153016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-485022" y="7912483"/>
            <a:ext cx="2615770" cy="2615770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5293021" y="1385527"/>
            <a:ext cx="1153016" cy="1153016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10" name="Group 10"/>
          <p:cNvGrpSpPr/>
          <p:nvPr/>
        </p:nvGrpSpPr>
        <p:grpSpPr>
          <a:xfrm rot="-10800000">
            <a:off x="16157252" y="-899805"/>
            <a:ext cx="2615770" cy="2615770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667"/>
              </a:srgbClr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4000500" y="-5143500"/>
            <a:ext cx="10287000" cy="10287000"/>
            <a:chOff x="0" y="0"/>
            <a:chExt cx="1708150" cy="1708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1560357" y="734268"/>
            <a:ext cx="1725586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Rimberio Co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5619497"/>
            <a:ext cx="16230600" cy="3877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</a:pP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супроводжуються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відсічі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збройної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Правила регулювання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відносин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мирного часу, коли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тривають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місяцями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засвідчують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недієздатність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непристосованість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реалій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spcBef>
                <a:spcPct val="0"/>
              </a:spcBef>
            </a:pP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багатьох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воєнний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тому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прямо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залежать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швидкості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прийняття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земельних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ділянок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землеустрою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реєстрації</a:t>
            </a:r>
            <a:r>
              <a:rPr lang="ru-RU"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 на землю.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216243" y="5317151"/>
            <a:ext cx="11271748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реалізації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3400" y="6210300"/>
            <a:ext cx="17178092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загальносвітового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поняттям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стану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захищеності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потреб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продовольствіза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рахунок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принципах: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одного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Стратегією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передбачено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практиці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як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 rot="-10800000">
            <a:off x="-310651" y="4832849"/>
            <a:ext cx="621302" cy="621302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" y="0"/>
            <a:ext cx="18284371" cy="5219700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10800000">
            <a:off x="17711492" y="4566992"/>
            <a:ext cx="1153016" cy="1153016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277463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66043" y="1655140"/>
            <a:ext cx="4223578" cy="422357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t="-7813" b="-2551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491031" y="5034722"/>
            <a:ext cx="4223578" cy="422357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3383" t="-18129" r="-6425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126729" y="1655140"/>
            <a:ext cx="2811743" cy="281174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28" y="1938039"/>
            <a:ext cx="2245945" cy="22459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397268" y="272198"/>
            <a:ext cx="8585931" cy="9602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держава з метою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задоволення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стосується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оптово-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виготовленої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безпосереднього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споживача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тут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Модель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єдиних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стандартизацію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найбільшблизькою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параметрами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ринку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досконалої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оптимальну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рівноважну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жорсткий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способами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монополізації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Модель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контрольованого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статутному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інфраструктури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ринки,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розподільчі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мережа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малозабезпечених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через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ф’ючерсної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контрою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1366043" y="6028116"/>
            <a:ext cx="621302" cy="62130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2633584" y="6609329"/>
            <a:ext cx="1153016" cy="115301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191665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66043" y="1655140"/>
            <a:ext cx="4223578" cy="4223578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t="-7813" b="-25519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4491031" y="5034722"/>
            <a:ext cx="4223578" cy="422357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3"/>
              <a:stretch>
                <a:fillRect l="-13383" t="-18129" r="-6425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6126729" y="1655140"/>
            <a:ext cx="2811743" cy="2811743"/>
            <a:chOff x="0" y="0"/>
            <a:chExt cx="63500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628" y="1938039"/>
            <a:ext cx="2245945" cy="224594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9288003" y="1156737"/>
            <a:ext cx="8585931" cy="812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Модель активного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втручання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сільськогосподарським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товаровиробникам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устаткування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закупівля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насіння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молодняку,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рекультивація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земель);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замовлення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сільськогосподарських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складах;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мережі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дотуються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бюджету.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характером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відбуваються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Система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базується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поєднанні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індикаторів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показниками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відображають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endParaRPr lang="ru-RU" sz="2400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Bef>
                <a:spcPct val="0"/>
              </a:spcBef>
            </a:pPr>
            <a:r>
              <a:rPr lang="ru-RU" sz="24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тісний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взаємозв’язок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агропромисловою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0" name="Group 20"/>
          <p:cNvGrpSpPr/>
          <p:nvPr/>
        </p:nvGrpSpPr>
        <p:grpSpPr>
          <a:xfrm rot="-10800000">
            <a:off x="1366043" y="6028116"/>
            <a:ext cx="621302" cy="621302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22" name="Group 22"/>
          <p:cNvGrpSpPr/>
          <p:nvPr/>
        </p:nvGrpSpPr>
        <p:grpSpPr>
          <a:xfrm rot="-10800000">
            <a:off x="2633584" y="6609329"/>
            <a:ext cx="1153016" cy="1153016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89560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578373"/>
            <a:ext cx="5550077" cy="5130253"/>
            <a:chOff x="0" y="0"/>
            <a:chExt cx="7400102" cy="684033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40013" t="18047" r="10115"/>
            <a:stretch>
              <a:fillRect/>
            </a:stretch>
          </p:blipFill>
          <p:spPr>
            <a:xfrm>
              <a:off x="0" y="0"/>
              <a:ext cx="7400102" cy="684033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934919" y="2578373"/>
            <a:ext cx="3209081" cy="5130253"/>
            <a:chOff x="0" y="0"/>
            <a:chExt cx="4278774" cy="684033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20477" r="44337"/>
            <a:stretch>
              <a:fillRect/>
            </a:stretch>
          </p:blipFill>
          <p:spPr>
            <a:xfrm>
              <a:off x="0" y="0"/>
              <a:ext cx="4278774" cy="6840338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210800" y="87197"/>
            <a:ext cx="6785745" cy="2492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uk-UA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та механізм регулювання продовольчої безпеки</a:t>
            </a:r>
            <a:endParaRPr lang="en-US" sz="499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06000" y="2889024"/>
            <a:ext cx="7772400" cy="66761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Відповідно, основні 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 державного регулювання аграрної сфери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можна представити у вигляді 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трьох основних блоків: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економічний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підвищення ефективності функціонування вітчизняного агропромислового комплексу, розвиток ефективної соціально- і екологічно-орієнтованої економіки, що забезпечує гідний рівень життя населення, економію природних ресурсів, екологічну чистоту і конкурентоспроможність агропромислової продукції;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екологічний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зменшення негативного впливу технологічних процесів на стан навколишнього середовища, збереження і відновлення природних екосистем, виробництво екологічно чистої продукції;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соціальній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створення умов для розвитку сільських територій, забезпечення населення повноцінними та екологічно чистими продуктами харчування, посилення соціальної функції держави.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3079"/>
              </a:lnSpc>
              <a:spcBef>
                <a:spcPct val="0"/>
              </a:spcBef>
            </a:pP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3"/>
          <p:cNvGrpSpPr/>
          <p:nvPr/>
        </p:nvGrpSpPr>
        <p:grpSpPr>
          <a:xfrm rot="-10800000">
            <a:off x="8833349" y="2267722"/>
            <a:ext cx="621302" cy="62130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 rot="-10800000">
            <a:off x="2198530" y="7068752"/>
            <a:ext cx="1153016" cy="1153016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3657145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0591800" y="1821948"/>
            <a:ext cx="7306439" cy="730643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655320" y="655320"/>
              <a:ext cx="5039360" cy="5039360"/>
            </a:xfrm>
            <a:custGeom>
              <a:avLst/>
              <a:gdLst/>
              <a:ahLst/>
              <a:cxnLst/>
              <a:rect l="l" t="t" r="r" b="b"/>
              <a:pathLst>
                <a:path w="5039360" h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2"/>
              <a:stretch>
                <a:fillRect l="-28458" r="-21635"/>
              </a:stretch>
            </a:blip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5EDB12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541376" y="2019300"/>
            <a:ext cx="92964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Державне регулювання АПК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набору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віднести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сільгоспвиробництва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вкладень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ставок,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лізинг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пільги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оподаткування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відстрочення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податкових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сезонне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інвестиційне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іпотечне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вексельне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ринкові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закупівельні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інтервенції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декларування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еквівалентний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міжгалузевий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нетарифне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експорту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медичне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культурне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обслуговування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села;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АПК,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6916400" y="8507084"/>
            <a:ext cx="621302" cy="62130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14" name="Group 14"/>
          <p:cNvGrpSpPr/>
          <p:nvPr/>
        </p:nvGrpSpPr>
        <p:grpSpPr>
          <a:xfrm rot="-10800000">
            <a:off x="10591800" y="1308616"/>
            <a:ext cx="1153016" cy="1153016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4264486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599038" y="1257300"/>
            <a:ext cx="4595820" cy="459582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5EDB1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5080359" y="9229725"/>
            <a:ext cx="2178941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FFFFFF"/>
                </a:solidFill>
                <a:latin typeface="Open Sans"/>
              </a:rPr>
              <a:t>Presentation Design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8089" y="1485900"/>
            <a:ext cx="89154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базуватись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пріоритетах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враховувати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інтеграції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простору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здійснюватися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фінансово-кредитна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структурна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науково-технічна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контроль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безпекою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норм.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митно-тарифних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зовнішньоекономічної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повинна стати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однією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функцій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Вжиті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заходи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дадуть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забезпечити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Пріоритетним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й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митно-тарифними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регулювання.</a:t>
            </a:r>
          </a:p>
        </p:txBody>
      </p:sp>
      <p:grpSp>
        <p:nvGrpSpPr>
          <p:cNvPr id="16" name="Group 16"/>
          <p:cNvGrpSpPr/>
          <p:nvPr/>
        </p:nvGrpSpPr>
        <p:grpSpPr>
          <a:xfrm rot="-10800000">
            <a:off x="9448814" y="3461249"/>
            <a:ext cx="621302" cy="621302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18" name="Group 18"/>
          <p:cNvGrpSpPr/>
          <p:nvPr/>
        </p:nvGrpSpPr>
        <p:grpSpPr>
          <a:xfrm rot="-10800000">
            <a:off x="10327298" y="309298"/>
            <a:ext cx="1153016" cy="1153016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9998" y="1790700"/>
            <a:ext cx="78532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617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2578373"/>
            <a:ext cx="5550077" cy="5130253"/>
            <a:chOff x="0" y="0"/>
            <a:chExt cx="7400102" cy="6840338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 l="40013" t="18047" r="10115"/>
            <a:stretch>
              <a:fillRect/>
            </a:stretch>
          </p:blipFill>
          <p:spPr>
            <a:xfrm>
              <a:off x="0" y="0"/>
              <a:ext cx="7400102" cy="6840338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934919" y="2578373"/>
            <a:ext cx="3209081" cy="5130253"/>
            <a:chOff x="0" y="0"/>
            <a:chExt cx="4278774" cy="6840338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20477" r="44337"/>
            <a:stretch>
              <a:fillRect/>
            </a:stretch>
          </p:blipFill>
          <p:spPr>
            <a:xfrm>
              <a:off x="0" y="0"/>
              <a:ext cx="4278774" cy="6840338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9677400" y="1714500"/>
            <a:ext cx="7848600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посилити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державне регулювання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підвищити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сфері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зовнішньої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такими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напрямами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ринку й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сільгоспвиробників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митно-тарифними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нетарифними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методами регулювання;</a:t>
            </a:r>
          </a:p>
          <a:p>
            <a:pPr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раціоналізація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імпорту-експорту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балансу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інтересів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підприємств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АПК й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перетворення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цільового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адресного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фінансування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виробника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>
              <a:spcBef>
                <a:spcPct val="0"/>
              </a:spcBef>
            </a:pP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гнучкої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імпорту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сільськогосподарської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перероблення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метою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рівних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умов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конкуренції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продуктами,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обмінного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курсу,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склався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співставні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світовими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і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продуктами,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23" name="Group 23"/>
          <p:cNvGrpSpPr/>
          <p:nvPr/>
        </p:nvGrpSpPr>
        <p:grpSpPr>
          <a:xfrm rot="-10800000">
            <a:off x="8833349" y="2267722"/>
            <a:ext cx="621302" cy="621302"/>
            <a:chOff x="0" y="0"/>
            <a:chExt cx="6350000" cy="63500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grpSp>
        <p:nvGrpSpPr>
          <p:cNvPr id="25" name="Group 25"/>
          <p:cNvGrpSpPr/>
          <p:nvPr/>
        </p:nvGrpSpPr>
        <p:grpSpPr>
          <a:xfrm rot="-10800000">
            <a:off x="2198530" y="7068752"/>
            <a:ext cx="1153016" cy="1153016"/>
            <a:chOff x="0" y="0"/>
            <a:chExt cx="6350000" cy="6350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289819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E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9833989" y="2784090"/>
            <a:ext cx="8454011" cy="6170792"/>
            <a:chOff x="0" y="0"/>
            <a:chExt cx="3084046" cy="20822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4046" cy="2082285"/>
            </a:xfrm>
            <a:custGeom>
              <a:avLst/>
              <a:gdLst/>
              <a:ahLst/>
              <a:cxnLst/>
              <a:rect l="l" t="t" r="r" b="b"/>
              <a:pathLst>
                <a:path w="3084046" h="2082285">
                  <a:moveTo>
                    <a:pt x="0" y="0"/>
                  </a:moveTo>
                  <a:lnTo>
                    <a:pt x="3084046" y="0"/>
                  </a:lnTo>
                  <a:lnTo>
                    <a:pt x="3084046" y="2082285"/>
                  </a:lnTo>
                  <a:lnTo>
                    <a:pt x="0" y="2082285"/>
                  </a:lnTo>
                  <a:close/>
                </a:path>
              </a:pathLst>
            </a:custGeom>
            <a:solidFill>
              <a:srgbClr val="5EDB12">
                <a:alpha val="94902"/>
              </a:srgbClr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0210800" y="3107126"/>
            <a:ext cx="7848600" cy="58477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57200" algn="just">
              <a:spcBef>
                <a:spcPct val="0"/>
              </a:spcBef>
            </a:pP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державного регулювання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харчування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 за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цінами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значущі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продовольства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Базовим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документом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роздрібних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продуктових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є постанова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Кабінету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Міністрів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України “Про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повноважень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міських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регулювання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тарифів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)”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1996 р. № 1548.</a:t>
            </a:r>
          </a:p>
          <a:p>
            <a:pPr indent="457200" algn="just">
              <a:spcBef>
                <a:spcPct val="0"/>
              </a:spcBef>
            </a:pP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Гарантовані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продукцію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базуватися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прогнозах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платоспроможного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 smtClean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Найважливішим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інструментом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продовольчого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ринок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через систему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ціноутворення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попиту-пропозиції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необхідних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запасів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Bef>
                <a:spcPct val="0"/>
              </a:spcBef>
            </a:pP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спостерігаються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значні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розбіжності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нормах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споживання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залежно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приналежності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доходу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Про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продовольчу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незалежність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тому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випадку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забезпечується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вітчизняними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продуктами в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обсязі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sz="2000" dirty="0">
                <a:solidFill>
                  <a:srgbClr val="172E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80–85 %.</a:t>
            </a:r>
          </a:p>
          <a:p>
            <a:pPr indent="457200" algn="just">
              <a:spcBef>
                <a:spcPct val="0"/>
              </a:spcBef>
            </a:pPr>
            <a:endParaRPr lang="ru-RU" sz="2000" dirty="0">
              <a:solidFill>
                <a:srgbClr val="172E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2"/>
          <p:cNvGrpSpPr/>
          <p:nvPr/>
        </p:nvGrpSpPr>
        <p:grpSpPr>
          <a:xfrm rot="-10800000">
            <a:off x="17405441" y="1866900"/>
            <a:ext cx="621302" cy="621302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784090"/>
            <a:ext cx="8763000" cy="6084916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-10800000">
            <a:off x="109292" y="8105632"/>
            <a:ext cx="1153016" cy="1153016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5EDB12">
                <a:alpha val="69804"/>
              </a:srgbClr>
            </a:solidFill>
          </p:spPr>
        </p:sp>
      </p:grpSp>
    </p:spTree>
    <p:extLst>
      <p:ext uri="{BB962C8B-B14F-4D97-AF65-F5344CB8AC3E}">
        <p14:creationId xmlns:p14="http://schemas.microsoft.com/office/powerpoint/2010/main" val="60445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1855</Words>
  <Application>Microsoft Office PowerPoint</Application>
  <PresentationFormat>Произвольный</PresentationFormat>
  <Paragraphs>100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Times New Roman</vt:lpstr>
      <vt:lpstr>Open Sans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Environment Presentation</dc:title>
  <dc:creator>Адмін</dc:creator>
  <cp:lastModifiedBy>Учетная запись Майкрософт</cp:lastModifiedBy>
  <cp:revision>31</cp:revision>
  <dcterms:created xsi:type="dcterms:W3CDTF">2006-08-16T00:00:00Z</dcterms:created>
  <dcterms:modified xsi:type="dcterms:W3CDTF">2024-02-20T07:47:41Z</dcterms:modified>
  <dc:identifier>DAF59o_9KnQ</dc:identifier>
</cp:coreProperties>
</file>