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58" r:id="rId6"/>
    <p:sldId id="261" r:id="rId7"/>
    <p:sldId id="259" r:id="rId8"/>
    <p:sldId id="273" r:id="rId9"/>
    <p:sldId id="268" r:id="rId10"/>
    <p:sldId id="260" r:id="rId11"/>
    <p:sldId id="274" r:id="rId12"/>
    <p:sldId id="276" r:id="rId13"/>
    <p:sldId id="277" r:id="rId14"/>
    <p:sldId id="278" r:id="rId15"/>
    <p:sldId id="279" r:id="rId16"/>
    <p:sldId id="280" r:id="rId17"/>
    <p:sldId id="267" r:id="rId18"/>
  </p:sldIdLst>
  <p:sldSz cx="18288000" cy="10287000"/>
  <p:notesSz cx="6858000" cy="9144000"/>
  <p:embeddedFontLst>
    <p:embeddedFont>
      <p:font typeface="Open San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82" b="-96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41963" y="7089904"/>
            <a:ext cx="1153016" cy="115301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485022" y="7912483"/>
            <a:ext cx="2615770" cy="261577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5293021" y="1385527"/>
            <a:ext cx="1153016" cy="115301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16157252" y="-899805"/>
            <a:ext cx="2615770" cy="261577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029200" y="1028700"/>
            <a:ext cx="8229600" cy="8229600"/>
            <a:chOff x="0" y="0"/>
            <a:chExt cx="1708150" cy="1708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EDB12">
                <a:alpha val="6667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3704071"/>
            <a:ext cx="16230600" cy="289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939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Тема. </a:t>
            </a:r>
            <a:r>
              <a:rPr lang="ru-RU" sz="939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sz="939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39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939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39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теоретичний</a:t>
            </a:r>
            <a:r>
              <a:rPr lang="ru-RU" sz="939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 </a:t>
            </a:r>
            <a:endParaRPr lang="en-US" sz="939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211373" y="0"/>
            <a:ext cx="11865253" cy="5932627"/>
            <a:chOff x="0" y="0"/>
            <a:chExt cx="6662420" cy="3331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62420" cy="3331210"/>
            </a:xfrm>
            <a:custGeom>
              <a:avLst/>
              <a:gdLst/>
              <a:ahLst/>
              <a:cxnLst/>
              <a:rect l="l" t="t" r="r" b="b"/>
              <a:pathLst>
                <a:path w="6662420" h="3331210">
                  <a:moveTo>
                    <a:pt x="3331210" y="0"/>
                  </a:moveTo>
                  <a:lnTo>
                    <a:pt x="6662420" y="0"/>
                  </a:lnTo>
                  <a:cubicBezTo>
                    <a:pt x="6662420" y="1840230"/>
                    <a:pt x="5171440" y="3331210"/>
                    <a:pt x="3331210" y="3331210"/>
                  </a:cubicBezTo>
                  <a:cubicBezTo>
                    <a:pt x="1490980" y="3331210"/>
                    <a:pt x="0" y="1840230"/>
                    <a:pt x="0" y="0"/>
                  </a:cubicBezTo>
                  <a:lnTo>
                    <a:pt x="3331210" y="0"/>
                  </a:lnTo>
                  <a:close/>
                </a:path>
              </a:pathLst>
            </a:custGeom>
            <a:blipFill>
              <a:blip r:embed="rId2"/>
              <a:stretch>
                <a:fillRect t="-3350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003072" y="3135229"/>
            <a:ext cx="13130462" cy="1390698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843815" y="2966313"/>
            <a:ext cx="621302" cy="62130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2507084" y="4566992"/>
            <a:ext cx="1153016" cy="115301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4627900" y="4566992"/>
            <a:ext cx="1153016" cy="11530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5822883" y="2966313"/>
            <a:ext cx="621302" cy="62130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Presentation Design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11459" y="4566992"/>
            <a:ext cx="8313688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на: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smtClean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 err="1" smtClean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sz="2400" dirty="0" smtClean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імпорту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продовольчого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коливань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врожайності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адекватного управління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національними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запасами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систем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збуту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верств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наявного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гарантували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 до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винятку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населенню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833989" y="2784089"/>
            <a:ext cx="8454011" cy="5707975"/>
            <a:chOff x="0" y="0"/>
            <a:chExt cx="3084046" cy="20822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84046" cy="2082285"/>
            </a:xfrm>
            <a:custGeom>
              <a:avLst/>
              <a:gdLst/>
              <a:ahLst/>
              <a:cxnLst/>
              <a:rect l="l" t="t" r="r" b="b"/>
              <a:pathLst>
                <a:path w="3084046" h="2082285">
                  <a:moveTo>
                    <a:pt x="0" y="0"/>
                  </a:moveTo>
                  <a:lnTo>
                    <a:pt x="3084046" y="0"/>
                  </a:lnTo>
                  <a:lnTo>
                    <a:pt x="3084046" y="2082285"/>
                  </a:lnTo>
                  <a:lnTo>
                    <a:pt x="0" y="2082285"/>
                  </a:lnTo>
                  <a:close/>
                </a:path>
              </a:pathLst>
            </a:custGeom>
            <a:solidFill>
              <a:srgbClr val="5EDB12">
                <a:alpha val="94902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210800" y="3107126"/>
            <a:ext cx="78486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резолюцією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217 А (</a:t>
            </a:r>
            <a:r>
              <a:rPr lang="en-US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III)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1948 р.,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пріоритетів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мети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Стаття 22.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член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на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соціальне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для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в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галузях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зусиль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співробітництва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Стаття 25.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перша.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на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їжу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догляд та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необхідне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соціальне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необхідний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добробуту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сім’ї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право на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безробіття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інвалідності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вдівства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старості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обставини</a:t>
            </a:r>
            <a:r>
              <a:rPr lang="ru-RU" sz="20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6392023" y="1773146"/>
            <a:ext cx="621302" cy="62130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407341" y="7339048"/>
            <a:ext cx="1153016" cy="115301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19" y="2111010"/>
            <a:ext cx="8828369" cy="59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21678" y="2644745"/>
            <a:ext cx="4595820" cy="459582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175546" y="1028700"/>
            <a:ext cx="4112454" cy="5486400"/>
            <a:chOff x="0" y="0"/>
            <a:chExt cx="5483272" cy="73152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5029" r="25029"/>
            <a:stretch>
              <a:fillRect/>
            </a:stretch>
          </p:blipFill>
          <p:spPr>
            <a:xfrm>
              <a:off x="0" y="0"/>
              <a:ext cx="5483272" cy="73152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9465" y="3771900"/>
            <a:ext cx="4112454" cy="5486400"/>
            <a:chOff x="0" y="0"/>
            <a:chExt cx="5483272" cy="73152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42647" r="7412"/>
            <a:stretch>
              <a:fillRect/>
            </a:stretch>
          </p:blipFill>
          <p:spPr>
            <a:xfrm>
              <a:off x="0" y="0"/>
              <a:ext cx="5483272" cy="73152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Presentation Design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089" y="2601708"/>
            <a:ext cx="89154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короткостроковий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довгострокових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належать: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межею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бідності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доходу для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набору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ринковими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механізмами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недоступність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незбалансованість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над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безпекою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загрозою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виснаження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сфер АПК.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8477" y="954841"/>
            <a:ext cx="1108352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3600" dirty="0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dirty="0" err="1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Індикатори</a:t>
            </a:r>
            <a:r>
              <a:rPr lang="ru-RU" sz="3600" dirty="0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3600" dirty="0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3600" dirty="0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5EDB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en-US" sz="3600" dirty="0">
              <a:solidFill>
                <a:srgbClr val="5EDB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9448814" y="3461249"/>
            <a:ext cx="621302" cy="62130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13599038" y="452192"/>
            <a:ext cx="1153016" cy="115301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133000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721678" y="2644745"/>
            <a:ext cx="4595820" cy="459582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EDB1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5080359" y="9229725"/>
            <a:ext cx="217894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Presentation Design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089" y="4172782"/>
            <a:ext cx="89154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короткостроковий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короткострокового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характеру,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належать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катаклізмів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велика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кон'юнктури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валютних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імпорту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зовнішньополітичне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становище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призвести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торгового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ембарго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9448814" y="3461249"/>
            <a:ext cx="621302" cy="62130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13599038" y="452192"/>
            <a:ext cx="1153016" cy="115301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176" y="3755569"/>
            <a:ext cx="4424370" cy="4849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546" y="1409700"/>
            <a:ext cx="411245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93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578373"/>
            <a:ext cx="5550077" cy="5130253"/>
            <a:chOff x="0" y="0"/>
            <a:chExt cx="7400102" cy="684033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40013" t="18047" r="10115"/>
            <a:stretch>
              <a:fillRect/>
            </a:stretch>
          </p:blipFill>
          <p:spPr>
            <a:xfrm>
              <a:off x="0" y="0"/>
              <a:ext cx="7400102" cy="684033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791200" y="342900"/>
            <a:ext cx="11813009" cy="95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кроком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належать: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добова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сума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добутків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споживаються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енергетичної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Граничний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критерій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встановлений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2500 ккал на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55%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добового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повинно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забезпечуватися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видами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фактичним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раціональною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нормою;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достатність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зерна у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ресурсах,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обсягами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зерна у державному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обсягами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хлібопродуктів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перерахунку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зерно.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Граничним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17%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дням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сукупних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сукупних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домогосподарств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Граничним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вартості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соціальними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групами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відстежується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динаміці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розраховується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вартістю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домогосподарств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доходами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вартістю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домогосподарств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найменшими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доходами;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ємність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ринку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відстежується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динаміці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натуральному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виразі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добуток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середньорічної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продуктом,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обсягом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імпорту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у натуральному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виразі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ємністю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ринку.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Граничним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30% </a:t>
            </a:r>
            <a:r>
              <a:rPr lang="ru-RU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 rot="-10800000">
            <a:off x="2198530" y="7068752"/>
            <a:ext cx="1153016" cy="115301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2606585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66043" y="1655140"/>
            <a:ext cx="4223578" cy="422357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t="-7813" b="-2551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491031" y="5034722"/>
            <a:ext cx="4223578" cy="422357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13383" t="-18129" r="-6425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126729" y="1655140"/>
            <a:ext cx="2811743" cy="281174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628" y="1938039"/>
            <a:ext cx="2245945" cy="224594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677400" y="1653326"/>
            <a:ext cx="79248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характеристика стану,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перспектив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ринку,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аграрного сектору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ним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аграрного природно-ресурсного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межею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розраховуються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такими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хлібопродукти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баштанні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виноград;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цукор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м'ясо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м'ясопродукти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молоко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молокопродукти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риба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рибопродукти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0" name="Group 20"/>
          <p:cNvGrpSpPr/>
          <p:nvPr/>
        </p:nvGrpSpPr>
        <p:grpSpPr>
          <a:xfrm rot="-10800000">
            <a:off x="1366043" y="6028116"/>
            <a:ext cx="621302" cy="621302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-10800000">
            <a:off x="2633584" y="6609329"/>
            <a:ext cx="1153016" cy="1153016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68594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869379" y="0"/>
            <a:ext cx="8418621" cy="10287000"/>
            <a:chOff x="0" y="0"/>
            <a:chExt cx="1122482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4045" r="11395"/>
            <a:stretch>
              <a:fillRect/>
            </a:stretch>
          </p:blipFill>
          <p:spPr>
            <a:xfrm>
              <a:off x="0" y="0"/>
              <a:ext cx="11224828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533400" y="1526617"/>
            <a:ext cx="8404398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2012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журналу 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Economist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індекс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складався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додали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підрахунку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2017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спостерігалося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погіршення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значнішу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потеплінням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2017 року,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публікувати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Індексу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рейтинг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індексу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1)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2)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3)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скорегований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четвертого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індексу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9558728" y="7797992"/>
            <a:ext cx="621302" cy="62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9292871" y="1503537"/>
            <a:ext cx="1153016" cy="115301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285759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24384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906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10652" y="5454151"/>
            <a:ext cx="1797734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наша держава,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віднести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відсоток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нижче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бідності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імпорт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 на душу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розробок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аграрному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доступом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дешевих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Проблема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перспектив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довгострокового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відтак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довголіття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кожного.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-310651" y="4832849"/>
            <a:ext cx="621302" cy="62130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17711492" y="4566992"/>
            <a:ext cx="1153016" cy="115301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374802" y="0"/>
            <a:ext cx="8913198" cy="8394459"/>
            <a:chOff x="0" y="0"/>
            <a:chExt cx="11884263" cy="1119261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40274"/>
            <a:stretch>
              <a:fillRect/>
            </a:stretch>
          </p:blipFill>
          <p:spPr>
            <a:xfrm>
              <a:off x="0" y="0"/>
              <a:ext cx="11884263" cy="11192612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476118" y="336502"/>
            <a:ext cx="8588033" cy="153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Сутність та </a:t>
            </a:r>
            <a:r>
              <a:rPr lang="ru-RU" sz="4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4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49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endParaRPr lang="en-US" sz="499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2176512"/>
            <a:ext cx="8683151" cy="7617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lnSpc>
                <a:spcPts val="2239"/>
              </a:lnSpc>
              <a:spcBef>
                <a:spcPct val="0"/>
              </a:spcBef>
            </a:pP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Глобальний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виражається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крайностях: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страждають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нестачі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борються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голодом,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потерпають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змушені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боротися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ожирінням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сумарно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запаси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забезпечується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там, де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недоїдання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основною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соціальною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проблемою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урбанізації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стрімке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обмежених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разом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невідворотними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процесами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опустелювання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водних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виведенням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сільськогосподарських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угідь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все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гостріше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підіймає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особи,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а ж до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ts val="2239"/>
              </a:lnSpc>
              <a:spcBef>
                <a:spcPct val="0"/>
              </a:spcBef>
            </a:pP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продовольчого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елементом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державній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Термінологічний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апарат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формувався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70-ті роки ХХ ст., коли проблема голоду стала актуальною для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акцент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розглядалися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кількісне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будь-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ts val="2239"/>
              </a:lnSpc>
              <a:spcBef>
                <a:spcPct val="0"/>
              </a:spcBef>
            </a:pP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часом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дане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гостроти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набуло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актуальності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ts val="2239"/>
              </a:lnSpc>
              <a:spcBef>
                <a:spcPct val="0"/>
              </a:spcBef>
            </a:pP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невід’ємним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складником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Обов’язок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Конституції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актів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чинного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покладається</a:t>
            </a: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державу.</a:t>
            </a: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9064151" y="1028700"/>
            <a:ext cx="621302" cy="62130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2047210" y="7817951"/>
            <a:ext cx="1153016" cy="11530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256456" y="1409700"/>
            <a:ext cx="3209081" cy="6806625"/>
            <a:chOff x="0" y="0"/>
            <a:chExt cx="4278774" cy="684033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0477" r="44337"/>
            <a:stretch>
              <a:fillRect/>
            </a:stretch>
          </p:blipFill>
          <p:spPr>
            <a:xfrm>
              <a:off x="0" y="0"/>
              <a:ext cx="4278774" cy="684033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058400" y="1568351"/>
            <a:ext cx="76962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проблему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будь-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причиною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обіг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у 1974 р.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розглядалось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увазі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ринках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вимірюється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нормального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1996 р., яка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самітом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Food Summit),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ООН (ФАО/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FAO). </a:t>
            </a:r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9144000" y="947049"/>
            <a:ext cx="621302" cy="62130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98" y="1409699"/>
            <a:ext cx="5840474" cy="68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869379" y="0"/>
            <a:ext cx="8418621" cy="10287000"/>
            <a:chOff x="0" y="0"/>
            <a:chExt cx="1122482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4045" r="11395"/>
            <a:stretch>
              <a:fillRect/>
            </a:stretch>
          </p:blipFill>
          <p:spPr>
            <a:xfrm>
              <a:off x="0" y="0"/>
              <a:ext cx="11224828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81000" y="1181100"/>
            <a:ext cx="8610600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критеріїв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spcBef>
                <a:spcPct val="0"/>
              </a:spcBef>
            </a:pP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аграрного сектору,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функціонувати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екстремальних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контролю над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стратегічними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ресурсами (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енергоносії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паливо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насіннєвий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зазначені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Закону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Митний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тариф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>
              <a:spcBef>
                <a:spcPct val="0"/>
              </a:spcBef>
            </a:pP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балансу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 (глобальна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у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імпорту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сільськогосподарської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гарантує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безперешкодний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 до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банківської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RU" sz="2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9558728" y="7797992"/>
            <a:ext cx="621302" cy="62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9292871" y="1503537"/>
            <a:ext cx="1153016" cy="115301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3931460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578373"/>
            <a:ext cx="5550077" cy="5130253"/>
            <a:chOff x="0" y="0"/>
            <a:chExt cx="7400102" cy="684033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40013" t="18047" r="10115"/>
            <a:stretch>
              <a:fillRect/>
            </a:stretch>
          </p:blipFill>
          <p:spPr>
            <a:xfrm>
              <a:off x="0" y="0"/>
              <a:ext cx="7400102" cy="684033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934919" y="2578373"/>
            <a:ext cx="3209081" cy="5130253"/>
            <a:chOff x="0" y="0"/>
            <a:chExt cx="4278774" cy="684033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0477" r="44337"/>
            <a:stretch>
              <a:fillRect/>
            </a:stretch>
          </p:blipFill>
          <p:spPr>
            <a:xfrm>
              <a:off x="0" y="0"/>
              <a:ext cx="4278774" cy="684033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9982200" y="1562100"/>
            <a:ext cx="78486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 причинами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загострення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є:</a:t>
            </a:r>
          </a:p>
          <a:p>
            <a:pPr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попиту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 прогнозами ООН,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2050 р.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9,3 млрд.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,(21%)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рослинницької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15%, 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20%);</a:t>
            </a:r>
          </a:p>
          <a:p>
            <a:pPr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урбанізація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індустріалізація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посівних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глобального масштабу;</a:t>
            </a:r>
          </a:p>
          <a:p>
            <a:pPr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фінансово-економічної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торговельній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</a:pPr>
            <a:endParaRPr lang="ru-RU" sz="24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Загострення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глобальному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вичерпанням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агросистеми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комплексом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справляють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8833349" y="2267722"/>
            <a:ext cx="621302" cy="62130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-10800000">
            <a:off x="2198530" y="7068752"/>
            <a:ext cx="1153016" cy="115301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2083797"/>
            <a:ext cx="10726645" cy="8203203"/>
            <a:chOff x="0" y="0"/>
            <a:chExt cx="14302193" cy="1093760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6031" r="6031"/>
            <a:stretch>
              <a:fillRect/>
            </a:stretch>
          </p:blipFill>
          <p:spPr>
            <a:xfrm>
              <a:off x="0" y="0"/>
              <a:ext cx="14302193" cy="1093760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833989" y="2394448"/>
            <a:ext cx="8454011" cy="7016251"/>
            <a:chOff x="0" y="0"/>
            <a:chExt cx="3084046" cy="20822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84046" cy="2082285"/>
            </a:xfrm>
            <a:custGeom>
              <a:avLst/>
              <a:gdLst/>
              <a:ahLst/>
              <a:cxnLst/>
              <a:rect l="l" t="t" r="r" b="b"/>
              <a:pathLst>
                <a:path w="3084046" h="2082285">
                  <a:moveTo>
                    <a:pt x="0" y="0"/>
                  </a:moveTo>
                  <a:lnTo>
                    <a:pt x="3084046" y="0"/>
                  </a:lnTo>
                  <a:lnTo>
                    <a:pt x="3084046" y="2082285"/>
                  </a:lnTo>
                  <a:lnTo>
                    <a:pt x="0" y="2082285"/>
                  </a:lnTo>
                  <a:close/>
                </a:path>
              </a:pathLst>
            </a:custGeom>
            <a:solidFill>
              <a:srgbClr val="5EDB12">
                <a:alpha val="94902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098594" y="2578586"/>
            <a:ext cx="79248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принцип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цільову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спрямованість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принцип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одночасний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принцип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всебічний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принцип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регуляторів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неоднозначністю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етапах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кон'юнктури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ринків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принцип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обов'язкове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вищевказаних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адекватності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>
                <a:solidFill>
                  <a:srgbClr val="172E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6392023" y="1773146"/>
            <a:ext cx="621302" cy="62130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407341" y="7339048"/>
            <a:ext cx="1153016" cy="115301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591800" y="1821948"/>
            <a:ext cx="7306439" cy="73064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28458" r="-2163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5EDB1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23604" y="1409700"/>
            <a:ext cx="9296400" cy="8494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є: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коренеплодів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бульбоплодів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одержуваних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одержуваних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Доступ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індексом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недоїдання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детермінантом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 першу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схильності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другу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потрясінь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ринку,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Використання –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першу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до води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санітарно-гігієнічних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друга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кінцеві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неналежного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16916400" y="8507084"/>
            <a:ext cx="621302" cy="62130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0591800" y="1308616"/>
            <a:ext cx="1153016" cy="115301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578373"/>
            <a:ext cx="5550077" cy="5130253"/>
            <a:chOff x="0" y="0"/>
            <a:chExt cx="7400102" cy="684033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40013" t="18047" r="10115"/>
            <a:stretch>
              <a:fillRect/>
            </a:stretch>
          </p:blipFill>
          <p:spPr>
            <a:xfrm>
              <a:off x="0" y="0"/>
              <a:ext cx="7400102" cy="684033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934919" y="2578373"/>
            <a:ext cx="3209081" cy="5130253"/>
            <a:chOff x="0" y="0"/>
            <a:chExt cx="4278774" cy="684033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0477" r="44337"/>
            <a:stretch>
              <a:fillRect/>
            </a:stretch>
          </p:blipFill>
          <p:spPr>
            <a:xfrm>
              <a:off x="0" y="0"/>
              <a:ext cx="4278774" cy="6840338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9906000" y="2180276"/>
            <a:ext cx="7924800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загрози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недосконалість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купівельної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спроможності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незбалансоване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населенням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сільськогосподарську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продукцію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тваринного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збитковість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тваринництва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залежність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імпорту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окремими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продуктами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ct val="0"/>
              </a:spcBef>
            </a:pP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страхування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кредитування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субсидування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8833349" y="2267722"/>
            <a:ext cx="621302" cy="62130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-10800000">
            <a:off x="2198530" y="7068752"/>
            <a:ext cx="1153016" cy="115301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EDB12">
                <a:alpha val="69804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256874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E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685800" y="800100"/>
            <a:ext cx="9677400" cy="8863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починатися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виробляються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банку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продуктах.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експортних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розробці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організований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характером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відбуваються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управлінських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результативність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вирішуватися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й на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нерівномірністю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соціальноекономічного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наслідком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відмінностей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природнокліматичних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виробничо-економічному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суб'єктів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продовольством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продовольчої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952500"/>
            <a:ext cx="6934200" cy="4267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524500"/>
            <a:ext cx="6934200" cy="381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2362</Words>
  <Application>Microsoft Office PowerPoint</Application>
  <PresentationFormat>Произвольный</PresentationFormat>
  <Paragraphs>97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Times New Roman</vt:lpstr>
      <vt:lpstr>Open Sans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Environment Presentation</dc:title>
  <dc:creator>Адмін</dc:creator>
  <cp:lastModifiedBy>Учетная запись Майкрософт</cp:lastModifiedBy>
  <cp:revision>29</cp:revision>
  <dcterms:created xsi:type="dcterms:W3CDTF">2006-08-16T00:00:00Z</dcterms:created>
  <dcterms:modified xsi:type="dcterms:W3CDTF">2024-02-20T07:26:53Z</dcterms:modified>
  <dc:identifier>DAF59o_9KnQ</dc:identifier>
</cp:coreProperties>
</file>