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1" r:id="rId13"/>
    <p:sldId id="262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E5B3-8577-415C-B68D-A2E701BE6C2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8EE5-F6BD-4EA1-A530-F806975FA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6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E5B3-8577-415C-B68D-A2E701BE6C2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8EE5-F6BD-4EA1-A530-F806975FA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7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E5B3-8577-415C-B68D-A2E701BE6C2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8EE5-F6BD-4EA1-A530-F806975FA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2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E5B3-8577-415C-B68D-A2E701BE6C2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8EE5-F6BD-4EA1-A530-F806975FA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E5B3-8577-415C-B68D-A2E701BE6C2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8EE5-F6BD-4EA1-A530-F806975FA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8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E5B3-8577-415C-B68D-A2E701BE6C2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8EE5-F6BD-4EA1-A530-F806975FA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41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E5B3-8577-415C-B68D-A2E701BE6C2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8EE5-F6BD-4EA1-A530-F806975FA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6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E5B3-8577-415C-B68D-A2E701BE6C2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8EE5-F6BD-4EA1-A530-F806975FA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2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E5B3-8577-415C-B68D-A2E701BE6C2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8EE5-F6BD-4EA1-A530-F806975FA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57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E5B3-8577-415C-B68D-A2E701BE6C2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8EE5-F6BD-4EA1-A530-F806975FA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7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E5B3-8577-415C-B68D-A2E701BE6C2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88EE5-F6BD-4EA1-A530-F806975FA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5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E5B3-8577-415C-B68D-A2E701BE6C21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88EE5-F6BD-4EA1-A530-F806975FA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6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uk-UA" sz="8800" b="1" dirty="0" smtClean="0"/>
              <a:t>Геополітика та національна безпека</a:t>
            </a:r>
            <a:endParaRPr lang="en-US" sz="8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92286"/>
            <a:ext cx="12192000" cy="326571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https://naurok.com.ua/uploads/files/512764/177272/190036_images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9963"/>
            <a:ext cx="12191999" cy="874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293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275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38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510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Політико-географічні 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положення сучасних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</a:rPr>
              <a:t>країн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5110"/>
            <a:ext cx="12192000" cy="609289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uk-UA" sz="3600" dirty="0"/>
              <a:t>1) глобальне положення – є місцем тієї чи іншої держави на політичній карті світу в контексті її глобальних </a:t>
            </a:r>
            <a:r>
              <a:rPr lang="uk-UA" sz="3600" dirty="0" err="1"/>
              <a:t>зв'язків</a:t>
            </a:r>
            <a:r>
              <a:rPr lang="uk-UA" sz="3600" dirty="0"/>
              <a:t> і взаємовідносин з іншими державами нашої планети;</a:t>
            </a:r>
            <a:endParaRPr lang="en-US" sz="3600" dirty="0"/>
          </a:p>
          <a:p>
            <a:pPr algn="just"/>
            <a:r>
              <a:rPr lang="uk-UA" sz="3600" dirty="0"/>
              <a:t>2) регіональне – розміщення і взаємозв'язки з країнами власного історико-географічного регіону;</a:t>
            </a:r>
            <a:endParaRPr lang="en-US" sz="3600" dirty="0"/>
          </a:p>
          <a:p>
            <a:pPr algn="just"/>
            <a:r>
              <a:rPr lang="uk-UA" sz="3600" dirty="0"/>
              <a:t>3) локально-сусідське – це розміщення і взаємодія країни в оточенні держав-сусідів. Його оцінка є дослідженням складної історії протистоянь і партнерства. Вона дуже динамічна – на цьому рівні й відбувається реальне відпрацювання всіх видів відносин і взаємозв'язків між окремими державами і міждержавними інтеграційними утвореннями.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85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</a:rPr>
              <a:t>Національна </a:t>
            </a:r>
            <a:r>
              <a:rPr lang="ru-RU" sz="3200" b="1" i="1" dirty="0" err="1">
                <a:solidFill>
                  <a:schemeClr val="accent5">
                    <a:lumMod val="50000"/>
                  </a:schemeClr>
                </a:solidFill>
              </a:rPr>
              <a:t>безпека</a:t>
            </a: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державна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політика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скерована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на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створення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внутрішніх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і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міжнародних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умов,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сприятливих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для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збереження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чи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зміцнення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життєво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важливих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національних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цінностей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;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це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стан,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що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забезпечує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захищеність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інтересів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народу й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держави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суспільства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та кожного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його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громадянина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ЗУ «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Про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</a:rPr>
              <a:t>основи</a:t>
            </a:r>
            <a:r>
              <a:rPr lang="ru-RU" sz="32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</a:rPr>
              <a:t>національної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ru-RU" sz="3200" i="1" dirty="0" err="1">
                <a:solidFill>
                  <a:schemeClr val="accent5">
                    <a:lumMod val="50000"/>
                  </a:schemeClr>
                </a:solidFill>
              </a:rPr>
              <a:t>безпеки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» – «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національна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безпека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-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захищеність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життєво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важливих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інтересів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людини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і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громадянина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суспільства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і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держави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, за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якої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забезпечуються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сталий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розвиток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суспільства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своєчасне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виявлення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запобігання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і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нейтралізація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реальних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та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потенційних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загроз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національним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інтересам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у сферах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правоохоронної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діяльності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боротьби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з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корупцією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прикордонної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діяльності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та оборони,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міграційної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політики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охорони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здоров'я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освіти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 та науки та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</a:rPr>
              <a:t>ін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</a:rPr>
              <a:t>.»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081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11804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uk-UA" sz="2800" b="1" i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Загрозою </a:t>
            </a: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вважається </a:t>
            </a:r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обставина або подія, в результаті якої виникає певна шкода, що стосується конкретних матеріальних цінностей, знань, </a:t>
            </a: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навколишнього середовища, здоров'я </a:t>
            </a:r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людей, </a:t>
            </a:r>
            <a:r>
              <a:rPr lang="uk-UA" sz="2800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державної, міжнародної та геополітичної стабільності 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La conexión entre las sequías y el cambio climático | Unión de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11" y="2118048"/>
            <a:ext cx="4114797" cy="473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Ядерна загроза: де ховатися та що робити – DW – 28.10.2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18048"/>
            <a:ext cx="3965510" cy="473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Чи є загроза наступу з білорусі, прокоментував голова Чернігівської ОВА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09" y="2118047"/>
            <a:ext cx="4111691" cy="473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649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3711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</a:rPr>
              <a:t>Розрізняють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види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загроз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за такими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критеріями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37118"/>
            <a:ext cx="12192000" cy="612088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ru-RU" sz="4000" dirty="0"/>
              <a:t>• </a:t>
            </a:r>
            <a:r>
              <a:rPr lang="ru-RU" sz="4000" u="sng" dirty="0"/>
              <a:t>за </a:t>
            </a:r>
            <a:r>
              <a:rPr lang="ru-RU" sz="4000" u="sng" dirty="0" err="1"/>
              <a:t>місцем</a:t>
            </a:r>
            <a:r>
              <a:rPr lang="ru-RU" sz="4000" u="sng" dirty="0"/>
              <a:t> </a:t>
            </a:r>
            <a:r>
              <a:rPr lang="ru-RU" sz="4000" u="sng" dirty="0" err="1"/>
              <a:t>знаходження</a:t>
            </a:r>
            <a:r>
              <a:rPr lang="ru-RU" sz="4000" u="sng" dirty="0"/>
              <a:t> </a:t>
            </a:r>
            <a:r>
              <a:rPr lang="ru-RU" sz="4000" u="sng" dirty="0" err="1"/>
              <a:t>джерела</a:t>
            </a:r>
            <a:r>
              <a:rPr lang="ru-RU" sz="4000" u="sng" dirty="0"/>
              <a:t> </a:t>
            </a:r>
            <a:r>
              <a:rPr lang="ru-RU" sz="4000" u="sng" dirty="0" err="1"/>
              <a:t>небезпеки</a:t>
            </a:r>
            <a:r>
              <a:rPr lang="ru-RU" sz="4000" dirty="0"/>
              <a:t>: </a:t>
            </a:r>
            <a:r>
              <a:rPr lang="ru-RU" sz="4000" dirty="0" err="1"/>
              <a:t>зовнішні</a:t>
            </a:r>
            <a:r>
              <a:rPr lang="ru-RU" sz="4000" dirty="0"/>
              <a:t> </a:t>
            </a:r>
            <a:r>
              <a:rPr lang="ru-RU" sz="4000" dirty="0" err="1"/>
              <a:t>або</a:t>
            </a:r>
            <a:r>
              <a:rPr lang="ru-RU" sz="4000" dirty="0"/>
              <a:t> </a:t>
            </a:r>
            <a:r>
              <a:rPr lang="ru-RU" sz="4000" dirty="0" err="1"/>
              <a:t>внутрішні</a:t>
            </a:r>
            <a:r>
              <a:rPr lang="ru-RU" sz="4000" dirty="0"/>
              <a:t> </a:t>
            </a:r>
            <a:r>
              <a:rPr lang="ru-RU" sz="4000" dirty="0" err="1"/>
              <a:t>загрози</a:t>
            </a:r>
            <a:r>
              <a:rPr lang="ru-RU" sz="4000" dirty="0"/>
              <a:t>;</a:t>
            </a:r>
          </a:p>
          <a:p>
            <a:pPr marL="0" indent="0" algn="just">
              <a:buNone/>
            </a:pPr>
            <a:r>
              <a:rPr lang="ru-RU" sz="4000" dirty="0"/>
              <a:t>• </a:t>
            </a:r>
            <a:r>
              <a:rPr lang="ru-RU" sz="4000" u="sng" dirty="0"/>
              <a:t>за </a:t>
            </a:r>
            <a:r>
              <a:rPr lang="ru-RU" sz="4000" u="sng" dirty="0" err="1"/>
              <a:t>походженням</a:t>
            </a:r>
            <a:r>
              <a:rPr lang="ru-RU" sz="4000" dirty="0"/>
              <a:t>: </a:t>
            </a:r>
            <a:r>
              <a:rPr lang="ru-RU" sz="4000" dirty="0" err="1"/>
              <a:t>природні</a:t>
            </a:r>
            <a:r>
              <a:rPr lang="ru-RU" sz="4000" dirty="0"/>
              <a:t>, </a:t>
            </a:r>
            <a:r>
              <a:rPr lang="ru-RU" sz="4000" dirty="0" err="1"/>
              <a:t>антропогенні</a:t>
            </a:r>
            <a:r>
              <a:rPr lang="ru-RU" sz="4000" dirty="0"/>
              <a:t>, </a:t>
            </a:r>
            <a:r>
              <a:rPr lang="ru-RU" sz="4000" dirty="0" err="1"/>
              <a:t>соціальні</a:t>
            </a:r>
            <a:r>
              <a:rPr lang="ru-RU" sz="4000" dirty="0"/>
              <a:t> </a:t>
            </a:r>
            <a:r>
              <a:rPr lang="ru-RU" sz="4000" dirty="0" err="1"/>
              <a:t>загрози</a:t>
            </a:r>
            <a:r>
              <a:rPr lang="ru-RU" sz="4000" dirty="0"/>
              <a:t>;</a:t>
            </a:r>
          </a:p>
          <a:p>
            <a:pPr marL="0" indent="0" algn="just">
              <a:buNone/>
            </a:pPr>
            <a:r>
              <a:rPr lang="ru-RU" sz="4000" dirty="0"/>
              <a:t>• </a:t>
            </a:r>
            <a:r>
              <a:rPr lang="ru-RU" sz="4000" u="sng" dirty="0"/>
              <a:t>за сферами </a:t>
            </a:r>
            <a:r>
              <a:rPr lang="ru-RU" sz="4000" u="sng" dirty="0" err="1"/>
              <a:t>життєдіяльності</a:t>
            </a:r>
            <a:r>
              <a:rPr lang="ru-RU" sz="4000" dirty="0"/>
              <a:t>: </a:t>
            </a:r>
            <a:r>
              <a:rPr lang="ru-RU" sz="4000" dirty="0" err="1"/>
              <a:t>воєнні</a:t>
            </a:r>
            <a:r>
              <a:rPr lang="ru-RU" sz="4000" dirty="0"/>
              <a:t>, </a:t>
            </a:r>
            <a:r>
              <a:rPr lang="ru-RU" sz="4000" dirty="0" err="1"/>
              <a:t>політичні</a:t>
            </a:r>
            <a:r>
              <a:rPr lang="ru-RU" sz="4000" dirty="0"/>
              <a:t>, </a:t>
            </a:r>
            <a:r>
              <a:rPr lang="ru-RU" sz="4000" dirty="0" err="1"/>
              <a:t>економічні</a:t>
            </a:r>
            <a:r>
              <a:rPr lang="ru-RU" sz="4000" dirty="0"/>
              <a:t>, </a:t>
            </a:r>
            <a:r>
              <a:rPr lang="ru-RU" sz="4000" dirty="0" err="1"/>
              <a:t>продовольчі</a:t>
            </a:r>
            <a:r>
              <a:rPr lang="ru-RU" sz="4000" dirty="0"/>
              <a:t>, </a:t>
            </a:r>
            <a:r>
              <a:rPr lang="ru-RU" sz="4000" dirty="0" err="1"/>
              <a:t>інформаційні</a:t>
            </a:r>
            <a:r>
              <a:rPr lang="ru-RU" sz="4000" dirty="0"/>
              <a:t>, </a:t>
            </a:r>
            <a:r>
              <a:rPr lang="ru-RU" sz="4000" dirty="0" err="1"/>
              <a:t>екологічні</a:t>
            </a:r>
            <a:r>
              <a:rPr lang="ru-RU" sz="4000" dirty="0"/>
              <a:t>;</a:t>
            </a:r>
          </a:p>
          <a:p>
            <a:pPr marL="0" indent="0" algn="just">
              <a:buNone/>
            </a:pPr>
            <a:r>
              <a:rPr lang="ru-RU" sz="4000" dirty="0"/>
              <a:t>• </a:t>
            </a:r>
            <a:r>
              <a:rPr lang="ru-RU" sz="4000" u="sng" dirty="0"/>
              <a:t>за </a:t>
            </a:r>
            <a:r>
              <a:rPr lang="ru-RU" sz="4000" u="sng" dirty="0" err="1"/>
              <a:t>ймовірністю</a:t>
            </a:r>
            <a:r>
              <a:rPr lang="ru-RU" sz="4000" u="sng" dirty="0"/>
              <a:t> </a:t>
            </a:r>
            <a:r>
              <a:rPr lang="ru-RU" sz="4000" u="sng" dirty="0" err="1"/>
              <a:t>реалізації</a:t>
            </a:r>
            <a:r>
              <a:rPr lang="ru-RU" sz="4000" dirty="0"/>
              <a:t>: </a:t>
            </a:r>
            <a:r>
              <a:rPr lang="ru-RU" sz="4000" dirty="0" err="1"/>
              <a:t>потенційні</a:t>
            </a:r>
            <a:r>
              <a:rPr lang="ru-RU" sz="4000" dirty="0"/>
              <a:t>, </a:t>
            </a:r>
            <a:r>
              <a:rPr lang="ru-RU" sz="4000" dirty="0" err="1"/>
              <a:t>реальні</a:t>
            </a:r>
            <a:r>
              <a:rPr lang="ru-RU" sz="4000" dirty="0"/>
              <a:t>, </a:t>
            </a:r>
            <a:r>
              <a:rPr lang="ru-RU" sz="4000" dirty="0" err="1"/>
              <a:t>безпосередні</a:t>
            </a:r>
            <a:r>
              <a:rPr lang="ru-RU" sz="40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86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1581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accent5">
                    <a:lumMod val="50000"/>
                  </a:schemeClr>
                </a:solidFill>
              </a:rPr>
              <a:t>ЗАГРОЗИ ЩОДО СИСТЕМИ ЗАБЕЗПЕЧЕННЯ НАЦІОНАЛЬНОЇ БЕЗПЕКИ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5820"/>
            <a:ext cx="12192000" cy="624218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lvl="0" indent="0">
              <a:buNone/>
            </a:pPr>
            <a:r>
              <a:rPr lang="uk-UA" dirty="0"/>
              <a:t>1) </a:t>
            </a:r>
            <a:r>
              <a:rPr lang="uk-UA" dirty="0" err="1"/>
              <a:t>зазіх</a:t>
            </a:r>
            <a:r>
              <a:rPr lang="ru-RU" dirty="0" err="1"/>
              <a:t>ання</a:t>
            </a:r>
            <a:r>
              <a:rPr lang="ru-RU" dirty="0"/>
              <a:t> на </a:t>
            </a:r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суверенітет</a:t>
            </a:r>
            <a:r>
              <a:rPr lang="ru-RU" dirty="0"/>
              <a:t> та </a:t>
            </a:r>
            <a:r>
              <a:rPr lang="ru-RU" dirty="0" err="1"/>
              <a:t>територіальну</a:t>
            </a:r>
            <a:r>
              <a:rPr lang="ru-RU" dirty="0"/>
              <a:t> </a:t>
            </a:r>
            <a:r>
              <a:rPr lang="ru-RU" dirty="0" err="1"/>
              <a:t>цілісність</a:t>
            </a:r>
            <a:r>
              <a:rPr lang="ru-RU" dirty="0"/>
              <a:t> (</a:t>
            </a:r>
            <a:r>
              <a:rPr lang="ru-RU" dirty="0" err="1" smtClean="0"/>
              <a:t>зокрема</a:t>
            </a:r>
            <a:r>
              <a:rPr lang="ru-RU" dirty="0" smtClean="0"/>
              <a:t>, </a:t>
            </a:r>
            <a:r>
              <a:rPr lang="uk-UA" dirty="0" smtClean="0"/>
              <a:t>війна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сході</a:t>
            </a:r>
            <a:r>
              <a:rPr lang="uk-UA" dirty="0"/>
              <a:t> та півдні України</a:t>
            </a:r>
            <a:r>
              <a:rPr lang="ru-RU" dirty="0"/>
              <a:t> та </a:t>
            </a:r>
            <a:r>
              <a:rPr lang="ru-RU" dirty="0" err="1"/>
              <a:t>анексія</a:t>
            </a:r>
            <a:r>
              <a:rPr lang="ru-RU" dirty="0"/>
              <a:t> </a:t>
            </a:r>
            <a:r>
              <a:rPr lang="ru-RU" dirty="0" err="1"/>
              <a:t>Криму</a:t>
            </a:r>
            <a:r>
              <a:rPr lang="ru-RU" dirty="0"/>
              <a:t>);</a:t>
            </a:r>
            <a:endParaRPr lang="en-US" dirty="0"/>
          </a:p>
          <a:p>
            <a:pPr marL="0" lvl="0" indent="0">
              <a:buNone/>
            </a:pPr>
            <a:r>
              <a:rPr lang="uk-UA" dirty="0"/>
              <a:t>2) зазіхання</a:t>
            </a:r>
            <a:r>
              <a:rPr lang="ru-RU" dirty="0"/>
              <a:t> на </a:t>
            </a:r>
            <a:r>
              <a:rPr lang="ru-RU" dirty="0" err="1"/>
              <a:t>безпеку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;</a:t>
            </a:r>
            <a:endParaRPr lang="en-US" dirty="0"/>
          </a:p>
          <a:p>
            <a:pPr marL="0" lvl="0" indent="0">
              <a:buNone/>
            </a:pPr>
            <a:r>
              <a:rPr lang="ru-RU" dirty="0"/>
              <a:t>3) </a:t>
            </a:r>
            <a:r>
              <a:rPr lang="ru-RU" dirty="0" err="1"/>
              <a:t>негативний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неурядових</a:t>
            </a:r>
            <a:r>
              <a:rPr lang="ru-RU" dirty="0"/>
              <a:t> структур на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та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;</a:t>
            </a:r>
            <a:endParaRPr lang="en-US" dirty="0"/>
          </a:p>
          <a:p>
            <a:pPr marL="0" lvl="0" indent="0">
              <a:buNone/>
            </a:pPr>
            <a:r>
              <a:rPr lang="ru-RU" dirty="0"/>
              <a:t>4)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недовіри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до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та </a:t>
            </a:r>
            <a:r>
              <a:rPr lang="ru-RU" dirty="0" err="1"/>
              <a:t>місцевої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;</a:t>
            </a:r>
            <a:endParaRPr lang="en-US" dirty="0"/>
          </a:p>
          <a:p>
            <a:pPr marL="0" lvl="0" indent="0">
              <a:buNone/>
            </a:pPr>
            <a:r>
              <a:rPr lang="ru-RU" dirty="0"/>
              <a:t>5)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фінансово-економічної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;</a:t>
            </a:r>
            <a:endParaRPr lang="en-US" dirty="0"/>
          </a:p>
          <a:p>
            <a:pPr marL="0" lvl="0" indent="0">
              <a:buNone/>
            </a:pPr>
            <a:r>
              <a:rPr lang="ru-RU" dirty="0"/>
              <a:t>6) «</a:t>
            </a:r>
            <a:r>
              <a:rPr lang="ru-RU" dirty="0" err="1"/>
              <a:t>тінізація</a:t>
            </a:r>
            <a:r>
              <a:rPr lang="ru-RU" dirty="0"/>
              <a:t>»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;</a:t>
            </a:r>
            <a:endParaRPr lang="en-US" dirty="0"/>
          </a:p>
          <a:p>
            <a:pPr marL="0" indent="0">
              <a:buNone/>
            </a:pPr>
            <a:r>
              <a:rPr lang="uk-UA" dirty="0"/>
              <a:t>7) </a:t>
            </a:r>
            <a:r>
              <a:rPr lang="uk-UA" dirty="0" err="1"/>
              <a:t>розвідувально</a:t>
            </a:r>
            <a:r>
              <a:rPr lang="uk-UA" dirty="0"/>
              <a:t>-підривна діяльність іноземних спеціальних служб.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4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uk-UA" sz="6000" dirty="0" smtClean="0"/>
              <a:t>1. Передумови та феномен геополітики</a:t>
            </a:r>
          </a:p>
          <a:p>
            <a:pPr algn="just"/>
            <a:r>
              <a:rPr lang="uk-UA" sz="6000" dirty="0" smtClean="0"/>
              <a:t>2. Сучасні теорії геополітики</a:t>
            </a:r>
          </a:p>
          <a:p>
            <a:pPr algn="just"/>
            <a:r>
              <a:rPr lang="uk-UA" sz="6000" dirty="0" smtClean="0"/>
              <a:t>3. Геополітика та її вплив на національну безпеку країн світу</a:t>
            </a:r>
          </a:p>
          <a:p>
            <a:pPr algn="just"/>
            <a:r>
              <a:rPr lang="uk-UA" sz="6000" dirty="0" smtClean="0"/>
              <a:t>4. Сучасні геополітичні виклики та загрози національній безпеці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08713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the source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590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5841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b="1" dirty="0" smtClean="0"/>
              <a:t>ФЕНОМЕН ГЕОПОЛІТИКИ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58416"/>
            <a:ext cx="12192000" cy="599958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uk-UA" dirty="0">
                <a:solidFill>
                  <a:srgbClr val="002060"/>
                </a:solidFill>
              </a:rPr>
              <a:t>«</a:t>
            </a:r>
            <a:r>
              <a:rPr lang="uk-UA" b="1" dirty="0">
                <a:solidFill>
                  <a:srgbClr val="002060"/>
                </a:solidFill>
              </a:rPr>
              <a:t>Геополітика</a:t>
            </a:r>
            <a:r>
              <a:rPr lang="uk-UA" dirty="0">
                <a:solidFill>
                  <a:srgbClr val="002060"/>
                </a:solidFill>
              </a:rPr>
              <a:t> служить визначенню національної політики з урахуванням факторів впливу на неї природного середовища» (Енциклопедія «</a:t>
            </a:r>
            <a:r>
              <a:rPr lang="uk-UA" dirty="0" err="1">
                <a:solidFill>
                  <a:srgbClr val="002060"/>
                </a:solidFill>
              </a:rPr>
              <a:t>Вritaniса</a:t>
            </a:r>
            <a:r>
              <a:rPr lang="uk-UA" dirty="0">
                <a:solidFill>
                  <a:srgbClr val="002060"/>
                </a:solidFill>
              </a:rPr>
              <a:t>», 1994);</a:t>
            </a:r>
            <a:endParaRPr lang="en-US" dirty="0">
              <a:solidFill>
                <a:srgbClr val="002060"/>
              </a:solidFill>
            </a:endParaRPr>
          </a:p>
          <a:p>
            <a:pPr lvl="0" algn="just"/>
            <a:r>
              <a:rPr lang="uk-UA" dirty="0">
                <a:solidFill>
                  <a:srgbClr val="002060"/>
                </a:solidFill>
              </a:rPr>
              <a:t>«Це наука, яка вивчає і аналізує в єдності географічні, історичні, політичні та інші взаємопов'язані фактори, які впливають на стратегічний потенціал держави» («</a:t>
            </a:r>
            <a:r>
              <a:rPr lang="uk-UA" dirty="0" err="1">
                <a:solidFill>
                  <a:srgbClr val="002060"/>
                </a:solidFill>
              </a:rPr>
              <a:t>Тhе</a:t>
            </a:r>
            <a:r>
              <a:rPr lang="uk-UA" dirty="0">
                <a:solidFill>
                  <a:srgbClr val="002060"/>
                </a:solidFill>
              </a:rPr>
              <a:t> </a:t>
            </a:r>
            <a:r>
              <a:rPr lang="uk-UA" dirty="0" err="1">
                <a:solidFill>
                  <a:srgbClr val="002060"/>
                </a:solidFill>
              </a:rPr>
              <a:t>Еnсусlореdіа</a:t>
            </a:r>
            <a:r>
              <a:rPr lang="uk-UA" dirty="0">
                <a:solidFill>
                  <a:srgbClr val="002060"/>
                </a:solidFill>
              </a:rPr>
              <a:t> </a:t>
            </a:r>
            <a:r>
              <a:rPr lang="uk-UA" dirty="0" err="1">
                <a:solidFill>
                  <a:srgbClr val="002060"/>
                </a:solidFill>
              </a:rPr>
              <a:t>Аmегісаnа</a:t>
            </a:r>
            <a:r>
              <a:rPr lang="uk-UA" dirty="0">
                <a:solidFill>
                  <a:srgbClr val="002060"/>
                </a:solidFill>
              </a:rPr>
              <a:t>», 1973);</a:t>
            </a:r>
            <a:endParaRPr lang="en-US" dirty="0">
              <a:solidFill>
                <a:srgbClr val="002060"/>
              </a:solidFill>
            </a:endParaRPr>
          </a:p>
          <a:p>
            <a:pPr lvl="0" algn="just"/>
            <a:r>
              <a:rPr lang="uk-UA" dirty="0">
                <a:solidFill>
                  <a:srgbClr val="002060"/>
                </a:solidFill>
              </a:rPr>
              <a:t>«Геополітика – це поєднання географічних і політичних факторів, що визначають положення держави чи регіону з ухилом на вплив географії на політику» (3. </a:t>
            </a:r>
            <a:r>
              <a:rPr lang="uk-UA" dirty="0" err="1">
                <a:solidFill>
                  <a:srgbClr val="002060"/>
                </a:solidFill>
              </a:rPr>
              <a:t>Бжезінський</a:t>
            </a:r>
            <a:r>
              <a:rPr lang="uk-UA" dirty="0">
                <a:solidFill>
                  <a:srgbClr val="002060"/>
                </a:solidFill>
              </a:rPr>
              <a:t>, 1997);</a:t>
            </a:r>
            <a:endParaRPr lang="en-US" dirty="0">
              <a:solidFill>
                <a:srgbClr val="002060"/>
              </a:solidFill>
            </a:endParaRPr>
          </a:p>
          <a:p>
            <a:pPr lvl="0" algn="just"/>
            <a:r>
              <a:rPr lang="uk-UA" dirty="0">
                <a:solidFill>
                  <a:srgbClr val="002060"/>
                </a:solidFill>
              </a:rPr>
              <a:t>«Наука про вивчення відносин між владною політикою в міжнародному плані та тими географічними рамками, в яких вона проводиться» (П. </a:t>
            </a:r>
            <a:r>
              <a:rPr lang="uk-UA" dirty="0" err="1">
                <a:solidFill>
                  <a:srgbClr val="002060"/>
                </a:solidFill>
              </a:rPr>
              <a:t>Галлуа</a:t>
            </a:r>
            <a:r>
              <a:rPr lang="uk-UA" dirty="0">
                <a:solidFill>
                  <a:srgbClr val="002060"/>
                </a:solidFill>
              </a:rPr>
              <a:t>, 1990);</a:t>
            </a:r>
            <a:endParaRPr lang="en-US" dirty="0">
              <a:solidFill>
                <a:srgbClr val="002060"/>
              </a:solidFill>
            </a:endParaRPr>
          </a:p>
          <a:p>
            <a:pPr algn="just"/>
            <a:r>
              <a:rPr lang="uk-UA" dirty="0">
                <a:solidFill>
                  <a:srgbClr val="002060"/>
                </a:solidFill>
              </a:rPr>
              <a:t>«Геополітика – це наука про контроль над простором»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49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80243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b="1" dirty="0" smtClean="0"/>
              <a:t>ЗАВДАННЯ ГЕОПОЛІТИКИ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802434"/>
            <a:ext cx="12192000" cy="605556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uk-UA" sz="3600" dirty="0" smtClean="0"/>
              <a:t>фіксація </a:t>
            </a:r>
            <a:r>
              <a:rPr lang="uk-UA" sz="3600" dirty="0"/>
              <a:t>і прогноз меж полів взаємодії, динамічна мозаїка яких формує геополітичну структуру світу;</a:t>
            </a:r>
            <a:endParaRPr lang="en-US" sz="3600" dirty="0"/>
          </a:p>
          <a:p>
            <a:pPr algn="just"/>
            <a:r>
              <a:rPr lang="uk-UA" sz="3600" dirty="0" smtClean="0"/>
              <a:t>дослідження </a:t>
            </a:r>
            <a:r>
              <a:rPr lang="uk-UA" sz="3600" dirty="0"/>
              <a:t>механізмів і форм контролю над </a:t>
            </a:r>
            <a:r>
              <a:rPr lang="uk-UA" sz="3600" dirty="0" err="1"/>
              <a:t>геопростором</a:t>
            </a:r>
            <a:r>
              <a:rPr lang="uk-UA" sz="3600" dirty="0"/>
              <a:t>;</a:t>
            </a:r>
            <a:endParaRPr lang="en-US" sz="3600" dirty="0"/>
          </a:p>
          <a:p>
            <a:pPr algn="just"/>
            <a:r>
              <a:rPr lang="uk-UA" sz="3600" dirty="0" smtClean="0"/>
              <a:t>геополітичне </a:t>
            </a:r>
            <a:r>
              <a:rPr lang="uk-UA" sz="3600" dirty="0"/>
              <a:t>районування планети на основі розмежування геополітичних полів провідних </a:t>
            </a:r>
            <a:r>
              <a:rPr lang="uk-UA" sz="3600" dirty="0" err="1"/>
              <a:t>суб</a:t>
            </a:r>
            <a:r>
              <a:rPr lang="uk-UA" sz="3600" dirty="0"/>
              <a:t>’</a:t>
            </a:r>
            <a:r>
              <a:rPr lang="ru-RU" sz="3600" dirty="0" err="1"/>
              <a:t>єкт</a:t>
            </a:r>
            <a:r>
              <a:rPr lang="uk-UA" sz="3600" dirty="0" err="1"/>
              <a:t>ів</a:t>
            </a:r>
            <a:r>
              <a:rPr lang="uk-UA" sz="3600" dirty="0"/>
              <a:t>;</a:t>
            </a:r>
            <a:endParaRPr lang="en-US" sz="3600" dirty="0"/>
          </a:p>
          <a:p>
            <a:pPr algn="just"/>
            <a:r>
              <a:rPr lang="uk-UA" sz="3600" dirty="0" smtClean="0"/>
              <a:t>виявлення </a:t>
            </a:r>
            <a:r>
              <a:rPr lang="uk-UA" sz="3600" dirty="0"/>
              <a:t>об'єктивно існуючих просторових політичних одиниць, геостратегічних зон та геополітичних регіонів;</a:t>
            </a:r>
            <a:endParaRPr lang="en-US" sz="3600" dirty="0"/>
          </a:p>
          <a:p>
            <a:pPr algn="just"/>
            <a:r>
              <a:rPr lang="uk-UA" sz="3600" dirty="0" smtClean="0"/>
              <a:t>подолання </a:t>
            </a:r>
            <a:r>
              <a:rPr lang="uk-UA" sz="3600" dirty="0"/>
              <a:t>конфронтаційної логіки в міжнародних відносинах;</a:t>
            </a:r>
            <a:endParaRPr lang="en-US" sz="3600" dirty="0"/>
          </a:p>
          <a:p>
            <a:pPr algn="just"/>
            <a:r>
              <a:rPr lang="uk-UA" sz="3600" dirty="0" smtClean="0"/>
              <a:t>розробка </a:t>
            </a:r>
            <a:r>
              <a:rPr lang="uk-UA" sz="3600" dirty="0"/>
              <a:t>геополітичних кодів для суб'єктів геополітики.</a:t>
            </a: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1182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6" y="1"/>
            <a:ext cx="12108024" cy="121297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Сутність 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</a:rPr>
              <a:t>світ-системного підходу та теорії світових геополітичних 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</a:rPr>
              <a:t>циклів</a:t>
            </a: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>(</a:t>
            </a:r>
            <a:r>
              <a:rPr lang="uk-UA" sz="2400" b="1" dirty="0" err="1" smtClean="0"/>
              <a:t>І.Валлерстайн</a:t>
            </a:r>
            <a:r>
              <a:rPr lang="uk-UA" sz="2400" b="1" dirty="0"/>
              <a:t>, </a:t>
            </a:r>
            <a:r>
              <a:rPr lang="uk-UA" sz="2400" b="1" dirty="0" err="1"/>
              <a:t>П.Тейлор</a:t>
            </a:r>
            <a:r>
              <a:rPr lang="uk-UA" sz="2400" b="1" dirty="0"/>
              <a:t>, </a:t>
            </a:r>
            <a:r>
              <a:rPr lang="uk-UA" sz="2400" b="1" dirty="0" err="1"/>
              <a:t>Н.Д.Кондратьєв</a:t>
            </a:r>
            <a:r>
              <a:rPr lang="uk-UA" sz="2400" b="1" dirty="0"/>
              <a:t>, </a:t>
            </a:r>
            <a:r>
              <a:rPr lang="uk-UA" sz="2400" b="1" dirty="0" err="1"/>
              <a:t>Дж</a:t>
            </a:r>
            <a:r>
              <a:rPr lang="uk-UA" sz="2400" b="1" dirty="0"/>
              <a:t>. </a:t>
            </a:r>
            <a:r>
              <a:rPr lang="uk-UA" sz="2400" b="1" dirty="0" err="1" smtClean="0"/>
              <a:t>Модельський</a:t>
            </a:r>
            <a:r>
              <a:rPr lang="uk-UA" sz="2400" b="1" dirty="0" smtClean="0"/>
              <a:t>,</a:t>
            </a:r>
            <a:br>
              <a:rPr lang="uk-UA" sz="2400" b="1" dirty="0" smtClean="0"/>
            </a:br>
            <a:r>
              <a:rPr lang="uk-UA" sz="2400" b="1" dirty="0" err="1" smtClean="0"/>
              <a:t>В.Томпсон</a:t>
            </a:r>
            <a:r>
              <a:rPr lang="uk-UA" sz="2400" b="1" dirty="0"/>
              <a:t>, </a:t>
            </a:r>
            <a:r>
              <a:rPr lang="uk-UA" sz="2400" b="1" dirty="0" err="1"/>
              <a:t>Дж.Голдстайн</a:t>
            </a:r>
            <a:r>
              <a:rPr lang="uk-UA" sz="2400" b="1" dirty="0"/>
              <a:t>, В.Л </a:t>
            </a:r>
            <a:r>
              <a:rPr lang="uk-UA" sz="2400" b="1" dirty="0" err="1"/>
              <a:t>Цимбурський</a:t>
            </a:r>
            <a:r>
              <a:rPr lang="uk-UA" sz="2400" b="1" dirty="0"/>
              <a:t>)</a:t>
            </a:r>
            <a:br>
              <a:rPr lang="uk-UA" sz="2400" b="1" dirty="0"/>
            </a:br>
            <a:endParaRPr lang="en-US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87624"/>
            <a:ext cx="12192000" cy="557037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600" b="1" dirty="0"/>
              <a:t>Світ-системний підхід </a:t>
            </a:r>
            <a:r>
              <a:rPr lang="uk-UA" sz="1600" dirty="0"/>
              <a:t>(також </a:t>
            </a:r>
            <a:r>
              <a:rPr lang="uk-UA" sz="1600" i="1" dirty="0"/>
              <a:t>світ-системний </a:t>
            </a:r>
            <a:r>
              <a:rPr lang="uk-UA" sz="1600" i="1" dirty="0" err="1"/>
              <a:t>аналіз</a:t>
            </a:r>
            <a:r>
              <a:rPr lang="uk-UA" sz="1600" dirty="0" err="1"/>
              <a:t>та</a:t>
            </a:r>
            <a:r>
              <a:rPr lang="uk-UA" sz="1600" i="1" dirty="0" err="1"/>
              <a:t>світ</a:t>
            </a:r>
            <a:r>
              <a:rPr lang="uk-UA" sz="1600" i="1" dirty="0"/>
              <a:t>-системна перспектива</a:t>
            </a:r>
            <a:r>
              <a:rPr lang="uk-UA" sz="1600" dirty="0"/>
              <a:t>) — міждисциплінарний погляд на розвиток світової історії та світової економіки як на взаємодію центрів та периферії у відокремлених один від іншого світах-економіках.</a:t>
            </a:r>
          </a:p>
          <a:p>
            <a:pPr marL="0" indent="0" algn="just">
              <a:buNone/>
            </a:pPr>
            <a:r>
              <a:rPr lang="uk-UA" sz="1600" dirty="0"/>
              <a:t>Світ-системний підхід розглядає світ не як суму країн, що паралельно розвиваються, а як єдину систему, де є світові “верхи” і світові “низи”, держави-експлуататори і держави-експлуатовані, які отримали назви відповідно “ядро” і “</a:t>
            </a:r>
            <a:r>
              <a:rPr lang="uk-UA" sz="1600" dirty="0" err="1"/>
              <a:t>перефирія</a:t>
            </a:r>
            <a:r>
              <a:rPr lang="uk-UA" sz="1600" dirty="0"/>
              <a:t>”.</a:t>
            </a:r>
          </a:p>
          <a:p>
            <a:pPr marL="0" indent="0" algn="just">
              <a:buNone/>
            </a:pPr>
            <a:r>
              <a:rPr lang="uk-UA" sz="1600" dirty="0"/>
              <a:t>Найбільш розповсюджена версія світ-системного аналізу розроблена американським політологом </a:t>
            </a:r>
            <a:r>
              <a:rPr lang="uk-UA" sz="1600" b="1" dirty="0"/>
              <a:t>І. </a:t>
            </a:r>
            <a:r>
              <a:rPr lang="uk-UA" sz="1600" b="1" dirty="0" err="1"/>
              <a:t>Валлерстайном</a:t>
            </a:r>
            <a:r>
              <a:rPr lang="uk-UA" sz="1600" dirty="0"/>
              <a:t>. У роботі «Аналіз світових систем» він зазначив, що найближчі 25-50 років світ еволюціонує до нового світового порядку. Сама ж світ-система визначається як утворення з єдиним розподілом праці та множинністю культурних систем. Зародилася сучасна світ-система в період переходу людства до індустріального суспільства. </a:t>
            </a:r>
          </a:p>
          <a:p>
            <a:pPr marL="0" indent="0" algn="just">
              <a:buNone/>
            </a:pPr>
            <a:r>
              <a:rPr lang="uk-UA" sz="1600" dirty="0"/>
              <a:t>Світ-система з єдиною політичною системою називається світ-імперією й характеризується економічною, політичною </a:t>
            </a:r>
            <a:r>
              <a:rPr lang="uk-UA" sz="1600" dirty="0" err="1"/>
              <a:t>саморегулятивністю</a:t>
            </a:r>
            <a:r>
              <a:rPr lang="uk-UA" sz="1600" dirty="0"/>
              <a:t>. </a:t>
            </a:r>
          </a:p>
          <a:p>
            <a:pPr marL="0" indent="0" algn="just">
              <a:buNone/>
            </a:pPr>
            <a:r>
              <a:rPr lang="uk-UA" sz="1600" dirty="0"/>
              <a:t>Найбільш стійкі у свій час світ-імперії – Китай, Рим, Єгипет. Але самі по собі світи-імперії І. </a:t>
            </a:r>
            <a:r>
              <a:rPr lang="uk-UA" sz="1600" dirty="0" err="1"/>
              <a:t>Валлерстайн</a:t>
            </a:r>
            <a:r>
              <a:rPr lang="uk-UA" sz="1600" dirty="0"/>
              <a:t> не розглядає. Світ-система без єдиної політичної системи є світ-економікою. Така світ-система включає множину політичних і культурних систем, які не є економічно </a:t>
            </a:r>
            <a:r>
              <a:rPr lang="uk-UA" sz="1600" dirty="0" err="1"/>
              <a:t>саморегулятивними</a:t>
            </a:r>
            <a:r>
              <a:rPr lang="uk-UA" sz="1600" dirty="0"/>
              <a:t>, а навпаки, взаємозалежними у сфері економічних відносин.</a:t>
            </a:r>
          </a:p>
          <a:p>
            <a:pPr marL="0" indent="0" algn="just">
              <a:buNone/>
            </a:pPr>
            <a:r>
              <a:rPr lang="uk-UA" sz="1600" dirty="0"/>
              <a:t>І. </a:t>
            </a:r>
            <a:r>
              <a:rPr lang="uk-UA" sz="1600" dirty="0" err="1"/>
              <a:t>Валлерстайн</a:t>
            </a:r>
            <a:r>
              <a:rPr lang="uk-UA" sz="1600" dirty="0"/>
              <a:t> стверджував, що в сучасному світі існує лише одна світ-система. Єдиний поділ праці у світ-системі означає, що різні регіони залежать від економічного обміну з іншими регіонами для постійного й плавного забезпечення потреб цих регіонів, – тільки світ-система, на відміну від її частин, є самодостатньою в сенсі стабільного забезпечення власних потреб. Це означає, що світ-система справді має властивості, які не зводяться до властивостей її складових і не виводяться з них, а отже, є цілісною. Таким чином, за критерієм існування єдиного (у наведеному значенні) поділу праці сучасна світова сукупність суспільств утворює єдину світ-систему.</a:t>
            </a:r>
          </a:p>
          <a:p>
            <a:pPr marL="0" indent="0" algn="just">
              <a:buNone/>
            </a:pPr>
            <a:r>
              <a:rPr lang="uk-UA" sz="1600" dirty="0"/>
              <a:t>У своїх роботах відомі американські політологи </a:t>
            </a:r>
            <a:r>
              <a:rPr lang="uk-UA" sz="1600" b="1" dirty="0" err="1"/>
              <a:t>Дж</a:t>
            </a:r>
            <a:r>
              <a:rPr lang="uk-UA" sz="1600" b="1" dirty="0"/>
              <a:t>. </a:t>
            </a:r>
            <a:r>
              <a:rPr lang="uk-UA" sz="1600" b="1" dirty="0" err="1"/>
              <a:t>Модельскі</a:t>
            </a:r>
            <a:r>
              <a:rPr lang="uk-UA" sz="1600" b="1" dirty="0"/>
              <a:t> і В. </a:t>
            </a:r>
            <a:r>
              <a:rPr lang="uk-UA" sz="1600" b="1" dirty="0" err="1"/>
              <a:t>Томпсон</a:t>
            </a:r>
            <a:r>
              <a:rPr lang="uk-UA" sz="1600" dirty="0"/>
              <a:t> стверджують, що глобальні економічні процеси за часом сполучені з довгими світовими політичними циклами, званими «</a:t>
            </a:r>
            <a:r>
              <a:rPr lang="uk-UA" sz="1600" b="1" i="1" dirty="0"/>
              <a:t>циклами лідерства</a:t>
            </a:r>
            <a:r>
              <a:rPr lang="uk-UA" sz="1600" dirty="0"/>
              <a:t>». Зміна таких циклів періодично змінює структуру світового політичного устрою, сприяючи висуванню нових великих держав і географічних зон їх впливу. </a:t>
            </a:r>
          </a:p>
          <a:p>
            <a:pPr marL="0" indent="0" algn="just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56515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3711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2800" b="1" dirty="0" err="1" smtClean="0">
                <a:solidFill>
                  <a:schemeClr val="accent5">
                    <a:lumMod val="50000"/>
                  </a:schemeClr>
                </a:solidFill>
              </a:rPr>
              <a:t>Поліцентричність</a:t>
            </a: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</a:rPr>
              <a:t>та ієрархічність глобального устрою світу в сучасних геополітичних </a:t>
            </a: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</a:rPr>
              <a:t>теоріях (</a:t>
            </a:r>
            <a:r>
              <a:rPr lang="uk-UA" sz="2800" b="1" dirty="0" err="1" smtClean="0">
                <a:solidFill>
                  <a:schemeClr val="accent5">
                    <a:lumMod val="50000"/>
                  </a:schemeClr>
                </a:solidFill>
              </a:rPr>
              <a:t>Й.Галтунг</a:t>
            </a: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uk-UA" sz="32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uk-UA" sz="32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37118"/>
            <a:ext cx="12192000" cy="612088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600" dirty="0"/>
              <a:t>У результаті аналізу геополітичної ситуації після «холодної війни» </a:t>
            </a:r>
            <a:r>
              <a:rPr lang="uk-UA" sz="1600" b="1" dirty="0" err="1"/>
              <a:t>Галтунг</a:t>
            </a:r>
            <a:r>
              <a:rPr lang="uk-UA" sz="1600" dirty="0"/>
              <a:t> виділяє сім центрів, що претендують на глобальну або регіональну гегемонію: </a:t>
            </a:r>
          </a:p>
          <a:p>
            <a:pPr marL="0" indent="0" algn="just">
              <a:buNone/>
            </a:pPr>
            <a:r>
              <a:rPr lang="uk-UA" sz="1600" dirty="0" smtClean="0"/>
              <a:t>•</a:t>
            </a:r>
            <a:r>
              <a:rPr lang="uk-UA" sz="1600" dirty="0"/>
              <a:t> </a:t>
            </a:r>
            <a:r>
              <a:rPr lang="uk-UA" sz="1600" b="1" dirty="0"/>
              <a:t>США</a:t>
            </a:r>
            <a:r>
              <a:rPr lang="uk-UA" sz="1600" dirty="0"/>
              <a:t> з гегемонією в Західній півкулі і на Середньому Сході (Ізраїль насамперед), з прозорими устремліннями бути гегемоном гегемонів. Однак цілком очевидно, що США в сучасних умовах не в змозі поодинці визначати правила і норми світової поведінки. </a:t>
            </a:r>
          </a:p>
          <a:p>
            <a:pPr marL="0" indent="0" algn="just">
              <a:buNone/>
            </a:pPr>
            <a:r>
              <a:rPr lang="uk-UA" sz="1600" dirty="0"/>
              <a:t>• </a:t>
            </a:r>
            <a:r>
              <a:rPr lang="uk-UA" sz="1600" b="1" dirty="0"/>
              <a:t>Європейський Союз</a:t>
            </a:r>
            <a:r>
              <a:rPr lang="uk-UA" sz="1600" dirty="0"/>
              <a:t>, який прагне стати супердержавою. Не виключено, що ЄС почне проводити єдину міжнародну політику. Безумовно Франція і Великобританія, що володіють ядерною зброєю, будуть захищати не тільки свої національні та регіональні, а й світові інтереси. Німеччина представляє потужну економічну державу, і її політичний вплив весь час буде зростати. </a:t>
            </a:r>
          </a:p>
          <a:p>
            <a:pPr marL="0" indent="0" algn="just">
              <a:buNone/>
            </a:pPr>
            <a:r>
              <a:rPr lang="uk-UA" sz="1600" dirty="0"/>
              <a:t>• </a:t>
            </a:r>
            <a:r>
              <a:rPr lang="uk-UA" sz="1600" b="1" dirty="0"/>
              <a:t>Росія та інші країни СНД</a:t>
            </a:r>
            <a:r>
              <a:rPr lang="uk-UA" sz="1600" dirty="0"/>
              <a:t>, а також, можливо в майбутньому, та частина Центрально-Східної Європи, яка має православні та слов’янські корені. </a:t>
            </a:r>
          </a:p>
          <a:p>
            <a:pPr marL="0" indent="0" algn="just">
              <a:buNone/>
            </a:pPr>
            <a:r>
              <a:rPr lang="uk-UA" sz="1600" dirty="0"/>
              <a:t>• </a:t>
            </a:r>
            <a:r>
              <a:rPr lang="uk-UA" sz="1600" b="1" dirty="0"/>
              <a:t>Туреччина і приблизно 10 країн</a:t>
            </a:r>
            <a:r>
              <a:rPr lang="uk-UA" sz="1600" dirty="0"/>
              <a:t>, що об’єднуються під невеликим тиском ісламу. Туреччина своєю політикою сприяє дробленню СНД і, можливо, Росії. </a:t>
            </a:r>
          </a:p>
          <a:p>
            <a:pPr marL="0" indent="0" algn="just">
              <a:buNone/>
            </a:pPr>
            <a:r>
              <a:rPr lang="uk-UA" sz="1600" dirty="0"/>
              <a:t>• </a:t>
            </a:r>
            <a:r>
              <a:rPr lang="uk-UA" sz="1600" b="1" dirty="0"/>
              <a:t>Індія</a:t>
            </a:r>
            <a:r>
              <a:rPr lang="uk-UA" sz="1600" dirty="0"/>
              <a:t>, об’єднує низку країн на основі індуїзму, буде закріплювати свій вплив у Південній Азії. </a:t>
            </a:r>
          </a:p>
          <a:p>
            <a:pPr marL="0" indent="0" algn="just">
              <a:buNone/>
            </a:pPr>
            <a:r>
              <a:rPr lang="uk-UA" sz="1600" dirty="0"/>
              <a:t>• </a:t>
            </a:r>
            <a:r>
              <a:rPr lang="uk-UA" sz="1600" b="1" dirty="0"/>
              <a:t>Китай </a:t>
            </a:r>
            <a:r>
              <a:rPr lang="uk-UA" sz="1600" dirty="0"/>
              <a:t>як </a:t>
            </a:r>
            <a:r>
              <a:rPr lang="uk-UA" sz="1600" dirty="0" err="1"/>
              <a:t>дао-буддистсько-конфуціанська</a:t>
            </a:r>
            <a:r>
              <a:rPr lang="uk-UA" sz="1600" dirty="0"/>
              <a:t> держава-цивілізація зі стрімко розвиваючими продуктивними силами і зростаючим військовим потенціалом </a:t>
            </a:r>
            <a:r>
              <a:rPr lang="uk-UA" sz="1600" dirty="0" err="1"/>
              <a:t>прагнутиме</a:t>
            </a:r>
            <a:r>
              <a:rPr lang="uk-UA" sz="1600" dirty="0"/>
              <a:t> до поширення свого геополітичного впливу. </a:t>
            </a:r>
          </a:p>
          <a:p>
            <a:pPr marL="0" indent="0" algn="just">
              <a:buNone/>
            </a:pPr>
            <a:r>
              <a:rPr lang="uk-UA" sz="1600" dirty="0"/>
              <a:t>• </a:t>
            </a:r>
            <a:r>
              <a:rPr lang="uk-UA" sz="1600" b="1" dirty="0"/>
              <a:t>Японія </a:t>
            </a:r>
            <a:r>
              <a:rPr lang="uk-UA" sz="1600" dirty="0"/>
              <a:t>як </a:t>
            </a:r>
            <a:r>
              <a:rPr lang="uk-UA" sz="1600" dirty="0" err="1"/>
              <a:t>сінто-буддистсько-конфуціанська</a:t>
            </a:r>
            <a:r>
              <a:rPr lang="uk-UA" sz="1600" dirty="0"/>
              <a:t> країна, очевидно, не обмежиться одним економічним світовим впливом. </a:t>
            </a:r>
          </a:p>
          <a:p>
            <a:pPr marL="0" indent="0" algn="just">
              <a:buNone/>
            </a:pPr>
            <a:r>
              <a:rPr lang="uk-UA" sz="1600" dirty="0"/>
              <a:t>Більш </a:t>
            </a:r>
            <a:r>
              <a:rPr lang="uk-UA" sz="1600" dirty="0" err="1"/>
              <a:t>професійно</a:t>
            </a:r>
            <a:r>
              <a:rPr lang="uk-UA" sz="1600" dirty="0"/>
              <a:t> говорити не про </a:t>
            </a:r>
            <a:r>
              <a:rPr lang="uk-UA" sz="1600" dirty="0" err="1"/>
              <a:t>семиполярний</a:t>
            </a:r>
            <a:r>
              <a:rPr lang="uk-UA" sz="1600" dirty="0"/>
              <a:t> світ, а про сім паралелях </a:t>
            </a:r>
            <a:r>
              <a:rPr lang="uk-UA" sz="1600" dirty="0" err="1"/>
              <a:t>однополярного</a:t>
            </a:r>
            <a:r>
              <a:rPr lang="uk-UA" sz="1600" dirty="0"/>
              <a:t> світу. Справа в тому, що шість з семи центрів «в деякому сенсі координуються гегемоном з гегемонів – США». Із семи гегемонів чотири вже визнані – США, Японія, Індія і Китай, а три ще немає. Всі сім гегемонів мають або можуть мати великі проблеми з їх власними периферіями.</a:t>
            </a:r>
          </a:p>
          <a:p>
            <a:pPr marL="0" indent="0" algn="just">
              <a:buNone/>
            </a:pPr>
            <a:r>
              <a:rPr lang="uk-UA" sz="1600" dirty="0" err="1"/>
              <a:t>Галтунг</a:t>
            </a:r>
            <a:r>
              <a:rPr lang="uk-UA" sz="1600" dirty="0"/>
              <a:t> прогнозує можливі геополітичні коаліції. Наприклад, потенційна коаліція </a:t>
            </a:r>
            <a:r>
              <a:rPr lang="uk-UA" sz="1600" i="1" dirty="0"/>
              <a:t>США + Європейський Союз + колишні країни Варшавського Договору, включаючи Росію</a:t>
            </a:r>
            <a:r>
              <a:rPr lang="uk-UA" sz="1600" dirty="0"/>
              <a:t>, </a:t>
            </a:r>
            <a:r>
              <a:rPr lang="uk-UA" sz="1600" b="1" i="1" dirty="0"/>
              <a:t>проти</a:t>
            </a:r>
            <a:r>
              <a:rPr lang="uk-UA" sz="1600" dirty="0"/>
              <a:t> </a:t>
            </a:r>
            <a:r>
              <a:rPr lang="uk-UA" sz="1600" i="1" dirty="0"/>
              <a:t>об’єднаних Китаю + Японії + Кореї + В’єтнаму. </a:t>
            </a:r>
            <a:endParaRPr lang="uk-UA" sz="1600" dirty="0"/>
          </a:p>
          <a:p>
            <a:pPr marL="0" indent="0" algn="just">
              <a:buNone/>
            </a:pPr>
            <a:r>
              <a:rPr lang="uk-UA" sz="1600" dirty="0"/>
              <a:t>Можлива і така ситуація, що всі сім центрів виявлять у інших шістьох фундаменталізм, тому що всі вони йдуть корінням у давні цивілізації, всі сім мають капіталістичні економіки і, отже, стоять на шляху зіткнень за ринки і сировину.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91561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452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</a:rPr>
              <a:t>Геополітична теорія (С. </a:t>
            </a:r>
            <a:r>
              <a:rPr lang="uk-UA" sz="2800" b="1" dirty="0" err="1" smtClean="0">
                <a:solidFill>
                  <a:schemeClr val="accent5">
                    <a:lumMod val="50000"/>
                  </a:schemeClr>
                </a:solidFill>
              </a:rPr>
              <a:t>Коена</a:t>
            </a: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94522"/>
            <a:ext cx="12192000" cy="636347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600" dirty="0" smtClean="0"/>
              <a:t> </a:t>
            </a:r>
            <a:r>
              <a:rPr lang="uk-UA" sz="1800" dirty="0" smtClean="0"/>
              <a:t>Запропонована </a:t>
            </a:r>
            <a:r>
              <a:rPr lang="uk-UA" sz="1800" dirty="0" err="1"/>
              <a:t>Коеном</a:t>
            </a:r>
            <a:r>
              <a:rPr lang="uk-UA" sz="1800" dirty="0"/>
              <a:t> модель поліцентрична та ієрархічна. </a:t>
            </a:r>
            <a:r>
              <a:rPr lang="uk-UA" sz="1800" dirty="0" smtClean="0"/>
              <a:t>Слід зазначити</a:t>
            </a:r>
            <a:r>
              <a:rPr lang="uk-UA" sz="1800" dirty="0"/>
              <a:t>, що деякі структурні одиниці в його моделі йдуть від </a:t>
            </a:r>
            <a:r>
              <a:rPr lang="uk-UA" sz="1800" dirty="0" err="1"/>
              <a:t>Маккіндера</a:t>
            </a:r>
            <a:r>
              <a:rPr lang="uk-UA" sz="1800" dirty="0"/>
              <a:t>, хоча в цій моделі немає жорсткого протиставлення Суші і Моря і зроблено крок від геополітики війни до геополітики миру.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 smtClean="0"/>
              <a:t>•</a:t>
            </a:r>
            <a:r>
              <a:rPr lang="uk-UA" sz="1800" dirty="0"/>
              <a:t> </a:t>
            </a:r>
            <a:r>
              <a:rPr lang="uk-UA" sz="1800" b="1" i="1" dirty="0"/>
              <a:t>Перший рівень</a:t>
            </a:r>
            <a:r>
              <a:rPr lang="uk-UA" sz="1800" dirty="0"/>
              <a:t> представлений «геостратегічними сферами»: </a:t>
            </a:r>
            <a:r>
              <a:rPr lang="uk-UA" sz="1800" i="1" dirty="0"/>
              <a:t>Морська </a:t>
            </a:r>
            <a:r>
              <a:rPr lang="uk-UA" sz="1800" dirty="0"/>
              <a:t>(Залежний від торгівлі світ морських держав), </a:t>
            </a:r>
            <a:r>
              <a:rPr lang="uk-UA" sz="1800" i="1" dirty="0"/>
              <a:t>Євразійська</a:t>
            </a:r>
            <a:r>
              <a:rPr lang="uk-UA" sz="1800" dirty="0"/>
              <a:t> (Євразійський континентальний світ). Це як би дві півкулі, які в принципі виділяв ще </a:t>
            </a:r>
            <a:r>
              <a:rPr lang="uk-UA" sz="1800" dirty="0" err="1"/>
              <a:t>Маккіндер</a:t>
            </a:r>
            <a:r>
              <a:rPr lang="uk-UA" sz="1800" dirty="0"/>
              <a:t>. 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/>
              <a:t>• </a:t>
            </a:r>
            <a:r>
              <a:rPr lang="uk-UA" sz="1800" b="1" i="1" dirty="0"/>
              <a:t>Другий рівень</a:t>
            </a:r>
            <a:r>
              <a:rPr lang="uk-UA" sz="1800" dirty="0"/>
              <a:t> – геополітичні регіони, які входять до першого ієрархічного рівня (сфери). У Морську сферу входять чотири регіони: Англо-Америка і Карибський басейн, Західна Європа і Магриб, </a:t>
            </a:r>
            <a:r>
              <a:rPr lang="uk-UA" sz="1800" dirty="0" err="1"/>
              <a:t>Позаконтинентальна</a:t>
            </a:r>
            <a:r>
              <a:rPr lang="uk-UA" sz="1800" dirty="0"/>
              <a:t> (Офшорна) Азія і Океанія, Південна Америка і Африка на південь від Сахари. У Євразійську сферу входить два геополітичних регіони – </a:t>
            </a:r>
            <a:r>
              <a:rPr lang="uk-UA" sz="1800" dirty="0" err="1"/>
              <a:t>хартленд</a:t>
            </a:r>
            <a:r>
              <a:rPr lang="uk-UA" sz="1800" dirty="0"/>
              <a:t> і Східна Азія</a:t>
            </a:r>
            <a:r>
              <a:rPr lang="uk-UA" sz="1800" dirty="0" smtClean="0"/>
              <a:t>. На </a:t>
            </a:r>
            <a:r>
              <a:rPr lang="uk-UA" sz="1800" dirty="0"/>
              <a:t>другому ієрархічному рівні поза геостратегічних сфер виділено ще три додаткових частини: </a:t>
            </a:r>
            <a:r>
              <a:rPr lang="uk-UA" sz="1800" b="1" i="1" dirty="0" smtClean="0"/>
              <a:t>Південна </a:t>
            </a:r>
            <a:r>
              <a:rPr lang="uk-UA" sz="1800" b="1" i="1" dirty="0"/>
              <a:t>Азія</a:t>
            </a:r>
            <a:r>
              <a:rPr lang="uk-UA" sz="1800" dirty="0"/>
              <a:t> – незалежний регіон зі своїм геополітичним кодом; </a:t>
            </a:r>
            <a:r>
              <a:rPr lang="uk-UA" sz="1800" b="1" i="1" dirty="0" smtClean="0"/>
              <a:t>Близький </a:t>
            </a:r>
            <a:r>
              <a:rPr lang="uk-UA" sz="1800" b="1" i="1" dirty="0"/>
              <a:t>Схід</a:t>
            </a:r>
            <a:r>
              <a:rPr lang="uk-UA" sz="1800" dirty="0"/>
              <a:t> – розділовий, точніше – розділений пояс; </a:t>
            </a:r>
            <a:r>
              <a:rPr lang="uk-UA" sz="1800" b="1" i="1" dirty="0" smtClean="0"/>
              <a:t>Центрально-Східна </a:t>
            </a:r>
            <a:r>
              <a:rPr lang="uk-UA" sz="1800" b="1" i="1" dirty="0"/>
              <a:t>Європа</a:t>
            </a:r>
            <a:r>
              <a:rPr lang="uk-UA" sz="1800" dirty="0"/>
              <a:t> як регіон – «ворота», що сприяє зв’язкам між Заходом і Континентальною (Євразійською) геостратегічною сферою. </a:t>
            </a:r>
            <a:endParaRPr lang="uk-UA" sz="18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 smtClean="0"/>
              <a:t> •</a:t>
            </a:r>
            <a:r>
              <a:rPr lang="uk-UA" sz="1800" dirty="0"/>
              <a:t> </a:t>
            </a:r>
            <a:r>
              <a:rPr lang="uk-UA" sz="1800" b="1" i="1" dirty="0"/>
              <a:t>Третій рівень</a:t>
            </a:r>
            <a:r>
              <a:rPr lang="uk-UA" sz="1800" dirty="0"/>
              <a:t> представлений національними державами – п’ятьма великими державами: США, Росія, Японія, Китай і групою держав – Європейським Союзом. У межах великих </a:t>
            </a:r>
            <a:r>
              <a:rPr lang="uk-UA" sz="1800" dirty="0" smtClean="0"/>
              <a:t>держав. </a:t>
            </a:r>
            <a:r>
              <a:rPr lang="uk-UA" sz="1800" dirty="0" err="1" smtClean="0"/>
              <a:t>Коен</a:t>
            </a:r>
            <a:r>
              <a:rPr lang="uk-UA" sz="1800" dirty="0" smtClean="0"/>
              <a:t> </a:t>
            </a:r>
            <a:r>
              <a:rPr lang="uk-UA" sz="1800" dirty="0"/>
              <a:t>виділив ключові території: </a:t>
            </a:r>
            <a:r>
              <a:rPr lang="uk-UA" sz="1800" b="1" i="1" dirty="0"/>
              <a:t>у США</a:t>
            </a:r>
            <a:r>
              <a:rPr lang="uk-UA" sz="1800" dirty="0"/>
              <a:t> – Атлантичне узбережжя-район Великих озер, </a:t>
            </a:r>
            <a:r>
              <a:rPr lang="uk-UA" sz="1800" b="1" i="1" dirty="0"/>
              <a:t>в Європейському Союзі</a:t>
            </a:r>
            <a:r>
              <a:rPr lang="uk-UA" sz="1800" dirty="0"/>
              <a:t> – «Центральна вісь розвитку» – акваторія Північного моря, </a:t>
            </a:r>
            <a:r>
              <a:rPr lang="uk-UA" sz="1800" b="1" i="1" dirty="0"/>
              <a:t>в Японії</a:t>
            </a:r>
            <a:r>
              <a:rPr lang="uk-UA" sz="1800" dirty="0"/>
              <a:t> – Тихоокеанський пояс, </a:t>
            </a:r>
            <a:r>
              <a:rPr lang="uk-UA" sz="1800" b="1" i="1" dirty="0"/>
              <a:t>в Росії </a:t>
            </a:r>
            <a:r>
              <a:rPr lang="uk-UA" sz="1800" dirty="0"/>
              <a:t>– індустріально-аграрний трикутник Санкт-Петербург-Ростов-на -Дону-Кузбас, </a:t>
            </a:r>
            <a:r>
              <a:rPr lang="uk-UA" sz="1800" b="1" i="1" dirty="0"/>
              <a:t>в Китаї</a:t>
            </a:r>
            <a:r>
              <a:rPr lang="uk-UA" sz="1800" dirty="0"/>
              <a:t> – річкові долини Центру та Північний Схід. </a:t>
            </a:r>
            <a:endParaRPr lang="uk-UA" sz="1800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 smtClean="0"/>
              <a:t>•</a:t>
            </a:r>
            <a:r>
              <a:rPr lang="uk-UA" sz="1800" dirty="0"/>
              <a:t> </a:t>
            </a:r>
            <a:r>
              <a:rPr lang="uk-UA" sz="1800" b="1" i="1" dirty="0"/>
              <a:t>Четвертий рівень</a:t>
            </a:r>
            <a:r>
              <a:rPr lang="uk-UA" sz="1800" dirty="0"/>
              <a:t> – це кілька держав другого порядку, які оформилися в 1970-і роки, що домінували в рамках відповідних регіонів, але не володіли при цьому глобальним впливом (насамперед, внаслідок обмеженої участі у </a:t>
            </a:r>
            <a:r>
              <a:rPr lang="uk-UA" sz="1800" dirty="0" err="1"/>
              <a:t>позарегіональних</a:t>
            </a:r>
            <a:r>
              <a:rPr lang="uk-UA" sz="1800" dirty="0"/>
              <a:t> економічних і політичних відносинах). 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dirty="0"/>
              <a:t>• </a:t>
            </a:r>
            <a:r>
              <a:rPr lang="uk-UA" sz="1800" b="1" i="1" dirty="0"/>
              <a:t>П’ятий рівень</a:t>
            </a:r>
            <a:r>
              <a:rPr lang="uk-UA" sz="1800" dirty="0"/>
              <a:t> – це </a:t>
            </a:r>
            <a:r>
              <a:rPr lang="uk-UA" sz="1800" dirty="0" err="1"/>
              <a:t>субнаціональні</a:t>
            </a:r>
            <a:r>
              <a:rPr lang="uk-UA" sz="1800" dirty="0"/>
              <a:t> території – «ворота» (фокуси </a:t>
            </a:r>
            <a:r>
              <a:rPr lang="uk-UA" sz="1800" dirty="0" err="1"/>
              <a:t>зв’язків</a:t>
            </a:r>
            <a:r>
              <a:rPr lang="uk-UA" sz="1800" dirty="0"/>
              <a:t>), які, за припущенням </a:t>
            </a:r>
            <a:r>
              <a:rPr lang="uk-UA" sz="1800" dirty="0" err="1"/>
              <a:t>Коена</a:t>
            </a:r>
            <a:r>
              <a:rPr lang="uk-UA" sz="1800" dirty="0"/>
              <a:t>, будуть у майбутньому провідниками </a:t>
            </a:r>
            <a:r>
              <a:rPr lang="uk-UA" sz="1800" dirty="0" err="1"/>
              <a:t>зв’язків</a:t>
            </a:r>
            <a:r>
              <a:rPr lang="uk-UA" sz="1800" dirty="0"/>
              <a:t> між державами</a:t>
            </a:r>
            <a:r>
              <a:rPr lang="uk-UA" sz="1800" dirty="0" smtClean="0"/>
              <a:t>. Центрально-Східна </a:t>
            </a:r>
            <a:r>
              <a:rPr lang="uk-UA" sz="1800" dirty="0"/>
              <a:t>Європа представляється в побудовах </a:t>
            </a:r>
            <a:r>
              <a:rPr lang="uk-UA" sz="1800" dirty="0" err="1"/>
              <a:t>Коена</a:t>
            </a:r>
            <a:r>
              <a:rPr lang="uk-UA" sz="1800" dirty="0"/>
              <a:t> унікальним утворенням, оскільки це єдині «ворота», що займають цілий геополітичний регіон</a:t>
            </a:r>
            <a:r>
              <a:rPr lang="uk-UA" sz="1800" dirty="0" smtClean="0"/>
              <a:t>. </a:t>
            </a:r>
            <a:endParaRPr lang="uk-UA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4386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8519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</a:rPr>
              <a:t>Теорія геополітики (А. Страуса)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85192"/>
            <a:ext cx="12192000" cy="637280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dirty="0" err="1"/>
              <a:t>Айр</a:t>
            </a:r>
            <a:r>
              <a:rPr lang="uk-UA" dirty="0"/>
              <a:t> Страус виділив глобальне </a:t>
            </a:r>
            <a:r>
              <a:rPr lang="uk-UA" dirty="0" err="1"/>
              <a:t>уніполе</a:t>
            </a:r>
            <a:r>
              <a:rPr lang="uk-UA" dirty="0"/>
              <a:t>, що представляє собою баланс сил держав, у яких відсутній найменша думка про війну один проти одного. Етапи розвитку світового геополітичного простору проходять шлях, за його думки, від багатополярності до біполярності, а потім до </a:t>
            </a:r>
            <a:r>
              <a:rPr lang="uk-UA" dirty="0" err="1"/>
              <a:t>однополярності</a:t>
            </a:r>
            <a:r>
              <a:rPr lang="uk-UA" dirty="0"/>
              <a:t>.</a:t>
            </a:r>
          </a:p>
          <a:p>
            <a:pPr marL="0" indent="0" algn="just">
              <a:buNone/>
            </a:pPr>
            <a:r>
              <a:rPr lang="uk-UA" dirty="0"/>
              <a:t>Глобальне </a:t>
            </a:r>
            <a:r>
              <a:rPr lang="uk-UA" dirty="0" err="1"/>
              <a:t>уніполе</a:t>
            </a:r>
            <a:r>
              <a:rPr lang="uk-UA" dirty="0"/>
              <a:t> має </a:t>
            </a:r>
            <a:r>
              <a:rPr lang="uk-UA" dirty="0" err="1"/>
              <a:t>трьохцентрову</a:t>
            </a:r>
            <a:r>
              <a:rPr lang="uk-UA" dirty="0"/>
              <a:t> просторову будову, тобто в нього входять такі три центри, як </a:t>
            </a:r>
            <a:r>
              <a:rPr lang="uk-UA" b="1" i="1" dirty="0"/>
              <a:t>США</a:t>
            </a:r>
            <a:r>
              <a:rPr lang="uk-UA" dirty="0"/>
              <a:t>, </a:t>
            </a:r>
            <a:r>
              <a:rPr lang="uk-UA" b="1" i="1" dirty="0"/>
              <a:t>Європейський Союз</a:t>
            </a:r>
            <a:r>
              <a:rPr lang="uk-UA" dirty="0"/>
              <a:t> і </a:t>
            </a:r>
            <a:r>
              <a:rPr lang="uk-UA" b="1" i="1" dirty="0"/>
              <a:t>Японія</a:t>
            </a:r>
            <a:r>
              <a:rPr lang="uk-UA" dirty="0"/>
              <a:t>. При цьому тристороння система військового та економічного союзу сконцентрована навколо США. </a:t>
            </a:r>
          </a:p>
          <a:p>
            <a:pPr marL="0" indent="0" algn="just">
              <a:buNone/>
            </a:pPr>
            <a:r>
              <a:rPr lang="uk-UA" dirty="0"/>
              <a:t>Лідерство США, як зазначає Страус, носить характер першості серед рівних, а не панування однієї держави над підлеглими партнерами.</a:t>
            </a:r>
          </a:p>
          <a:p>
            <a:pPr marL="0" indent="0" algn="just">
              <a:buNone/>
            </a:pPr>
            <a:r>
              <a:rPr lang="uk-UA" dirty="0"/>
              <a:t>Дуже важливим моментом в міркуваннях Страуса є те, що він практично ототожнює сучасні найпотужніші демократії з </a:t>
            </a:r>
            <a:r>
              <a:rPr lang="uk-UA" dirty="0" err="1"/>
              <a:t>уніполями</a:t>
            </a:r>
            <a:r>
              <a:rPr lang="uk-UA" dirty="0"/>
              <a:t>. Він пише, що протягом </a:t>
            </a:r>
            <a:r>
              <a:rPr lang="en-US" dirty="0"/>
              <a:t>XX </a:t>
            </a:r>
            <a:r>
              <a:rPr lang="uk-UA" dirty="0"/>
              <a:t>ст. демократії перетворилися на найпотужнішу силу в світі, переставши бути крихкою меншістю, якою вони були на початку століття. </a:t>
            </a:r>
          </a:p>
          <a:p>
            <a:pPr marL="0" indent="0" algn="just">
              <a:buNone/>
            </a:pPr>
            <a:r>
              <a:rPr lang="uk-UA" dirty="0"/>
              <a:t>Потім західне </a:t>
            </a:r>
            <a:r>
              <a:rPr lang="uk-UA" dirty="0" err="1"/>
              <a:t>уніполе</a:t>
            </a:r>
            <a:r>
              <a:rPr lang="uk-UA" dirty="0"/>
              <a:t> пройшло через випробування. Після утворення НАТО в 1949 р. Великобританія, Франція і США вже не становили планів на випадок війни один з одним. Вони стали розглядати міць один одного як доповнення власної. Німеччина і Японія були відроджені в рамках міцніючого </a:t>
            </a:r>
            <a:r>
              <a:rPr lang="uk-UA" dirty="0" err="1"/>
              <a:t>уніполя</a:t>
            </a:r>
            <a:r>
              <a:rPr lang="uk-UA" dirty="0"/>
              <a:t>, реалізованого головним чином через НАТО і меншою мірою через ОЕСР. Страус відзначає, що для підриву Британської імперії США багато чого зробили в період військового альянсу 1941-1945 рр.. Таке ставлення США зберігалося і під час «холодної війни». Воно досягло граничної точки під час Суецької кризи.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533</Words>
  <Application>Microsoft Office PowerPoint</Application>
  <PresentationFormat>Широкоэкранный</PresentationFormat>
  <Paragraphs>71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Georgia</vt:lpstr>
      <vt:lpstr>Тема Office</vt:lpstr>
      <vt:lpstr>Геополітика та національна безпека</vt:lpstr>
      <vt:lpstr>Презентация PowerPoint</vt:lpstr>
      <vt:lpstr>Презентация PowerPoint</vt:lpstr>
      <vt:lpstr>ФЕНОМЕН ГЕОПОЛІТИКИ</vt:lpstr>
      <vt:lpstr>ЗАВДАННЯ ГЕОПОЛІТИКИ</vt:lpstr>
      <vt:lpstr> Сутність світ-системного підходу та теорії світових геополітичних циклів (І.Валлерстайн, П.Тейлор, Н.Д.Кондратьєв, Дж. Модельський, В.Томпсон, Дж.Голдстайн, В.Л Цимбурський) </vt:lpstr>
      <vt:lpstr> Поліцентричність та ієрархічність глобального устрою світу в сучасних геополітичних теоріях (Й.Галтунг) </vt:lpstr>
      <vt:lpstr>Геополітична теорія (С. Коена)</vt:lpstr>
      <vt:lpstr>Теорія геополітики (А. Страуса)</vt:lpstr>
      <vt:lpstr>Презентация PowerPoint</vt:lpstr>
      <vt:lpstr>Презентация PowerPoint</vt:lpstr>
      <vt:lpstr>Політико-географічні положення сучасних країн</vt:lpstr>
      <vt:lpstr>Презентация PowerPoint</vt:lpstr>
      <vt:lpstr>Загрозою вважається обставина або подія, в результаті якої виникає певна шкода, що стосується конкретних матеріальних цінностей, знань, навколишнього середовища, здоров'я людей, державної, міжнародної та геополітичної стабільності </vt:lpstr>
      <vt:lpstr> Розрізняють види загроз за такими критеріями: </vt:lpstr>
      <vt:lpstr>ЗАГРОЗИ ЩОДО СИСТЕМИ ЗАБЕЗПЕЧЕННЯ НАЦІОНАЛЬНОЇ БЕЗПЕКИ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Геополітика та національна безпека</dc:title>
  <dc:creator>lenovo</dc:creator>
  <cp:lastModifiedBy>lenovo</cp:lastModifiedBy>
  <cp:revision>10</cp:revision>
  <dcterms:created xsi:type="dcterms:W3CDTF">2024-02-19T15:11:49Z</dcterms:created>
  <dcterms:modified xsi:type="dcterms:W3CDTF">2024-02-19T20:58:34Z</dcterms:modified>
</cp:coreProperties>
</file>