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7" r:id="rId2"/>
    <p:sldId id="447" r:id="rId3"/>
    <p:sldId id="448" r:id="rId4"/>
    <p:sldId id="449" r:id="rId5"/>
    <p:sldId id="450" r:id="rId6"/>
    <p:sldId id="451" r:id="rId7"/>
    <p:sldId id="452" r:id="rId8"/>
    <p:sldId id="453" r:id="rId9"/>
    <p:sldId id="492" r:id="rId10"/>
    <p:sldId id="478" r:id="rId11"/>
    <p:sldId id="493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67" r:id="rId23"/>
    <p:sldId id="468" r:id="rId24"/>
    <p:sldId id="469" r:id="rId25"/>
    <p:sldId id="470" r:id="rId26"/>
    <p:sldId id="471" r:id="rId27"/>
    <p:sldId id="472" r:id="rId28"/>
    <p:sldId id="473" r:id="rId29"/>
    <p:sldId id="474" r:id="rId30"/>
    <p:sldId id="475" r:id="rId31"/>
    <p:sldId id="476" r:id="rId32"/>
    <p:sldId id="477" r:id="rId33"/>
    <p:sldId id="479" r:id="rId34"/>
    <p:sldId id="480" r:id="rId35"/>
    <p:sldId id="484" r:id="rId36"/>
    <p:sldId id="481" r:id="rId37"/>
    <p:sldId id="485" r:id="rId38"/>
    <p:sldId id="482" r:id="rId39"/>
    <p:sldId id="483" r:id="rId40"/>
    <p:sldId id="486" r:id="rId41"/>
    <p:sldId id="488" r:id="rId42"/>
    <p:sldId id="487" r:id="rId43"/>
    <p:sldId id="491" r:id="rId44"/>
    <p:sldId id="490" r:id="rId45"/>
    <p:sldId id="489" r:id="rId46"/>
  </p:sldIdLst>
  <p:sldSz cx="12192000" cy="6858000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F4416-8792-41D8-9B9E-73CA7A82A44D}" type="datetimeFigureOut">
              <a:rPr lang="uk-UA"/>
              <a:pPr>
                <a:defRPr/>
              </a:pPr>
              <a:t>07.12.2017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E47DB-9B95-413C-A3DB-45C35BD5C9D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BB6B5-4479-4153-A313-AD30C25BD063}" type="datetimeFigureOut">
              <a:rPr lang="uk-UA"/>
              <a:pPr>
                <a:defRPr/>
              </a:pPr>
              <a:t>07.12.2017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E7E53-1E95-49E8-92AC-84F2BDCD455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AD73A-2810-4B80-9582-7AAFA762556A}" type="datetimeFigureOut">
              <a:rPr lang="uk-UA"/>
              <a:pPr>
                <a:defRPr/>
              </a:pPr>
              <a:t>07.12.2017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F0468-4302-4E21-90C5-0ACFD4C3D29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C7E77-698B-467B-8788-52B54B3F2E4D}" type="datetimeFigureOut">
              <a:rPr lang="uk-UA"/>
              <a:pPr>
                <a:defRPr/>
              </a:pPr>
              <a:t>07.12.2017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8FFE1-47DA-4A4C-92F0-9269DEC4FE9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F5BE1-AA9A-46CB-BDBA-DF8C7A6B9B8E}" type="datetimeFigureOut">
              <a:rPr lang="uk-UA"/>
              <a:pPr>
                <a:defRPr/>
              </a:pPr>
              <a:t>07.12.2017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C34C-B22E-42A7-A7F3-88DF7309CE8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E340F-017B-4567-8EBF-7A94D2545786}" type="datetimeFigureOut">
              <a:rPr lang="uk-UA"/>
              <a:pPr>
                <a:defRPr/>
              </a:pPr>
              <a:t>07.12.2017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DFCFA-D379-483C-9824-E37C3579B8D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CE9C2-0EF8-4D45-8860-952EF7B4D50B}" type="datetimeFigureOut">
              <a:rPr lang="uk-UA"/>
              <a:pPr>
                <a:defRPr/>
              </a:pPr>
              <a:t>07.12.2017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CB2A3-C59F-4679-A96E-8448E08BE05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CAEFB-1600-497E-A00D-5BC71A33D21F}" type="datetimeFigureOut">
              <a:rPr lang="uk-UA"/>
              <a:pPr>
                <a:defRPr/>
              </a:pPr>
              <a:t>07.12.2017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56B2B-61D3-4CEF-8547-04151F35318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B7D42-B7C4-46BE-A2D3-D583F6FDB8AA}" type="datetimeFigureOut">
              <a:rPr lang="uk-UA"/>
              <a:pPr>
                <a:defRPr/>
              </a:pPr>
              <a:t>07.12.2017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C506A-3164-46A2-BAF2-EA21DDD45D3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C68F3-B52C-48BE-B211-03443802013D}" type="datetimeFigureOut">
              <a:rPr lang="uk-UA"/>
              <a:pPr>
                <a:defRPr/>
              </a:pPr>
              <a:t>07.12.2017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A59F-CAE6-4FE7-AA6F-87616E5DF4C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5BE6D-6948-4221-94F0-A7952B270F54}" type="datetimeFigureOut">
              <a:rPr lang="uk-UA"/>
              <a:pPr>
                <a:defRPr/>
              </a:pPr>
              <a:t>07.12.2017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2F6FA-397D-435C-95AA-72CC40A5112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816781-70E0-4309-A4F1-C9F6ECFD9652}" type="datetimeFigureOut">
              <a:rPr lang="uk-UA"/>
              <a:pPr>
                <a:defRPr/>
              </a:pPr>
              <a:t>07.12.2017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F4CD92-22E0-4A01-8467-15B0305F55F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smtClean="0">
                <a:latin typeface="Times New Roman" pitchFamily="18" charset="0"/>
                <a:cs typeface="Times New Roman" pitchFamily="18" charset="0"/>
              </a:rPr>
              <a:t>Математичний аналіз</a:t>
            </a:r>
          </a:p>
        </p:txBody>
      </p:sp>
      <p:sp>
        <p:nvSpPr>
          <p:cNvPr id="133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uk-UA" smtClean="0"/>
          </a:p>
          <a:p>
            <a:pPr marL="0" indent="0" algn="just">
              <a:buFont typeface="Arial" charset="0"/>
              <a:buNone/>
            </a:pPr>
            <a:r>
              <a:rPr lang="uk-UA" sz="4800" b="1" smtClean="0">
                <a:latin typeface="Times New Roman" pitchFamily="18" charset="0"/>
              </a:rPr>
              <a:t>Лекція </a:t>
            </a:r>
            <a:r>
              <a:rPr lang="en-US" sz="4800" b="1" smtClean="0">
                <a:latin typeface="Times New Roman" pitchFamily="18" charset="0"/>
              </a:rPr>
              <a:t>8</a:t>
            </a:r>
            <a:r>
              <a:rPr lang="uk-UA" sz="4800" b="1" smtClean="0">
                <a:latin typeface="Times New Roman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Aft>
                <a:spcPts val="1800"/>
              </a:spcAft>
              <a:buFont typeface="Arial" charset="0"/>
              <a:buNone/>
            </a:pPr>
            <a:r>
              <a:rPr lang="uk-UA" sz="400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smtClean="0">
                <a:latin typeface="Times New Roman" pitchFamily="18" charset="0"/>
                <a:cs typeface="Times New Roman" pitchFamily="18" charset="0"/>
              </a:rPr>
              <a:t>ДЕЯКІ ЗАСТОСУВАННЯ ЧАСТИННИХ ПОХІДНИХ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4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33846" y="353291"/>
                <a:ext cx="10906991" cy="604750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en-US" dirty="0" smtClean="0"/>
                  <a:t>      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координатами якого є значення частинних похідних функції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точці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називають градієнтом функції в цій точці і позначають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𝑔𝑟𝑎𝑑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Отже,</a:t>
                </a:r>
              </a:p>
              <a:p>
                <a:pPr marL="0" indent="0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𝑔𝑟𝑎𝑑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acc>
                      <m:accPr>
                        <m:chr m:val="⃗"/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uk-UA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acc>
                      <m:accPr>
                        <m:chr m:val="⃗"/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uk-UA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acc>
                      <m:accPr>
                        <m:chr m:val="⃗"/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Зв'язок між градієнтом і похідною в даній точці за довільним напрямом показує така теорема.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Теорема</a:t>
                </a:r>
                <a:r>
                  <a:rPr lang="uk-U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Похідна функції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точці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 напрямом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acc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дорівнює проекції градієнта функції в цій точці на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acc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тобто</a:t>
                </a:r>
              </a:p>
              <a:p>
                <a:pPr marL="0" indent="0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пр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acc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𝑔𝑟𝑎𝑑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uk-U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846" y="353291"/>
                <a:ext cx="10906991" cy="6047509"/>
              </a:xfrm>
              <a:blipFill rotWithShape="0">
                <a:blip r:embed="rId2"/>
                <a:stretch>
                  <a:fillRect l="-1174" t="-1915" r="-156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9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05245"/>
                <a:ext cx="10515600" cy="60579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Приклад. Знайти значення і напрям градієнта функції </a:t>
                </a:r>
                <a:endParaRPr lang="uk-UA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32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𝑥𝑦𝑧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точці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0;1;2</m:t>
                        </m:r>
                      </m:e>
                    </m:d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>
                  <a:buNone/>
                </a:pP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Розв’язання. 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Знайдемо 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частинні похідні функції в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uk-UA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𝑦𝑧</m:t>
                                </m:r>
                              </m:e>
                            </m:d>
                          </m:e>
                        </m:d>
                      </m:e>
                      <m:sub>
                        <m:sSub>
                          <m:sSub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uk-UA" sz="3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ru-RU" sz="32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uk-UA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𝑥𝑧</m:t>
                                </m:r>
                              </m:e>
                            </m:d>
                          </m:e>
                        </m:d>
                      </m:e>
                      <m:sub>
                        <m:sSub>
                          <m:sSub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uk-UA" sz="32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endParaRPr lang="uk-UA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uk-UA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e>
                            </m:d>
                          </m:e>
                        </m:d>
                      </m:e>
                      <m:sub>
                        <m:sSub>
                          <m:sSub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2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uk-UA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Тоді за відповідною формулою маємо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𝑔𝑟𝑎𝑑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uk-UA" sz="3200" i="1">
                        <a:latin typeface="Cambria Math" panose="02040503050406030204" pitchFamily="18" charset="0"/>
                      </a:rPr>
                      <m:t>=−4</m:t>
                    </m:r>
                    <m:acc>
                      <m:accPr>
                        <m:chr m:val="⃗"/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uk-UA" sz="3200" i="1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uk-UA" sz="3200" i="1">
                        <a:latin typeface="Cambria Math" panose="02040503050406030204" pitchFamily="18" charset="0"/>
                      </a:rPr>
                      <m:t>+4</m:t>
                    </m:r>
                    <m:acc>
                      <m:accPr>
                        <m:chr m:val="⃗"/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05245"/>
                <a:ext cx="10515600" cy="6057900"/>
              </a:xfrm>
              <a:blipFill rotWithShape="0">
                <a:blip r:embed="rId2"/>
                <a:stretch>
                  <a:fillRect l="-1507" t="-2213" r="-29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0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Локальні екстремуми функції двох змінних.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15291"/>
                <a:ext cx="10515600" cy="489857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uk-UA" sz="3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Нехай </a:t>
                </a:r>
                <a:r>
                  <a:rPr lang="uk-UA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функція </a:t>
                </a:r>
                <a14:m>
                  <m:oMath xmlns:m="http://schemas.openxmlformats.org/officeDocument/2006/math">
                    <m:r>
                      <a:rPr lang="uk-UA" sz="3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uk-UA" sz="3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sz="34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uk-UA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визначена в області </a:t>
                </a:r>
                <a14:m>
                  <m:oMath xmlns:m="http://schemas.openxmlformats.org/officeDocument/2006/math">
                    <m:r>
                      <a:rPr lang="uk-UA" sz="3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uk-UA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а точка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3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ru-RU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3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3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3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uk-UA" sz="3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uk-UA" sz="3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uk-UA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Якщо існує окіл точки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3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який належить області </a:t>
                </a:r>
                <a14:m>
                  <m:oMath xmlns:m="http://schemas.openxmlformats.org/officeDocument/2006/math">
                    <m:r>
                      <a:rPr lang="uk-UA" sz="34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uk-UA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для</a:t>
                </a:r>
                <a:r>
                  <a:rPr lang="uk-UA" sz="3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всіх відмінних від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3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точок </a:t>
                </a:r>
                <a14:m>
                  <m:oMath xmlns:m="http://schemas.openxmlformats.org/officeDocument/2006/math">
                    <m:r>
                      <a:rPr lang="uk-UA" sz="34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uk-UA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цього околу виконується нерівність </a:t>
                </a:r>
                <a14:m>
                  <m:oMath xmlns:m="http://schemas.openxmlformats.org/officeDocument/2006/math">
                    <m:r>
                      <a:rPr lang="uk-UA" sz="3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4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uk-UA" sz="34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uk-UA" sz="3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uk-UA" sz="3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k-UA" sz="3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34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uk-UA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ru-RU" sz="3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3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uk-UA" sz="340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uk-UA" sz="3400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uk-UA" sz="3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ru-RU" sz="3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3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k-UA" sz="3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uk-UA" sz="3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uk-UA" sz="340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</m:oMath>
                </a14:m>
                <a:r>
                  <a:rPr lang="uk-UA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3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називають точкою локального максимуму (мінімуму) функції </a:t>
                </a:r>
                <a14:m>
                  <m:oMath xmlns:m="http://schemas.openxmlformats.org/officeDocument/2006/math">
                    <m:r>
                      <a:rPr lang="uk-UA" sz="3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sz="34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uk-UA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а число </a:t>
                </a:r>
                <a14:m>
                  <m:oMath xmlns:m="http://schemas.openxmlformats.org/officeDocument/2006/math">
                    <m:r>
                      <a:rPr lang="uk-UA" sz="3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k-UA" sz="3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34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uk-UA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локальним максимумом (мінімумом) цієї функції (див. рис.). Точки</a:t>
                </a:r>
                <a:r>
                  <a:rPr lang="uk-UA" sz="3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максимуму та мінімуму функції називають її точками екстремуму. </a:t>
                </a:r>
                <a:endParaRPr lang="ru-RU" sz="3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15291"/>
                <a:ext cx="10515600" cy="4898572"/>
              </a:xfrm>
              <a:blipFill rotWithShape="0">
                <a:blip r:embed="rId2"/>
                <a:stretch>
                  <a:fillRect l="-1623" t="-2989" r="-156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9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490" y="875211"/>
            <a:ext cx="7965910" cy="5395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04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74766"/>
                <a:ext cx="10683240" cy="5786845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b="1" dirty="0" smtClean="0"/>
                  <a:t>       </a:t>
                </a: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Теорема </a:t>
                </a:r>
                <a:r>
                  <a:rPr lang="uk-UA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(необхідні умови екстремуму).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Якщо функція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має в точці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локальний екстремум, то в цій точці частинні похідні першого порядку по змінних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дорівнюють нулю або не існують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Подібна теорема справедлива для функції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змінних. Точку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в якій частинні похідні першого порядку функції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дорівнюють нулю, тобто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називають стаціонарною точкою функції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Стаціонарні точки та точки, в яких частинні похідні не існують, називаються критичними точками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Таким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чином, якщо функція в якій-небудь точці досягає екстремуму, то це може статися лише в критичній точці. Проте не всяка критична точка є точкою екстремуму, тобто теорема 1 встановлює лише необхідні, але не достатні умови екстремуму.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74766"/>
                <a:ext cx="10683240" cy="5786845"/>
              </a:xfrm>
              <a:blipFill rotWithShape="0">
                <a:blip r:embed="rId2"/>
                <a:stretch>
                  <a:fillRect l="-1199" t="-1895" r="-1142" b="-452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02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40080" y="509452"/>
                <a:ext cx="10985863" cy="5865223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b="1" dirty="0" smtClean="0"/>
                  <a:t>      </a:t>
                </a:r>
                <a:r>
                  <a:rPr lang="uk-UA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Теорема </a:t>
                </a:r>
                <a:r>
                  <a:rPr lang="uk-UA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(достатні умови екстремуму).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Нехай в стаціонарній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деякому її околі функція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sz="32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 неперервні частинні похідні другого порядку. Якщо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uk-UA" sz="32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ru-RU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sub>
                              <m:sup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ru-RU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ru-RU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функція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sz="32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має в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екстремум, причому максимум при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uk-UA" sz="32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мінімум при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uk-UA" sz="32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Якщо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uk-UA" sz="32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в 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функція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sz="32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екстремуму не 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має.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основі теорем 1 і 2 дістанемо правило дослідження диференційовних функцій двох змінних на екстремум. Щоб знайти екстремум диференційовної функції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sz="32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необхідно:</a:t>
                </a:r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0080" y="509452"/>
                <a:ext cx="10985863" cy="5865223"/>
              </a:xfrm>
              <a:blipFill rotWithShape="0">
                <a:blip r:embed="rId2"/>
                <a:stretch>
                  <a:fillRect l="-1387" t="-2287" r="-1387" b="-426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49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809896" y="620130"/>
            <a:ext cx="108291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kumimoji="0" lang="uk-UA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знайти стаціонарні точки функції із системи рівнянь:</a:t>
            </a:r>
            <a:endParaRPr kumimoji="0" lang="uk-UA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588097"/>
              </p:ext>
            </p:extLst>
          </p:nvPr>
        </p:nvGraphicFramePr>
        <p:xfrm>
          <a:off x="7276012" y="1271085"/>
          <a:ext cx="2116182" cy="1193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r:id="rId3" imgW="889000" imgH="508000" progId="Unknown">
                  <p:embed/>
                </p:oleObj>
              </mc:Choice>
              <mc:Fallback>
                <p:oleObj r:id="rId3" imgW="889000" imgH="508000" progId="Unknown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6012" y="1271085"/>
                        <a:ext cx="2116182" cy="11931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587828" y="2407373"/>
                <a:ext cx="11051177" cy="4269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uk-UA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2) у кожній стаціонарній точці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обчислити вираз</a:t>
                </a:r>
                <a:endParaRPr lang="ru-RU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      </m:t>
                    </m:r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d>
                      <m:d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𝑥𝑥</m:t>
                        </m:r>
                      </m:sub>
                      <m: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𝑦𝑦</m:t>
                        </m:r>
                      </m:sub>
                      <m: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uk-UA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uk-UA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𝑥𝑦</m:t>
                                </m:r>
                              </m:sub>
                              <m:sup>
                                <m:r>
                                  <a:rPr lang="uk-UA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′′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ru-RU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uk-UA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uk-UA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ru-RU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uk-UA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d>
                      <m:d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— точка екстремуму функції, причому точка максимуму при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𝑥𝑥</m:t>
                        </m:r>
                      </m:sub>
                      <m: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і мінімуму при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𝑥𝑥</m:t>
                        </m:r>
                      </m:sub>
                      <m:sup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якщо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d>
                      <m:d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точка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 є точкою екстремуму функції;</a:t>
                </a:r>
                <a:endParaRPr lang="ru-RU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3) обчислити значення функції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uk-UA" sz="2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точках максимуму та мінімуму.</a:t>
                </a:r>
                <a:endParaRPr lang="ru-RU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Якщо </a:t>
                </a:r>
                <a:r>
                  <a:rPr lang="en-US" sz="2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d>
                      <m:d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uk-UA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2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uk-UA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uk-UA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ніякого висновку про характер стаціонарної точки зробити не можна і потрібне додаткове дослідження.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8" y="2407373"/>
                <a:ext cx="11051177" cy="4269374"/>
              </a:xfrm>
              <a:prstGeom prst="rect">
                <a:avLst/>
              </a:prstGeom>
              <a:blipFill rotWithShape="0">
                <a:blip r:embed="rId5"/>
                <a:stretch>
                  <a:fillRect l="-1103" t="-1571" r="-1158" b="-314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8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78823" y="365125"/>
                <a:ext cx="11155680" cy="1325563"/>
              </a:xfrm>
            </p:spPr>
            <p:txBody>
              <a:bodyPr/>
              <a:lstStyle/>
              <a:p>
                <a:r>
                  <a:rPr lang="uk-UA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Приклад</a:t>
                </a:r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Знайти 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екстремуми функції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ru-RU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ru-RU" sz="2800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8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ru-RU" sz="28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8823" y="365125"/>
                <a:ext cx="11155680" cy="1325563"/>
              </a:xfrm>
              <a:blipFill>
                <a:blip r:embed="rId3"/>
                <a:stretch>
                  <a:fillRect l="-10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378823" y="1398300"/>
            <a:ext cx="6457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Розв’язання. Знаходимо частинні похідні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843825" y="2090292"/>
                <a:ext cx="7452425" cy="633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uk-U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uk-UA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  <m:d>
                      <m:d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uk-UA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uk-U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uk-U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uk-UA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uk-U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  <m:sup>
                        <m:r>
                          <a:rPr lang="uk-U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uk-UA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  <m:d>
                      <m:d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3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uk-UA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uk-U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uk-U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uk-UA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sz="32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25" y="2090292"/>
                <a:ext cx="7452425" cy="633571"/>
              </a:xfrm>
              <a:prstGeom prst="rect">
                <a:avLst/>
              </a:prstGeom>
              <a:blipFill>
                <a:blip r:embed="rId4"/>
                <a:stretch>
                  <a:fillRect t="-12500" r="-1145" b="-2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378823" y="2892635"/>
            <a:ext cx="7719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Стаціонарні точки функції визначимо із системи:</a:t>
            </a:r>
            <a:endParaRPr lang="ru-RU" sz="2800" dirty="0"/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194537"/>
              </p:ext>
            </p:extLst>
          </p:nvPr>
        </p:nvGraphicFramePr>
        <p:xfrm>
          <a:off x="7380515" y="3584627"/>
          <a:ext cx="2904852" cy="1452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r:id="rId5" imgW="965200" imgH="482600" progId="Unknown">
                  <p:embed/>
                </p:oleObj>
              </mc:Choice>
              <mc:Fallback>
                <p:oleObj r:id="rId5" imgW="965200" imgH="482600" progId="Unknown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515" y="3584627"/>
                        <a:ext cx="2904852" cy="14524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378823" y="5374597"/>
                <a:ext cx="93762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Додаючи ці рівняння, знайдемо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ru-RU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звідки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uk-UA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sz="28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23" y="5374597"/>
                <a:ext cx="9376285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1300" t="-12941" r="-910" b="-3294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3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40081" y="535576"/>
                <a:ext cx="10933610" cy="59566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Підставляючи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3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перше рівняння 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дістанемо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ru-RU" sz="32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ru-RU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3200" i="1">
                        <a:latin typeface="Cambria Math" panose="02040503050406030204" pitchFamily="18" charset="0"/>
                      </a:rPr>
                      <m:t>−0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звідки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3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ru-RU" sz="3200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тоді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uk-UA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uk-UA" sz="3200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Отже, функція має три стаціонарні точки: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</m:oMath>
                </a14:m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,−</m:t>
                        </m:r>
                        <m:rad>
                          <m:radPr>
                            <m:degHide m:val="on"/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Знайдемо величину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sz="32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Оскільки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uk-UA" sz="3200" i="1"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3200" i="1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uk-UA" sz="32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uk-UA" sz="3200" i="1"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3200" i="1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12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12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i="1">
                        <a:latin typeface="Cambria Math" panose="02040503050406030204" pitchFamily="18" charset="0"/>
                      </a:rPr>
                      <m:t>=16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i="1">
                            <a:latin typeface="Cambria Math" panose="02040503050406030204" pitchFamily="18" charset="0"/>
                          </a:rPr>
                          <m:t>−3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uk-UA" i="1">
                            <a:latin typeface="Cambria Math" panose="02040503050406030204" pitchFamily="18" charset="0"/>
                          </a:rPr>
                          <m:t>−3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0081" y="535576"/>
                <a:ext cx="10933610" cy="5956663"/>
              </a:xfrm>
              <a:blipFill rotWithShape="0">
                <a:blip r:embed="rId2"/>
                <a:stretch>
                  <a:fillRect l="-1394" t="-225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7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00891" y="574766"/>
                <a:ext cx="11116492" cy="5839097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uk-UA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Обчислимо </a:t>
                </a:r>
                <a:r>
                  <a:rPr lang="uk-UA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величину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3000" i="1">
                        <a:latin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ru-RU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sz="30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uk-UA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кожній стаціонарній точці:</a:t>
                </a:r>
                <a:endParaRPr lang="ru-RU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sz="3000" i="1">
                        <a:latin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ru-RU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uk-UA" sz="3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uk-UA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uk-UA" sz="3000" i="1">
                        <a:latin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ru-RU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uk-UA" sz="3000" i="1">
                        <a:latin typeface="Cambria Math" panose="02040503050406030204" pitchFamily="18" charset="0"/>
                      </a:rPr>
                      <m:t>=∆</m:t>
                    </m:r>
                    <m:d>
                      <m:dPr>
                        <m:ctrlPr>
                          <a:rPr lang="ru-RU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uk-UA" sz="3000" i="1">
                        <a:latin typeface="Cambria Math" panose="02040503050406030204" pitchFamily="18" charset="0"/>
                      </a:rPr>
                      <m:t>=384&gt;0</m:t>
                    </m:r>
                  </m:oMath>
                </a14:m>
                <a:r>
                  <a:rPr lang="uk-UA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3000" dirty="0" smtClean="0"/>
                  <a:t>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  <m:sup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ru-RU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uk-UA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  <m:sup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ru-RU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uk-UA" sz="3000" i="1">
                        <a:latin typeface="Cambria Math" panose="02040503050406030204" pitchFamily="18" charset="0"/>
                      </a:rPr>
                      <m:t>=20&gt;0</m:t>
                    </m:r>
                  </m:oMath>
                </a14:m>
                <a:r>
                  <a:rPr lang="uk-UA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uk-UA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Таким </a:t>
                </a:r>
                <a:r>
                  <a:rPr lang="uk-UA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чином, точки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k-UA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uk-UA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точки мінімуму. В цих точках 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uk-UA" sz="3000" i="1">
                        <a:latin typeface="Cambria Math" panose="02040503050406030204" pitchFamily="18" charset="0"/>
                      </a:rPr>
                      <m:t>=−8</m:t>
                    </m:r>
                  </m:oMath>
                </a14:m>
                <a:r>
                  <a:rPr lang="uk-UA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uk-UA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</a:t>
                </a:r>
                <a:r>
                  <a:rPr lang="uk-UA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точці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значення </a:t>
                </a:r>
                <a14:m>
                  <m:oMath xmlns:m="http://schemas.openxmlformats.org/officeDocument/2006/math">
                    <m:r>
                      <a:rPr lang="uk-UA" sz="3000" i="1">
                        <a:latin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ru-RU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k-UA" sz="3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uk-UA" sz="3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uk-UA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тому теорему 2 застосувати не можна. Переконаємось, що в цій точці екстремум відсутній. Дійсно, якщо </a:t>
                </a:r>
                <a14:m>
                  <m:oMath xmlns:m="http://schemas.openxmlformats.org/officeDocument/2006/math">
                    <m:r>
                      <a:rPr lang="uk-UA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uk-UA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ru-RU" sz="3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3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ru-RU" sz="3000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ru-RU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3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3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3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ru-RU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30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uk-UA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околі точки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Якщо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ru-RU" sz="3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3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ru-RU" sz="3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uk-UA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Отже, в околі точки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значення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uk-UA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можуть бути як додатні, так і від'ємні, а це значить, що точка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 є екстремальною. Відзначимо, що інших екстремумів задана функція не має, оскільки точки, в яких похідні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uk-UA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uk-UA" sz="3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uk-UA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 існують, відсутні.</a:t>
                </a:r>
                <a:endParaRPr lang="ru-RU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0891" y="574766"/>
                <a:ext cx="11116492" cy="5839097"/>
              </a:xfrm>
              <a:blipFill rotWithShape="0">
                <a:blip r:embed="rId2"/>
                <a:stretch>
                  <a:fillRect l="-1317" t="-2088" r="-1262" b="-574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4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3.2. Скалярне поле. Похідна за напрямом. Градієнт.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838200" y="1515291"/>
            <a:ext cx="10515600" cy="4661672"/>
          </a:xfrm>
          <a:blipFill>
            <a:blip r:embed="rId2"/>
            <a:stretch>
              <a:fillRect l="-1507" t="-2880" r="-1449" b="-3141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Найбільше та найменше значення функції.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83325" y="1240970"/>
                <a:ext cx="11051177" cy="5251269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dirty="0" smtClean="0"/>
                  <a:t>         </a:t>
                </a: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Відомо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що функція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sz="36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задана і неперервна в замкненій та обмеженій області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досягає в цій області найбільшого і найменшого значень. У внутрішніх точках області диференційовна функція може набувати цих значень лише в точках локального екстремуму. Тому треба знайти всі стаціонарні точки функції, які належать області </a:t>
                </a:r>
                <a14:m>
                  <m:oMath xmlns:m="http://schemas.openxmlformats.org/officeDocument/2006/math">
                    <m:r>
                      <a:rPr lang="uk-UA" sz="36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розв'язавши систему рівнянь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uk-UA" sz="3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і обчислити значення функції в цих точках. </a:t>
                </a:r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3325" y="1240970"/>
                <a:ext cx="11051177" cy="5251269"/>
              </a:xfrm>
              <a:blipFill rotWithShape="0">
                <a:blip r:embed="rId2"/>
                <a:stretch>
                  <a:fillRect l="-1655" t="-3020" r="-171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40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87829" y="574766"/>
                <a:ext cx="11011988" cy="5878285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dirty="0" smtClean="0"/>
                  <a:t>      </a:t>
                </a:r>
                <a:r>
                  <a:rPr lang="uk-UA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Потім </a:t>
                </a:r>
                <a:r>
                  <a:rPr lang="uk-UA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потрібно дослідити функцію на екстремум на межі області </a:t>
                </a:r>
                <a14:m>
                  <m:oMath xmlns:m="http://schemas.openxmlformats.org/officeDocument/2006/math">
                    <m:r>
                      <a:rPr lang="uk-UA" sz="3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uk-UA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Використовуючи рівняння межі, цю задачу зводять до знаходження абсолютного екстремуму функції однієї змінної. Серед здобутих таким чином значень функції всередині і на межі області вибирають найбільше та найменше значення. </a:t>
                </a:r>
                <a:endParaRPr lang="ru-RU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uk-UA" sz="3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Загального </a:t>
                </a:r>
                <a:r>
                  <a:rPr lang="uk-UA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методу знаходження найбільшого та найменшого значень для довільної неперервної функції в замкненій обмеженій області </a:t>
                </a:r>
                <a14:m>
                  <m:oMath xmlns:m="http://schemas.openxmlformats.org/officeDocument/2006/math">
                    <m:r>
                      <a:rPr lang="uk-UA" sz="3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uk-UA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немає.</a:t>
                </a:r>
                <a:endParaRPr lang="ru-RU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7829" y="574766"/>
                <a:ext cx="11011988" cy="5878285"/>
              </a:xfrm>
              <a:blipFill>
                <a:blip r:embed="rId2"/>
                <a:stretch>
                  <a:fillRect l="-1826" t="-2591" r="-17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1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561703"/>
                <a:ext cx="10813869" cy="57999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Приклад.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Знайти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найбільше та найменше значення функції 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замкненій області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обмеженій прямими 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рис).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561703"/>
                <a:ext cx="10813869" cy="5799908"/>
              </a:xfrm>
              <a:blipFill rotWithShape="0">
                <a:blip r:embed="rId2"/>
                <a:stretch>
                  <a:fillRect l="-1127" t="-178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77" y="2069365"/>
            <a:ext cx="4005913" cy="3918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06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929640" y="627017"/>
                <a:ext cx="10515600" cy="5837329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Розв’язання.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Знаходимо стаціонарні точки. Маємо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𝑥𝑦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4−3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Прирівнюючи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похідні до нуля і скорочуючи їх на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(всередині трикутника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дістаємо систему 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рівнянь: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4−3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=0;</m:t>
                              </m:r>
                            </m:e>
                          </m:mr>
                          <m:m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</m:e>
                          </m:mr>
                        </m:m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   </m:t>
                    </m:r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Звідки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Стаціонарна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1; 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належить області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тому обчислюємо значення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Рівняннями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сторін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𝑂𝐴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трикутника є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тому значення функції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усіх точках відрізків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𝑂𝐴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зокрема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9640" y="627017"/>
                <a:ext cx="10515600" cy="5837329"/>
              </a:xfrm>
              <a:blipFill rotWithShape="0">
                <a:blip r:embed="rId2"/>
                <a:stretch>
                  <a:fillRect l="-1217" t="-1881" r="-115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9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44137"/>
                <a:ext cx="10515600" cy="5943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200" dirty="0" smtClean="0"/>
                  <a:t>         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Знайдемо 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стаціонарні точки на стороні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трикутника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Рівняння 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цієї сторони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=6−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тому </a:t>
                </a:r>
                <a:endParaRPr lang="en-US" sz="32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6−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−6+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uk-UA" sz="3200" i="1">
                        <a:latin typeface="Cambria Math" panose="02040503050406030204" pitchFamily="18" charset="0"/>
                      </a:rPr>
                      <m:t>=−4</m:t>
                    </m:r>
                    <m:sSup>
                      <m:s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6−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≤6</m:t>
                    </m:r>
                  </m:oMath>
                </a14:m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Далі 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дістанемо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sz="3200" i="1">
                        <a:latin typeface="Cambria Math" panose="02040503050406030204" pitchFamily="18" charset="0"/>
                      </a:rPr>
                      <m:t>=−48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+12</m:t>
                    </m:r>
                    <m:sSup>
                      <m:s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звідки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uk-UA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uk-UA" sz="32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Оскільки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=6−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uk-UA" sz="3200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uk-UA" sz="32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Знаходимо 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точки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0; 6</m:t>
                        </m:r>
                      </m:e>
                    </m:d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4; 2</m:t>
                        </m:r>
                      </m:e>
                    </m:d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обчислюємо значення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uk-UA" sz="3200" i="1">
                        <a:latin typeface="Cambria Math" panose="02040503050406030204" pitchFamily="18" charset="0"/>
                      </a:rPr>
                      <m:t>=−128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Порівнюючи значення заданої функції в точках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знаходимо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найбільше 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 найменше значення: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uk-UA" sz="32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ctrlPr>
                                  <a:rPr lang="ru-RU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lim>
                        </m:limLow>
                      </m:fName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d>
                              <m:dPr>
                                <m:ctrlPr>
                                  <a:rPr lang="ru-RU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lim>
                        </m:limLow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  <m:r>
                      <a:rPr lang="uk-UA" sz="3200" i="1">
                        <a:latin typeface="Cambria Math" panose="02040503050406030204" pitchFamily="18" charset="0"/>
                      </a:rPr>
                      <m:t>=−128</m:t>
                    </m:r>
                  </m:oMath>
                </a14:m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44137"/>
                <a:ext cx="10515600" cy="5943600"/>
              </a:xfrm>
              <a:blipFill rotWithShape="0">
                <a:blip r:embed="rId2"/>
                <a:stretch>
                  <a:fillRect l="-1507" t="-2359" r="-220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16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Умовний екстремум.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66207" y="1175658"/>
                <a:ext cx="10933610" cy="5068388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dirty="0"/>
                  <a:t> </a:t>
                </a:r>
                <a:r>
                  <a:rPr lang="en-US" dirty="0" smtClean="0"/>
                  <a:t>     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Нехай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області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задано функцію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лінію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яка визначається рівнянням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лежить в цій області.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Задача полягає в тому, щоб на лінії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знайти таку точку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в якій значення функції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є найбільшим або найменшим порівняно із значеннями цієї функції в інших точках лінії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Такі точки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називають </a:t>
                </a:r>
                <a:r>
                  <a:rPr lang="uk-UA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точками умовного екстремуму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функції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лінії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На відміну від звичайного екстремуму значення функції в точці умовного екстремуму порівнюється із значеннями цієї функції не в усіх точках області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(чи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-околу точки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а лише в точках, які лежать на лінії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Назва «умовний екстремум» пов'язана з тим, що змінні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мають додаткову умову: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6207" y="1175658"/>
                <a:ext cx="10933610" cy="5068388"/>
              </a:xfrm>
              <a:blipFill>
                <a:blip r:embed="rId2"/>
                <a:stretch>
                  <a:fillRect l="-1115" t="-2286" r="-1171" b="-12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42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87829" y="600890"/>
                <a:ext cx="11038113" cy="5826035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dirty="0"/>
                  <a:t> </a:t>
                </a:r>
                <a:r>
                  <a:rPr lang="en-US" dirty="0" smtClean="0"/>
                  <a:t>      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Рівняння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називається рівнянням зв'язку; якщо це рівняння можна розв'язати відносно однієї змінної, наприклад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то, підставляючи замість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значення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 функцію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дістаємо функцію однієї змінної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Оскільки додаткова умова врахована, то задача знаходження умовного екстремуму зводиться до задачі на звичайний екстремум функції однієї змінної (вивчали раніше).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Проте не завжди можна розв'язати рівняння зв'язку відносно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чи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Тоді розв'язують поставлену задачу так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Розглянемо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функцію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де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як складену функцію. З необхідної умови екстремуму випливає, що в точках екстремуму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uk-UA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uk-UA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uk-UA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7829" y="600890"/>
                <a:ext cx="11038113" cy="5826035"/>
              </a:xfrm>
              <a:blipFill>
                <a:blip r:embed="rId2"/>
                <a:stretch>
                  <a:fillRect l="-1104" t="-1990" r="-11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12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09451" y="574765"/>
                <a:ext cx="11181805" cy="5904411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цьому випадку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означає похідну неявної функції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заданої рівняннями зв'язку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den>
                    </m:f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тому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den>
                        </m:f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 algn="just">
                  <a:buNone/>
                </a:pPr>
                <a:endParaRPr lang="ru-RU" sz="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тобто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den>
                    </m:f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Позначивши останні відношення через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(знак мінус взято для зручності, а саме число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може мати довільний знак), знайдемо, що в точці умовного екстремуму виконуються умови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тобто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uk-UA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451" y="574765"/>
                <a:ext cx="11181805" cy="5904411"/>
              </a:xfrm>
              <a:blipFill rotWithShape="0">
                <a:blip r:embed="rId2"/>
                <a:stretch>
                  <a:fillRect l="-1145" t="-206" r="-109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4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09451" y="574766"/>
                <a:ext cx="11181805" cy="5773783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Отже, стаціонарні точки умовного екстремуму мають задовольняти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систему рівнянь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dirty="0" smtClean="0"/>
                  <a:t>              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=0;      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𝜕𝜑</m:t>
                                  </m:r>
                                </m:num>
                                <m:den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=0;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𝜕𝜑</m:t>
                                  </m:r>
                                </m:num>
                                <m:den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(1)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Аналізуючи цю систему, помічаємо, що знаходження умовного екстремуму функції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звелось до знаходження звичайного екстремуму функції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𝜆𝜑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Функція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називається функцією Лагранжа, а число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множником Лагранжа.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451" y="574766"/>
                <a:ext cx="11181805" cy="5773783"/>
              </a:xfrm>
              <a:blipFill>
                <a:blip r:embed="rId2"/>
                <a:stretch>
                  <a:fillRect l="-1145" t="-1795" r="-1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09451" y="574766"/>
                <a:ext cx="11181805" cy="5773783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dirty="0"/>
                  <a:t> </a:t>
                </a:r>
                <a:r>
                  <a:rPr lang="en-US" dirty="0" smtClean="0"/>
                  <a:t>           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Умови 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є лише необхідними. Вони дають змогу знайти стаціонарні точки умовного екстремуму. З теореми 2 (про достатні умови екстремуму функції однієї змінної) випливає, що характер умовного екстремуму (достатні умови) можна встановити за знаком диференціала другого порядку функції Лагранжа: якщо в стаціонарній точці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32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32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то ця точка є точкою умовного мінімуму (максимуму).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Для функції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 рівняннями зв'язку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uk-UA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uk-UA" sz="3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функція Лагранжа записується у вигляді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Ф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uk-UA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uk-UA" sz="3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451" y="574766"/>
                <a:ext cx="11181805" cy="5773783"/>
              </a:xfrm>
              <a:blipFill>
                <a:blip r:embed="rId2"/>
                <a:stretch>
                  <a:fillRect l="-1418" t="-2323" r="-13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12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41267" y="420980"/>
            <a:ext cx="11045536" cy="5974772"/>
          </a:xfrm>
          <a:blipFill>
            <a:blip r:embed="rId2"/>
            <a:stretch>
              <a:fillRect l="-1656" t="-2551" r="-1711" b="-510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09451" y="574766"/>
                <a:ext cx="11181805" cy="5943600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Стаціонарні точки умовного екстремуму знаходяться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 системи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рівнянь</a:t>
                </a: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  <m:r>
                                        <a:rPr lang="uk-UA" i="1">
                                          <a:latin typeface="Cambria Math" panose="02040503050406030204" pitchFamily="18" charset="0"/>
                                        </a:rPr>
                                        <m:t>=0;                    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  <m:r>
                                        <a:rPr lang="uk-UA" i="1">
                                          <a:latin typeface="Cambria Math" panose="02040503050406030204" pitchFamily="18" charset="0"/>
                                        </a:rPr>
                                        <m:t>=0;                    </m:t>
                                      </m:r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  <m:r>
                                        <a:rPr lang="uk-UA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f>
                                        <m:f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uk-UA" i="1">
                                                  <a:latin typeface="Cambria Math" panose="02040503050406030204" pitchFamily="18" charset="0"/>
                                                </a:rPr>
                                                <m:t>𝜑</m:t>
                                              </m:r>
                                            </m:e>
                                            <m:sub>
                                              <m:r>
                                                <a:rPr lang="uk-UA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  <m:r>
                                        <a:rPr lang="uk-UA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f>
                                        <m:f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uk-UA" i="1">
                                                  <a:latin typeface="Cambria Math" panose="02040503050406030204" pitchFamily="18" charset="0"/>
                                                </a:rPr>
                                                <m:t>𝜑</m:t>
                                              </m:r>
                                            </m:e>
                                            <m:sub>
                                              <m:r>
                                                <a:rPr lang="uk-UA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  <m:r>
                                        <a:rPr lang="uk-UA" i="1">
                                          <a:latin typeface="Cambria Math" panose="02040503050406030204" pitchFamily="18" charset="0"/>
                                        </a:rPr>
                                        <m:t>=0;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den>
                                      </m:f>
                                      <m:r>
                                        <a:rPr lang="uk-UA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f>
                                        <m:f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uk-UA" i="1">
                                                  <a:latin typeface="Cambria Math" panose="02040503050406030204" pitchFamily="18" charset="0"/>
                                                </a:rPr>
                                                <m:t>𝜑</m:t>
                                              </m:r>
                                            </m:e>
                                            <m:sub>
                                              <m:r>
                                                <a:rPr lang="uk-UA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den>
                                      </m:f>
                                      <m:r>
                                        <a:rPr lang="uk-UA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f>
                                        <m:f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uk-UA" i="1">
                                                  <a:latin typeface="Cambria Math" panose="02040503050406030204" pitchFamily="18" charset="0"/>
                                                </a:rPr>
                                                <m:t>𝜑</m:t>
                                              </m:r>
                                            </m:e>
                                            <m:sub>
                                              <m:r>
                                                <a:rPr lang="uk-UA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den>
                                      </m:f>
                                      <m:r>
                                        <a:rPr lang="uk-UA" i="1">
                                          <a:latin typeface="Cambria Math" panose="02040503050406030204" pitchFamily="18" charset="0"/>
                                        </a:rPr>
                                        <m:t>=0;</m:t>
                                      </m:r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den>
                                      </m:f>
                                      <m:r>
                                        <a:rPr lang="uk-UA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f>
                                        <m:f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uk-UA" i="1">
                                                  <a:latin typeface="Cambria Math" panose="02040503050406030204" pitchFamily="18" charset="0"/>
                                                </a:rPr>
                                                <m:t>𝜑</m:t>
                                              </m:r>
                                            </m:e>
                                            <m:sub>
                                              <m:r>
                                                <a:rPr lang="uk-UA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den>
                                      </m:f>
                                      <m:r>
                                        <a:rPr lang="uk-UA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f>
                                        <m:f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uk-UA" i="1">
                                                  <a:latin typeface="Cambria Math" panose="02040503050406030204" pitchFamily="18" charset="0"/>
                                                </a:rPr>
                                                <m:t>𝜑</m:t>
                                              </m:r>
                                            </m:e>
                                            <m:sub>
                                              <m:r>
                                                <a:rPr lang="uk-UA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den>
                                      </m:f>
                                      <m:r>
                                        <a:rPr lang="uk-UA" i="1">
                                          <a:latin typeface="Cambria Math" panose="02040503050406030204" pitchFamily="18" charset="0"/>
                                        </a:rPr>
                                        <m:t>=0,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достатні умови існування умовного екстремуму в цих точках можна визначити за знаком диференціала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i="1">
                        <a:latin typeface="Cambria Math" panose="02040503050406030204" pitchFamily="18" charset="0"/>
                      </a:rPr>
                      <m:t>Ф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Розглянутий метод можна поширити на дослідження умовного екстремуму функції довільного числа змінних.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451" y="574766"/>
                <a:ext cx="11181805" cy="5943600"/>
              </a:xfrm>
              <a:blipFill>
                <a:blip r:embed="rId2"/>
                <a:stretch>
                  <a:fillRect l="-1145" t="-1744" r="-1091" b="-28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40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09451" y="574766"/>
                <a:ext cx="11181805" cy="5917474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Приклад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Знайти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найбільше значення функції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якщо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додатні і задовольняють рівняння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зв'язку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Розв’язання. Складаємо функцію Лагранжа (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uk-UA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uk-UA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Користуючись системою (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знаходимо стаціонарні точки цієї функції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uk-UA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uk-UA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  <m:r>
                                        <a:rPr lang="uk-UA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uk-UA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r>
                                                <a:rPr lang="uk-UA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uk-UA" i="1">
                                          <a:latin typeface="Cambria Math" panose="02040503050406030204" pitchFamily="18" charset="0"/>
                                        </a:rPr>
                                        <m:t>−1=0;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uk-UA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uk-UA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f>
                                        <m:f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uk-UA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  <m:r>
                                        <a:rPr lang="uk-UA" i="1">
                                          <a:latin typeface="Cambria Math" panose="02040503050406030204" pitchFamily="18" charset="0"/>
                                        </a:rPr>
                                        <m:t>=0;       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uk-UA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uk-UA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uk-UA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uk-UA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uk-UA" i="1">
                                          <a:latin typeface="Cambria Math" panose="02040503050406030204" pitchFamily="18" charset="0"/>
                                        </a:rPr>
                                        <m:t>=0;         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&gt;0,   </m:t>
                                </m:r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&gt;0,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451" y="574766"/>
                <a:ext cx="11181805" cy="5917474"/>
              </a:xfrm>
              <a:blipFill>
                <a:blip r:embed="rId2"/>
                <a:stretch>
                  <a:fillRect l="-1145" t="-17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6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09451" y="574766"/>
                <a:ext cx="11181805" cy="5773783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звідки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Отже, маємо одну стаціонарну точку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2;1;−2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Щоб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визначити характер умовного екстремуму в цій точці, знайдемо за допомогою формули другого диференціала функції двох змінних другий диференціал функції Лагранжа при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uk-UA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uk-UA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uk-UA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uk-UA" i="1">
                          <a:latin typeface="Cambria Math" panose="02040503050406030204" pitchFamily="18" charset="0"/>
                        </a:rPr>
                        <m:t>𝑑𝑥𝑑𝑦</m:t>
                      </m:r>
                      <m:r>
                        <a:rPr lang="uk-UA" i="1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uk-UA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uk-UA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uk-UA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uk-UA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Знайшовши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 рівняння зв'язку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𝑑𝑦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2;1</m:t>
                        </m:r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дістанемо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uk-UA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uk-UA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uk-UA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uk-UA" i="1">
                          <a:latin typeface="Cambria Math" panose="02040503050406030204" pitchFamily="18" charset="0"/>
                        </a:rPr>
                        <m:t>𝑑𝑥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d>
                      <m:r>
                        <a:rPr lang="uk-UA" i="1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d>
                        </m:e>
                        <m:sup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uk-UA" i="1">
                          <a:latin typeface="Cambria Math" panose="02040503050406030204" pitchFamily="18" charset="0"/>
                        </a:rPr>
                        <m:t>=−2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uk-UA" i="1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тому точка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2;1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є точкою умовного максимуму функції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При цьому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uk-UA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Цей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результат легко перевірити, знайшовши звичайний екстремум функції: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2−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451" y="574766"/>
                <a:ext cx="11181805" cy="5773783"/>
              </a:xfrm>
              <a:blipFill>
                <a:blip r:embed="rId2"/>
                <a:stretch>
                  <a:fillRect l="-1145" t="-1795" r="-1091" b="-7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4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230"/>
          </a:xfrm>
        </p:spPr>
        <p:txBody>
          <a:bodyPr/>
          <a:lstStyle/>
          <a:p>
            <a:r>
              <a:rPr lang="uk-UA" dirty="0" smtClean="0"/>
              <a:t>Додаткові приклади до теми.</a:t>
            </a:r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177355"/>
            <a:ext cx="6387437" cy="11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354" y="2476975"/>
            <a:ext cx="7397337" cy="129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9991" y="3851566"/>
            <a:ext cx="9001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Необхідні умови екстремуму (див.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теорему 1)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набувають вигляду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" y="4529316"/>
            <a:ext cx="9530093" cy="152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9990" y="1046413"/>
            <a:ext cx="2549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 1.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3063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27" y="374073"/>
            <a:ext cx="8853511" cy="28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26" y="3429000"/>
            <a:ext cx="9526403" cy="235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30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5399"/>
          </a:xfrm>
        </p:spPr>
        <p:txBody>
          <a:bodyPr/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2.</a:t>
            </a:r>
            <a:r>
              <a:rPr lang="uk-UA" dirty="0" smtClean="0"/>
              <a:t> 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786" y="365125"/>
            <a:ext cx="6501183" cy="111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73" y="1735283"/>
            <a:ext cx="9337333" cy="434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5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" y="1215737"/>
            <a:ext cx="10625488" cy="376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06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65019" y="228600"/>
                <a:ext cx="11055926" cy="626571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Приклад 3.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Знайдіть найбільше та найменше значення функції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області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en-US" sz="32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d>
                          <m:dPr>
                            <m:begChr m:val="|"/>
                            <m:endChr m:val=""/>
                            <m:ctrlPr>
                              <a:rPr lang="uk-UA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≤1,   </m:t>
                            </m:r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+1,  </m:t>
                            </m:r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uk-UA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uk-UA" sz="3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uk-UA" sz="3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</m:oMath>
                </a14:m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Розв’язання. Знаходимо спочатку стаціонарні точки функції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Маємо</a:t>
                </a:r>
              </a:p>
              <a:p>
                <a:pPr marL="0" indent="0">
                  <a:buNone/>
                </a:pPr>
                <a:endParaRPr lang="uk-UA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5019" y="228600"/>
                <a:ext cx="11055926" cy="6265718"/>
              </a:xfrm>
              <a:blipFill rotWithShape="0">
                <a:blip r:embed="rId2"/>
                <a:stretch>
                  <a:fillRect l="-1654" t="-253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538" y="2760545"/>
            <a:ext cx="4821380" cy="225482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65018" y="5216236"/>
                <a:ext cx="10692245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uk-UA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Отже, </a:t>
                </a:r>
                <a14:m>
                  <m:oMath xmlns:m="http://schemas.openxmlformats.org/officeDocument/2006/math">
                    <m:r>
                      <a:rPr lang="uk-UA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uk-U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uk-UA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єдина стаціонарна точка функції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d>
                      <m:dPr>
                        <m:ctrlPr>
                          <a:rPr lang="uk-U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uk-U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uk-U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uk-UA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uk-UA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ця точка належить області </a:t>
                </a:r>
                <a14:m>
                  <m:oMath xmlns:m="http://schemas.openxmlformats.org/officeDocument/2006/math">
                    <m:r>
                      <a:rPr lang="uk-UA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endParaRPr lang="uk-UA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8" y="5216236"/>
                <a:ext cx="10692245" cy="1077218"/>
              </a:xfrm>
              <a:prstGeom prst="rect">
                <a:avLst/>
              </a:prstGeom>
              <a:blipFill rotWithShape="0">
                <a:blip r:embed="rId4"/>
                <a:stretch>
                  <a:fillRect l="-1425" t="-7955" r="-1083" b="-1761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6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46" y="613064"/>
            <a:ext cx="4000500" cy="37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80" y="4270665"/>
            <a:ext cx="6767511" cy="1558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72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71" y="1444336"/>
            <a:ext cx="9362209" cy="4013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1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41267" y="420980"/>
            <a:ext cx="11045536" cy="5974772"/>
          </a:xfrm>
          <a:blipFill>
            <a:blip r:embed="rId2"/>
            <a:stretch>
              <a:fillRect l="-1656" t="-1837" r="-1711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64" y="436418"/>
            <a:ext cx="7595754" cy="3319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64" y="3881006"/>
            <a:ext cx="7716981" cy="2156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89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079211"/>
              </a:xfrm>
            </p:spPr>
            <p:txBody>
              <a:bodyPr/>
              <a:lstStyle/>
              <a:p>
                <a:r>
                  <a:rPr lang="uk-UA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Приклад 4.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Знайдіть 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екстремум функції </a:t>
                </a:r>
                <a14:m>
                  <m:oMath xmlns:m="http://schemas.openxmlformats.org/officeDocument/2006/math">
                    <m:r>
                      <a:rPr lang="uk-UA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=8−2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uk-UA" sz="32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умови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3200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uk-UA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uk-UA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3200" i="1">
                        <a:latin typeface="Cambria Math" panose="02040503050406030204" pitchFamily="18" charset="0"/>
                      </a:rPr>
                      <m:t>−12=0</m:t>
                    </m:r>
                  </m:oMath>
                </a14:m>
                <a:r>
                  <a:rPr lang="uk-U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079211"/>
              </a:xfrm>
              <a:blipFill rotWithShape="0">
                <a:blip r:embed="rId2"/>
                <a:stretch>
                  <a:fillRect l="-1797" t="-11864" b="-1525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3" y="1756065"/>
            <a:ext cx="8530936" cy="4312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41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5" y="270165"/>
            <a:ext cx="9247909" cy="3928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807" y="4042064"/>
            <a:ext cx="8627920" cy="2168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17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uk-UA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Приклад 5.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Знайдіть 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умовний екстремум функції  </a:t>
                </a:r>
                <a:r>
                  <a:rPr lang="uk-UA" sz="3600" i="1" dirty="0" smtClean="0"/>
                  <a:t/>
                </a:r>
                <a:br>
                  <a:rPr lang="uk-UA" sz="3600" i="1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3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sz="3600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uk-UA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uk-UA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uk-UA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якщо </a:t>
                </a:r>
                <a14:m>
                  <m:oMath xmlns:m="http://schemas.openxmlformats.org/officeDocument/2006/math">
                    <m:r>
                      <a:rPr lang="ru-RU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ru-RU" sz="3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797" t="-2765" r="-986" b="-829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645" y="2119745"/>
            <a:ext cx="9299864" cy="4021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5" y="997527"/>
            <a:ext cx="8821883" cy="468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7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91" y="1111828"/>
            <a:ext cx="10068791" cy="3730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14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ъект 2"/>
          <p:cNvSpPr>
            <a:spLocks noGrp="1"/>
          </p:cNvSpPr>
          <p:nvPr>
            <p:ph idx="1"/>
          </p:nvPr>
        </p:nvSpPr>
        <p:spPr>
          <a:xfrm>
            <a:off x="641350" y="420688"/>
            <a:ext cx="11045825" cy="5975350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36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5063" y="420688"/>
            <a:ext cx="4097337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58091" y="4651315"/>
            <a:ext cx="10515600" cy="1642566"/>
          </a:xfrm>
          <a:prstGeom prst="rect">
            <a:avLst/>
          </a:prstGeom>
          <a:blipFill>
            <a:blip r:embed="rId3"/>
            <a:stretch>
              <a:fillRect l="-1507" t="-5204" r="-1449" b="-11152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41267" y="420980"/>
            <a:ext cx="11045536" cy="5974772"/>
          </a:xfrm>
          <a:blipFill>
            <a:blip r:embed="rId2"/>
            <a:stretch>
              <a:fillRect l="-1932" t="-1633" r="-1987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41267" y="420980"/>
            <a:ext cx="11045536" cy="5974772"/>
          </a:xfrm>
          <a:blipFill>
            <a:blip r:embed="rId2"/>
            <a:stretch>
              <a:fillRect l="-1656" t="-612" r="-1711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41267" y="420980"/>
            <a:ext cx="11045536" cy="5974772"/>
          </a:xfrm>
          <a:blipFill>
            <a:blip r:embed="rId2"/>
            <a:stretch>
              <a:fillRect l="-2208" r="-226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75409" y="290945"/>
                <a:ext cx="10678391" cy="6161810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Приклад. 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Знайти похідну функції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uk-UA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uk-UA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uk-U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точці 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1;2;−1</m:t>
                        </m:r>
                      </m:e>
                    </m:d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 напрямом від точки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 точки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2;4;−3</m:t>
                        </m:r>
                      </m:e>
                    </m:d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З’ясувати характер зміни поля в даному напрямі</a:t>
                </a:r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Розв’язання.  Знаходимо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acc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його напрямні косинуси: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acc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uk-UA" i="1">
                        <a:latin typeface="Cambria Math" panose="020405030504060302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uk-UA" i="1">
                        <a:latin typeface="Cambria Math" panose="02040503050406030204" pitchFamily="18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Тепер обчислимо значення частинних похідних у точці  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і скористаємося формулою (8):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uk-U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uk-UA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uk-UA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uk-UA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uk-UA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</a:p>
              <a:p>
                <a:pPr marL="0" indent="0" algn="just">
                  <a:buNone/>
                </a:pPr>
                <a:endParaRPr lang="uk-UA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uk-UA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4∙</m:t>
                    </m:r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4∙</m:t>
                    </m:r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uk-UA" i="1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uk-UA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Оскільки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uk-UA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то задана функція в даному напрямі зростає.</a:t>
                </a:r>
              </a:p>
              <a:p>
                <a:endParaRPr lang="uk-UA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5409" y="290945"/>
                <a:ext cx="10678391" cy="6161810"/>
              </a:xfrm>
              <a:blipFill rotWithShape="0">
                <a:blip r:embed="rId2"/>
                <a:stretch>
                  <a:fillRect l="-1199" t="-1780" r="-114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55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3884</TotalTime>
  <Words>471</Words>
  <Application>Microsoft Office PowerPoint</Application>
  <PresentationFormat>Широкоэкранный</PresentationFormat>
  <Paragraphs>140</Paragraphs>
  <Slides>45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Times New Roman</vt:lpstr>
      <vt:lpstr>Тема Office</vt:lpstr>
      <vt:lpstr>Unknown</vt:lpstr>
      <vt:lpstr>Математичний аналіз</vt:lpstr>
      <vt:lpstr>3.2. Скалярне поле. Похідна за напрямом. Градієнт.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3.3. Локальні екстремуми функції двох змінних.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Приклад. Знайти екстремуми функції z=x^4+y^4-2x^2+4xy-2y^2.</vt:lpstr>
      <vt:lpstr>Презентация PowerPoint</vt:lpstr>
      <vt:lpstr>Презентация PowerPoint</vt:lpstr>
      <vt:lpstr>3.4. Найбільше та найменше значення функції.</vt:lpstr>
      <vt:lpstr>Презентация PowerPoint</vt:lpstr>
      <vt:lpstr>Презентация PowerPoint</vt:lpstr>
      <vt:lpstr>Презентация PowerPoint</vt:lpstr>
      <vt:lpstr>Презентация PowerPoint</vt:lpstr>
      <vt:lpstr>3.5. Умовний екстремум.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Додаткові приклади до теми.</vt:lpstr>
      <vt:lpstr>Презентация PowerPoint</vt:lpstr>
      <vt:lpstr>Приклад 2.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Приклад 4.  Знайдіть екстремум функції z=8-2x-4y  за умови  x^2+2y^2-12=0.</vt:lpstr>
      <vt:lpstr>Презентация PowerPoint</vt:lpstr>
      <vt:lpstr>Приклад 5.    Знайдіть умовний екстремум функції   〖u=x〗^2+y^2+2z^2,    якщо x-y+z=1.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Математичний аналіз</dc:title>
  <dc:creator>Прилипко О І.</dc:creator>
  <cp:lastModifiedBy>Прилипко О І.</cp:lastModifiedBy>
  <cp:revision>225</cp:revision>
  <dcterms:created xsi:type="dcterms:W3CDTF">2017-09-05T06:47:19Z</dcterms:created>
  <dcterms:modified xsi:type="dcterms:W3CDTF">2017-12-07T13:09:12Z</dcterms:modified>
</cp:coreProperties>
</file>