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89" r:id="rId3"/>
    <p:sldId id="390" r:id="rId4"/>
    <p:sldId id="391" r:id="rId5"/>
    <p:sldId id="407" r:id="rId6"/>
    <p:sldId id="410" r:id="rId7"/>
    <p:sldId id="428" r:id="rId8"/>
    <p:sldId id="429" r:id="rId9"/>
    <p:sldId id="411" r:id="rId10"/>
    <p:sldId id="412" r:id="rId11"/>
    <p:sldId id="430" r:id="rId12"/>
    <p:sldId id="416" r:id="rId13"/>
    <p:sldId id="431" r:id="rId14"/>
    <p:sldId id="432" r:id="rId15"/>
    <p:sldId id="413" r:id="rId16"/>
    <p:sldId id="433" r:id="rId17"/>
    <p:sldId id="414" r:id="rId18"/>
    <p:sldId id="434" r:id="rId19"/>
    <p:sldId id="435" r:id="rId20"/>
    <p:sldId id="436" r:id="rId21"/>
    <p:sldId id="437" r:id="rId22"/>
    <p:sldId id="438" r:id="rId23"/>
    <p:sldId id="415" r:id="rId24"/>
    <p:sldId id="441" r:id="rId25"/>
    <p:sldId id="442" r:id="rId26"/>
    <p:sldId id="443" r:id="rId27"/>
    <p:sldId id="444" r:id="rId28"/>
    <p:sldId id="445" r:id="rId29"/>
    <p:sldId id="446" r:id="rId30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6BC2-2A1D-4375-9AB1-451C54B171AD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00CD-AA78-4169-B774-7CFD02AE108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B67F-FFFF-4236-92B6-1F3AC39669E7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6CB3-8537-4B1E-B32C-7EFBFAFBBA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C4F0-1A70-436A-A008-13C390B452AD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2FBC-BDA3-4F2B-B729-95FEEC1C5F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F08D-68A2-498B-AC0D-FE3CB4CE0D52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F40DC-BAB5-4628-9583-587CF181C3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C41D-52CA-4352-A6ED-5318818B77BB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8562-8F22-495E-B8B3-C377FEE595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50DC-3E71-4111-9E11-EFE67AA57B85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3EEF-1500-43D0-ADFD-DB02C78AC1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C5E1-B06B-4B0A-ABD7-D164C5B6A795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CB085-BBFA-47B2-A350-36C7FF2200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7905-16DB-419F-A236-18EE9886A681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4167-3AA3-42D2-ACC7-7F65C8C4C6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8043-ACDD-4D3F-99A8-26C61A09D8CC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4292-41ED-4AA9-A60D-3BA6AE213D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CEEF-8FF9-4835-93C6-F9C62C88FBAE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BF-2D66-48F2-AF68-2BAF66004E4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2E6D-D745-493A-9C2A-CC2080AA747F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2325-2B90-4CF4-9989-AD8E7C42EC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1E3D17-1B4B-4F14-BFB7-29BDF99BF0FA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5F4A31-757B-4DF2-9D15-AB56B54BAC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аналіз</a:t>
            </a: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uk-UA" dirty="0" smtClean="0"/>
          </a:p>
          <a:p>
            <a:pPr marL="0" indent="0" algn="just">
              <a:buFont typeface="Arial" charset="0"/>
              <a:buNone/>
            </a:pPr>
            <a:r>
              <a:rPr lang="uk-UA" sz="4800" b="1" dirty="0" smtClean="0">
                <a:latin typeface="Times New Roman" pitchFamily="18" charset="0"/>
              </a:rPr>
              <a:t>Лекція </a:t>
            </a:r>
            <a:r>
              <a:rPr lang="en-US" sz="4800" b="1" dirty="0" smtClean="0">
                <a:latin typeface="Times New Roman" pitchFamily="18" charset="0"/>
              </a:rPr>
              <a:t>7</a:t>
            </a:r>
            <a:r>
              <a:rPr lang="uk-UA" sz="4800" b="1" dirty="0" smtClean="0"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Aft>
                <a:spcPts val="1800"/>
              </a:spcAft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 ТА ДИФЕРЕНЦІАЛИ ФУНКЦІЇ БАГАТЬОХ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ЧАСТИННИХ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ПОХІДНИХ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64" y="436418"/>
            <a:ext cx="8231329" cy="96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64" y="1402773"/>
            <a:ext cx="8447809" cy="147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20" y="3096491"/>
            <a:ext cx="7574973" cy="320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31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Диференційовність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2029"/>
            <a:ext cx="7966363" cy="74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31" y="2230690"/>
            <a:ext cx="7581899" cy="212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4" y="4405670"/>
            <a:ext cx="4966854" cy="60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79" y="5205845"/>
            <a:ext cx="7147647" cy="997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69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5" y="426027"/>
            <a:ext cx="8769927" cy="125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28" y="1797627"/>
            <a:ext cx="8780318" cy="227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5" y="4260273"/>
            <a:ext cx="8946571" cy="149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19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3292"/>
            <a:ext cx="10515600" cy="1101436"/>
          </a:xfrm>
        </p:spPr>
        <p:txBody>
          <a:bodyPr/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Повний диференціал функції та його застосування до обчислення функцій і похибок. Диференціали вищих порядків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19645"/>
            <a:ext cx="8084128" cy="241924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6519" y="3927381"/>
                <a:ext cx="9867899" cy="212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                    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𝑑𝑧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endParaRPr lang="uk-U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uk-U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uk-UA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Диференціалами </a:t>
                </a:r>
                <a:r>
                  <a:rPr lang="uk-UA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незалежних змінних </a:t>
                </a:r>
                <a14:m>
                  <m:oMath xmlns:m="http://schemas.openxmlformats.org/officeDocument/2006/math"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14:m>
                  <m:oMath xmlns:m="http://schemas.openxmlformats.org/officeDocument/2006/math"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назвемо прирости цих змінних </a:t>
                </a:r>
                <a:endParaRPr lang="en-US" sz="2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=∆</m:t>
                    </m:r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𝑑𝑦</m:t>
                    </m:r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=∆</m:t>
                    </m:r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Тоді з урахуванням теореми 2 рівність (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uk-UA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можна записати так:</a:t>
                </a: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                        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𝑑𝑧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𝑑𝑦</m:t>
                    </m:r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(**)</a:t>
                </a:r>
                <a:endParaRPr lang="uk-U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19" y="3927381"/>
                <a:ext cx="9867899" cy="2128083"/>
              </a:xfrm>
              <a:prstGeom prst="rect">
                <a:avLst/>
              </a:prstGeom>
              <a:blipFill rotWithShape="0">
                <a:blip r:embed="rId3"/>
                <a:stretch>
                  <a:fillRect t="-286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68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4235" y="394855"/>
                <a:ext cx="10962409" cy="59747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Аналогічна формула має місце для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диференційовної функції трьох</a:t>
                </a: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змінних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uk-UA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uk-UA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 наближених обчислень функції двох змінних.</a:t>
                </a:r>
              </a:p>
              <a:p>
                <a:pPr marL="0" indent="0">
                  <a:buNone/>
                </a:pPr>
                <a:endParaRPr lang="uk-UA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Повний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диференціал називають також головною частиною повного приросту диференційовної функції. При цьому виконується наближена рівність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(1)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235" y="394855"/>
                <a:ext cx="10962409" cy="5974772"/>
              </a:xfrm>
              <a:blipFill rotWithShape="0">
                <a:blip r:embed="rId2"/>
                <a:stretch>
                  <a:fillRect l="-1168" t="-1837" r="-11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25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9255"/>
            <a:ext cx="9798627" cy="324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59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6" y="519545"/>
            <a:ext cx="8936180" cy="56145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651306" y="177921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8373"/>
                <a:ext cx="10515600" cy="5902036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 smtClean="0"/>
                  <a:t>        </a:t>
                </a:r>
                <a:r>
                  <a:rPr lang="ru-RU" sz="3200" dirty="0"/>
                  <a:t>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Введемо поняття диференціала вищого порядку. Нехай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функція незалежних змінних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Повний диференціал цієї функції, знайдений за формулою (**), називають ще диференціалом першого порядку. Диференціал другого порядку визначають за формулою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d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8373"/>
                <a:ext cx="10515600" cy="5902036"/>
              </a:xfrm>
              <a:blipFill rotWithShape="0">
                <a:blip r:embed="rId2"/>
                <a:stretch>
                  <a:fillRect l="-1507" t="-2376" r="-144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28" y="3636819"/>
            <a:ext cx="8873836" cy="2527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820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8373"/>
            <a:ext cx="10515600" cy="590203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        </a:t>
            </a:r>
            <a:r>
              <a:rPr lang="ru-RU" sz="3200" dirty="0"/>
              <a:t>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81" y="384464"/>
            <a:ext cx="6962775" cy="225353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02674" y="2638003"/>
                <a:ext cx="10983190" cy="3224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</a:t>
                </a:r>
                <a:r>
                  <a:rPr lang="uk-UA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Аналогічно </a:t>
                </a:r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можна дістати формулу для диференціала третього порядку:</a:t>
                </a:r>
                <a:endParaRPr lang="uk-UA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                                                                 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𝑑𝑥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uk-UA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𝑑𝑦</m:t>
                            </m:r>
                          </m:e>
                        </m:d>
                      </m:e>
                      <m:sup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uk-UA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uk-UA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Застосовуючи метод математичної індукції, можна дістати формулу для диференціала </a:t>
                </a:r>
                <a14:m>
                  <m:oMath xmlns:m="http://schemas.openxmlformats.org/officeDocument/2006/math"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-го порядку:</a:t>
                </a: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                                                               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𝑑𝑥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uk-UA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𝑑𝑦</m:t>
                            </m:r>
                          </m:e>
                        </m:d>
                      </m:e>
                      <m:sup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uk-UA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uk-UA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Зазначимо, що дана формула справедлива лише для випадку, </a:t>
                </a:r>
                <a:r>
                  <a:rPr lang="uk-UA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коли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змінні </a:t>
                </a:r>
                <a14:m>
                  <m:oMath xmlns:m="http://schemas.openxmlformats.org/officeDocument/2006/math"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функції </a:t>
                </a:r>
                <a14:m>
                  <m:oMath xmlns:m="http://schemas.openxmlformats.org/officeDocument/2006/math"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є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незалежними змінними.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4" y="2638003"/>
                <a:ext cx="10983190" cy="3224409"/>
              </a:xfrm>
              <a:prstGeom prst="rect">
                <a:avLst/>
              </a:prstGeom>
              <a:blipFill rotWithShape="0">
                <a:blip r:embed="rId3"/>
                <a:stretch>
                  <a:fillRect l="-888" t="-1512" r="-832" b="-340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157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93618"/>
            <a:ext cx="9445336" cy="4623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1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8592"/>
          </a:xfrm>
        </p:spPr>
        <p:txBody>
          <a:bodyPr/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2. ПОХІДНІ ТА ДИФЕРЕНЦІАЛИ ФУНКЦІЇ БАГАТЬОХ ЗМІННИХ.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8241"/>
                <a:ext cx="10515600" cy="39897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2.1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Частинні похідні.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визначена в деякому околі точки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Надамо змінній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приросту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залишаючи змінну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незмінною, так, щоб 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належала заданому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околу.</a:t>
                </a:r>
              </a:p>
              <a:p>
                <a:pPr marL="0" indent="0" algn="just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Величина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uk-UA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uk-UA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називається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частинним приростом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змінній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Аналогічно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вводиться частинний приріст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функції по змінній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uk-UA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uk-UA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8241"/>
                <a:ext cx="10515600" cy="3989723"/>
              </a:xfrm>
              <a:blipFill rotWithShape="0">
                <a:blip r:embed="rId2"/>
                <a:stretch>
                  <a:fillRect l="-1217" t="-2595" r="-1159" b="-51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Диференціювання неявної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88" y="1804988"/>
            <a:ext cx="5814312" cy="1428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09" y="3730337"/>
            <a:ext cx="8541327" cy="2223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10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67" y="365125"/>
            <a:ext cx="3158306" cy="154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2140528"/>
            <a:ext cx="10027228" cy="3948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952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§3. ДЕЯКІ ЗАСТОСУВАННЯ ЧАСТИННИХ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ПОХІДНИХ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0515600" cy="46910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3.1. Дотична площина та нормаль до поверхні. Геометричний зміст</a:t>
                </a: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диференціала функції двох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змінних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задано поверхню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</a:t>
                </a:r>
              </a:p>
              <a:p>
                <a:pPr marL="0" indent="0">
                  <a:buNone/>
                </a:pPr>
                <a:endParaRPr lang="uk-UA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належить цій поверхні і функція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диференційовна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причому не всі частинні похідні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дорівнюють нулю, тобто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0515600" cy="4691063"/>
              </a:xfrm>
              <a:blipFill rotWithShape="0">
                <a:blip r:embed="rId2"/>
                <a:stretch>
                  <a:fillRect l="-1217" t="-2341" r="-16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5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5142" y="460169"/>
                <a:ext cx="11045536" cy="597477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endParaRPr lang="en-US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Розглянемо </a:t>
                </a: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довільну криву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яка проходить через </a:t>
                </a:r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точку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лежить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поверхні (</a:t>
                </a:r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і задається рівнянням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відповідає параметр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 крива лежить на поверхні, то координати її точок задовольняють рівняння (</a:t>
                </a:r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pPr marL="0" indent="0" algn="just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uk-UA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142" y="460169"/>
                <a:ext cx="11045536" cy="5974772"/>
              </a:xfrm>
              <a:blipFill rotWithShape="0">
                <a:blip r:embed="rId2"/>
                <a:stretch>
                  <a:fillRect l="-1987" r="-19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089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Диференціюючи рівність (2), маємо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(3)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Ця рівність показує, що вектори (див. рис.)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uk-UA" i="1">
                            <a:latin typeface="Cambria Math" panose="02040503050406030204" pitchFamily="18" charset="0"/>
                          </a:rPr>
                          <m:t>;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uk-UA" i="1">
                            <a:latin typeface="Cambria Math" panose="02040503050406030204" pitchFamily="18" charset="0"/>
                          </a:rPr>
                          <m:t>;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uk-UA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uk-UA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ортогональні, причому другий з них є напрямним вектором дотичної до кривої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  <a:blipFill>
                <a:blip r:embed="rId2"/>
                <a:stretch>
                  <a:fillRect l="-1159" t="-714" r="-1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35" y="3304903"/>
            <a:ext cx="2639105" cy="2874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697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ru-RU" sz="3200" dirty="0"/>
                  <a:t>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Крім того, з рівності (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випливає, що дотичні до всіх кривих, які проходять через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лежать на поверхні (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ортогональні до одного й того самого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Тоді всі ці дотичні лежать в одній і тій самій площині, яка називається дотичною площиною до поверхні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 рівняння дотичної площини. Оскільки ця площина проходить через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перпендикулярно до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її рівняння має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вигляд</a:t>
                </a:r>
              </a:p>
              <a:p>
                <a:pPr marL="0" indent="0" algn="just">
                  <a:buNone/>
                </a:pPr>
                <a:endPara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uk-UA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  <a:blipFill rotWithShape="0">
                <a:blip r:embed="rId2"/>
                <a:stretch>
                  <a:fillRect l="-1435" t="-1531" r="-13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316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ru-RU" sz="4400" dirty="0"/>
                  <a:t> </a:t>
                </a:r>
                <a:r>
                  <a:rPr lang="ru-RU" sz="4000" dirty="0"/>
                  <a:t> </a:t>
                </a: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Нормаллю до поверхні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називають пряму, що проходить через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перпендикулярно до дотичної площини в цій точці.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 нормаль проходить через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має напрямний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канонічні рівняння нормалі мають такий вигляд: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(5</a:t>
                </a:r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  <a:blipFill rotWithShape="0">
                <a:blip r:embed="rId2"/>
                <a:stretch>
                  <a:fillRect l="-1987" t="-1429" r="-19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859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ru-RU" sz="4000" dirty="0"/>
                  <a:t> </a:t>
                </a:r>
                <a:r>
                  <a:rPr lang="ru-RU" sz="3600" dirty="0"/>
                  <a:t> </a:t>
                </a:r>
                <a:r>
                  <a:rPr lang="ru-RU" sz="2400" dirty="0"/>
                  <a:t>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рівняння поверхні задано в явній формі </a:t>
                </a:r>
                <a:endParaRPr lang="ru-RU" sz="3200" i="1" dirty="0" smtClean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то, поклавши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дістанемо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рівняння (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і (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наберуть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вигляду</a:t>
                </a:r>
              </a:p>
              <a:p>
                <a:pPr marL="0" indent="0" algn="just">
                  <a:buNone/>
                </a:pP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(6) 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                 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  <a:blipFill rotWithShape="0">
                <a:blip r:embed="rId2"/>
                <a:stretch>
                  <a:fillRect l="-1435" t="-102" r="-13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54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Приклади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Написати рівняння нормалі та дотичної площини до еліпсоїда </a:t>
                </a:r>
                <a:endPara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=15 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1;2;3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Розв’язання. Скористаємось рівняннями (4) і (5). Маємо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−15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Отже, шукані рівняння нормалі та дотичної площини мають вигляд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582" y="394855"/>
                <a:ext cx="11045536" cy="5974772"/>
              </a:xfrm>
              <a:blipFill rotWithShape="0">
                <a:blip r:embed="rId2"/>
                <a:stretch>
                  <a:fillRect l="-1159" t="-1837" b="-10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327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1267" y="420980"/>
                <a:ext cx="11045536" cy="597477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Написати рівняння нормалі та дотичної площини до параболоїда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1;−2;5</m:t>
                        </m:r>
                      </m:e>
                    </m:d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Скористаємося формулами (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та (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Маємо 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3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3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1,−2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1,−2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Звідси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рівняння нормалі, </a:t>
                </a:r>
                <a:endParaRPr lang="ru-RU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—рівняння дотичної площини.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267" y="420980"/>
                <a:ext cx="11045536" cy="5974772"/>
              </a:xfrm>
              <a:blipFill rotWithShape="0">
                <a:blip r:embed="rId2"/>
                <a:stretch>
                  <a:fillRect l="-1656" t="-2551" r="-17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3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675409" y="332509"/>
                <a:ext cx="11118273" cy="60579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існує границя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вона називається частинною похідною функції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точці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змінній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позначається одним із таких символів:</a:t>
                </a:r>
              </a:p>
              <a:p>
                <a:pPr marL="0" indent="0" algn="just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</m:sub>
                        </m:sSub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32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частинні похідні по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409" y="332509"/>
                <a:ext cx="11118273" cy="6057900"/>
              </a:xfrm>
              <a:blipFill rotWithShape="0">
                <a:blip r:embed="rId2"/>
                <a:stretch>
                  <a:fillRect l="-1425" t="-2216" r="-1371" b="-15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623455" y="374072"/>
                <a:ext cx="10993581" cy="5985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Аналогічно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частинна похідна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визначається як</a:t>
                </a: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Границя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позначається одним із символів: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Згідно з означенням, при знаходженні частинної похідної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обчислюють звичайну похідну функції однієї змінної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вважаючи змінну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сталою, а при знаходженні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сталою вважається змінна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Тому частинні похідні знаходять за формулами і правилами обчислення похідних функцій однієї змінної.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455" y="374072"/>
                <a:ext cx="10993581" cy="5985163"/>
              </a:xfrm>
              <a:blipFill>
                <a:blip r:embed="rId2"/>
                <a:stretch>
                  <a:fillRect l="-1109" t="-1833" r="-11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06582" y="332509"/>
                <a:ext cx="10952018" cy="6016336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b="1" dirty="0" smtClean="0"/>
                  <a:t>            </a:t>
                </a:r>
              </a:p>
              <a:p>
                <a:pPr marL="0" indent="0" algn="just">
                  <a:buNone/>
                </a:pPr>
                <a:r>
                  <a:rPr lang="uk-UA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Частинна похідна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(або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характеризує швидкість зміни функції в напрямі осі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(або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582" y="332509"/>
                <a:ext cx="10952018" cy="6016336"/>
              </a:xfrm>
              <a:blipFill>
                <a:blip r:embed="rId2"/>
                <a:stretch>
                  <a:fillRect l="-1169" r="-10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84" y="1919719"/>
            <a:ext cx="8364680" cy="4429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00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394855"/>
                <a:ext cx="11024755" cy="57821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Приклад. Знайти частинні похідні функцій:</a:t>
                </a:r>
              </a:p>
              <a:p>
                <a:pPr marL="0" indent="0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язання: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b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200" i="1">
                        <a:latin typeface="Cambria Math" panose="02040503050406030204" pitchFamily="18" charset="0"/>
                      </a:rPr>
                      <m:t>+0−2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200" i="1">
                        <a:latin typeface="Cambria Math" panose="02040503050406030204" pitchFamily="18" charset="0"/>
                      </a:rPr>
                      <m:t>+5</m:t>
                    </m:r>
                    <m:sSubSup>
                      <m:sSub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200" i="1">
                        <a:latin typeface="Cambria Math" panose="02040503050406030204" pitchFamily="18" charset="0"/>
                      </a:rPr>
                      <m:t>−0=2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b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=0+</m:t>
                    </m:r>
                    <m:sSubSup>
                      <m:sSub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200" i="1">
                        <a:latin typeface="Cambria Math" panose="02040503050406030204" pitchFamily="18" charset="0"/>
                      </a:rPr>
                      <m:t>+0−0=3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394855"/>
                <a:ext cx="11024755" cy="5782108"/>
              </a:xfrm>
              <a:blipFill rotWithShape="0">
                <a:blip r:embed="rId2"/>
                <a:stretch>
                  <a:fillRect l="-1437" t="-23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76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394855"/>
                <a:ext cx="11024755" cy="57821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 smtClean="0"/>
                  <a:t>    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𝑎𝑟𝑐𝑡𝑔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язання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𝑎𝑟𝑐𝑡𝑔</m:t>
                            </m:r>
                            <m:f>
                              <m:f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𝑎𝑟𝑐𝑡𝑔</m:t>
                            </m:r>
                            <m:f>
                              <m:f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=0+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uk-UA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𝑎𝑟𝑐𝑡𝑔</m:t>
                            </m:r>
                            <m:f>
                              <m:f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+0=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394855"/>
                <a:ext cx="11024755" cy="5782108"/>
              </a:xfrm>
              <a:blipFill>
                <a:blip r:embed="rId2"/>
                <a:stretch>
                  <a:fillRect l="-1161" t="-1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23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394855"/>
                <a:ext cx="11024755" cy="578210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dirty="0" smtClean="0"/>
                  <a:t>         </a:t>
                </a:r>
                <a:r>
                  <a:rPr lang="ru-RU" sz="2400" dirty="0"/>
                  <a:t>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функція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задана в області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має частинні похідні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усіх точках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uk-UA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ці похідні можна розглядати як нові функції, задані в області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Тому має сенс питання про існування частинних похідних від цих функцій по якій-небудь змінній в точці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uk-UA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394855"/>
                <a:ext cx="11024755" cy="5782108"/>
              </a:xfrm>
              <a:blipFill>
                <a:blip r:embed="rId2"/>
                <a:stretch>
                  <a:fillRect l="-884" t="-1371" r="-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6" y="1995055"/>
            <a:ext cx="8572500" cy="4255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39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55" y="613064"/>
            <a:ext cx="9206345" cy="5394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284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263</Words>
  <Application>Microsoft Office PowerPoint</Application>
  <PresentationFormat>Широкоэкранный</PresentationFormat>
  <Paragraphs>125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Тема Office</vt:lpstr>
      <vt:lpstr>Математичний аналіз</vt:lpstr>
      <vt:lpstr>§ 2. ПОХІДНІ ТА ДИФЕРЕНЦІАЛИ ФУНКЦІЇ БАГАТЬОХ ЗМІННИХ.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2.2. Диференційовність функції</vt:lpstr>
      <vt:lpstr>Презентация PowerPoint</vt:lpstr>
      <vt:lpstr>2.3. Повний диференціал функції та його застосування до обчислення функцій і похибок. Диференціали вищих порядків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2.4. Диференціювання неявної функції.</vt:lpstr>
      <vt:lpstr>Тоді </vt:lpstr>
      <vt:lpstr>§3. ДЕЯКІ ЗАСТОСУВАННЯ ЧАСТИННИХ ПОХІДНИХ.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аналіз</dc:title>
  <dc:creator>Прилипко О І.</dc:creator>
  <cp:lastModifiedBy>Прилипко О І.</cp:lastModifiedBy>
  <cp:revision>198</cp:revision>
  <dcterms:created xsi:type="dcterms:W3CDTF">2017-09-05T06:47:19Z</dcterms:created>
  <dcterms:modified xsi:type="dcterms:W3CDTF">2017-12-07T13:35:17Z</dcterms:modified>
</cp:coreProperties>
</file>