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389" r:id="rId3"/>
    <p:sldId id="371" r:id="rId4"/>
    <p:sldId id="390" r:id="rId5"/>
    <p:sldId id="344" r:id="rId6"/>
    <p:sldId id="391" r:id="rId7"/>
    <p:sldId id="345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6" r:id="rId30"/>
    <p:sldId id="413" r:id="rId31"/>
    <p:sldId id="414" r:id="rId32"/>
    <p:sldId id="415" r:id="rId33"/>
    <p:sldId id="418" r:id="rId34"/>
    <p:sldId id="417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C6BC2-2A1D-4375-9AB1-451C54B171AD}" type="datetimeFigureOut">
              <a:rPr lang="uk-UA"/>
              <a:pPr>
                <a:defRPr/>
              </a:pPr>
              <a:t>23.11.2017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000CD-AA78-4169-B774-7CFD02AE108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DB67F-FFFF-4236-92B6-1F3AC39669E7}" type="datetimeFigureOut">
              <a:rPr lang="uk-UA"/>
              <a:pPr>
                <a:defRPr/>
              </a:pPr>
              <a:t>23.11.2017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6CB3-8537-4B1E-B32C-7EFBFAFBBA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C4F0-1A70-436A-A008-13C390B452AD}" type="datetimeFigureOut">
              <a:rPr lang="uk-UA"/>
              <a:pPr>
                <a:defRPr/>
              </a:pPr>
              <a:t>23.11.2017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2FBC-BDA3-4F2B-B729-95FEEC1C5FB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F08D-68A2-498B-AC0D-FE3CB4CE0D52}" type="datetimeFigureOut">
              <a:rPr lang="uk-UA"/>
              <a:pPr>
                <a:defRPr/>
              </a:pPr>
              <a:t>23.11.2017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F40DC-BAB5-4628-9583-587CF181C39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C41D-52CA-4352-A6ED-5318818B77BB}" type="datetimeFigureOut">
              <a:rPr lang="uk-UA"/>
              <a:pPr>
                <a:defRPr/>
              </a:pPr>
              <a:t>23.11.2017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8562-8F22-495E-B8B3-C377FEE595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50DC-3E71-4111-9E11-EFE67AA57B85}" type="datetimeFigureOut">
              <a:rPr lang="uk-UA"/>
              <a:pPr>
                <a:defRPr/>
              </a:pPr>
              <a:t>23.11.2017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3EEF-1500-43D0-ADFD-DB02C78AC1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C5E1-B06B-4B0A-ABD7-D164C5B6A795}" type="datetimeFigureOut">
              <a:rPr lang="uk-UA"/>
              <a:pPr>
                <a:defRPr/>
              </a:pPr>
              <a:t>23.11.2017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CB085-BBFA-47B2-A350-36C7FF2200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87905-16DB-419F-A236-18EE9886A681}" type="datetimeFigureOut">
              <a:rPr lang="uk-UA"/>
              <a:pPr>
                <a:defRPr/>
              </a:pPr>
              <a:t>23.11.2017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4167-3AA3-42D2-ACC7-7F65C8C4C62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8043-ACDD-4D3F-99A8-26C61A09D8CC}" type="datetimeFigureOut">
              <a:rPr lang="uk-UA"/>
              <a:pPr>
                <a:defRPr/>
              </a:pPr>
              <a:t>23.11.2017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4292-41ED-4AA9-A60D-3BA6AE213D9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CEEF-8FF9-4835-93C6-F9C62C88FBAE}" type="datetimeFigureOut">
              <a:rPr lang="uk-UA"/>
              <a:pPr>
                <a:defRPr/>
              </a:pPr>
              <a:t>23.11.2017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8DBF-2D66-48F2-AF68-2BAF66004E4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2E6D-D745-493A-9C2A-CC2080AA747F}" type="datetimeFigureOut">
              <a:rPr lang="uk-UA"/>
              <a:pPr>
                <a:defRPr/>
              </a:pPr>
              <a:t>23.11.2017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2325-2B90-4CF4-9989-AD8E7C42ECE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1E3D17-1B4B-4F14-BFB7-29BDF99BF0FA}" type="datetimeFigureOut">
              <a:rPr lang="uk-UA"/>
              <a:pPr>
                <a:defRPr/>
              </a:pPr>
              <a:t>23.11.2017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5F4A31-757B-4DF2-9D15-AB56B54BAC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 аналіз</a:t>
            </a:r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uk-UA" dirty="0" smtClean="0"/>
          </a:p>
          <a:p>
            <a:pPr marL="0" indent="0" algn="just">
              <a:buFont typeface="Arial" charset="0"/>
              <a:buNone/>
            </a:pPr>
            <a:r>
              <a:rPr lang="uk-UA" sz="4800" b="1" dirty="0" smtClean="0">
                <a:latin typeface="Times New Roman" pitchFamily="18" charset="0"/>
              </a:rPr>
              <a:t>Лекція </a:t>
            </a:r>
            <a:r>
              <a:rPr lang="en-US" sz="4800" b="1" dirty="0" smtClean="0">
                <a:latin typeface="Times New Roman" pitchFamily="18" charset="0"/>
              </a:rPr>
              <a:t>6</a:t>
            </a:r>
            <a:r>
              <a:rPr lang="uk-UA" sz="4800" b="1" dirty="0" smtClean="0">
                <a:latin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4800" dirty="0" smtClean="0">
                <a:latin typeface="Times New Roman" pitchFamily="18" charset="0"/>
              </a:rPr>
              <a:t>Тема: Асимптота кривої. 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Схема дослідження і побудови графіка функції.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багатьох змінних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границя та неперервність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17" y="1257300"/>
            <a:ext cx="9145491" cy="464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9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78" y="613064"/>
            <a:ext cx="8660714" cy="266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76" y="3969327"/>
            <a:ext cx="8849917" cy="200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5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37" y="333200"/>
            <a:ext cx="9334700" cy="258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354082"/>
            <a:ext cx="5223453" cy="241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5836355"/>
            <a:ext cx="1213559" cy="4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53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63" y="906802"/>
            <a:ext cx="4717473" cy="533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52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Приклад 2. Дослідити та побудувати графік функції </a:t>
            </a:r>
            <a:endParaRPr lang="uk-UA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543" y="643442"/>
            <a:ext cx="1737911" cy="57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56" y="2070028"/>
            <a:ext cx="6700412" cy="301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32" y="5465134"/>
            <a:ext cx="6450536" cy="40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59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19" y="999460"/>
            <a:ext cx="9190823" cy="494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95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35" y="999460"/>
            <a:ext cx="9261618" cy="47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73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87" y="871870"/>
            <a:ext cx="10321007" cy="301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88" y="4582633"/>
            <a:ext cx="5479455" cy="98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392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9" y="1101437"/>
            <a:ext cx="9567440" cy="480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549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1865480"/>
            <a:ext cx="4545011" cy="42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665018"/>
            <a:ext cx="4693184" cy="346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6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10.5.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Асимптота кривої.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38200" y="1485900"/>
            <a:ext cx="10515600" cy="5091545"/>
          </a:xfrm>
          <a:blipFill rotWithShape="0">
            <a:blip r:embed="rId2"/>
            <a:stretch>
              <a:fillRect l="-1217" t="-2036" r="-1159"/>
            </a:stretch>
          </a:blipFill>
        </p:spPr>
        <p:txBody>
          <a:bodyPr/>
          <a:lstStyle/>
          <a:p>
            <a:pPr>
              <a:defRPr/>
            </a:pPr>
            <a:r>
              <a:rPr lang="uk-UA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082" y="1039092"/>
            <a:ext cx="10515600" cy="966354"/>
          </a:xfrm>
        </p:spPr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ДИФЕРЕНЦІАЛЬНЕ ЧИСЛЕННЯ ФУНКЦІЙ БАГАТЬОХ ЗМІННИХ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10791"/>
            <a:ext cx="10515600" cy="1007918"/>
          </a:xfrm>
        </p:spPr>
        <p:txBody>
          <a:bodyPr/>
          <a:lstStyle/>
          <a:p>
            <a:pPr marL="0" indent="0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ФУНКЦІЯ,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ГРАНИЦЯ ТА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НЕПЕРЕРВНІСТЬ</a:t>
            </a:r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2868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6852"/>
            <a:ext cx="10515600" cy="1328593"/>
          </a:xfrm>
        </p:spPr>
        <p:txBody>
          <a:bodyPr/>
          <a:lstStyle/>
          <a:p>
            <a:pPr lvl="1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багатьох змінних. Означення та символіка.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6" y="1959132"/>
            <a:ext cx="10286148" cy="126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6" y="3535878"/>
            <a:ext cx="10780227" cy="77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6" y="4314338"/>
            <a:ext cx="10223952" cy="62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36325"/>
            <a:ext cx="10363576" cy="95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187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09" y="758536"/>
            <a:ext cx="10183342" cy="187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319645" y="3737408"/>
                <a:ext cx="10037106" cy="1805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Значення </a:t>
                </a:r>
                <a:r>
                  <a:rPr lang="uk-UA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функції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позначають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або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або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sSub>
                          <m:sSub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ru-RU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45" y="3737408"/>
                <a:ext cx="10037106" cy="1805110"/>
              </a:xfrm>
              <a:prstGeom prst="rect">
                <a:avLst/>
              </a:prstGeom>
              <a:blipFill rotWithShape="0">
                <a:blip r:embed="rId3"/>
                <a:stretch>
                  <a:fillRect l="-1821" t="-5405" r="-1821" b="-878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527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2" y="332509"/>
            <a:ext cx="10952018" cy="6016336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 smtClean="0"/>
              <a:t>            </a:t>
            </a:r>
          </a:p>
          <a:p>
            <a:pPr marL="0" indent="0" algn="just">
              <a:buNone/>
            </a:pP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Лінію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обмежує область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називають межею області визначення. Точки області, які не лежать на її межі, називаються внутрішніми. Область, яка містить одні внутрішні точки, називається відкритою. Якщо ж до області визначення належать і всі точки межі, то така область називається замкненою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Функція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двох змінних, як і функція однієї змінної, може бути задана різними способами. Ми користуватимемося, як правило, аналітичним способом, коли функція задається за допомогою формули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Областю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такої функції вважається множина всіх тих точок площини, для яких задана формула має зміст.</a:t>
            </a:r>
          </a:p>
          <a:p>
            <a:pPr marL="0" indent="0" algn="just">
              <a:buNone/>
            </a:pPr>
            <a:r>
              <a:rPr lang="en-US" b="1" dirty="0"/>
              <a:t> 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6005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328737" y="273698"/>
                <a:ext cx="9682163" cy="1325563"/>
              </a:xfrm>
            </p:spPr>
            <p:txBody>
              <a:bodyPr/>
              <a:lstStyle/>
              <a:p>
                <a:r>
                  <a:rPr lang="uk-UA" b="1" dirty="0" smtClean="0"/>
                  <a:t>Приклади</a:t>
                </a:r>
                <a:r>
                  <a:rPr lang="uk-UA" b="1" dirty="0"/>
                  <a:t>:</a:t>
                </a:r>
                <a:r>
                  <a:rPr lang="uk-UA" b="1" dirty="0" smtClean="0"/>
                  <a:t> </a:t>
                </a:r>
                <a:r>
                  <a:rPr lang="ru-RU" b="1" dirty="0"/>
                  <a:t>а</a:t>
                </a:r>
                <a:r>
                  <a:rPr lang="ru-RU" b="1" dirty="0" smtClean="0"/>
                  <a:t>)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b="1" dirty="0" smtClean="0"/>
                  <a:t>. </a:t>
                </a:r>
                <a:endParaRPr lang="uk-UA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28737" y="273698"/>
                <a:ext cx="9682163" cy="1325563"/>
              </a:xfrm>
              <a:blipFill rotWithShape="0">
                <a:blip r:embed="rId2"/>
                <a:stretch>
                  <a:fillRect l="-25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49443" y="2773721"/>
                <a:ext cx="10515600" cy="10079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b="1" dirty="0" smtClean="0"/>
                  <a:t>в)</a:t>
                </a:r>
                <a14:m>
                  <m:oMath xmlns:m="http://schemas.openxmlformats.org/officeDocument/2006/math">
                    <m:r>
                      <a:rPr lang="uk-UA" sz="3600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uk-UA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endParaRPr lang="uk-UA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9443" y="2773721"/>
                <a:ext cx="10515600" cy="1007919"/>
              </a:xfrm>
              <a:blipFill rotWithShape="0"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3" y="1599261"/>
            <a:ext cx="11138621" cy="85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3" y="4021282"/>
            <a:ext cx="10783049" cy="33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32" y="4831772"/>
            <a:ext cx="10242611" cy="31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2" y="5625662"/>
            <a:ext cx="10274726" cy="36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279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65" y="495825"/>
            <a:ext cx="4253925" cy="376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96" y="4904509"/>
            <a:ext cx="9020309" cy="111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623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33845" y="394855"/>
                <a:ext cx="11024755" cy="578210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dirty="0" smtClean="0"/>
                  <a:t>   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Графіком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прямокутній системі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називають геометричне місце точок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проекції яких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належать області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Це геометричне місце точок утворює в тривимірному просторі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певну поверхню, проекцією якої на площину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є множина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5" y="394855"/>
                <a:ext cx="11024755" cy="5782108"/>
              </a:xfrm>
              <a:blipFill rotWithShape="0">
                <a:blip r:embed="rId2"/>
                <a:stretch>
                  <a:fillRect l="-1161" t="-2004" r="-105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00" y="2660072"/>
            <a:ext cx="3506817" cy="3350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769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27" y="1660038"/>
            <a:ext cx="9446261" cy="4051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02" y="5590311"/>
            <a:ext cx="1513147" cy="7546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69027" y="459709"/>
                <a:ext cx="97986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</a:t>
                </a:r>
                <a:r>
                  <a:rPr lang="uk-UA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Криву </a:t>
                </a:r>
                <a14:m>
                  <m:oMath xmlns:m="http://schemas.openxmlformats.org/officeDocument/2006/math"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uk-UA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називають </a:t>
                </a:r>
                <a:r>
                  <a:rPr lang="uk-UA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лінією рівня (або ізокривою) функції.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Термін «лінія рівня» запозичений з картографії. Там лінії рівня – це лінії, на яких висота точок земної поверхні над рівнем моря стала.</a:t>
                </a:r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027" y="459709"/>
                <a:ext cx="9798627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933" t="-4061" r="-746" b="-1066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284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081" y="841665"/>
            <a:ext cx="6201527" cy="5507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317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98" y="384464"/>
            <a:ext cx="7427885" cy="243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98" y="2815937"/>
            <a:ext cx="7648634" cy="3585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19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5513" y="1295400"/>
            <a:ext cx="10514012" cy="277812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67" y="1049482"/>
            <a:ext cx="10226824" cy="4337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599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8373"/>
                <a:ext cx="10515600" cy="5902036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dirty="0" smtClean="0"/>
                  <a:t>      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Лінії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поверхні рівня часто зустрічаються на практиці. Наприклад, сполучивши на карті поверхні Землі точки з однаковою середньодобовою температурою або з однаковим середньодобовим тиском дістанемо відповідно ізотерми та ізобари, які є важливими даними для прогнозу погоди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Якщо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незалежних змінних більше трьох, то їх частіш позначають однією буквою, але з різними індексами: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32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3200" i="1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Функцію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від цих незалежних змінних можна визначити так. Нехай задано множину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упорядкованих систем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; …</m:t>
                        </m:r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чисел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або,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саме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множину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точок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; …</m:t>
                        </m:r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-вимірного простору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8373"/>
                <a:ext cx="10515600" cy="5902036"/>
              </a:xfrm>
              <a:blipFill rotWithShape="0">
                <a:blip r:embed="rId2"/>
                <a:stretch>
                  <a:fillRect l="-1507" t="-2273" r="-1449" b="-371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820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06582" y="394855"/>
                <a:ext cx="11045536" cy="597477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Якщо </a:t>
                </a:r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кожній точці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400" i="1"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uk-UA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3400" i="1">
                            <a:latin typeface="Cambria Math" panose="02040503050406030204" pitchFamily="18" charset="0"/>
                          </a:rPr>
                          <m:t>; …</m:t>
                        </m:r>
                        <m:sSub>
                          <m:sSubPr>
                            <m:ctrlPr>
                              <a:rPr lang="uk-UA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ru-RU" sz="3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3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певним законом відповідає єдине число </a:t>
                </a:r>
                <a14:m>
                  <m:oMath xmlns:m="http://schemas.openxmlformats.org/officeDocument/2006/math">
                    <m:r>
                      <a:rPr lang="uk-UA" sz="3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кажуть, що на множині </a:t>
                </a:r>
                <a14:m>
                  <m:oMath xmlns:m="http://schemas.openxmlformats.org/officeDocument/2006/math">
                    <m:r>
                      <a:rPr lang="ru-RU" sz="3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визначено функцію </a:t>
                </a:r>
                <a14:m>
                  <m:oMath xmlns:m="http://schemas.openxmlformats.org/officeDocument/2006/math">
                    <m:r>
                      <a:rPr lang="uk-UA" sz="3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від </a:t>
                </a:r>
                <a14:m>
                  <m:oMath xmlns:m="http://schemas.openxmlformats.org/officeDocument/2006/math">
                    <m:r>
                      <a:rPr lang="uk-UA" sz="3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змінних: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3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uk-UA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3400" i="1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uk-UA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записують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34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ru-RU" sz="3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ru-RU" sz="3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uk-UA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3400" i="1"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uk-UA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або </a:t>
                </a:r>
                <a14:m>
                  <m:oMath xmlns:m="http://schemas.openxmlformats.org/officeDocument/2006/math">
                    <m:r>
                      <a:rPr lang="ru-RU" sz="3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ru-RU" sz="3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3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sz="34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uk-UA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uk-UA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Область </a:t>
                </a:r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визначення </a:t>
                </a:r>
                <a14:m>
                  <m:oMath xmlns:m="http://schemas.openxmlformats.org/officeDocument/2006/math">
                    <m:r>
                      <a:rPr lang="ru-RU" sz="3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цієї функції у випадку </a:t>
                </a:r>
                <a14:m>
                  <m:oMath xmlns:m="http://schemas.openxmlformats.org/officeDocument/2006/math">
                    <m:r>
                      <a:rPr lang="uk-UA" sz="3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uk-UA" sz="3400" i="1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геометрично зобразити не можна.</a:t>
                </a:r>
              </a:p>
              <a:p>
                <a:pPr marL="0" indent="0" algn="just">
                  <a:buNone/>
                </a:pPr>
                <a:r>
                  <a:rPr lang="uk-UA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Надалі </a:t>
                </a:r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розглядатимемо лише функції двох змінних, тому що результати для функцій двох змінних легко по аналогії узагальнити на випадок більшого числа змінних. </a:t>
                </a:r>
                <a:r>
                  <a:rPr lang="uk-UA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Крім того</a:t>
                </a:r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для функції двох змінних можна дати геометричні ілюстрації.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6582" y="394855"/>
                <a:ext cx="11045536" cy="5974772"/>
              </a:xfrm>
              <a:blipFill rotWithShape="0">
                <a:blip r:embed="rId2"/>
                <a:stretch>
                  <a:fillRect l="-1545" t="-2347" r="-1545" b="-510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089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Границя функції багатьох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46" y="1690688"/>
            <a:ext cx="8453872" cy="236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37" y="4170050"/>
            <a:ext cx="2931853" cy="31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20" y="4658421"/>
            <a:ext cx="183896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320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17" y="529935"/>
            <a:ext cx="8562109" cy="32823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03217" y="4520045"/>
            <a:ext cx="8988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Тепер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розглянемо границю функції двох змінних. її означення аналогічне означенню границі функції однієї змінної.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91179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18" y="540327"/>
            <a:ext cx="7720445" cy="362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29" y="4160346"/>
            <a:ext cx="7523021" cy="1954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790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2" y="384464"/>
            <a:ext cx="9320645" cy="23379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22267" y="3597763"/>
            <a:ext cx="90816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Користуючись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означенням границі функції двох змінних, можна перенести основні теореми про границі для функції однієї змінної на функції двох змінних. Наприклад, правильне таке твердження.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00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55" y="706582"/>
            <a:ext cx="9663545" cy="5292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691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Приклади. Знайти границі: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18" y="676081"/>
            <a:ext cx="2964873" cy="86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3" y="1627831"/>
            <a:ext cx="6996545" cy="124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064" y="580939"/>
            <a:ext cx="2154382" cy="110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9918"/>
            <a:ext cx="7744691" cy="266814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55073" y="5530472"/>
                <a:ext cx="107996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</a:t>
                </a:r>
                <a:r>
                  <a:rPr lang="uk-UA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Таким </a:t>
                </a:r>
                <a:r>
                  <a:rPr lang="uk-UA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чином, двом різним, збіжним до точки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uk-UA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послідовностям точок відповідають дві послідовності значень функції, які мають різні границі. Отже дана функція в точці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uk-UA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границі не має.</a:t>
                </a:r>
                <a:endParaRPr lang="uk-UA" sz="2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73" y="5530472"/>
                <a:ext cx="10799617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621" t="-2994" r="-565" b="-958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203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Неперервність функції багатьох змінних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29" y="1516481"/>
            <a:ext cx="8676408" cy="181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29" y="3334890"/>
            <a:ext cx="2532149" cy="77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11" y="4402396"/>
            <a:ext cx="8427026" cy="1153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18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Приклад. Знайти асимптоти кривих.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 l="-1797" r="-1739"/>
            </a:stretch>
          </a:blipFill>
        </p:spPr>
        <p:txBody>
          <a:bodyPr/>
          <a:lstStyle/>
          <a:p>
            <a:pPr>
              <a:defRPr/>
            </a:pPr>
            <a:r>
              <a:rPr lang="uk-UA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13" y="437016"/>
            <a:ext cx="8021782" cy="33556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28650" y="3878515"/>
                <a:ext cx="10816937" cy="2359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uk-UA" sz="21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1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</a:t>
                </a:r>
                <a:r>
                  <a:rPr lang="uk-UA" sz="21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Умові </a:t>
                </a:r>
                <a:r>
                  <a:rPr lang="uk-UA" sz="21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(1) неперервності можна надати іншого вигляду. Позначимо </a:t>
                </a:r>
                <a14:m>
                  <m:oMath xmlns:m="http://schemas.openxmlformats.org/officeDocument/2006/math">
                    <m:r>
                      <a:rPr lang="uk-UA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uk-UA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uk-UA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uk-UA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21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endParaRPr lang="uk-UA" sz="21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uk-UA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uk-UA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uk-UA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21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uk-UA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uk-UA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uk-UA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uk-UA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uk-UA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uk-UA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1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uk-UA" sz="2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Величини </a:t>
                </a:r>
                <a14:m>
                  <m:oMath xmlns:m="http://schemas.openxmlformats.org/officeDocument/2006/math">
                    <m:r>
                      <a:rPr lang="uk-UA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2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2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називають </a:t>
                </a:r>
                <a:r>
                  <a:rPr lang="uk-UA" sz="21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приростами аргументів х </a:t>
                </a:r>
                <a:r>
                  <a:rPr lang="uk-UA" sz="2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і </a:t>
                </a:r>
                <a:r>
                  <a:rPr lang="uk-UA" sz="21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у, а </a:t>
                </a:r>
                <a14:m>
                  <m:oMath xmlns:m="http://schemas.openxmlformats.org/officeDocument/2006/math">
                    <m:r>
                      <a:rPr lang="uk-UA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1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uk-UA" sz="21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повним приростом функції </a:t>
                </a:r>
                <a14:m>
                  <m:oMath xmlns:m="http://schemas.openxmlformats.org/officeDocument/2006/math"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uk-UA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uk-UA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1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2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точці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uk-UA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З рівності (1) дістаємо</a:t>
                </a:r>
                <a:r>
                  <a:rPr lang="uk-UA" sz="21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0"/>
                  </a:spcAft>
                </a:pPr>
                <a:endParaRPr lang="uk-UA" sz="10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1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uk-UA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uk-UA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uk-UA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uk-UA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uk-UA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uk-UA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uk-UA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uk-UA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uk-UA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uk-UA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uk-UA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uk-UA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k-UA" sz="2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uk-UA" sz="2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uk-UA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uk-UA" sz="2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uk-UA" sz="2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  <m:r>
                      <a:rPr lang="uk-UA" sz="21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</m:t>
                    </m:r>
                  </m:oMath>
                </a14:m>
                <a:r>
                  <a:rPr lang="uk-UA" sz="21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</a:t>
                </a:r>
                <a:r>
                  <a:rPr lang="uk-UA" sz="21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uk-UA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uk-UA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uk-UA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uk-UA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uk-UA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uk-UA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uk-UA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lim>
                        </m:limLow>
                      </m:fName>
                      <m:e>
                        <m:r>
                          <a:rPr lang="uk-UA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∆</m:t>
                        </m:r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func>
                    <m:r>
                      <a:rPr lang="ru-RU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uk-UA" sz="2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(2)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uk-UA" sz="1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endParaRPr lang="uk-UA" sz="10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1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2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Рівність (2) дає ще одне означення неперервності.</a:t>
                </a:r>
                <a:endParaRPr lang="uk-UA" sz="21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878515"/>
                <a:ext cx="10816937" cy="2359300"/>
              </a:xfrm>
              <a:prstGeom prst="rect">
                <a:avLst/>
              </a:prstGeom>
              <a:blipFill rotWithShape="0">
                <a:blip r:embed="rId3"/>
                <a:stretch>
                  <a:fillRect l="-676" t="-1550" r="-620" b="-439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468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79" y="893618"/>
            <a:ext cx="10046394" cy="5135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471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467592"/>
            <a:ext cx="9424555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35" y="3210791"/>
            <a:ext cx="9195955" cy="2992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723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7" y="405245"/>
            <a:ext cx="11149445" cy="602672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dirty="0" smtClean="0"/>
              <a:t>        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з її межею називається замкненою. Якщо існує круг скінченного радіуса, який цілком містить область, то вона називається обмеженою.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Замкнена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в якій визначена функція двох змінних, є аналогом відрізка для функції однієї змінної.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Тепер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сформулюємо властивості неперервних функцій двох змінних в замкненій обмеженій області.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74" y="2702559"/>
            <a:ext cx="8925790" cy="3625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10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088" y="893763"/>
            <a:ext cx="882015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10.6. Схема дослідження і побудови графіка функції.</a:t>
            </a:r>
          </a:p>
        </p:txBody>
      </p:sp>
      <p:pic>
        <p:nvPicPr>
          <p:cNvPr id="1843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1238" y="2046288"/>
            <a:ext cx="9586912" cy="4013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1278082"/>
            <a:ext cx="10109200" cy="433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Приклад 1.</a:t>
            </a:r>
            <a:endParaRPr lang="uk-UA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63" y="600854"/>
            <a:ext cx="7359456" cy="80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45" y="1819629"/>
            <a:ext cx="9016255" cy="180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45" y="3855029"/>
            <a:ext cx="8936095" cy="233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78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75" y="3512128"/>
            <a:ext cx="8133053" cy="27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75" y="259773"/>
            <a:ext cx="7697512" cy="284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240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433</Words>
  <Application>Microsoft Office PowerPoint</Application>
  <PresentationFormat>Широкоэкранный</PresentationFormat>
  <Paragraphs>49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Times New Roman</vt:lpstr>
      <vt:lpstr>Тема Office</vt:lpstr>
      <vt:lpstr>Математичний аналіз</vt:lpstr>
      <vt:lpstr>10.5.  Асимптота кривої.</vt:lpstr>
      <vt:lpstr>Презентация PowerPoint</vt:lpstr>
      <vt:lpstr>Приклад. Знайти асимптоти кривих.</vt:lpstr>
      <vt:lpstr>Презентация PowerPoint</vt:lpstr>
      <vt:lpstr>10.6. Схема дослідження і побудови графіка функції.</vt:lpstr>
      <vt:lpstr>Презентация PowerPoint</vt:lpstr>
      <vt:lpstr>Приклад 1.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 2. Дослідити та побудувати графік функції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ДИФЕРЕНЦІАЛЬНЕ ЧИСЛЕННЯ ФУНКЦІЙ БАГАТЬОХ ЗМІННИХ   </vt:lpstr>
      <vt:lpstr>1.1. Функція багатьох змінних. Означення та символіка. </vt:lpstr>
      <vt:lpstr>Презентация PowerPoint</vt:lpstr>
      <vt:lpstr>Презентация PowerPoint</vt:lpstr>
      <vt:lpstr>Приклади: а)  z=x^2+y^2.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1.2. Границя функції багатьох змінних.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Приклади. Знайти границі:</vt:lpstr>
      <vt:lpstr>1.3. Неперервність функції багатьох змінних.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Математичний аналіз</dc:title>
  <dc:creator>Прилипко О І.</dc:creator>
  <cp:lastModifiedBy>Прилипко О І.</cp:lastModifiedBy>
  <cp:revision>179</cp:revision>
  <dcterms:created xsi:type="dcterms:W3CDTF">2017-09-05T06:47:19Z</dcterms:created>
  <dcterms:modified xsi:type="dcterms:W3CDTF">2017-11-23T14:56:04Z</dcterms:modified>
</cp:coreProperties>
</file>