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68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71" r:id="rId22"/>
    <p:sldId id="369" r:id="rId23"/>
    <p:sldId id="344" r:id="rId24"/>
    <p:sldId id="345" r:id="rId25"/>
    <p:sldId id="366" r:id="rId26"/>
    <p:sldId id="347" r:id="rId27"/>
    <p:sldId id="348" r:id="rId28"/>
    <p:sldId id="349" r:id="rId29"/>
    <p:sldId id="370" r:id="rId30"/>
    <p:sldId id="351" r:id="rId31"/>
    <p:sldId id="372" r:id="rId32"/>
    <p:sldId id="353" r:id="rId33"/>
    <p:sldId id="354" r:id="rId34"/>
    <p:sldId id="355" r:id="rId35"/>
    <p:sldId id="356" r:id="rId36"/>
    <p:sldId id="357" r:id="rId37"/>
    <p:sldId id="360" r:id="rId38"/>
    <p:sldId id="359" r:id="rId39"/>
    <p:sldId id="358" r:id="rId40"/>
    <p:sldId id="361" r:id="rId41"/>
    <p:sldId id="364" r:id="rId42"/>
    <p:sldId id="365" r:id="rId43"/>
    <p:sldId id="363" r:id="rId44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26D7-AE6D-4049-9309-D75C7E1877F4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8A76A-E5EF-4A7F-91BE-CA8FD89014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BB8B-95A9-4A5A-96C8-1F36DB0A232C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159E-E512-4282-9241-6AB14C640F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8F15-054D-4B7F-B9E2-FA62DB13F6A4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2480-19F9-4998-ADDD-BCD4931E42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8C5C8-74FE-4D81-BA84-4ABE2129949D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27F9-9D03-444C-98A3-462C20AA3F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B06E-7E9A-4D01-B290-2C717769688D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F200-5C60-419E-92BC-EB09936CD5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AE1F-6413-4979-8C19-137EEA6C40E9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D936-F4EE-4288-8CED-DA308F34F5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9141-D907-4CF5-B9E3-975428552237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5C21-0D05-4ACF-AB9D-9ABC8AC9B0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2973-9A59-487C-858B-6360EA8B167A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66A3-2A35-48E6-83C3-3A0AB9311B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8883-BCDA-4BAC-978A-1C228E25D700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7438-26AA-427E-A374-D432A8029C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3A50-1A4A-45D4-97BA-A9B8D29537CC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A694-E7DA-4698-B9D8-CD230709E0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9CEB-E0A3-467F-95AE-1F11CFE7EA97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B715-706C-4D5A-B8FD-CD654A91DB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54C5F1-EE50-47AE-9218-15C25632A48A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25696-653E-4C49-8A45-CEFBEB644A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Математичний аналіз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sz="3600" dirty="0"/>
              <a:t>Лекція 4</a:t>
            </a:r>
            <a:r>
              <a:rPr lang="uk-UA" sz="3600" dirty="0" smtClean="0"/>
              <a:t>.</a:t>
            </a:r>
            <a:endParaRPr lang="uk-UA" sz="3600" dirty="0"/>
          </a:p>
          <a:p>
            <a:pPr marL="0" indent="0" algn="just">
              <a:buNone/>
            </a:pPr>
            <a:r>
              <a:rPr lang="uk-UA" sz="3600" dirty="0" smtClean="0"/>
              <a:t>Тема: Диференціал функції. Властивості та застосування. Похідні та диференціали вищих порядків. Деякі теореми диференціального числення. Правило </a:t>
            </a:r>
            <a:r>
              <a:rPr lang="uk-UA" sz="3600" dirty="0" err="1" smtClean="0"/>
              <a:t>Лопіталя</a:t>
            </a:r>
            <a:r>
              <a:rPr lang="uk-UA" sz="3600" dirty="0" smtClean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07260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Рисунок 57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0" y="669925"/>
            <a:ext cx="9709150" cy="552450"/>
          </a:xfrm>
          <a:noFill/>
          <a:ln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41313" y="677863"/>
            <a:ext cx="166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400"/>
              <a:t>Приклад. </a:t>
            </a:r>
          </a:p>
        </p:txBody>
      </p:sp>
      <p:pic>
        <p:nvPicPr>
          <p:cNvPr id="64518" name="Рисунок 5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90613" y="1528763"/>
            <a:ext cx="10201275" cy="2733675"/>
          </a:xfrm>
          <a:noFill/>
          <a:ln/>
        </p:spPr>
      </p:pic>
      <p:pic>
        <p:nvPicPr>
          <p:cNvPr id="64519" name="Рисунок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5880" y="4568826"/>
            <a:ext cx="3957205" cy="13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Приклад.</a:t>
            </a:r>
            <a:r>
              <a:rPr lang="en-US" dirty="0" smtClean="0"/>
              <a:t> 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03631" y="674396"/>
                <a:ext cx="69637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3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Обчислити наближено </a:t>
                </a:r>
                <a14:m>
                  <m:oMath xmlns:m="http://schemas.openxmlformats.org/officeDocument/2006/math"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𝑎𝑟𝑐𝑡𝑔</m:t>
                    </m:r>
                    <m:r>
                      <a:rPr lang="uk-UA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1,05</m:t>
                    </m:r>
                  </m:oMath>
                </a14:m>
                <a:r>
                  <a:rPr lang="uk-UA" sz="3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uk-UA" sz="3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631" y="674396"/>
                <a:ext cx="6963766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625" t="-15094" r="-1750" b="-3490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3945"/>
                <a:ext cx="10515600" cy="532014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3600" dirty="0" smtClean="0"/>
                  <a:t>        </a:t>
                </a:r>
                <a:r>
                  <a:rPr lang="uk-UA" sz="4000" dirty="0" smtClean="0"/>
                  <a:t>Нехай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𝑎𝑟𝑐𝑡𝑔𝑥</m:t>
                    </m:r>
                  </m:oMath>
                </a14:m>
                <a:r>
                  <a:rPr lang="uk-UA" sz="4000" dirty="0"/>
                  <a:t>, тоді за формулою </a:t>
                </a:r>
                <a:endParaRPr lang="en-US" sz="4000" i="1" dirty="0" smtClean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ru-RU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/>
                  <a:t>  </a:t>
                </a:r>
                <a:r>
                  <a:rPr lang="en-US" sz="4000" dirty="0" smtClean="0"/>
                  <a:t>     </a:t>
                </a:r>
                <a:r>
                  <a:rPr lang="uk-UA" sz="4000" dirty="0" smtClean="0"/>
                  <a:t>маємо</a:t>
                </a:r>
                <a:endParaRPr lang="uk-UA" sz="40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𝑎𝑟𝑐𝑡𝑔𝑥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𝑎𝑟𝑐𝑡𝑔𝑥</m:t>
                            </m:r>
                          </m:e>
                        </m:d>
                      </m:e>
                      <m:sup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uk-UA" sz="4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4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</a:t>
                </a:r>
                <a:endParaRPr lang="uk-UA" sz="4000" dirty="0"/>
              </a:p>
              <a:p>
                <a:pPr marL="0" indent="0" algn="just">
                  <a:buNone/>
                </a:pPr>
                <a:r>
                  <a:rPr lang="en-US" sz="4000" dirty="0" smtClean="0"/>
                  <a:t>              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+∆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4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𝑎𝑟𝑐𝑡𝑔𝑥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uk-UA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4000" dirty="0"/>
                  <a:t>  </a:t>
                </a:r>
                <a:r>
                  <a:rPr lang="uk-UA" sz="4000" dirty="0" smtClean="0"/>
                  <a:t>.</a:t>
                </a:r>
                <a:endParaRPr lang="en-US" sz="4000" dirty="0" smtClean="0"/>
              </a:p>
              <a:p>
                <a:pPr marL="0" indent="0" algn="just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uk-UA" sz="4000" dirty="0"/>
                  <a:t>Якщо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4000" i="1">
                        <a:latin typeface="Cambria Math" panose="02040503050406030204" pitchFamily="18" charset="0"/>
                      </a:rPr>
                      <m:t>=1,   ∆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4000" i="1">
                        <a:latin typeface="Cambria Math" panose="02040503050406030204" pitchFamily="18" charset="0"/>
                      </a:rPr>
                      <m:t>=0,05, </m:t>
                    </m:r>
                  </m:oMath>
                </a14:m>
                <a:r>
                  <a:rPr lang="ru-RU" sz="4000" i="1" dirty="0"/>
                  <a:t> </a:t>
                </a:r>
                <a:r>
                  <a:rPr lang="uk-UA" sz="4000" dirty="0" smtClean="0"/>
                  <a:t>то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 1,05≈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𝑎𝑟𝑐𝑡𝑔</m:t>
                    </m:r>
                    <m:r>
                      <a:rPr lang="uk-UA" sz="4000" i="1">
                        <a:latin typeface="Cambria Math" panose="02040503050406030204" pitchFamily="18" charset="0"/>
                      </a:rPr>
                      <m:t> 1+ </m:t>
                    </m:r>
                    <m:f>
                      <m:f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0,05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4000" i="1">
                        <a:latin typeface="Cambria Math" panose="02040503050406030204" pitchFamily="18" charset="0"/>
                      </a:rPr>
                      <m:t>+0,025≈0,811.</m:t>
                    </m:r>
                  </m:oMath>
                </a14:m>
                <a:endParaRPr lang="uk-UA" sz="4000" dirty="0"/>
              </a:p>
              <a:p>
                <a:pPr marL="0" indent="0" algn="just">
                  <a:buNone/>
                </a:pPr>
                <a:endParaRPr lang="uk-UA" sz="3600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3945"/>
                <a:ext cx="10515600" cy="5320146"/>
              </a:xfrm>
              <a:blipFill rotWithShape="0">
                <a:blip r:embed="rId3"/>
                <a:stretch>
                  <a:fillRect l="-2087" t="-32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 ТА ДИФЕРЕНЦІАЛИ ВИЩИХ ПОРЯДКІВ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310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b="1" dirty="0"/>
                  <a:t>7.1. Похідні вищих порядків явно заданої функції</a:t>
                </a:r>
                <a:r>
                  <a:rPr lang="uk-UA" b="1" dirty="0" smtClean="0"/>
                  <a:t>.</a:t>
                </a:r>
                <a:r>
                  <a:rPr lang="uk-UA" b="1" dirty="0"/>
                  <a:t> </a:t>
                </a:r>
                <a:endParaRPr lang="uk-UA" dirty="0"/>
              </a:p>
              <a:p>
                <a:pPr marL="0" indent="0" algn="just">
                  <a:buNone/>
                </a:pPr>
                <a:r>
                  <a:rPr lang="en-US" dirty="0" smtClean="0"/>
                  <a:t>            </a:t>
                </a:r>
                <a:r>
                  <a:rPr lang="uk-UA" dirty="0" smtClean="0"/>
                  <a:t>Нехай </a:t>
                </a:r>
                <a:r>
                  <a:rPr lang="uk-UA" dirty="0"/>
                  <a:t>на інтервалі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;  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uk-UA" dirty="0"/>
                  <a:t> задана диференційовна функція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/>
                  <a:t>, тоді її похідна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/>
                  <a:t>, яку називатимемо ще </a:t>
                </a:r>
                <a:r>
                  <a:rPr lang="uk-UA" i="1" dirty="0"/>
                  <a:t>першою похідною </a:t>
                </a:r>
                <a:r>
                  <a:rPr lang="uk-UA" dirty="0"/>
                  <a:t>(або </a:t>
                </a:r>
                <a:r>
                  <a:rPr lang="uk-UA" i="1" dirty="0"/>
                  <a:t>похідною першого порядку</a:t>
                </a:r>
                <a:r>
                  <a:rPr lang="uk-UA" dirty="0"/>
                  <a:t>), також є функцією від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dirty="0"/>
                  <a:t>. </a:t>
                </a:r>
                <a:r>
                  <a:rPr lang="uk-UA" dirty="0"/>
                  <a:t>Може трапитись, що функція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/>
                  <a:t> також має похідну на інтервалі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;  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uk-UA" dirty="0"/>
                  <a:t> або в деякій точці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;  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dirty="0"/>
                  <a:t>. </a:t>
                </a:r>
                <a:r>
                  <a:rPr lang="uk-UA" dirty="0"/>
                  <a:t>Цю останню похідну називають </a:t>
                </a:r>
                <a:r>
                  <a:rPr lang="uk-UA" i="1" dirty="0"/>
                  <a:t>другою похідною </a:t>
                </a:r>
                <a:r>
                  <a:rPr lang="uk-UA" dirty="0"/>
                  <a:t>(або </a:t>
                </a:r>
                <a:r>
                  <a:rPr lang="uk-UA" i="1" dirty="0"/>
                  <a:t>похідною другого порядку</a:t>
                </a:r>
                <a:r>
                  <a:rPr lang="uk-UA" dirty="0"/>
                  <a:t>) і позначають одним із таких символів:</a:t>
                </a:r>
              </a:p>
              <a:p>
                <a:pPr marL="0" indent="0">
                  <a:buNone/>
                </a:pPr>
                <a:endParaRPr lang="uk-UA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′′</m:t>
                          </m:r>
                          <m:d>
                            <m:d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,       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 ,      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 ,    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uk-UA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31039"/>
              </a:xfrm>
              <a:blipFill rotWithShape="0">
                <a:blip r:embed="rId2"/>
                <a:stretch>
                  <a:fillRect l="-1217" t="-2059" r="-11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32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3938" y="657225"/>
            <a:ext cx="10272712" cy="4000500"/>
          </a:xfrm>
          <a:ln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4764088"/>
            <a:ext cx="109251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smtClean="0"/>
              <a:t>Приклад.</a:t>
            </a:r>
            <a:endParaRPr lang="ru-RU" sz="3200" smtClean="0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540000" y="797073"/>
            <a:ext cx="52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2400" dirty="0">
                <a:cs typeface="Times New Roman" pitchFamily="18" charset="0"/>
              </a:rPr>
              <a:t>Знайти четверту похідну функції </a:t>
            </a:r>
            <a:endParaRPr lang="uk-UA" sz="3600" dirty="0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902200" y="3521075"/>
            <a:ext cx="279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200">
                <a:cs typeface="Times New Roman" pitchFamily="18" charset="0"/>
              </a:rPr>
              <a:t>.</a:t>
            </a:r>
            <a:r>
              <a:rPr lang="ru-RU" sz="1500"/>
              <a:t> </a:t>
            </a:r>
            <a:endParaRPr lang="ru-RU"/>
          </a:p>
        </p:txBody>
      </p:sp>
      <p:graphicFrame>
        <p:nvGraphicFramePr>
          <p:cNvPr id="686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921937"/>
              </p:ext>
            </p:extLst>
          </p:nvPr>
        </p:nvGraphicFramePr>
        <p:xfrm>
          <a:off x="7472363" y="593725"/>
          <a:ext cx="3686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4" name="Уравнение" r:id="rId3" imgW="1193760" imgH="241200" progId="Equation.3">
                  <p:embed/>
                </p:oleObj>
              </mc:Choice>
              <mc:Fallback>
                <p:oleObj name="Уравнение" r:id="rId3" imgW="119376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2363" y="593725"/>
                        <a:ext cx="368617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0" y="328136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099147"/>
              </p:ext>
            </p:extLst>
          </p:nvPr>
        </p:nvGraphicFramePr>
        <p:xfrm>
          <a:off x="1516063" y="1546225"/>
          <a:ext cx="73755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5" name="Уравнение" r:id="rId5" imgW="2260440" imgH="304560" progId="Equation.3">
                  <p:embed/>
                </p:oleObj>
              </mc:Choice>
              <mc:Fallback>
                <p:oleObj name="Уравнение" r:id="rId5" imgW="2260440" imgH="3045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546225"/>
                        <a:ext cx="7375525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0" y="3257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1238250" y="2670175"/>
          <a:ext cx="72580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6" name="Формула" r:id="rId7" imgW="2590461" imgH="374721" progId="Equation.3">
                  <p:embed/>
                </p:oleObj>
              </mc:Choice>
              <mc:Fallback>
                <p:oleObj name="Формула" r:id="rId7" imgW="2590461" imgH="374721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670175"/>
                        <a:ext cx="725805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0" y="328136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1314450" y="3767138"/>
          <a:ext cx="4843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7" name="Формула" r:id="rId9" imgW="1536700" imgH="292100" progId="Equation.3">
                  <p:embed/>
                </p:oleObj>
              </mc:Choice>
              <mc:Fallback>
                <p:oleObj name="Формула" r:id="rId9" imgW="1536700" imgH="2921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3767138"/>
                        <a:ext cx="4843463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0" y="328136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28" name="Object 20"/>
          <p:cNvGraphicFramePr>
            <a:graphicFrameLocks noChangeAspect="1"/>
          </p:cNvGraphicFramePr>
          <p:nvPr/>
        </p:nvGraphicFramePr>
        <p:xfrm>
          <a:off x="1295400" y="4900613"/>
          <a:ext cx="425926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8" name="Формула" r:id="rId11" imgW="1333500" imgH="292100" progId="Equation.3">
                  <p:embed/>
                </p:oleObj>
              </mc:Choice>
              <mc:Fallback>
                <p:oleObj name="Формула" r:id="rId11" imgW="1333500" imgH="2921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00613"/>
                        <a:ext cx="4259263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7.2.</a:t>
            </a:r>
            <a:r>
              <a:rPr lang="ru-RU" smtClean="0"/>
              <a:t>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100" y="796925"/>
            <a:ext cx="9480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" y="1458913"/>
            <a:ext cx="11177588" cy="1203325"/>
          </a:xfrm>
          <a:ln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" y="3276600"/>
            <a:ext cx="108696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3413" y="581025"/>
            <a:ext cx="10475912" cy="4819650"/>
          </a:xfrm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smtClean="0"/>
              <a:t>Приклад.</a:t>
            </a:r>
            <a:endParaRPr lang="ru-RU" sz="3600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650" y="688975"/>
            <a:ext cx="7058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" y="1446213"/>
            <a:ext cx="10379075" cy="625475"/>
          </a:xfrm>
          <a:ln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4150" y="2024063"/>
            <a:ext cx="65246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7.3.</a:t>
            </a:r>
            <a:r>
              <a:rPr lang="ru-RU" smtClean="0"/>
              <a:t> </a:t>
            </a:r>
            <a:r>
              <a:rPr lang="en-US" smtClean="0"/>
              <a:t> </a:t>
            </a:r>
            <a:endParaRPr lang="ru-RU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3" y="884238"/>
            <a:ext cx="9383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1050" y="1663700"/>
            <a:ext cx="10926763" cy="1069975"/>
          </a:xfrm>
          <a:ln/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17550" y="2943225"/>
            <a:ext cx="985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800"/>
              <a:t>Тоді</a:t>
            </a:r>
            <a:r>
              <a:rPr lang="ru-RU" sz="2800"/>
              <a:t> </a:t>
            </a: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25" y="3402013"/>
            <a:ext cx="100679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5225" y="1189038"/>
            <a:ext cx="10563225" cy="3438525"/>
          </a:xfr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36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6. Диференціал. 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1106906"/>
            <a:ext cx="10515600" cy="5181599"/>
          </a:xfrm>
          <a:blipFill rotWithShape="0">
            <a:blip r:embed="rId2"/>
            <a:stretch>
              <a:fillRect l="-1797" t="-2941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smtClean="0"/>
              <a:t>Приклад.</a:t>
            </a:r>
            <a:r>
              <a:rPr lang="ru-RU" smtClean="0"/>
              <a:t> 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492125"/>
            <a:ext cx="74152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04900" y="2081213"/>
            <a:ext cx="9337675" cy="3552825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Приклад. </a:t>
                </a:r>
                <a:r>
                  <a:rPr lang="ru-RU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4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40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uk-UA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uk-UA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40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  <m:sup>
                            <m:r>
                              <a:rPr lang="uk-UA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uk-UA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uk-UA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uk-UA" sz="4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r>
                          <a:rPr lang="uk-UA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</m:oMath>
                </a14:m>
                <a:r>
                  <a:rPr lang="ru-RU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ru-RU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ru-RU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r="-13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3291" y="1825624"/>
                <a:ext cx="11000509" cy="46894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</a:t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i="1" dirty="0" smtClean="0"/>
                  <a:t>               </a:t>
                </a:r>
                <a:r>
                  <a:rPr lang="uk-UA" sz="3200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d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type m:val="skw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i="1" dirty="0"/>
                  <a:t>;</a:t>
                </a:r>
                <a:endParaRPr lang="uk-UA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d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type m:val="skw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i="1" dirty="0"/>
                  <a:t>;</a:t>
                </a:r>
                <a:endParaRPr lang="uk-UA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d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type m:val="skw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=27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i="1" dirty="0"/>
                  <a:t>;</a:t>
                </a:r>
                <a:endParaRPr lang="uk-UA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</a:t>
                </a:r>
                <a:r>
                  <a:rPr lang="ru-RU" sz="3200" dirty="0" smtClean="0"/>
                  <a:t>…………………………………….</a:t>
                </a:r>
                <a:endParaRPr lang="uk-UA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3200" i="1" dirty="0"/>
                  <a:t>;</a:t>
                </a:r>
                <a:endParaRPr lang="uk-UA" sz="3200" dirty="0"/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291" y="1825624"/>
                <a:ext cx="11000509" cy="4689475"/>
              </a:xfrm>
              <a:blipFill rotWithShape="0">
                <a:blip r:embed="rId3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82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5857"/>
          </a:xfrm>
        </p:spPr>
        <p:txBody>
          <a:bodyPr/>
          <a:lstStyle/>
          <a:p>
            <a:r>
              <a:rPr lang="en-US" sz="5400" b="1" dirty="0"/>
              <a:t>7</a:t>
            </a:r>
            <a:r>
              <a:rPr lang="uk-UA" sz="5400" b="1" dirty="0"/>
              <a:t>.4. Диференціали вищих порядків</a:t>
            </a:r>
            <a:r>
              <a:rPr lang="uk-UA" sz="5400" b="1" dirty="0" smtClean="0"/>
              <a:t>.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          </a:t>
                </a:r>
                <a:r>
                  <a:rPr lang="uk-UA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диференційовну функцію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 </a:t>
                </a:r>
                <a14:m>
                  <m:oMath xmlns:m="http://schemas.openxmlformats.org/officeDocument/2006/math">
                    <m:r>
                      <a:rPr lang="uk-UA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незалежна змінна. Тоді її перший диференціал або диференціал першого порядку </a:t>
                </a:r>
                <a:endParaRPr lang="en-US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uk-UA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1" i="1">
                          <a:latin typeface="Cambria Math" panose="02040503050406030204" pitchFamily="18" charset="0"/>
                        </a:rPr>
                        <m:t>𝒅𝒚</m:t>
                      </m:r>
                      <m:r>
                        <a:rPr lang="uk-UA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uk-UA" sz="5400" b="1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uk-UA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uk-UA" sz="5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k-UA" sz="5400" b="1" i="1"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uk-U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377" t="-4202" r="-23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71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325" y="457200"/>
            <a:ext cx="10821988" cy="4210050"/>
          </a:xfrm>
          <a:ln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8075" y="5027613"/>
            <a:ext cx="44688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5550" y="592138"/>
            <a:ext cx="9723438" cy="760412"/>
          </a:xfrm>
          <a:ln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1941513"/>
            <a:ext cx="812958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222625"/>
            <a:ext cx="107076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9050" y="4651375"/>
            <a:ext cx="6832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7982" y="280555"/>
                <a:ext cx="11367654" cy="618259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4400" dirty="0"/>
                  <a:t>Приклад. </a:t>
                </a:r>
                <a:r>
                  <a:rPr lang="en-US" sz="4400" dirty="0" smtClean="0"/>
                  <a:t>    </a:t>
                </a:r>
                <a:r>
                  <a:rPr lang="uk-UA" sz="4400" dirty="0" smtClean="0"/>
                  <a:t>Знайти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uk-UA" sz="4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4400" dirty="0" smtClean="0"/>
                  <a:t>,</a:t>
                </a:r>
                <a:r>
                  <a:rPr lang="en-US" sz="4400" dirty="0" smtClean="0"/>
                  <a:t>   </a:t>
                </a:r>
                <a:r>
                  <a:rPr lang="ru-RU" sz="4400" dirty="0" smtClean="0"/>
                  <a:t> </a:t>
                </a:r>
                <a:r>
                  <a:rPr lang="uk-UA" sz="4400" dirty="0"/>
                  <a:t>якщо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ru-RU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4400" dirty="0"/>
                  <a:t>.</a:t>
                </a:r>
                <a:endParaRPr lang="uk-UA" sz="4400" dirty="0"/>
              </a:p>
              <a:p>
                <a:pPr marL="0" indent="0" algn="just">
                  <a:buNone/>
                </a:pPr>
                <a:r>
                  <a:rPr lang="uk-UA" sz="4400" dirty="0"/>
                  <a:t> </a:t>
                </a:r>
              </a:p>
              <a:p>
                <a:pPr marL="0" indent="0" algn="just">
                  <a:buNone/>
                </a:pPr>
                <a:r>
                  <a:rPr lang="uk-UA" sz="4400" dirty="0"/>
                  <a:t>Скористаємося формулою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uk-UA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′′′</m:t>
                    </m:r>
                    <m:d>
                      <m:d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k-UA" sz="4400" dirty="0" smtClean="0"/>
                  <a:t>.</a:t>
                </a:r>
                <a:endParaRPr lang="uk-UA" sz="4400" dirty="0"/>
              </a:p>
              <a:p>
                <a:pPr marL="0" indent="0" algn="just">
                  <a:buNone/>
                </a:pPr>
                <a:endParaRPr lang="en-US" sz="2000" dirty="0" smtClean="0"/>
              </a:p>
              <a:p>
                <a:pPr marL="0" indent="0" algn="just">
                  <a:buNone/>
                </a:pPr>
                <a:r>
                  <a:rPr lang="uk-UA" sz="4400" dirty="0" smtClean="0"/>
                  <a:t>Оскільки </a:t>
                </a:r>
                <a:endParaRPr lang="en-US" sz="4400" dirty="0" smtClean="0"/>
              </a:p>
              <a:p>
                <a:pPr marL="0" indent="0" algn="just">
                  <a:buNone/>
                </a:pPr>
                <a:r>
                  <a:rPr lang="uk-UA" sz="2000" dirty="0" smtClean="0"/>
                  <a:t> </a:t>
                </a:r>
                <a:endParaRPr lang="uk-UA" sz="20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=−8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/>
                  <a:t>,</a:t>
                </a:r>
                <a:endParaRPr lang="uk-UA" sz="4400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uk-UA" sz="4400" dirty="0" smtClean="0"/>
                  <a:t>то </a:t>
                </a:r>
                <a:r>
                  <a:rPr lang="en-US" sz="4400" dirty="0" smtClean="0"/>
                  <a:t>                 </a:t>
                </a:r>
                <a:r>
                  <a:rPr lang="uk-UA" sz="4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uk-UA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=−8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uk-UA" sz="44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uk-UA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p>
                        <m:r>
                          <a:rPr lang="uk-UA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982" y="280555"/>
                <a:ext cx="11367654" cy="6182590"/>
              </a:xfrm>
              <a:blipFill rotWithShape="0">
                <a:blip r:embed="rId2"/>
                <a:stretch>
                  <a:fillRect l="-2145" t="-2959" r="-32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89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150" y="828675"/>
            <a:ext cx="903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7063" y="1538288"/>
            <a:ext cx="10707687" cy="1490662"/>
          </a:xfrm>
          <a:ln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5725" y="3025775"/>
            <a:ext cx="41814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2450" y="465138"/>
            <a:ext cx="10966450" cy="1387475"/>
          </a:xfrm>
          <a:ln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1952625"/>
            <a:ext cx="89646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0463" y="4306888"/>
            <a:ext cx="3868737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00" y="803275"/>
            <a:ext cx="10718800" cy="1130300"/>
          </a:xfrm>
          <a:ln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575" y="3084406"/>
            <a:ext cx="7002607" cy="148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29936" y="342900"/>
                <a:ext cx="11149446" cy="6120245"/>
              </a:xfrm>
            </p:spPr>
            <p:txBody>
              <a:bodyPr/>
              <a:lstStyle/>
              <a:p>
                <a:pPr marL="0" indent="0" algn="just">
                  <a:buNone/>
                </a:pPr>
                <a:endParaRPr lang="en-US" sz="4000" b="1" i="1" dirty="0" smtClean="0"/>
              </a:p>
              <a:p>
                <a:pPr marL="0" indent="0" algn="just">
                  <a:buNone/>
                </a:pPr>
                <a:r>
                  <a:rPr lang="uk-UA" sz="4000" b="1" i="1" dirty="0" smtClean="0"/>
                  <a:t>Теорема </a:t>
                </a:r>
                <a:r>
                  <a:rPr lang="uk-UA" sz="4000" b="1" i="1" dirty="0"/>
                  <a:t>Лагранжа. </a:t>
                </a:r>
                <a:r>
                  <a:rPr lang="uk-UA" sz="4000" i="1" dirty="0"/>
                  <a:t>Якщо функція </a:t>
                </a:r>
                <a14:m>
                  <m:oMath xmlns:m="http://schemas.openxmlformats.org/officeDocument/2006/math">
                    <m:r>
                      <a:rPr lang="uk-UA" sz="4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4000" i="1" dirty="0"/>
                  <a:t>, </a:t>
                </a:r>
                <a:r>
                  <a:rPr lang="uk-UA" sz="4000" i="1" dirty="0"/>
                  <a:t>неперервна на відрізку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;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sz="4000" i="1" dirty="0"/>
                  <a:t>, </a:t>
                </a:r>
                <a:r>
                  <a:rPr lang="uk-UA" sz="4000" i="1" dirty="0"/>
                  <a:t>диференційовна в інтервалі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;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uk-UA" sz="4000" i="1" dirty="0"/>
                  <a:t>, то всередині цього інтервалу знайдеться хоча б одна точка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ru-RU" sz="4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uk-UA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4000" i="1">
                            <a:latin typeface="Cambria Math" panose="02040503050406030204" pitchFamily="18" charset="0"/>
                          </a:rPr>
                          <m:t>; 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sz="4000" i="1" dirty="0"/>
                  <a:t>,</a:t>
                </a:r>
                <a:r>
                  <a:rPr lang="uk-UA" sz="4000" i="1" dirty="0"/>
                  <a:t> в якій </a:t>
                </a:r>
                <a:endParaRPr lang="uk-UA" sz="4000" dirty="0"/>
              </a:p>
              <a:p>
                <a:pPr marL="0" indent="0" algn="just">
                  <a:buNone/>
                </a:pPr>
                <a:endParaRPr lang="en-US" sz="40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uk-UA" sz="6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uk-UA" sz="4000" dirty="0"/>
              </a:p>
              <a:p>
                <a:pPr algn="just"/>
                <a:endParaRPr lang="uk-UA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936" y="342900"/>
                <a:ext cx="11149446" cy="6120245"/>
              </a:xfrm>
              <a:blipFill rotWithShape="0">
                <a:blip r:embed="rId2"/>
                <a:stretch>
                  <a:fillRect l="-1968" r="-19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83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352926"/>
            <a:ext cx="10515600" cy="5824037"/>
          </a:xfrm>
          <a:blipFill rotWithShape="0">
            <a:blip r:embed="rId2"/>
            <a:stretch>
              <a:fillRect l="-1797" t="-2618" r="-173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uk-UA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838200" y="1482725"/>
            <a:ext cx="10515600" cy="49228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en-US" smtClean="0"/>
              <a:t>              </a:t>
            </a:r>
            <a:r>
              <a:rPr lang="uk-UA" smtClean="0">
                <a:latin typeface="Times New Roman" pitchFamily="18" charset="0"/>
              </a:rPr>
              <a:t>Раніше ми ознайомились з деякими способами розкриття невизначеностей. Розглянемо ще один спосіб, який ґрунтується на застосуванні похідних.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895350" y="654050"/>
            <a:ext cx="4841875" cy="677863"/>
          </a:xfrm>
          <a:ln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2819400"/>
            <a:ext cx="9499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Приклад.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границю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4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 невизначеність виду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тому за правилом </a:t>
                </a:r>
                <a:r>
                  <a:rPr lang="uk-UA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Лопіталя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func>
                        <m:func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uk-U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uk-UA" i="1">
                          <a:latin typeface="Cambria Math" panose="02040503050406030204" pitchFamily="18" charset="0"/>
                        </a:rPr>
                        <m:t>=3.</m:t>
                      </m:r>
                    </m:oMath>
                  </m:oMathPara>
                </a14:m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97" t="-8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711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3125" y="493713"/>
            <a:ext cx="10191750" cy="354012"/>
          </a:xfrm>
          <a:ln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81088"/>
            <a:ext cx="19018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" y="1847850"/>
            <a:ext cx="104775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smtClean="0">
                <a:latin typeface="Times New Roman" pitchFamily="18" charset="0"/>
              </a:rPr>
              <a:t>Приклад.</a:t>
            </a:r>
            <a:r>
              <a:rPr lang="ru-RU" smtClean="0"/>
              <a:t> 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08000"/>
            <a:ext cx="2955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04900" y="1738313"/>
            <a:ext cx="10298113" cy="4295775"/>
          </a:xfrm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5338" y="366713"/>
            <a:ext cx="9840912" cy="2962275"/>
          </a:xfrm>
          <a:ln/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65113" y="3343275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800"/>
              <a:t>Приклад.</a:t>
            </a:r>
            <a:r>
              <a:rPr lang="ru-RU"/>
              <a:t> </a:t>
            </a: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088" y="3101975"/>
            <a:ext cx="16208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975" y="4333875"/>
            <a:ext cx="801211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1100" y="1555750"/>
            <a:ext cx="10174288" cy="2868613"/>
          </a:xfrm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7763" y="457200"/>
            <a:ext cx="9463087" cy="2647950"/>
          </a:xfrm>
          <a:ln/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79413" y="3724275"/>
            <a:ext cx="2065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2800"/>
              <a:t>Приклад</a:t>
            </a:r>
            <a:r>
              <a:rPr lang="en-US" sz="2800"/>
              <a:t> 1</a:t>
            </a:r>
            <a:r>
              <a:rPr lang="uk-UA" sz="2800"/>
              <a:t>.</a:t>
            </a:r>
            <a:r>
              <a:rPr lang="uk-UA"/>
              <a:t> 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325" y="3619500"/>
            <a:ext cx="2743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4829175"/>
            <a:ext cx="110204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581025"/>
            <a:ext cx="284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914400" y="847725"/>
            <a:ext cx="2001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800"/>
              <a:t>Приклад</a:t>
            </a:r>
            <a:r>
              <a:rPr lang="en-US" sz="2800"/>
              <a:t> 2</a:t>
            </a:r>
            <a:r>
              <a:rPr lang="uk-UA" sz="2800"/>
              <a:t>.</a:t>
            </a:r>
            <a:endParaRPr lang="ru-RU" sz="2800"/>
          </a:p>
        </p:txBody>
      </p:sp>
      <p:pic>
        <p:nvPicPr>
          <p:cNvPr id="942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938338"/>
            <a:ext cx="10391775" cy="962025"/>
          </a:xfrm>
          <a:ln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" y="3505200"/>
            <a:ext cx="108473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body" idx="1"/>
          </p:nvPr>
        </p:nvSpPr>
        <p:spPr>
          <a:xfrm>
            <a:off x="419100" y="415925"/>
            <a:ext cx="11430000" cy="61420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200" smtClean="0">
                <a:latin typeface="Times New Roman" pitchFamily="18" charset="0"/>
              </a:rPr>
              <a:t>Приклад.</a:t>
            </a:r>
            <a:r>
              <a:rPr lang="ru-RU" sz="3200" smtClean="0">
                <a:latin typeface="Times New Roman" pitchFamily="18" charset="0"/>
              </a:rPr>
              <a:t>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333375"/>
            <a:ext cx="3486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2571750"/>
            <a:ext cx="10941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75" y="547688"/>
            <a:ext cx="9831388" cy="2314575"/>
          </a:xfrm>
          <a:ln/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46113" y="3217863"/>
            <a:ext cx="219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3200">
                <a:latin typeface="Times New Roman" pitchFamily="18" charset="0"/>
              </a:rPr>
              <a:t>Приклад 1.</a:t>
            </a:r>
            <a:r>
              <a:rPr lang="ru-RU" sz="3200">
                <a:latin typeface="Times New Roman" pitchFamily="18" charset="0"/>
              </a:rPr>
              <a:t> 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89288"/>
            <a:ext cx="30337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175" y="4076700"/>
            <a:ext cx="93567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6.1. Геометричний зміст диференціала.</a:t>
            </a:r>
          </a:p>
        </p:txBody>
      </p:sp>
      <p:pic>
        <p:nvPicPr>
          <p:cNvPr id="5837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690688"/>
            <a:ext cx="554672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3275" y="947738"/>
            <a:ext cx="10969625" cy="4695825"/>
          </a:xfrm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975" y="647700"/>
            <a:ext cx="2895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914400" y="1001713"/>
            <a:ext cx="185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800">
                <a:latin typeface="Times New Roman" pitchFamily="18" charset="0"/>
              </a:rPr>
              <a:t>Приклад 2.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9830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2538" y="2081213"/>
            <a:ext cx="9648825" cy="4333875"/>
          </a:xfrm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800100" y="944563"/>
            <a:ext cx="185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800">
                <a:latin typeface="Times New Roman" pitchFamily="18" charset="0"/>
              </a:rPr>
              <a:t>Приклад 3.</a:t>
            </a:r>
            <a:endParaRPr lang="ru-RU" sz="2800">
              <a:latin typeface="Times New Roman" pitchFamily="18" charset="0"/>
            </a:endParaRPr>
          </a:p>
        </p:txBody>
      </p:sp>
      <p:pic>
        <p:nvPicPr>
          <p:cNvPr id="993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0363" y="906463"/>
            <a:ext cx="2644775" cy="831850"/>
          </a:xfrm>
          <a:ln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1752600"/>
            <a:ext cx="972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747713"/>
            <a:ext cx="10636250" cy="1114425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6.2. Властивості диференціала. Інваріантність форми диференціала.</a:t>
            </a:r>
          </a:p>
        </p:txBody>
      </p:sp>
      <p:pic>
        <p:nvPicPr>
          <p:cNvPr id="5939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2085975"/>
            <a:ext cx="86804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977900"/>
            <a:ext cx="104743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5525" y="4298950"/>
            <a:ext cx="53975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0">
            <a:blip r:embed="rId2"/>
            <a:stretch>
              <a:fillRect t="-16590" b="-24885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uk-UA">
                <a:noFill/>
              </a:rPr>
              <a:t> </a:t>
            </a:r>
          </a:p>
        </p:txBody>
      </p:sp>
      <p:pic>
        <p:nvPicPr>
          <p:cNvPr id="61442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738" y="2727325"/>
            <a:ext cx="9534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6.3. </a:t>
            </a:r>
            <a:r>
              <a:rPr lang="uk-UA" smtClean="0"/>
              <a:t>Застосування диференціала у наближених обчисленнях.</a:t>
            </a:r>
            <a:r>
              <a:rPr lang="ru-RU" smtClean="0"/>
              <a:t> </a:t>
            </a:r>
          </a:p>
        </p:txBody>
      </p:sp>
      <p:pic>
        <p:nvPicPr>
          <p:cNvPr id="62468" name="Рисунок 5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2575" y="1905000"/>
            <a:ext cx="11298238" cy="1123950"/>
          </a:xfrm>
          <a:noFill/>
          <a:ln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58775" y="4665663"/>
            <a:ext cx="11417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400"/>
              <a:t>          </a:t>
            </a:r>
            <a:r>
              <a:rPr lang="uk-UA" sz="2400"/>
              <a:t>Диференціал  зазвичай  відшукується  значно  простіше,  ніж  приріст  </a:t>
            </a:r>
            <a:endParaRPr lang="ru-RU" sz="2400"/>
          </a:p>
          <a:p>
            <a:pPr algn="just"/>
            <a:r>
              <a:rPr lang="uk-UA" sz="2400"/>
              <a:t>функції,  тому  дану формулу зручно  використовувати  для  наближених </a:t>
            </a:r>
          </a:p>
          <a:p>
            <a:pPr algn="just"/>
            <a:r>
              <a:rPr lang="uk-UA" sz="2400"/>
              <a:t>обчислень значень функції.</a:t>
            </a:r>
            <a:r>
              <a:rPr lang="ru-RU" sz="24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10173" y="3462586"/>
                <a:ext cx="73145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sz="4400" i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4400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4400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uk-UA" sz="4400" i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uk-UA" sz="4400" i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73" y="3462586"/>
                <a:ext cx="731450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Рисунок 5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3913" y="1052513"/>
            <a:ext cx="11368087" cy="3957637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204</Words>
  <Application>Microsoft Office PowerPoint</Application>
  <PresentationFormat>Широкоэкранный</PresentationFormat>
  <Paragraphs>74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Times New Roman</vt:lpstr>
      <vt:lpstr>Тема Office</vt:lpstr>
      <vt:lpstr>Уравнение</vt:lpstr>
      <vt:lpstr>Формула</vt:lpstr>
      <vt:lpstr>Математичний аналіз</vt:lpstr>
      <vt:lpstr>§ 6. Диференціал. </vt:lpstr>
      <vt:lpstr>Презентация PowerPoint</vt:lpstr>
      <vt:lpstr>6.1. Геометричний зміст диференціала.</vt:lpstr>
      <vt:lpstr>6.2. Властивості диференціала. Інваріантність форми диференціала.</vt:lpstr>
      <vt:lpstr>Презентация PowerPoint</vt:lpstr>
      <vt:lpstr> </vt:lpstr>
      <vt:lpstr>6.3. Застосування диференціала у наближених обчисленнях. </vt:lpstr>
      <vt:lpstr>Презентация PowerPoint</vt:lpstr>
      <vt:lpstr>Презентация PowerPoint</vt:lpstr>
      <vt:lpstr>Приклад. </vt:lpstr>
      <vt:lpstr>§7.    ПОХІДНІ ТА ДИФЕРЕНЦІАЛИ ВИЩИХ ПОРЯДКІВ</vt:lpstr>
      <vt:lpstr>Презентация PowerPoint</vt:lpstr>
      <vt:lpstr>Приклад.</vt:lpstr>
      <vt:lpstr>7.2. </vt:lpstr>
      <vt:lpstr>Презентация PowerPoint</vt:lpstr>
      <vt:lpstr>Приклад.</vt:lpstr>
      <vt:lpstr>7.3.  </vt:lpstr>
      <vt:lpstr>Презентация PowerPoint</vt:lpstr>
      <vt:lpstr>Приклад. </vt:lpstr>
      <vt:lpstr>Приклад.  Знайти (d^n y)/〖dx〗^n  ,  якщо x=ln⁡t, y=t^3.</vt:lpstr>
      <vt:lpstr>7.4. Диференціали вищих порядків.</vt:lpstr>
      <vt:lpstr>Презентация PowerPoint</vt:lpstr>
      <vt:lpstr>Презентация PowerPoint</vt:lpstr>
      <vt:lpstr>Презентация PowerPoint</vt:lpstr>
      <vt:lpstr>§ 8.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Приклад. Знайти границю lim┬(x→0)⁡〖(e^5x-e^2x)/x〗.</vt:lpstr>
      <vt:lpstr>Презентация PowerPoint</vt:lpstr>
      <vt:lpstr>Приклад.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Прилипко О І.</cp:lastModifiedBy>
  <cp:revision>131</cp:revision>
  <dcterms:created xsi:type="dcterms:W3CDTF">2017-09-05T06:47:19Z</dcterms:created>
  <dcterms:modified xsi:type="dcterms:W3CDTF">2017-10-19T14:36:47Z</dcterms:modified>
</cp:coreProperties>
</file>