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289" r:id="rId5"/>
    <p:sldId id="290" r:id="rId6"/>
    <p:sldId id="291" r:id="rId7"/>
    <p:sldId id="309" r:id="rId8"/>
    <p:sldId id="310" r:id="rId9"/>
    <p:sldId id="260" r:id="rId10"/>
    <p:sldId id="287" r:id="rId11"/>
    <p:sldId id="292" r:id="rId12"/>
    <p:sldId id="286" r:id="rId13"/>
    <p:sldId id="258" r:id="rId14"/>
    <p:sldId id="262" r:id="rId15"/>
    <p:sldId id="264" r:id="rId16"/>
    <p:sldId id="265" r:id="rId17"/>
    <p:sldId id="316" r:id="rId18"/>
    <p:sldId id="267" r:id="rId19"/>
    <p:sldId id="268" r:id="rId20"/>
    <p:sldId id="308" r:id="rId21"/>
    <p:sldId id="312" r:id="rId22"/>
    <p:sldId id="311" r:id="rId23"/>
    <p:sldId id="263" r:id="rId24"/>
    <p:sldId id="313" r:id="rId25"/>
    <p:sldId id="314" r:id="rId26"/>
    <p:sldId id="315" r:id="rId27"/>
    <p:sldId id="269" r:id="rId28"/>
    <p:sldId id="306" r:id="rId29"/>
    <p:sldId id="317" r:id="rId30"/>
    <p:sldId id="270" r:id="rId31"/>
    <p:sldId id="271" r:id="rId32"/>
    <p:sldId id="318" r:id="rId33"/>
    <p:sldId id="319" r:id="rId34"/>
    <p:sldId id="293" r:id="rId35"/>
    <p:sldId id="294" r:id="rId36"/>
    <p:sldId id="295" r:id="rId37"/>
    <p:sldId id="320" r:id="rId38"/>
    <p:sldId id="321" r:id="rId39"/>
    <p:sldId id="296" r:id="rId40"/>
    <p:sldId id="322" r:id="rId41"/>
    <p:sldId id="297" r:id="rId42"/>
    <p:sldId id="298" r:id="rId43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B061-43B3-4DC5-BE59-93D747E32723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ADEB-2D98-4DA7-822D-25CC05F9D4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D799-1401-465D-A553-9FB13B169E0B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42A7-7E02-45AA-8E09-6EC0E74E21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5652-277A-49DA-BCE6-9ED73A999540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F23A-59F4-464B-9E9B-CB8E63ED6C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10ED-EAFE-4590-A11E-A75CD7AF3C74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F75E-E1DA-406D-B8AD-9973D1ADFD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7FC9-062D-4786-80C3-F9DA0E5A3F77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CEC2-939F-4045-8B23-4A28B56D95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70B3-F931-4762-B35B-FC84EB5CE914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DC13-A5BF-47DE-AEF3-A7D3F9B182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45B5-C22B-41C7-911A-710BA0CE4803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DC6D-51A0-4402-9D0B-3CCE5DCC19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E3A9-2444-4E9B-852D-A0BB90F4FD10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7E2-CC72-4E6E-9E44-7492B781EA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40E5-E831-4639-A936-839DE31C9985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177F-EA55-4D43-BA4E-0780CC33E4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65A7-46F2-426C-BB28-B08367FB0B6A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21DD-4BCD-4489-ABB8-073CAC8513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6D11-2FFC-40B7-A6CB-FD1D9D5CBE38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9E52-FCD1-4B6F-8EF5-FCAF0F104C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B4282-1477-4738-87C9-6D8A05C14EFF}" type="datetimeFigureOut">
              <a:rPr lang="uk-UA"/>
              <a:pPr>
                <a:defRPr/>
              </a:pPr>
              <a:t>04.10.2017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8807E-88D3-48A5-A1DC-9D90173E78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16088" y="657225"/>
            <a:ext cx="9144000" cy="1120775"/>
          </a:xfrm>
        </p:spPr>
        <p:txBody>
          <a:bodyPr/>
          <a:lstStyle/>
          <a:p>
            <a:r>
              <a:rPr lang="uk-UA" smtClean="0"/>
              <a:t>Математичний аналіз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394" y="1890279"/>
            <a:ext cx="9577388" cy="4011613"/>
          </a:xfrm>
        </p:spPr>
        <p:txBody>
          <a:bodyPr/>
          <a:lstStyle/>
          <a:p>
            <a:pPr algn="just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4000" dirty="0" smtClean="0"/>
              <a:t>Похідна. Механічний фізичний та геометричний зміст похідної. Правила диференціювання. Таблиця похідних. Похідна складеної функції. Похідні функцій заданих параметрично та неявно. Логарифмічне диференціювання функцій.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597877" y="386862"/>
                <a:ext cx="11078307" cy="615461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b="1" dirty="0" smtClean="0"/>
                  <a:t>          </a:t>
                </a:r>
                <a:r>
                  <a:rPr lang="uk-UA" sz="3000" b="1" dirty="0" smtClean="0"/>
                  <a:t>Геометричний зміст похідної. </a:t>
                </a:r>
                <a:r>
                  <a:rPr lang="uk-UA" sz="3000" dirty="0" smtClean="0"/>
                  <a:t>Кутовий </a:t>
                </a:r>
                <a:r>
                  <a:rPr lang="uk-UA" sz="3000" dirty="0"/>
                  <a:t>коефіцієнт дотичної до кривої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0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000" dirty="0"/>
                  <a:t> або тангенс кута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3000" dirty="0"/>
                  <a:t>, що утворює дотична до кривої в даній точці з додатним напрямом осі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uk-UA" sz="3000" dirty="0"/>
                  <a:t>,— це 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000" dirty="0"/>
                  <a:t>в цій точці</a:t>
                </a:r>
                <a:r>
                  <a:rPr lang="uk-UA" sz="3000" dirty="0" smtClean="0"/>
                  <a:t>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𝑡𝑔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3000" dirty="0"/>
              </a:p>
              <a:p>
                <a:pPr marL="0" indent="0" algn="just">
                  <a:buNone/>
                </a:pPr>
                <a:r>
                  <a:rPr lang="ru-RU" sz="3000" dirty="0"/>
                  <a:t> </a:t>
                </a:r>
                <a:r>
                  <a:rPr lang="ru-RU" sz="3000" dirty="0" smtClean="0"/>
                  <a:t>         </a:t>
                </a:r>
                <a:r>
                  <a:rPr lang="uk-UA" sz="3000" dirty="0"/>
                  <a:t>Рівняння дотичної до кривої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0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000" dirty="0"/>
                  <a:t>:</a:t>
                </a:r>
                <a:endParaRPr lang="uk-UA" sz="3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000" dirty="0"/>
                  <a:t>.</a:t>
                </a:r>
                <a:endParaRPr lang="uk-UA" sz="3000" dirty="0"/>
              </a:p>
              <a:p>
                <a:pPr marL="0" indent="0" algn="just">
                  <a:buNone/>
                </a:pPr>
                <a:r>
                  <a:rPr lang="ru-RU" sz="3000" dirty="0"/>
                  <a:t> </a:t>
                </a:r>
                <a:r>
                  <a:rPr lang="ru-RU" sz="3000" dirty="0" smtClean="0"/>
                  <a:t>          </a:t>
                </a:r>
                <a:r>
                  <a:rPr lang="uk-UA" sz="3000" dirty="0"/>
                  <a:t>Нормаллю до кривої називається пряма, що проходить через точку дотику, перпендикулярно до дотичної.</a:t>
                </a:r>
              </a:p>
              <a:p>
                <a:pPr marL="0" indent="0" algn="just">
                  <a:buNone/>
                </a:pPr>
                <a:r>
                  <a:rPr lang="uk-UA" sz="3000" dirty="0" smtClean="0"/>
                  <a:t>            Оскільки </a:t>
                </a:r>
                <a:r>
                  <a:rPr lang="uk-UA" sz="3000" dirty="0"/>
                  <a:t>кутові коефіцієнти дотичної і нормалі пов’язані між собою умовою перпендикулярності, то рівняння нормалі до кривої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0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000" dirty="0"/>
                  <a:t>має вигляд:</a:t>
                </a:r>
                <a:r>
                  <a:rPr lang="uk-UA" sz="3000" dirty="0" smtClean="0"/>
                  <a:t>   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k-UA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uk-UA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k-UA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000" dirty="0"/>
                  <a:t>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877" y="386862"/>
                <a:ext cx="11078307" cy="6154615"/>
              </a:xfrm>
              <a:blipFill rotWithShape="0">
                <a:blip r:embed="rId2"/>
                <a:stretch>
                  <a:fillRect l="-1266" t="-1980" r="-13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07" y="465222"/>
            <a:ext cx="7627797" cy="526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538"/>
          </a:xfrm>
        </p:spPr>
        <p:txBody>
          <a:bodyPr/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4.2. Неперервність і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диференційовність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функцій.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3158"/>
                <a:ext cx="10515600" cy="516555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/>
                  <a:t>            </a:t>
                </a:r>
                <a:r>
                  <a:rPr lang="uk-UA" sz="3200" dirty="0" smtClean="0"/>
                  <a:t>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називається </a:t>
                </a:r>
                <a:r>
                  <a:rPr lang="uk-UA" sz="3200" dirty="0" err="1"/>
                  <a:t>диференційовною</a:t>
                </a:r>
                <a:r>
                  <a:rPr lang="uk-UA" sz="32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/>
                  <a:t>, якщо в цій точці вона має похідну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/>
                  <a:t>.</a:t>
                </a:r>
              </a:p>
              <a:p>
                <a:pPr marL="0" indent="0" algn="just">
                  <a:buNone/>
                </a:pPr>
                <a:r>
                  <a:rPr lang="uk-UA" sz="3200" dirty="0" smtClean="0"/>
                  <a:t>            Функцію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називають </a:t>
                </a:r>
                <a:r>
                  <a:rPr lang="uk-UA" sz="3200" dirty="0" err="1"/>
                  <a:t>диференційовною</a:t>
                </a:r>
                <a:r>
                  <a:rPr lang="uk-UA" sz="3200" dirty="0"/>
                  <a:t> на інтервалі, якщо вона </a:t>
                </a:r>
                <a:r>
                  <a:rPr lang="uk-UA" sz="3200" dirty="0" err="1"/>
                  <a:t>диференційовна</a:t>
                </a:r>
                <a:r>
                  <a:rPr lang="uk-UA" sz="3200" dirty="0"/>
                  <a:t> в кожній точці цього інтервалу.</a:t>
                </a:r>
              </a:p>
              <a:p>
                <a:pPr marL="0" indent="0" algn="just">
                  <a:buNone/>
                </a:pPr>
                <a:r>
                  <a:rPr lang="uk-UA" sz="800" dirty="0" smtClean="0"/>
                  <a:t>           </a:t>
                </a:r>
              </a:p>
              <a:p>
                <a:pPr marL="0" indent="0" algn="just">
                  <a:buNone/>
                </a:pPr>
                <a:r>
                  <a:rPr lang="uk-UA" sz="3200" dirty="0"/>
                  <a:t> </a:t>
                </a:r>
                <a:r>
                  <a:rPr lang="uk-UA" sz="3200" dirty="0" smtClean="0"/>
                  <a:t>           Зв’язок </a:t>
                </a:r>
                <a:r>
                  <a:rPr lang="uk-UA" sz="3200" dirty="0"/>
                  <a:t>між неперервністю функції в точці і </a:t>
                </a:r>
                <a:r>
                  <a:rPr lang="uk-UA" sz="3200" dirty="0" err="1"/>
                  <a:t>диференційовністю</a:t>
                </a:r>
                <a:r>
                  <a:rPr lang="uk-UA" sz="3200" dirty="0"/>
                  <a:t> її в цій точці встановлює така теорема</a:t>
                </a:r>
                <a:r>
                  <a:rPr lang="uk-UA" sz="3200" dirty="0" smtClean="0"/>
                  <a:t>.</a:t>
                </a:r>
              </a:p>
              <a:p>
                <a:pPr marL="0" indent="0" algn="just">
                  <a:buNone/>
                </a:pPr>
                <a:endParaRPr lang="uk-UA" sz="800" dirty="0"/>
              </a:p>
              <a:p>
                <a:pPr marL="0" indent="0" algn="just">
                  <a:buNone/>
                </a:pPr>
                <a:r>
                  <a:rPr lang="uk-UA" sz="3200" dirty="0" smtClean="0"/>
                  <a:t>        </a:t>
                </a:r>
                <a:r>
                  <a:rPr lang="uk-UA" sz="3200" b="1" dirty="0" smtClean="0"/>
                  <a:t>Теорема</a:t>
                </a:r>
                <a:r>
                  <a:rPr lang="uk-UA" sz="3200" b="1" dirty="0"/>
                  <a:t>.</a:t>
                </a:r>
                <a:r>
                  <a:rPr lang="uk-UA" sz="3200" dirty="0"/>
                  <a:t> Якщо 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</a:t>
                </a:r>
                <a:r>
                  <a:rPr lang="uk-UA" sz="3200" dirty="0" err="1"/>
                  <a:t>диференційовна</a:t>
                </a:r>
                <a:r>
                  <a:rPr lang="uk-UA" sz="32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/>
                  <a:t>, то вона в цій точці неперервна.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3158"/>
                <a:ext cx="10515600" cy="5165558"/>
              </a:xfrm>
              <a:blipFill rotWithShape="0">
                <a:blip r:embed="rId2"/>
                <a:stretch>
                  <a:fillRect l="-1507" t="-2358" r="-1449" b="-1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380"/>
            <a:ext cx="10515600" cy="962526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ДИФЕРЕНЦІЮВАННЯ ФУНКЦІЙ.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5432" y="1106906"/>
                <a:ext cx="11101136" cy="529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5.1. </a:t>
                </a:r>
                <a:r>
                  <a:rPr lang="uk-UA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Правила диференціювання суми, різниці, добутку і частки.</a:t>
                </a:r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 1.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Якщо функції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диференційовні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сума, різниця, добуток і частка цих функцій (частка за умови, що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також </a:t>
                </a:r>
                <a:r>
                  <a:rPr lang="uk-UA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диференційовні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 цій точці і справедливі такі формули:</a:t>
                </a:r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2" y="1106906"/>
                <a:ext cx="11101136" cy="5297540"/>
              </a:xfrm>
              <a:prstGeom prst="rect">
                <a:avLst/>
              </a:prstGeom>
              <a:blipFill rotWithShape="0">
                <a:blip r:embed="rId2"/>
                <a:stretch>
                  <a:fillRect l="-1098" t="-1266" r="-16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1684"/>
                <a:ext cx="10515600" cy="553527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4000" b="1" dirty="0"/>
                  <a:t>Теорема </a:t>
                </a:r>
                <a:r>
                  <a:rPr lang="ru-RU" sz="4000" b="1" dirty="0"/>
                  <a:t>2</a:t>
                </a:r>
                <a:r>
                  <a:rPr lang="uk-UA" sz="4000" b="1" dirty="0"/>
                  <a:t>.</a:t>
                </a:r>
                <a:r>
                  <a:rPr lang="uk-UA" sz="4000" dirty="0"/>
                  <a:t> Якщо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4000" dirty="0"/>
                  <a:t>, </a:t>
                </a:r>
                <a:r>
                  <a:rPr lang="uk-UA" sz="4000" dirty="0"/>
                  <a:t>де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4000" dirty="0"/>
                  <a:t> — стале число, то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4000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uk-UA" sz="4000" dirty="0"/>
              </a:p>
              <a:p>
                <a:pPr marL="0" indent="0" algn="just">
                  <a:buNone/>
                </a:pPr>
                <a:endParaRPr lang="uk-UA" sz="4000" dirty="0"/>
              </a:p>
              <a:p>
                <a:pPr marL="0" indent="0" algn="just">
                  <a:buNone/>
                </a:pPr>
                <a:endParaRPr lang="uk-UA" sz="4000" b="1" dirty="0" smtClean="0"/>
              </a:p>
              <a:p>
                <a:pPr marL="0" indent="0" algn="just">
                  <a:buNone/>
                </a:pPr>
                <a:r>
                  <a:rPr lang="uk-UA" sz="4000" b="1" dirty="0" smtClean="0"/>
                  <a:t>Теорема </a:t>
                </a:r>
                <a:r>
                  <a:rPr lang="uk-UA" sz="4000" b="1" dirty="0"/>
                  <a:t>3. </a:t>
                </a:r>
                <a:r>
                  <a:rPr lang="uk-UA" sz="4000" dirty="0"/>
                  <a:t>Сталий множник можна виносити за знак похідної, тобто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𝐶𝑢</m:t>
                            </m:r>
                          </m:e>
                        </m:d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𝐶𝑢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sz="4000" dirty="0"/>
                  <a:t>.</a:t>
                </a:r>
                <a:endParaRPr lang="uk-UA" sz="4000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1684"/>
                <a:ext cx="10515600" cy="5535279"/>
              </a:xfrm>
              <a:blipFill rotWithShape="0">
                <a:blip r:embed="rId2"/>
                <a:stretch>
                  <a:fillRect l="-2087" t="-3084" r="-20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4800"/>
                <a:ext cx="10515600" cy="5872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 smtClean="0"/>
                  <a:t>5.2. </a:t>
                </a:r>
                <a:r>
                  <a:rPr lang="uk-UA" sz="3600" b="1" dirty="0"/>
                  <a:t>Гіперболічні функції. </a:t>
                </a:r>
                <a:endParaRPr lang="uk-UA" sz="3600" dirty="0"/>
              </a:p>
              <a:p>
                <a:pPr marL="0" indent="0" algn="just">
                  <a:buNone/>
                </a:pPr>
                <a:r>
                  <a:rPr lang="uk-UA" sz="3600" dirty="0" smtClean="0"/>
                  <a:t>    У </a:t>
                </a:r>
                <a:r>
                  <a:rPr lang="uk-UA" sz="3600" dirty="0"/>
                  <a:t>математиці, будівельній </a:t>
                </a:r>
                <a:r>
                  <a:rPr lang="uk-UA" sz="3600" dirty="0" err="1"/>
                  <a:t>механіці</a:t>
                </a:r>
                <a:r>
                  <a:rPr lang="uk-UA" sz="3600" dirty="0"/>
                  <a:t>, електротехніці та інших дисциплінах зустрічаються так звані гіперболічні функції.</a:t>
                </a:r>
              </a:p>
              <a:p>
                <a:pPr marL="0" indent="0" algn="just">
                  <a:buNone/>
                </a:pPr>
                <a:r>
                  <a:rPr lang="uk-UA" sz="3600" dirty="0" smtClean="0"/>
                  <a:t>    Гіперболічними </a:t>
                </a:r>
                <a:r>
                  <a:rPr lang="uk-UA" sz="3600" dirty="0"/>
                  <a:t>синусом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𝑠h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, косинусом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, тангенсом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 і котангенсом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𝑐𝑡h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 називаються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;   </m:t>
                    </m:r>
                  </m:oMath>
                </a14:m>
                <a:r>
                  <a:rPr lang="uk-UA" sz="3600" dirty="0"/>
                  <a:t>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uk-UA" sz="3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;   </m:t>
                    </m:r>
                  </m:oMath>
                </a14:m>
                <a:r>
                  <a:rPr lang="uk-UA" sz="3600" dirty="0"/>
                  <a:t>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600" dirty="0"/>
                  <a:t> .</a:t>
                </a:r>
              </a:p>
              <a:p>
                <a:pPr marL="0" indent="0">
                  <a:buNone/>
                </a:pPr>
                <a:r>
                  <a:rPr lang="en-US" sz="3600" dirty="0"/>
                  <a:t>C</a:t>
                </a:r>
                <a:r>
                  <a:rPr lang="uk-UA" sz="3600" dirty="0" err="1"/>
                  <a:t>праведлива</a:t>
                </a:r>
                <a:r>
                  <a:rPr lang="uk-UA" sz="3600" dirty="0"/>
                  <a:t> формула: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3600" dirty="0"/>
                  <a:t>.</a:t>
                </a:r>
                <a:endParaRPr lang="uk-UA" sz="36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4800"/>
                <a:ext cx="10515600" cy="5872163"/>
              </a:xfrm>
              <a:blipFill rotWithShape="0">
                <a:blip r:embed="rId2"/>
                <a:stretch>
                  <a:fillRect l="-1797" t="-2492" r="-1739" b="-7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1" y="1416467"/>
            <a:ext cx="10746405" cy="41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 оберненої функції.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3600" dirty="0" smtClean="0"/>
                  <a:t>            Нехай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600" dirty="0"/>
                  <a:t> — пара взаємно обернених функцій. </a:t>
                </a:r>
              </a:p>
              <a:p>
                <a:pPr marL="0" indent="0" algn="just">
                  <a:buNone/>
                </a:pPr>
                <a:r>
                  <a:rPr lang="uk-UA" sz="3600" b="1" dirty="0" smtClean="0"/>
                  <a:t>            Теорема 4.</a:t>
                </a:r>
                <a:r>
                  <a:rPr lang="uk-UA" sz="3600" dirty="0" smtClean="0"/>
                  <a:t> </a:t>
                </a:r>
                <a:r>
                  <a:rPr lang="uk-UA" sz="3600" dirty="0"/>
                  <a:t>Якщо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строго монотонна на інтервалі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uk-UA" sz="36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uk-UA" sz="3600" dirty="0"/>
                  <a:t> і має відмінну від нуля похідну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в довільній точці цього інтервалу, то існує обернена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600" dirty="0"/>
                  <a:t>, яка також має похідну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600" dirty="0"/>
                  <a:t>, причому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uk-UA" sz="3600" dirty="0"/>
                  <a:t> 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97" t="-3361" r="-17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60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05853" y="481264"/>
                <a:ext cx="10716125" cy="5847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5.4. </a:t>
                </a:r>
                <a:r>
                  <a:rPr lang="uk-UA" sz="3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Таблиця похідних.</a:t>
                </a:r>
                <a:endParaRPr lang="uk-UA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 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𝑙𝑛𝑎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≠1;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uk-UA" sz="2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𝑙𝑛𝑎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" y="481264"/>
                <a:ext cx="10716125" cy="5847626"/>
              </a:xfrm>
              <a:prstGeom prst="rect">
                <a:avLst/>
              </a:prstGeom>
              <a:blipFill rotWithShape="0">
                <a:blip r:embed="rId2"/>
                <a:stretch>
                  <a:fillRect t="-17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9179" y="481263"/>
                <a:ext cx="10122567" cy="5824415"/>
              </a:xfrm>
              <a:prstGeom prst="rect">
                <a:avLst/>
              </a:prstGeom>
            </p:spPr>
            <p:txBody>
              <a:bodyPr wrap="square" numCol="2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𝑐𝑡𝑔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sh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12. </m:t>
                    </m:r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ch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sh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th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𝑐h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𝑐𝑡h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𝑠h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arcsin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arccos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arctg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arcctg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79" y="481263"/>
                <a:ext cx="10122567" cy="5824415"/>
              </a:xfrm>
              <a:prstGeom prst="rect">
                <a:avLst/>
              </a:prstGeom>
              <a:blipFill rotWithShape="0">
                <a:blip r:embed="rId2"/>
                <a:stretch>
                  <a:fillRect l="-1867" t="-1780" r="-301" b="-8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ДИФЕРЕНЦІАЛЬНЕ ЧИСЛЕННЯ ФУНКЦІЙ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ЗМІННОЇ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4943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                 Диференціальне </a:t>
            </a:r>
            <a:r>
              <a:rPr lang="uk-UA" b="1" dirty="0"/>
              <a:t>числення — розділ математики, в якому розглядається дослідження функцій за допомогою похідних та диференціалів.</a:t>
            </a:r>
          </a:p>
          <a:p>
            <a:pPr marL="0" indent="0" algn="just">
              <a:buNone/>
            </a:pPr>
            <a:r>
              <a:rPr lang="uk-UA" b="1" dirty="0" smtClean="0"/>
              <a:t>                 Деякі </a:t>
            </a:r>
            <a:r>
              <a:rPr lang="uk-UA" b="1" dirty="0"/>
              <a:t>задачі диференціального числення розв’язані ще в давнину. Так, Евклід розв’язав задачу про паралелограм найбільшої площі, який можна вписати в даний трикутник; Архімед побудував дотичну до спіралі, що носить його ім’я, а Аполлоній — дотичну до еліпса, гіперболи та параболи.</a:t>
            </a:r>
          </a:p>
          <a:p>
            <a:pPr marL="0" indent="0" algn="just">
              <a:buNone/>
            </a:pPr>
            <a:r>
              <a:rPr lang="uk-UA" b="1" dirty="0" smtClean="0"/>
              <a:t>                Загальні </a:t>
            </a:r>
            <a:r>
              <a:rPr lang="uk-UA" b="1" dirty="0"/>
              <a:t>методи диференціального числення розроблено Ньютоном і </a:t>
            </a:r>
            <a:r>
              <a:rPr lang="uk-UA" b="1" dirty="0" err="1"/>
              <a:t>Лейбніцем</a:t>
            </a:r>
            <a:r>
              <a:rPr lang="uk-UA" b="1" dirty="0"/>
              <a:t> наприкінці 17 ст., але лише в 19 ст. Коші </a:t>
            </a:r>
            <a:r>
              <a:rPr lang="uk-UA" b="1" dirty="0" err="1"/>
              <a:t>обгрунтував</a:t>
            </a:r>
            <a:r>
              <a:rPr lang="uk-UA" b="1" dirty="0"/>
              <a:t> ці методи на основі теорії границь.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101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Приклади. Знайти похідні функцій.</a:t>
            </a:r>
            <a:endParaRPr lang="uk-U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uk-UA" dirty="0" smtClean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2" y="3080083"/>
            <a:ext cx="8662736" cy="2808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323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 smtClean="0"/>
                  <a:t>2</a:t>
                </a:r>
                <a:r>
                  <a:rPr lang="en-US" dirty="0" smtClean="0"/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36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32" y="2983832"/>
            <a:ext cx="9577136" cy="2294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51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sz="5400" dirty="0" smtClean="0"/>
                  <a:t>3</a:t>
                </a:r>
                <a:r>
                  <a:rPr lang="en-US" sz="5400" dirty="0" smtClean="0"/>
                  <a:t>. </a:t>
                </a:r>
                <a:r>
                  <a:rPr lang="uk-UA" sz="5400" dirty="0" smtClean="0"/>
                  <a:t> </a:t>
                </a:r>
                <a14:m>
                  <m:oMath xmlns:m="http://schemas.openxmlformats.org/officeDocument/2006/math">
                    <m:r>
                      <a:rPr lang="uk-UA" sz="5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2759242"/>
            <a:ext cx="9448800" cy="287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00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0554"/>
                <a:ext cx="10515600" cy="6088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3600" b="1" dirty="0" smtClean="0"/>
                  <a:t>5.5. </a:t>
                </a:r>
                <a:r>
                  <a:rPr lang="uk-UA" sz="3600" b="1" dirty="0"/>
                  <a:t>Похідна складеної функції</a:t>
                </a:r>
                <a:r>
                  <a:rPr lang="ru-RU" sz="3600" b="1" dirty="0"/>
                  <a:t>.</a:t>
                </a:r>
                <a:endParaRPr lang="uk-UA" sz="3600" dirty="0"/>
              </a:p>
              <a:p>
                <a:pPr marL="0" indent="0">
                  <a:buNone/>
                </a:pPr>
                <a:r>
                  <a:rPr lang="uk-UA" sz="3600" dirty="0" smtClean="0"/>
                  <a:t>            Нехай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uk-UA" sz="3600" dirty="0"/>
                  <a:t> 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, тоді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3600" dirty="0"/>
                  <a:t> — складена функція з проміжним аргументом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sz="3600" dirty="0"/>
                  <a:t> і кінцевим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 smtClean="0"/>
                  <a:t>.</a:t>
                </a:r>
              </a:p>
              <a:p>
                <a:pPr marL="0" indent="0">
                  <a:buNone/>
                </a:pPr>
                <a:endParaRPr lang="uk-UA" sz="1050" dirty="0"/>
              </a:p>
              <a:p>
                <a:pPr marL="0" indent="0">
                  <a:buNone/>
                </a:pPr>
                <a:r>
                  <a:rPr lang="uk-UA" sz="3600" b="1" dirty="0" smtClean="0"/>
                  <a:t>         Теорема </a:t>
                </a:r>
                <a:r>
                  <a:rPr lang="ru-RU" sz="3600" b="1" dirty="0" smtClean="0"/>
                  <a:t>5</a:t>
                </a:r>
                <a:r>
                  <a:rPr lang="uk-UA" sz="3600" b="1" dirty="0" smtClean="0"/>
                  <a:t>. </a:t>
                </a:r>
                <a:r>
                  <a:rPr lang="uk-UA" sz="3600" dirty="0"/>
                  <a:t>Якщо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мав похідну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/>
                  <a:t> в точці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, 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uk-UA" sz="3600" dirty="0"/>
                  <a:t> має похідну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/>
                  <a:t>  у відповідній точці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sz="3600" dirty="0"/>
                  <a:t>, то складена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3600" dirty="0"/>
                  <a:t> має похідну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/>
                  <a:t>  в точці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 і справедлива формула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sz="3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0554"/>
                <a:ext cx="10515600" cy="6088161"/>
              </a:xfrm>
              <a:blipFill rotWithShape="0">
                <a:blip r:embed="rId2"/>
                <a:stretch>
                  <a:fillRect l="-1797" t="-2402" r="-15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905" y="333041"/>
            <a:ext cx="10515600" cy="1325563"/>
          </a:xfrm>
        </p:spPr>
        <p:txBody>
          <a:bodyPr/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Застосовуючи  правило  диференціювання  складеної  функції,  знайдіть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lvl="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uk-UA" dirty="0" smtClean="0"/>
              </a:p>
              <a:p>
                <a:pPr marL="0" lv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57" y="2935706"/>
            <a:ext cx="10515599" cy="2807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3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/>
                <a:r>
                  <a:rPr lang="uk-UA" dirty="0" smtClean="0"/>
                  <a:t>2.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uk-UA" dirty="0"/>
                  <a:t/>
                </a:r>
                <a:br>
                  <a:rPr lang="uk-UA" dirty="0"/>
                </a:br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78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4" y="2614863"/>
            <a:ext cx="10491536" cy="31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587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 smtClean="0"/>
                  <a:t>3.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dirty="0"/>
                  <a:t/>
                </a:r>
                <a:br>
                  <a:rPr lang="uk-UA" dirty="0"/>
                </a:br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24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" y="2197769"/>
            <a:ext cx="10696074" cy="2213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910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Grp="1"/>
          </p:cNvSpPr>
          <p:nvPr>
            <p:ph type="ctrTitle" idx="4294967295"/>
          </p:nvPr>
        </p:nvSpPr>
        <p:spPr>
          <a:xfrm>
            <a:off x="917863" y="1070264"/>
            <a:ext cx="10363200" cy="345690"/>
          </a:xfrm>
        </p:spPr>
        <p:txBody>
          <a:bodyPr/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5.6. Похідна функції, заданої параметрично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73" name="Rectangle 29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38343" y="1995055"/>
                <a:ext cx="11201400" cy="43255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4000" dirty="0" smtClean="0"/>
                  <a:t>        Функція </a:t>
                </a:r>
                <a:r>
                  <a:rPr lang="uk-UA" sz="4000" dirty="0"/>
                  <a:t>може задаватися параметрично: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uk-UA" sz="4000" dirty="0"/>
                  <a:t>.</a:t>
                </a:r>
              </a:p>
              <a:p>
                <a:pPr marL="0" indent="0">
                  <a:buNone/>
                </a:pPr>
                <a:r>
                  <a:rPr lang="uk-UA" sz="4000" dirty="0" smtClean="0"/>
                  <a:t>       Приклад</a:t>
                </a:r>
                <a:r>
                  <a:rPr lang="uk-UA" sz="4000" dirty="0"/>
                  <a:t>. Рівняння кола радіуса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uk-UA" sz="4000" dirty="0"/>
                  <a:t> з центром </a:t>
                </a:r>
              </a:p>
              <a:p>
                <a:pPr marL="0" indent="0">
                  <a:buNone/>
                </a:pPr>
                <a:r>
                  <a:rPr lang="uk-UA" sz="4000" dirty="0"/>
                  <a:t>в початку координат відоме: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4000" dirty="0"/>
                  <a:t>.</a:t>
                </a:r>
              </a:p>
              <a:p>
                <a:pPr marL="0" indent="0">
                  <a:buNone/>
                </a:pPr>
                <a:r>
                  <a:rPr lang="uk-UA" sz="4000" dirty="0"/>
                  <a:t>Параметрично воно запишеться так: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𝑅𝑐𝑜𝑠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𝑅𝑠𝑖𝑛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uk-UA" sz="4000" dirty="0" smtClean="0"/>
                  <a:t>.</a:t>
                </a:r>
                <a:endParaRPr lang="uk-UA" sz="4000" dirty="0"/>
              </a:p>
            </p:txBody>
          </p:sp>
        </mc:Choice>
        <mc:Fallback xmlns="">
          <p:sp>
            <p:nvSpPr>
              <p:cNvPr id="31773" name="Rectangle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38343" y="1995055"/>
                <a:ext cx="11201400" cy="4325534"/>
              </a:xfrm>
              <a:blipFill rotWithShape="0">
                <a:blip r:embed="rId2"/>
                <a:stretch>
                  <a:fillRect l="-1960" t="-39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5221"/>
                <a:ext cx="10515600" cy="57117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3600" dirty="0" smtClean="0"/>
                  <a:t>     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задана параметрично у вигляді: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Приклади. </a:t>
                </a:r>
              </a:p>
              <a:p>
                <a:pPr marL="0" indent="0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Знайти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𝑅𝑐𝑜𝑠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𝑅𝑠𝑖𝑛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𝑅𝑠𝑖𝑛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𝑅𝑐𝑜𝑠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за формулою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отримаємо: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𝑅𝑐𝑜𝑠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𝑅𝑠𝑖𝑛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𝑐𝑡𝑔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5221"/>
                <a:ext cx="10515600" cy="5711742"/>
              </a:xfrm>
              <a:blipFill rotWithShape="0">
                <a:blip r:embed="rId2"/>
                <a:stretch>
                  <a:fillRect l="-1797" t="-2775" r="-110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27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uk-UA" dirty="0" smtClean="0"/>
                  <a:t> </a:t>
                </a:r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uk-UA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uk-UA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90" y="2117558"/>
            <a:ext cx="8662735" cy="389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04814"/>
            <a:ext cx="10515600" cy="36891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4. Похідна.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773724"/>
            <a:ext cx="10515600" cy="5403239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Центральне </a:t>
            </a:r>
            <a:r>
              <a:rPr lang="uk-UA" sz="4000" dirty="0"/>
              <a:t>поняття диференціального числення — похідна — широко використовується при розв’язуванні багатьох задач з математики, фізики та інших наук, а також при вивченні різних процесів. Якщо перебіг того чи іншого процесу описується деякою функцією, то дослідження даного процесу зводиться до вивчення властивостей цієї функції та її похідної.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3770" y="641684"/>
                <a:ext cx="11036968" cy="5735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5.7. Диференціювання неявно заданої функції.</a:t>
                </a:r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неявна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задана рівнянням</a:t>
                </a:r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Щоб продиференціювати неявно задану функцію, потрібно взяти похідну по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від обох частин рівності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вважаючи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функцією від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і одержане рівняння розв’язати відносно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Похідна неявної функції виражається через незалежну змінну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 саму функцію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0" y="641684"/>
                <a:ext cx="11036968" cy="5735224"/>
              </a:xfrm>
              <a:prstGeom prst="rect">
                <a:avLst/>
              </a:prstGeom>
              <a:blipFill rotWithShape="0">
                <a:blip r:embed="rId2"/>
                <a:stretch>
                  <a:fillRect l="-1713" t="-1700" r="-1657" b="-23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3" y="962525"/>
            <a:ext cx="10250905" cy="458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 smtClean="0"/>
                  <a:t>2. </a:t>
                </a:r>
                <a:r>
                  <a:rPr lang="uk-UA" sz="4000" dirty="0" smtClean="0"/>
                  <a:t>Знайдіть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4000" dirty="0" smtClean="0"/>
                  <a:t> , </a:t>
                </a:r>
                <a:r>
                  <a:rPr lang="uk-UA" sz="4000" dirty="0"/>
                  <a:t>якщо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</m:t>
                    </m:r>
                    <m:f>
                      <m:f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𝑙𝑛</m:t>
                    </m:r>
                    <m:rad>
                      <m:radPr>
                        <m:degHide m:val="on"/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4000" dirty="0"/>
                  <a:t>.</a:t>
                </a:r>
                <a:endParaRPr lang="uk-UA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17" y="1690688"/>
            <a:ext cx="8902868" cy="443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090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6" y="1283369"/>
            <a:ext cx="10940716" cy="402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743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1138989"/>
            <a:ext cx="10411327" cy="41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26317" y="4010526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uk-UA" sz="6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2" y="336884"/>
            <a:ext cx="5710990" cy="10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2" y="1748589"/>
            <a:ext cx="7419474" cy="4621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0" y="850232"/>
            <a:ext cx="10170695" cy="24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77" y="4021282"/>
            <a:ext cx="8933814" cy="101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Тоді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1203158"/>
            <a:ext cx="7940842" cy="210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1284" y="3561347"/>
            <a:ext cx="133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Отже</a:t>
            </a:r>
            <a:endParaRPr lang="uk-UA" sz="36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4" y="4716379"/>
            <a:ext cx="5887451" cy="689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512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 Знайдіть похідну функції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uk-UA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6" y="1690688"/>
            <a:ext cx="10124574" cy="4373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384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753979"/>
            <a:ext cx="9930064" cy="4780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4446"/>
                <a:ext cx="10515600" cy="608427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200" dirty="0" smtClean="0"/>
                  <a:t>         Нехай </a:t>
                </a:r>
                <a:r>
                  <a:rPr lang="uk-UA" sz="3200" dirty="0"/>
                  <a:t>на деякому інтервалі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uk-UA" sz="32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3200" dirty="0"/>
                  <a:t> задано функцію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. Візьмемо будь-яку точку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uk-UA" sz="32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3200" dirty="0"/>
                  <a:t>  і </a:t>
                </a:r>
                <a:r>
                  <a:rPr lang="uk-UA" sz="3200" dirty="0" err="1"/>
                  <a:t>надамо</a:t>
                </a:r>
                <a:r>
                  <a:rPr lang="uk-UA" sz="3200" dirty="0"/>
                  <a:t>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 довільного приросту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 такого, щоб точка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 також належала інтервал</a:t>
                </a:r>
                <a:r>
                  <a:rPr lang="en-US" sz="3200" dirty="0"/>
                  <a:t>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uk-UA" sz="32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3200" dirty="0"/>
                  <a:t>. </a:t>
                </a:r>
                <a:r>
                  <a:rPr lang="uk-UA" sz="3200" dirty="0" smtClean="0"/>
                  <a:t> Знайдемо </a:t>
                </a:r>
                <a:r>
                  <a:rPr lang="uk-UA" sz="3200" dirty="0"/>
                  <a:t>приріст функції: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4446"/>
                <a:ext cx="10515600" cy="6084277"/>
              </a:xfrm>
              <a:blipFill rotWithShape="0">
                <a:blip r:embed="rId2"/>
                <a:stretch>
                  <a:fillRect l="-1507" t="-2004" r="-14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718" y="2823411"/>
            <a:ext cx="4016926" cy="29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5.8. Зведена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правил і формул диференціювання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1" y="1219200"/>
            <a:ext cx="9400673" cy="186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67" y="3400927"/>
            <a:ext cx="8021280" cy="2925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7410" y="2332856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‘</a:t>
            </a:r>
            <a:endParaRPr lang="uk-UA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194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04800" y="377825"/>
            <a:ext cx="11544300" cy="6008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dirty="0" smtClean="0"/>
              <a:t>   </a:t>
            </a:r>
          </a:p>
          <a:p>
            <a:pPr>
              <a:buFont typeface="Arial" charset="0"/>
              <a:buNone/>
            </a:pPr>
            <a:endParaRPr lang="uk-UA" dirty="0" smtClean="0"/>
          </a:p>
          <a:p>
            <a:pPr>
              <a:buFont typeface="Arial" charset="0"/>
              <a:buNone/>
            </a:pPr>
            <a:r>
              <a:rPr lang="uk-UA" dirty="0" smtClean="0"/>
              <a:t>             </a:t>
            </a:r>
          </a:p>
          <a:p>
            <a:pPr>
              <a:buFont typeface="Arial" charset="0"/>
              <a:buNone/>
            </a:pPr>
            <a:endParaRPr lang="uk-UA" sz="9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69" y="641214"/>
            <a:ext cx="8357936" cy="548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77" y="529390"/>
            <a:ext cx="6521118" cy="611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1015"/>
                <a:ext cx="10515600" cy="620737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uk-UA" sz="4400" b="1" dirty="0" smtClean="0"/>
                  <a:t>   4.1. Означення похідної.</a:t>
                </a:r>
              </a:p>
              <a:p>
                <a:pPr marL="0" indent="0" algn="just">
                  <a:buNone/>
                </a:pPr>
                <a:r>
                  <a:rPr lang="uk-UA" sz="4000" b="1" dirty="0" smtClean="0"/>
                  <a:t>Означення</a:t>
                </a:r>
                <a:r>
                  <a:rPr lang="uk-UA" sz="4000" b="1" dirty="0"/>
                  <a:t>.</a:t>
                </a:r>
                <a:r>
                  <a:rPr lang="uk-UA" sz="4000" dirty="0"/>
                  <a:t> Похідною функції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000" dirty="0"/>
                  <a:t> в точці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000" dirty="0"/>
                  <a:t> називається границя відношення приросту функції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0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sz="4000" dirty="0"/>
                  <a:t> в цій точці до приросту аргументу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0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000" dirty="0"/>
                  <a:t>, коли приріст аргументу прямує до нуля, якщо ця границя існує.</a:t>
                </a:r>
              </a:p>
              <a:p>
                <a:pPr marL="0" indent="0" algn="just">
                  <a:buNone/>
                </a:pPr>
                <a:r>
                  <a:rPr lang="uk-UA" sz="4000" dirty="0" smtClean="0"/>
                  <a:t>       </a:t>
                </a:r>
              </a:p>
              <a:p>
                <a:pPr marL="0" indent="0" algn="just">
                  <a:buNone/>
                </a:pPr>
                <a:r>
                  <a:rPr lang="uk-UA" sz="4000" dirty="0" smtClean="0"/>
                  <a:t>Таким </a:t>
                </a:r>
                <a:r>
                  <a:rPr lang="uk-UA" sz="4000" dirty="0"/>
                  <a:t>чином, за означенням</a:t>
                </a:r>
              </a:p>
              <a:p>
                <a:pPr marL="0" indent="0" algn="just">
                  <a:buNone/>
                </a:pPr>
                <a:r>
                  <a:rPr lang="uk-UA" sz="4000" dirty="0" smtClean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k-UA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uk-UA" sz="4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k-UA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uk-UA" sz="4000" dirty="0"/>
                  <a:t> 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1015"/>
                <a:ext cx="10515600" cy="6207370"/>
              </a:xfrm>
              <a:blipFill rotWithShape="0">
                <a:blip r:embed="rId2"/>
                <a:stretch>
                  <a:fillRect l="-2087" t="-3143" r="-20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27185" y="492368"/>
                <a:ext cx="10515600" cy="608427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4400" dirty="0"/>
                  <a:t>Похідна функції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400" dirty="0"/>
                  <a:t> в точці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400" dirty="0"/>
                  <a:t> позначається </a:t>
                </a:r>
                <a:r>
                  <a:rPr lang="uk-UA" sz="4400" dirty="0" smtClean="0"/>
                  <a:t>одним </a:t>
                </a:r>
                <a:r>
                  <a:rPr lang="uk-UA" sz="4400" dirty="0"/>
                  <a:t>із таких символів:</a:t>
                </a:r>
              </a:p>
              <a:p>
                <a:pPr marL="0" indent="0" algn="just">
                  <a:buNone/>
                </a:pPr>
                <a:r>
                  <a:rPr lang="uk-UA" sz="4400" dirty="0" smtClean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4400" dirty="0" smtClean="0"/>
                  <a:t>.</a:t>
                </a:r>
              </a:p>
              <a:p>
                <a:pPr marL="0" indent="0" algn="just">
                  <a:buNone/>
                </a:pPr>
                <a:endParaRPr lang="uk-UA" sz="2000" dirty="0"/>
              </a:p>
              <a:p>
                <a:pPr marL="0" indent="0" algn="just">
                  <a:buNone/>
                </a:pPr>
                <a:r>
                  <a:rPr lang="uk-UA" sz="4400" dirty="0"/>
                  <a:t>Значення похідної функції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400" dirty="0"/>
                  <a:t> в точці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400" dirty="0"/>
                  <a:t> позначається одним із таких символів: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sz="4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185" y="492368"/>
                <a:ext cx="10515600" cy="6084277"/>
              </a:xfrm>
              <a:blipFill rotWithShape="0">
                <a:blip r:embed="rId2"/>
                <a:stretch>
                  <a:fillRect l="-2377" t="-3206" r="-23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84914"/>
                <a:ext cx="10515600" cy="1325563"/>
              </a:xfrm>
            </p:spPr>
            <p:txBody>
              <a:bodyPr/>
              <a:lstStyle/>
              <a:p>
                <a:r>
                  <a:rPr lang="uk-UA" b="1" dirty="0"/>
                  <a:t>Приклад. Знайдіть за означенням похідну функції 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uk-UA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uk-UA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uk-UA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uk-UA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84914"/>
                <a:ext cx="10515600" cy="1325563"/>
              </a:xfrm>
              <a:blipFill rotWithShape="0">
                <a:blip r:embed="rId2"/>
                <a:stretch>
                  <a:fillRect l="-2377" t="-13825" b="-211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48" y="1780674"/>
            <a:ext cx="9512968" cy="4620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88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6" y="978568"/>
            <a:ext cx="9865894" cy="4283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01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651597" y="474785"/>
            <a:ext cx="10515600" cy="23064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 фізичний та геометричний зміст похідної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734291" y="1248507"/>
                <a:ext cx="10515600" cy="518437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200" b="1" dirty="0" smtClean="0"/>
                  <a:t>        Механічний </a:t>
                </a:r>
                <a:r>
                  <a:rPr lang="uk-UA" sz="3200" b="1" dirty="0"/>
                  <a:t>зміст </a:t>
                </a:r>
                <a:r>
                  <a:rPr lang="uk-UA" sz="3200" b="1" dirty="0" smtClean="0"/>
                  <a:t>похідної:</a:t>
                </a:r>
                <a:r>
                  <a:rPr lang="uk-UA" sz="3200" dirty="0"/>
                  <a:t> </a:t>
                </a:r>
                <a:r>
                  <a:rPr lang="uk-UA" sz="3200" dirty="0" smtClean="0"/>
                  <a:t> Швидкість </a:t>
                </a:r>
                <a:r>
                  <a:rPr lang="uk-UA" sz="3200" dirty="0"/>
                  <a:t>в даний момент часу — це похідна від пройденого шляху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3200" dirty="0"/>
                  <a:t> за часом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3200" dirty="0"/>
                  <a:t> :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3200" dirty="0" smtClean="0"/>
                  <a:t>.</a:t>
                </a:r>
                <a:r>
                  <a:rPr lang="uk-UA" sz="3200" dirty="0"/>
                  <a:t> </a:t>
                </a:r>
              </a:p>
              <a:p>
                <a:pPr marL="0" indent="0" algn="just">
                  <a:buNone/>
                </a:pPr>
                <a:r>
                  <a:rPr lang="uk-UA" sz="3200" b="1" dirty="0" smtClean="0"/>
                  <a:t>        Фізичний </a:t>
                </a:r>
                <a:r>
                  <a:rPr lang="uk-UA" sz="3200" b="1" dirty="0"/>
                  <a:t>зміст </a:t>
                </a:r>
                <a:r>
                  <a:rPr lang="uk-UA" sz="3200" b="1" dirty="0" smtClean="0"/>
                  <a:t>похідної:</a:t>
                </a:r>
                <a:r>
                  <a:rPr lang="uk-UA" sz="3200" dirty="0"/>
                  <a:t> </a:t>
                </a:r>
                <a:r>
                  <a:rPr lang="uk-UA" sz="3200" dirty="0" smtClean="0"/>
                  <a:t> Якщо </a:t>
                </a:r>
                <a:r>
                  <a:rPr lang="uk-UA" sz="3200" dirty="0"/>
                  <a:t>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описує деякий фізичний процес, то 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є швидкістю зміни цього процесу. В цьому полягає фізичний зміст похідної. Інакше кажучи, яку б залежність не відображала 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, відношення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uk-UA" sz="3200" dirty="0"/>
                  <a:t> можна розглядати як середню швидкість зміни функції у відносно аргументу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, а похідну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— миттєву швидкість зміни функції.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291" y="1248507"/>
                <a:ext cx="10515600" cy="5184377"/>
              </a:xfrm>
              <a:blipFill rotWithShape="0">
                <a:blip r:embed="rId2"/>
                <a:stretch>
                  <a:fillRect l="-1449" t="-2471" r="-1507" b="-51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494</Words>
  <Application>Microsoft Office PowerPoint</Application>
  <PresentationFormat>Широкоэкранный</PresentationFormat>
  <Paragraphs>121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Тема Office</vt:lpstr>
      <vt:lpstr>Математичний аналіз</vt:lpstr>
      <vt:lpstr>ДИФЕРЕНЦІАЛЬНЕ ЧИСЛЕННЯ ФУНКЦІЙ ОДНІЄЇ ЗМІННОЇ</vt:lpstr>
      <vt:lpstr>§4. Похідна. </vt:lpstr>
      <vt:lpstr>Презентация PowerPoint</vt:lpstr>
      <vt:lpstr>Презентация PowerPoint</vt:lpstr>
      <vt:lpstr>Презентация PowerPoint</vt:lpstr>
      <vt:lpstr>Приклад. Знайдіть за означенням похідну функції y=cos⁡〖x.〗</vt:lpstr>
      <vt:lpstr>Презентация PowerPoint</vt:lpstr>
      <vt:lpstr>4.2. Механічний фізичний та геометричний зміст похідної.</vt:lpstr>
      <vt:lpstr>Презентация PowerPoint</vt:lpstr>
      <vt:lpstr>Презентация PowerPoint</vt:lpstr>
      <vt:lpstr>4.2. Неперервність і диференційовність функцій.</vt:lpstr>
      <vt:lpstr>§ 5. ДИФЕРЕНЦІЮВАННЯ ФУНКЦІЙ.</vt:lpstr>
      <vt:lpstr>Презентация PowerPoint</vt:lpstr>
      <vt:lpstr>Презентация PowerPoint</vt:lpstr>
      <vt:lpstr>Презентация PowerPoint</vt:lpstr>
      <vt:lpstr>5.3. Похідна оберненої функції.</vt:lpstr>
      <vt:lpstr>Презентация PowerPoint</vt:lpstr>
      <vt:lpstr>Презентация PowerPoint</vt:lpstr>
      <vt:lpstr>Приклади. Знайти похідні функцій.</vt:lpstr>
      <vt:lpstr>2.  y=x^2/sin⁡x </vt:lpstr>
      <vt:lpstr>3.   y=tg x</vt:lpstr>
      <vt:lpstr>Презентация PowerPoint</vt:lpstr>
      <vt:lpstr>Застосовуючи  правило  диференціювання  складеної  функції,  знайдіть похідні функцій.</vt:lpstr>
      <vt:lpstr>2.  y=√(x^4+x^3+1) </vt:lpstr>
      <vt:lpstr>3. y=ln(x^2+1) </vt:lpstr>
      <vt:lpstr>5.6. Похідна функції, заданої параметрично.</vt:lpstr>
      <vt:lpstr>Презентация PowerPoint</vt:lpstr>
      <vt:lpstr>2. Знайти y_x^′, якщо x=2t+t^2, y=t^2-2t^3. </vt:lpstr>
      <vt:lpstr>Презентация PowerPoint</vt:lpstr>
      <vt:lpstr>Презентация PowerPoint</vt:lpstr>
      <vt:lpstr>2. Знайдіть y_x^′ , якщо arctg y/x=ln√(x^2+y^2 ).</vt:lpstr>
      <vt:lpstr>Презентация PowerPoint</vt:lpstr>
      <vt:lpstr>Презентация PowerPoint</vt:lpstr>
      <vt:lpstr>Презентация PowerPoint</vt:lpstr>
      <vt:lpstr>Презентация PowerPoint</vt:lpstr>
      <vt:lpstr>Тоді</vt:lpstr>
      <vt:lpstr>Приклад. Знайдіть похідну функції y=x^(cos x).</vt:lpstr>
      <vt:lpstr>Презентация PowerPoint</vt:lpstr>
      <vt:lpstr>5.8. Зведена таблиця правил і формул диференціювання.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Прилипко О І.</cp:lastModifiedBy>
  <cp:revision>115</cp:revision>
  <dcterms:created xsi:type="dcterms:W3CDTF">2017-09-05T06:47:19Z</dcterms:created>
  <dcterms:modified xsi:type="dcterms:W3CDTF">2017-10-04T14:25:55Z</dcterms:modified>
</cp:coreProperties>
</file>