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60" r:id="rId7"/>
    <p:sldId id="287" r:id="rId8"/>
    <p:sldId id="292" r:id="rId9"/>
    <p:sldId id="284" r:id="rId10"/>
    <p:sldId id="286" r:id="rId11"/>
    <p:sldId id="25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06" r:id="rId21"/>
    <p:sldId id="270" r:id="rId22"/>
    <p:sldId id="271" r:id="rId23"/>
    <p:sldId id="293" r:id="rId24"/>
    <p:sldId id="294" r:id="rId25"/>
    <p:sldId id="295" r:id="rId26"/>
    <p:sldId id="296" r:id="rId27"/>
    <p:sldId id="297" r:id="rId28"/>
    <p:sldId id="298" r:id="rId29"/>
    <p:sldId id="272" r:id="rId30"/>
    <p:sldId id="273" r:id="rId31"/>
    <p:sldId id="274" r:id="rId32"/>
    <p:sldId id="299" r:id="rId33"/>
    <p:sldId id="275" r:id="rId34"/>
    <p:sldId id="276" r:id="rId35"/>
    <p:sldId id="277" r:id="rId36"/>
    <p:sldId id="300" r:id="rId37"/>
    <p:sldId id="301" r:id="rId38"/>
    <p:sldId id="302" r:id="rId39"/>
    <p:sldId id="305" r:id="rId40"/>
    <p:sldId id="303" r:id="rId41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B061-43B3-4DC5-BE59-93D747E32723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ADEB-2D98-4DA7-822D-25CC05F9D4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D799-1401-465D-A553-9FB13B169E0B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42A7-7E02-45AA-8E09-6EC0E74E21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5652-277A-49DA-BCE6-9ED73A999540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F23A-59F4-464B-9E9B-CB8E63ED6C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10ED-EAFE-4590-A11E-A75CD7AF3C74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F75E-E1DA-406D-B8AD-9973D1ADFD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7FC9-062D-4786-80C3-F9DA0E5A3F77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CEC2-939F-4045-8B23-4A28B56D95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70B3-F931-4762-B35B-FC84EB5CE914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DC13-A5BF-47DE-AEF3-A7D3F9B182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45B5-C22B-41C7-911A-710BA0CE4803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DC6D-51A0-4402-9D0B-3CCE5DCC19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E3A9-2444-4E9B-852D-A0BB90F4FD10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7E2-CC72-4E6E-9E44-7492B781EA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40E5-E831-4639-A936-839DE31C9985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177F-EA55-4D43-BA4E-0780CC33E4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65A7-46F2-426C-BB28-B08367FB0B6A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21DD-4BCD-4489-ABB8-073CAC8513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6D11-2FFC-40B7-A6CB-FD1D9D5CBE38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9E52-FCD1-4B6F-8EF5-FCAF0F104C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B4282-1477-4738-87C9-6D8A05C14EFF}" type="datetimeFigureOut">
              <a:rPr lang="uk-UA"/>
              <a:pPr>
                <a:defRPr/>
              </a:pPr>
              <a:t>20.09.2017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8807E-88D3-48A5-A1DC-9D90173E78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16088" y="657225"/>
            <a:ext cx="9144000" cy="1120775"/>
          </a:xfrm>
        </p:spPr>
        <p:txBody>
          <a:bodyPr/>
          <a:lstStyle/>
          <a:p>
            <a:r>
              <a:rPr lang="uk-UA" smtClean="0"/>
              <a:t>Математичний аналіз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81225"/>
            <a:ext cx="9577388" cy="4011613"/>
          </a:xfrm>
        </p:spPr>
        <p:txBody>
          <a:bodyPr/>
          <a:lstStyle/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4000" dirty="0" smtClean="0"/>
              <a:t>Односторонні границі. Основні теореми про границі. Важливі границі. Розкриття деяких невизначеностей. Порівняння нескінченно малих функцій. Неперервність функції.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538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3. ОБЧИСЛЕННЯ ГРАНИЦЬ ФУНКЦІЙ</a:t>
            </a:r>
            <a:br>
              <a:rPr lang="uk-UA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 3.1. Важливі границі.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524000"/>
            <a:ext cx="10515600" cy="4939145"/>
          </a:xfrm>
          <a:blipFill rotWithShape="0">
            <a:blip r:embed="rId2"/>
            <a:stretch>
              <a:fillRect l="-1797" t="-2963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384175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границю функції: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106905"/>
            <a:ext cx="10515600" cy="5070058"/>
          </a:xfrm>
          <a:blipFill rotWithShape="0">
            <a:blip r:embed="rId2"/>
            <a:stretch>
              <a:fillRect l="-2087" t="-842" r="-1739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97427"/>
            <a:ext cx="10515600" cy="6317673"/>
          </a:xfrm>
          <a:blipFill rotWithShape="0">
            <a:blip r:embed="rId2"/>
            <a:stretch>
              <a:fillRect l="-1507" t="-289" r="-1043" b="-106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0555"/>
                <a:ext cx="10515600" cy="5896408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3200" dirty="0" smtClean="0"/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3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uk-UA" sz="32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uk-UA" sz="32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uk-UA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3200" dirty="0"/>
              </a:p>
              <a:p>
                <a:pPr marL="0" indent="0">
                  <a:buNone/>
                </a:pPr>
                <a:r>
                  <a:rPr lang="uk-UA" sz="3200" dirty="0"/>
                  <a:t>При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uk-UA" sz="3200" dirty="0"/>
                  <a:t> чисельник та знаменник є нескінченно малими. Тому маємо невизначеність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uk-UA" sz="3200" dirty="0"/>
                  <a:t>. Обчислимо цю границю. Для цього використаємо формулу: </a:t>
                </a:r>
                <a:r>
                  <a:rPr lang="en-US" sz="3200" dirty="0" smtClean="0"/>
                  <a:t>    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3200" dirty="0"/>
                  <a:t> . Тоді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uk-UA" sz="3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uk-UA" sz="3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k-UA" sz="3200" i="1">
                          <a:latin typeface="Cambria Math" panose="02040503050406030204" pitchFamily="18" charset="0"/>
                        </a:rPr>
                        <m:t>2∙</m:t>
                      </m:r>
                      <m:sSup>
                        <m:s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uk-UA" sz="32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→0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f>
                                        <m:fPr>
                                          <m:ctrlPr>
                                            <a:rPr lang="uk-UA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uk-UA" sz="3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2∙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→0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f>
                                      <m:fPr>
                                        <m:ctrlP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→0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f>
                                      <m:fPr>
                                        <m:ctrlP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3200" dirty="0"/>
                  <a:t>.</a:t>
                </a: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0555"/>
                <a:ext cx="10515600" cy="5896408"/>
              </a:xfrm>
              <a:blipFill rotWithShape="0">
                <a:blip r:embed="rId2"/>
                <a:stretch>
                  <a:fillRect l="-1507" t="-517" r="-11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322118"/>
            <a:ext cx="10515600" cy="6141027"/>
          </a:xfrm>
          <a:blipFill rotWithShape="0">
            <a:blip r:embed="rId2"/>
            <a:stretch>
              <a:fillRect l="-1217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0555"/>
                <a:ext cx="10515600" cy="617219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>
                                        <m:fPr>
                                          <m:type m:val="skw"/>
                                          <m:ctrlP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uk-UA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uk-UA" sz="24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uk-UA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uk-UA" sz="2400" i="1">
                                                  <a:latin typeface="Cambria Math" panose="02040503050406030204" pitchFamily="18" charset="0"/>
                                                </a:rPr>
                                                <m:t>+5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−9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num>
                                <m:den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den>
                              </m:f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2−7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uk-UA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uk-UA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uk-UA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d>
                                                    <m:dPr>
                                                      <m:ctrlPr>
                                                        <a:rPr lang="uk-UA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uk-UA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  <m:r>
                                                        <a:rPr lang="uk-UA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  <m:r>
                                                        <a:rPr lang="uk-UA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+5</m:t>
                                                      </m:r>
                                                    </m:e>
                                                  </m:d>
                                                </m:num>
                                                <m:den>
                                                  <m:r>
                                                    <a:rPr lang="uk-UA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−9</m:t>
                                                  </m:r>
                                                </m:den>
                                              </m:f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+5</m:t>
                                          </m:r>
                                        </m:num>
                                        <m:den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−9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2−7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limLow>
                                <m:limLow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2−7</m:t>
                                  </m:r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63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 </a:t>
                </a:r>
              </a:p>
              <a:p>
                <a:pPr marL="0" indent="0">
                  <a:buNone/>
                </a:pPr>
                <a:r>
                  <a:rPr lang="uk-UA" dirty="0" smtClean="0"/>
                  <a:t>Окремо </a:t>
                </a:r>
                <a:r>
                  <a:rPr lang="uk-UA" dirty="0"/>
                  <a:t>знайдемо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uk-UA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63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uk-UA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63−</m:t>
                        </m:r>
                        <m:f>
                          <m:f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63−0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3+0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0555"/>
                <a:ext cx="10515600" cy="6172199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0080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/>
              <a:t>Розкриття деяких невизначеностей</a:t>
            </a:r>
            <a:r>
              <a:rPr lang="ru-RU" sz="4800" dirty="0" smtClean="0"/>
              <a:t> </a:t>
            </a:r>
            <a:endParaRPr lang="uk-UA" sz="4800" dirty="0" smtClean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9713" y="1165225"/>
            <a:ext cx="941705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1444625"/>
            <a:ext cx="115522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503238"/>
            <a:ext cx="9921875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72" name="Rectangle 28"/>
              <p:cNvSpPr>
                <a:spLocks noGrp="1"/>
              </p:cNvSpPr>
              <p:nvPr>
                <p:ph type="ctrTitle" idx="4294967295"/>
              </p:nvPr>
            </p:nvSpPr>
            <p:spPr>
              <a:xfrm>
                <a:off x="917863" y="1070264"/>
                <a:ext cx="10363200" cy="345690"/>
              </a:xfrm>
            </p:spPr>
            <p:txBody>
              <a:bodyPr/>
              <a:lstStyle/>
              <a:p>
                <a:r>
                  <a:rPr lang="ru-RU" sz="2800" b="1" i="1" dirty="0"/>
                  <a:t>2. </a:t>
                </a:r>
                <a:r>
                  <a:rPr lang="uk-UA" sz="2800" b="1" i="1" dirty="0"/>
                  <a:t>Невизначеність виду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2800" b="1" i="1" dirty="0"/>
                  <a:t>  </a:t>
                </a:r>
                <a:r>
                  <a:rPr lang="uk-UA" sz="2800" b="1" i="1" dirty="0"/>
                  <a:t>задана відношенням двох многочленів.</a:t>
                </a: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lang="uk-UA" sz="2800" b="1" dirty="0" smtClean="0"/>
                  <a:t>Приклад.</a:t>
                </a:r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uk-UA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k-UA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endParaRPr lang="ru-RU" sz="2800" b="1" dirty="0" smtClean="0"/>
              </a:p>
            </p:txBody>
          </p:sp>
        </mc:Choice>
        <mc:Fallback>
          <p:sp>
            <p:nvSpPr>
              <p:cNvPr id="31772" name="Rectangle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 idx="4294967295"/>
              </p:nvPr>
            </p:nvSpPr>
            <p:spPr>
              <a:xfrm>
                <a:off x="917863" y="1070264"/>
                <a:ext cx="10363200" cy="345690"/>
              </a:xfrm>
              <a:blipFill rotWithShape="0">
                <a:blip r:embed="rId2"/>
                <a:stretch>
                  <a:fillRect l="-1235" t="-221429" b="-1107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73" name="Rectangle 29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38343" y="1995055"/>
                <a:ext cx="11201400" cy="412519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800" dirty="0" smtClean="0"/>
                  <a:t>    </a:t>
                </a:r>
                <a:r>
                  <a:rPr lang="en-US" sz="3200" dirty="0" smtClean="0"/>
                  <a:t>            </a:t>
                </a:r>
                <a:r>
                  <a:rPr lang="uk-UA" sz="3200" dirty="0" smtClean="0"/>
                  <a:t>Підстановкою </a:t>
                </a:r>
                <a:r>
                  <a:rPr lang="uk-UA" sz="3200" dirty="0"/>
                  <a:t>значення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3200" dirty="0"/>
                  <a:t> </a:t>
                </a:r>
                <a:r>
                  <a:rPr lang="uk-UA" sz="3200" dirty="0"/>
                  <a:t> переконуємось, що маємо невизначеність типу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uk-UA" sz="3200" dirty="0"/>
                  <a:t>. </a:t>
                </a:r>
                <a:r>
                  <a:rPr lang="en-US" sz="3200" dirty="0"/>
                  <a:t>C</a:t>
                </a:r>
                <a:r>
                  <a:rPr lang="uk-UA" sz="3200" dirty="0"/>
                  <a:t>початку розкладемо чисельник та знаменник дробу на множники.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                </a:t>
                </a:r>
                <a:r>
                  <a:rPr lang="uk-UA" sz="3200" dirty="0" smtClean="0"/>
                  <a:t>Розглянемо </a:t>
                </a:r>
                <a:r>
                  <a:rPr lang="uk-UA" sz="3200" dirty="0"/>
                  <a:t>рівняння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uk-UA" sz="3200" dirty="0"/>
                  <a:t>. Його коренями є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uk-UA" sz="3200" dirty="0"/>
                  <a:t> 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3200" dirty="0"/>
                  <a:t>. </a:t>
                </a:r>
                <a:endParaRPr lang="en-US" sz="3200" dirty="0" smtClean="0"/>
              </a:p>
              <a:p>
                <a:pPr marL="0" indent="0" algn="just">
                  <a:buNone/>
                </a:pPr>
                <a:r>
                  <a:rPr lang="uk-UA" sz="3200" dirty="0" smtClean="0"/>
                  <a:t>Тому </a:t>
                </a:r>
                <a:r>
                  <a:rPr lang="uk-UA" sz="3200" dirty="0"/>
                  <a:t>за формулою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/>
                  <a:t>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−3=2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uk-UA" sz="3200" dirty="0"/>
                  <a:t>. 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                  </a:t>
                </a:r>
                <a:endParaRPr lang="uk-UA" sz="3200" dirty="0"/>
              </a:p>
            </p:txBody>
          </p:sp>
        </mc:Choice>
        <mc:Fallback>
          <p:sp>
            <p:nvSpPr>
              <p:cNvPr id="31773" name="Rectangle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38343" y="1995055"/>
                <a:ext cx="11201400" cy="4125190"/>
              </a:xfrm>
              <a:blipFill rotWithShape="0">
                <a:blip r:embed="rId3"/>
                <a:stretch>
                  <a:fillRect l="-1415" t="-2954" r="-1361" b="-26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04813"/>
            <a:ext cx="10515600" cy="4460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2.9. Односторонні границі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          </a:t>
                </a:r>
                <a:r>
                  <a:rPr lang="uk-UA" sz="4000" dirty="0" smtClean="0"/>
                  <a:t>У </a:t>
                </a:r>
                <a:r>
                  <a:rPr lang="uk-UA" sz="4000" dirty="0"/>
                  <a:t>деяких випадках спосіб наближення аргументу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000" dirty="0"/>
                  <a:t>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/>
                  <a:t> суттєво впливає на значення границі функції. Тому доцільно ввести поняття односторонніх границь.</a:t>
                </a:r>
              </a:p>
              <a:p>
                <a:pPr marL="0" indent="0" algn="just">
                  <a:buNone/>
                </a:pPr>
                <a:r>
                  <a:rPr lang="en-US" sz="4000" dirty="0" smtClean="0"/>
                  <a:t>         </a:t>
                </a:r>
                <a:r>
                  <a:rPr lang="uk-UA" sz="4000" dirty="0" smtClean="0"/>
                  <a:t>Нехай </a:t>
                </a:r>
                <a:r>
                  <a:rPr lang="uk-UA" sz="4000" dirty="0"/>
                  <a:t>функція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000" dirty="0"/>
                  <a:t> визначена в деякому околі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/>
                  <a:t>. 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t="-3922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5221"/>
                <a:ext cx="10515600" cy="57117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800" dirty="0" smtClean="0"/>
                  <a:t>   </a:t>
                </a:r>
                <a:r>
                  <a:rPr lang="en-US" sz="4800" dirty="0"/>
                  <a:t> </a:t>
                </a:r>
                <a:r>
                  <a:rPr lang="uk-UA" sz="3200" dirty="0"/>
                  <a:t>Аналогічно</a:t>
                </a:r>
                <a:r>
                  <a:rPr lang="uk-UA" sz="3200" dirty="0"/>
                  <a:t>, розв’язавши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uk-UA" sz="3200" dirty="0"/>
                  <a:t>, одержимо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uk-UA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uk-UA" sz="3200" dirty="0"/>
                  <a:t> </a:t>
                </a:r>
                <a:r>
                  <a:rPr lang="en-US" sz="3200" dirty="0" smtClean="0"/>
                  <a:t> </a:t>
                </a:r>
                <a:r>
                  <a:rPr lang="uk-UA" sz="3200" dirty="0" smtClean="0"/>
                  <a:t>та представимо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−6=</m:t>
                    </m:r>
                  </m:oMath>
                </a14:m>
                <a:r>
                  <a:rPr lang="uk-UA" sz="3200" dirty="0" smtClean="0"/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uk-UA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uk-UA" sz="3600" dirty="0" smtClean="0"/>
                  <a:t>Тому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uk-UA" sz="3600" dirty="0" smtClean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den>
                          </m:f>
                        </m:e>
                      </m:func>
                      <m:r>
                        <a:rPr lang="ru-RU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ru-RU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2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uk-UA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2∙1+3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1+6</m:t>
                            </m:r>
                          </m:den>
                        </m:f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/>
                  <a:t> .</a:t>
                </a:r>
                <a:endParaRPr lang="uk-UA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5221"/>
                <a:ext cx="10515600" cy="5711742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27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781050"/>
            <a:ext cx="10896600" cy="491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035050"/>
            <a:ext cx="1101725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838200" indent="-838200" algn="ctr"/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uk-UA" sz="3600" b="1" smtClean="0">
                <a:latin typeface="Times New Roman" pitchFamily="18" charset="0"/>
              </a:rPr>
              <a:t>Порівняння нескінченно малих функцій. Еквівалентні нескінченно малі функції.</a:t>
            </a: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84363"/>
            <a:ext cx="101060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27325"/>
            <a:ext cx="10744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339725"/>
            <a:ext cx="11372850" cy="58181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400050"/>
            <a:ext cx="11106150" cy="61229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7275" y="958850"/>
            <a:ext cx="10548938" cy="4389438"/>
          </a:xfrm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04800" y="377825"/>
            <a:ext cx="11544300" cy="6008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   </a:t>
            </a:r>
          </a:p>
          <a:p>
            <a:pPr>
              <a:buFont typeface="Arial" charset="0"/>
              <a:buNone/>
            </a:pPr>
            <a:endParaRPr lang="uk-UA" smtClean="0"/>
          </a:p>
          <a:p>
            <a:pPr>
              <a:buFont typeface="Arial" charset="0"/>
              <a:buNone/>
            </a:pPr>
            <a:r>
              <a:rPr lang="uk-UA" smtClean="0"/>
              <a:t>             </a:t>
            </a:r>
          </a:p>
          <a:p>
            <a:pPr>
              <a:buFont typeface="Arial" charset="0"/>
              <a:buNone/>
            </a:pPr>
            <a:endParaRPr lang="uk-UA" sz="900" smtClean="0"/>
          </a:p>
          <a:p>
            <a:pPr algn="just">
              <a:buFont typeface="Arial" charset="0"/>
              <a:buNone/>
            </a:pPr>
            <a:r>
              <a:rPr lang="uk-UA" smtClean="0"/>
              <a:t>                  </a:t>
            </a:r>
            <a:r>
              <a:rPr lang="uk-UA" smtClean="0">
                <a:latin typeface="Times New Roman" pitchFamily="18" charset="0"/>
              </a:rPr>
              <a:t>Ця теорема дає змогу при знаходженні границі відношення двох заданих нескінченно малих функцій кожну з них (або тільки одну) заміняти іншою нескінченною малою, яка еквівалентна заданій. Часто зустрічаються, наприклад, такі еквівалентні нескінченно малі величини: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2600"/>
            <a:ext cx="112395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4016375"/>
            <a:ext cx="89820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4850" y="581025"/>
            <a:ext cx="11201400" cy="4705350"/>
          </a:xfrm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4. НЕПЕРЕРВНІСТЬ ФУНКЦІЇ</a:t>
            </a:r>
          </a:p>
        </p:txBody>
      </p:sp>
      <p:sp>
        <p:nvSpPr>
          <p:cNvPr id="34820" name="Rectangle 4"/>
          <p:cNvSpPr>
            <a:spLocks noGrp="1"/>
          </p:cNvSpPr>
          <p:nvPr>
            <p:ph type="body" idx="4294967295"/>
          </p:nvPr>
        </p:nvSpPr>
        <p:spPr>
          <a:xfrm>
            <a:off x="838200" y="1330325"/>
            <a:ext cx="10515600" cy="48466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</a:t>
            </a:r>
            <a:r>
              <a:rPr lang="ru-RU" smtClean="0">
                <a:latin typeface="Times New Roman" pitchFamily="18" charset="0"/>
              </a:rPr>
              <a:t>З поняттям границі функції тісно пов’язане інше важливе поняття </a:t>
            </a:r>
            <a:r>
              <a:rPr lang="uk-UA" smtClean="0">
                <a:latin typeface="Times New Roman" pitchFamily="18" charset="0"/>
              </a:rPr>
              <a:t>математичного аналізу – поняття неперервності функції.</a:t>
            </a:r>
          </a:p>
          <a:p>
            <a:pPr>
              <a:buFont typeface="Arial" charset="0"/>
              <a:buNone/>
            </a:pPr>
            <a:endParaRPr lang="uk-UA" sz="1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4.1. Неперервність функції в точці. Точки розриву.</a:t>
            </a:r>
          </a:p>
          <a:p>
            <a:pPr>
              <a:buFont typeface="Arial" charset="0"/>
              <a:buNone/>
            </a:pPr>
            <a:endParaRPr lang="ru-RU" b="1" smtClean="0">
              <a:latin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3538538"/>
            <a:ext cx="10909300" cy="1471612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5130800"/>
            <a:ext cx="49942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401052"/>
            <a:ext cx="10515600" cy="6031831"/>
          </a:xfrm>
          <a:blipFill rotWithShape="0">
            <a:blip r:embed="rId2"/>
            <a:stretch>
              <a:fillRect l="-1855" t="-252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Объект 2"/>
          <p:cNvSpPr>
            <a:spLocks noGrp="1"/>
          </p:cNvSpPr>
          <p:nvPr>
            <p:ph idx="1"/>
          </p:nvPr>
        </p:nvSpPr>
        <p:spPr>
          <a:xfrm>
            <a:off x="838200" y="290513"/>
            <a:ext cx="10515600" cy="62658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4000" smtClean="0"/>
              <a:t>           </a:t>
            </a:r>
            <a:endParaRPr lang="uk-UA" smtClean="0"/>
          </a:p>
        </p:txBody>
      </p:sp>
      <p:sp>
        <p:nvSpPr>
          <p:cNvPr id="6185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588" y="966788"/>
            <a:ext cx="6981825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73050"/>
            <a:ext cx="113347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4550"/>
            <a:ext cx="11696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260527"/>
            <a:ext cx="7247021" cy="484023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379413"/>
            <a:ext cx="110966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33800"/>
            <a:ext cx="11868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5" y="4970463"/>
            <a:ext cx="73310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33400" y="2922588"/>
            <a:ext cx="116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 b="1">
                <a:latin typeface="Times New Roman" pitchFamily="18" charset="0"/>
              </a:rPr>
              <a:t>Отже: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42900" y="650875"/>
            <a:ext cx="11601450" cy="1268413"/>
          </a:xfrm>
        </p:spPr>
        <p:txBody>
          <a:bodyPr/>
          <a:lstStyle/>
          <a:p>
            <a:pPr algn="ctr"/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742950"/>
            <a:ext cx="1130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2609850"/>
            <a:ext cx="106362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468313"/>
            <a:ext cx="110331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3719513"/>
            <a:ext cx="6724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4.2.  Основні властивості неперервних у точці функцій.</a:t>
            </a:r>
            <a:r>
              <a:rPr lang="ru-RU" smtClean="0"/>
              <a:t> 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uk-UA" b="1" smtClean="0">
                <a:latin typeface="Times New Roman" pitchFamily="18" charset="0"/>
              </a:rPr>
              <a:t>4.3. Властивості функцій неперервних на відрізку.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1950" y="1863725"/>
            <a:ext cx="11410950" cy="2427288"/>
          </a:xfrm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572000"/>
            <a:ext cx="115014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9450" y="855807"/>
            <a:ext cx="6362700" cy="55895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723900"/>
            <a:ext cx="10937875" cy="1504950"/>
          </a:xfrm>
          <a:ln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2711450"/>
            <a:ext cx="46958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11525" y="730250"/>
            <a:ext cx="6313488" cy="518953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763" y="612775"/>
            <a:ext cx="11514137" cy="1054100"/>
          </a:xfrm>
          <a:ln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1741488"/>
            <a:ext cx="488315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34453" y="288758"/>
            <a:ext cx="10744200" cy="6304547"/>
          </a:xfrm>
          <a:blipFill rotWithShape="0">
            <a:blip r:embed="rId2"/>
            <a:stretch>
              <a:fillRect l="-1702" t="-2319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651597" y="219652"/>
            <a:ext cx="10515600" cy="485775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2.10.   Основні теореми про границі.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734291" y="831271"/>
                <a:ext cx="10515600" cy="5278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/>
                  <a:t>Теорема 1 (про границю суми, добутку і частки). Якщо кожна з функцій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 та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 має скінченну границю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/>
                  <a:t>, то в цій точці існують також границі функцій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uk-UA" dirty="0"/>
                  <a:t> (остання за умови, що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uk-UA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ru-RU" dirty="0"/>
                  <a:t>) </a:t>
                </a:r>
                <a:r>
                  <a:rPr lang="uk-UA" dirty="0"/>
                  <a:t>і справедливі формули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uk-UA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291" y="831271"/>
                <a:ext cx="10515600" cy="5278584"/>
              </a:xfrm>
              <a:blipFill rotWithShape="0">
                <a:blip r:embed="rId2"/>
                <a:stretch>
                  <a:fillRect l="-1159" t="-1848" r="-11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405244"/>
            <a:ext cx="10515600" cy="6068291"/>
          </a:xfrm>
          <a:blipFill rotWithShape="0">
            <a:blip r:embed="rId2"/>
            <a:stretch>
              <a:fillRect l="-2087" t="-3614" r="-1449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351692"/>
            <a:ext cx="10515600" cy="5825271"/>
          </a:xfrm>
          <a:blipFill rotWithShape="0">
            <a:blip r:embed="rId2"/>
            <a:stretch>
              <a:fillRect l="-1507" t="-1466" r="-1449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249382"/>
            <a:ext cx="10515600" cy="6348845"/>
          </a:xfrm>
          <a:blipFill rotWithShape="0">
            <a:blip r:embed="rId2"/>
            <a:stretch>
              <a:fillRect l="-1217" t="-1633" r="-1913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>
                <a:noFill/>
              </a:rPr>
              <a:t> </a:t>
            </a:r>
          </a:p>
        </p:txBody>
      </p:sp>
      <p:pic>
        <p:nvPicPr>
          <p:cNvPr id="21506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3060700"/>
            <a:ext cx="46180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211</Words>
  <Application>Microsoft Office PowerPoint</Application>
  <PresentationFormat>Широкоэкранный</PresentationFormat>
  <Paragraphs>64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Математичний аналіз</vt:lpstr>
      <vt:lpstr>2.9. Односторонні границі </vt:lpstr>
      <vt:lpstr>Презентация PowerPoint</vt:lpstr>
      <vt:lpstr>Презентация PowerPoint</vt:lpstr>
      <vt:lpstr>Презентация PowerPoint</vt:lpstr>
      <vt:lpstr>2.10.   Основні теореми про границі.</vt:lpstr>
      <vt:lpstr>Презентация PowerPoint</vt:lpstr>
      <vt:lpstr>Презентация PowerPoint</vt:lpstr>
      <vt:lpstr>Презентация PowerPoint</vt:lpstr>
      <vt:lpstr>§3. ОБЧИСЛЕННЯ ГРАНИЦЬ ФУНКЦІЙ  3.1. Важливі границі.</vt:lpstr>
      <vt:lpstr> Приклади. Знайти границю функції: </vt:lpstr>
      <vt:lpstr>Презентация PowerPoint</vt:lpstr>
      <vt:lpstr>Презентация PowerPoint</vt:lpstr>
      <vt:lpstr>Презентация PowerPoint</vt:lpstr>
      <vt:lpstr>Презентация PowerPoint</vt:lpstr>
      <vt:lpstr>3.1.3. Розкриття деяких невизначеностей </vt:lpstr>
      <vt:lpstr>Презентация PowerPoint</vt:lpstr>
      <vt:lpstr>Презентация PowerPoint</vt:lpstr>
      <vt:lpstr>2. Невизначеність виду  0/0  задана відношенням двох многочленів. Приклад. lim┬(x→1)⁡〖(2x^2+x-3)/(x^2+5x-6)〗 </vt:lpstr>
      <vt:lpstr>Презентация PowerPoint</vt:lpstr>
      <vt:lpstr>Презентация PowerPoint</vt:lpstr>
      <vt:lpstr>Презентация PowerPoint</vt:lpstr>
      <vt:lpstr>3.2. Порівняння нескінченно малих функцій. Еквівалентні нескінченно малі функції.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§4. НЕПЕРЕРВНІСТЬ ФУНКЦІЇ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4.2.  Основні властивості неперервних у точці функцій. </vt:lpstr>
      <vt:lpstr>4.3. Властивості функцій неперервних на відрізку.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73</cp:revision>
  <dcterms:created xsi:type="dcterms:W3CDTF">2017-09-05T06:47:19Z</dcterms:created>
  <dcterms:modified xsi:type="dcterms:W3CDTF">2017-09-20T13:42:42Z</dcterms:modified>
</cp:coreProperties>
</file>