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12192000" cy="6858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78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31389" y="811149"/>
            <a:ext cx="6729221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19490"/>
            <a:ext cx="8597265" cy="1227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6581" y="1103198"/>
            <a:ext cx="7958836" cy="2330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hW3_tGf6O8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116581" y="1103198"/>
            <a:ext cx="7958836" cy="1500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algn="ctr">
              <a:lnSpc>
                <a:spcPts val="5830"/>
              </a:lnSpc>
              <a:spcBef>
                <a:spcPts val="415"/>
              </a:spcBef>
            </a:pPr>
            <a:r>
              <a:rPr spc="-50" dirty="0"/>
              <a:t>ПЕРЕРОБКА</a:t>
            </a:r>
            <a:r>
              <a:rPr spc="-145" dirty="0"/>
              <a:t> </a:t>
            </a:r>
            <a:r>
              <a:rPr spc="-15" dirty="0"/>
              <a:t>ТА</a:t>
            </a:r>
            <a:r>
              <a:rPr spc="-114" dirty="0"/>
              <a:t> </a:t>
            </a:r>
            <a:r>
              <a:rPr spc="-50" dirty="0"/>
              <a:t>ЗБАГАЧЕННЯ </a:t>
            </a:r>
            <a:r>
              <a:rPr spc="-1205" dirty="0"/>
              <a:t> </a:t>
            </a:r>
            <a:r>
              <a:rPr spc="-55" dirty="0"/>
              <a:t>КОРИСНИХ</a:t>
            </a:r>
            <a:r>
              <a:rPr spc="-110" dirty="0"/>
              <a:t> </a:t>
            </a:r>
            <a:r>
              <a:rPr spc="-50" dirty="0"/>
              <a:t>КОПАЛИН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796874"/>
            <a:ext cx="10340975" cy="3750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Calibri Light"/>
                <a:cs typeface="Calibri Light"/>
              </a:rPr>
              <a:t>Грохочення</a:t>
            </a:r>
            <a:r>
              <a:rPr sz="4400" spc="-25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матеріалу.</a:t>
            </a:r>
            <a:endParaRPr sz="4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555"/>
              </a:spcBef>
            </a:pPr>
            <a:r>
              <a:rPr sz="2800" spc="-50" dirty="0">
                <a:latin typeface="Calibri"/>
                <a:cs typeface="Calibri"/>
              </a:rPr>
              <a:t>Грохоти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нерухомі: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7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15" dirty="0">
                <a:latin typeface="Calibri"/>
                <a:cs typeface="Calibri"/>
              </a:rPr>
              <a:t>колосникові;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15" dirty="0">
                <a:latin typeface="Calibri"/>
                <a:cs typeface="Calibri"/>
              </a:rPr>
              <a:t>конічні.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000"/>
              </a:spcBef>
            </a:pPr>
            <a:r>
              <a:rPr sz="2800" spc="-15" dirty="0">
                <a:latin typeface="Calibri"/>
                <a:cs typeface="Calibri"/>
              </a:rPr>
              <a:t>Колосникові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грохоти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установлюють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перед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першою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рідше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перед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другою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стадією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подрібнення,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конічні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ж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грохоти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використовують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для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розділення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сипучих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матеріалів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піску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та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гравію.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796874"/>
            <a:ext cx="10169525" cy="5031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algn="ctr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Calibri Light"/>
                <a:cs typeface="Calibri Light"/>
              </a:rPr>
              <a:t>Грохочення</a:t>
            </a:r>
            <a:r>
              <a:rPr sz="4400" spc="-25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матеріалу.</a:t>
            </a:r>
            <a:endParaRPr sz="4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555"/>
              </a:spcBef>
            </a:pPr>
            <a:r>
              <a:rPr sz="2800" spc="-50" dirty="0">
                <a:latin typeface="Calibri"/>
                <a:cs typeface="Calibri"/>
              </a:rPr>
              <a:t>Грохоти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рухомі: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7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барабанні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грохоти,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яких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рухомою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частиною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є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тільки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сито;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вібраційні </a:t>
            </a:r>
            <a:r>
              <a:rPr sz="2800" spc="-20" dirty="0">
                <a:latin typeface="Calibri"/>
                <a:cs typeface="Calibri"/>
              </a:rPr>
              <a:t>грохоти,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яких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рухається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увесь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корпус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разом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ситами.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50">
              <a:latin typeface="Calibri"/>
              <a:cs typeface="Calibri"/>
            </a:endParaRPr>
          </a:p>
          <a:p>
            <a:pPr marL="12700" marR="28575">
              <a:lnSpc>
                <a:spcPts val="3020"/>
              </a:lnSpc>
            </a:pPr>
            <a:r>
              <a:rPr sz="2800" spc="-5" dirty="0">
                <a:latin typeface="Calibri"/>
                <a:cs typeface="Calibri"/>
              </a:rPr>
              <a:t>З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підгрупи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вібраційних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грохотів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найчастіше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використовують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усіх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стадіях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грохочення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інерційні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грохоти.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Робочими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елементами</a:t>
            </a:r>
            <a:endParaRPr sz="2800">
              <a:latin typeface="Calibri"/>
              <a:cs typeface="Calibri"/>
            </a:endParaRPr>
          </a:p>
          <a:p>
            <a:pPr marL="12700" marR="598170">
              <a:lnSpc>
                <a:spcPts val="3030"/>
              </a:lnSpc>
            </a:pPr>
            <a:r>
              <a:rPr sz="2800" spc="-20" dirty="0">
                <a:latin typeface="Calibri"/>
                <a:cs typeface="Calibri"/>
              </a:rPr>
              <a:t>грохотів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є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сита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різноманітної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конструкції: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колосникові,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дротяні,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штамповані,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щілиноподібні.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Виготовляють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їх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металу,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гуми,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975"/>
              </a:lnSpc>
            </a:pPr>
            <a:r>
              <a:rPr sz="2800" spc="-20" dirty="0">
                <a:latin typeface="Calibri"/>
                <a:cs typeface="Calibri"/>
              </a:rPr>
              <a:t>поліуретану.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771650">
              <a:lnSpc>
                <a:spcPct val="100000"/>
              </a:lnSpc>
              <a:spcBef>
                <a:spcPts val="3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4000" b="0" spc="-5" dirty="0">
                <a:solidFill>
                  <a:srgbClr val="000000"/>
                </a:solidFill>
                <a:latin typeface="Calibri Light"/>
                <a:cs typeface="Calibri Light"/>
              </a:rPr>
              <a:t>Інерційний</a:t>
            </a:r>
            <a:r>
              <a:rPr sz="4000" b="0" spc="-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Calibri Light"/>
                <a:cs typeface="Calibri Light"/>
              </a:rPr>
              <a:t>грохот: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1161034"/>
            <a:ext cx="1018540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60"/>
              </a:lnSpc>
              <a:spcBef>
                <a:spcPts val="95"/>
              </a:spcBef>
            </a:pPr>
            <a:r>
              <a:rPr sz="4000" spc="-5" dirty="0">
                <a:latin typeface="Calibri Light"/>
                <a:cs typeface="Calibri Light"/>
              </a:rPr>
              <a:t>1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–</a:t>
            </a:r>
            <a:r>
              <a:rPr sz="4000" spc="-15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короб; 2</a:t>
            </a:r>
            <a:r>
              <a:rPr sz="4000" spc="15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–</a:t>
            </a:r>
            <a:r>
              <a:rPr sz="4000" spc="-15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вібратор;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3 – сита;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4 –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10" dirty="0">
                <a:latin typeface="Calibri Light"/>
                <a:cs typeface="Calibri Light"/>
              </a:rPr>
              <a:t>пружини;</a:t>
            </a:r>
            <a:r>
              <a:rPr sz="4000" spc="-5" dirty="0">
                <a:latin typeface="Calibri Light"/>
                <a:cs typeface="Calibri Light"/>
              </a:rPr>
              <a:t> 5</a:t>
            </a:r>
            <a:endParaRPr sz="4000">
              <a:latin typeface="Calibri Light"/>
              <a:cs typeface="Calibri Light"/>
            </a:endParaRPr>
          </a:p>
          <a:p>
            <a:pPr marL="12700">
              <a:lnSpc>
                <a:spcPts val="4560"/>
              </a:lnSpc>
            </a:pPr>
            <a:r>
              <a:rPr sz="4000" spc="-5" dirty="0">
                <a:latin typeface="Calibri Light"/>
                <a:cs typeface="Calibri Light"/>
              </a:rPr>
              <a:t>–</a:t>
            </a:r>
            <a:r>
              <a:rPr sz="4000" spc="-15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опори;</a:t>
            </a:r>
            <a:r>
              <a:rPr sz="4000" spc="-1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6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–</a:t>
            </a:r>
            <a:r>
              <a:rPr sz="4000" spc="-2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електродвигун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6748" y="2465831"/>
            <a:ext cx="5542788" cy="43921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6139" y="811149"/>
            <a:ext cx="10459085" cy="4981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Calibri Light"/>
                <a:cs typeface="Calibri Light"/>
              </a:rPr>
              <a:t>Подрібнення</a:t>
            </a:r>
            <a:endParaRPr sz="4400">
              <a:latin typeface="Calibri Light"/>
              <a:cs typeface="Calibri Light"/>
            </a:endParaRPr>
          </a:p>
          <a:p>
            <a:pPr marL="63500" marR="55880" algn="just">
              <a:lnSpc>
                <a:spcPct val="80000"/>
              </a:lnSpc>
              <a:spcBef>
                <a:spcPts val="2855"/>
              </a:spcBef>
            </a:pPr>
            <a:r>
              <a:rPr sz="2800" spc="-10" dirty="0">
                <a:latin typeface="Calibri"/>
                <a:cs typeface="Calibri"/>
              </a:rPr>
              <a:t>Ступенем подрібнення </a:t>
            </a:r>
            <a:r>
              <a:rPr sz="2800" spc="-5" dirty="0">
                <a:latin typeface="Calibri"/>
                <a:cs typeface="Calibri"/>
              </a:rPr>
              <a:t>називають співвідношення </a:t>
            </a:r>
            <a:r>
              <a:rPr sz="2800" spc="-10" dirty="0">
                <a:latin typeface="Calibri"/>
                <a:cs typeface="Calibri"/>
              </a:rPr>
              <a:t>максимального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розміру</a:t>
            </a:r>
            <a:r>
              <a:rPr sz="2800" spc="-5" dirty="0">
                <a:latin typeface="Calibri"/>
                <a:cs typeface="Calibri"/>
              </a:rPr>
              <a:t> кусків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до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подрібнення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до</a:t>
            </a:r>
            <a:r>
              <a:rPr sz="2800" spc="-10" dirty="0">
                <a:latin typeface="Calibri"/>
                <a:cs typeface="Calibri"/>
              </a:rPr>
              <a:t> максимального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розміру</a:t>
            </a:r>
            <a:r>
              <a:rPr sz="2800" spc="-5" dirty="0">
                <a:latin typeface="Calibri"/>
                <a:cs typeface="Calibri"/>
              </a:rPr>
              <a:t> кусків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після </a:t>
            </a:r>
            <a:r>
              <a:rPr sz="2800" spc="-10" dirty="0">
                <a:latin typeface="Calibri"/>
                <a:cs typeface="Calibri"/>
              </a:rPr>
              <a:t>подрібнення: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і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=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775" spc="7" baseline="-21021" dirty="0">
                <a:latin typeface="Calibri"/>
                <a:cs typeface="Calibri"/>
              </a:rPr>
              <a:t>max</a:t>
            </a:r>
            <a:r>
              <a:rPr sz="2800" spc="5" dirty="0">
                <a:latin typeface="Calibri"/>
                <a:cs typeface="Calibri"/>
              </a:rPr>
              <a:t>/d</a:t>
            </a:r>
            <a:r>
              <a:rPr sz="2775" spc="7" baseline="-21021" dirty="0">
                <a:latin typeface="Calibri"/>
                <a:cs typeface="Calibri"/>
              </a:rPr>
              <a:t>max</a:t>
            </a:r>
            <a:r>
              <a:rPr sz="2800" spc="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800">
              <a:latin typeface="Calibri"/>
              <a:cs typeface="Calibri"/>
            </a:endParaRPr>
          </a:p>
          <a:p>
            <a:pPr marL="63500" marR="53975" algn="just">
              <a:lnSpc>
                <a:spcPct val="80000"/>
              </a:lnSpc>
            </a:pPr>
            <a:r>
              <a:rPr sz="2800" spc="-5" dirty="0">
                <a:latin typeface="Calibri"/>
                <a:cs typeface="Calibri"/>
              </a:rPr>
              <a:t>Сучасні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подрібнювальні</a:t>
            </a:r>
            <a:r>
              <a:rPr sz="2800" spc="-5" dirty="0">
                <a:latin typeface="Calibri"/>
                <a:cs typeface="Calibri"/>
              </a:rPr>
              <a:t> апарати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дозволяють</a:t>
            </a:r>
            <a:r>
              <a:rPr sz="2800" spc="6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отримати</a:t>
            </a:r>
            <a:r>
              <a:rPr sz="2800" spc="-5" dirty="0">
                <a:latin typeface="Calibri"/>
                <a:cs typeface="Calibri"/>
              </a:rPr>
              <a:t> ступінь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подрібнення</a:t>
            </a:r>
            <a:r>
              <a:rPr sz="2800" spc="-5" dirty="0">
                <a:latin typeface="Calibri"/>
                <a:cs typeface="Calibri"/>
              </a:rPr>
              <a:t> і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=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5…30.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Подрібнення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здебільшого</a:t>
            </a:r>
            <a:r>
              <a:rPr sz="2800" spc="-10" dirty="0">
                <a:latin typeface="Calibri"/>
                <a:cs typeface="Calibri"/>
              </a:rPr>
              <a:t> відбувається</a:t>
            </a:r>
            <a:r>
              <a:rPr sz="2800" spc="-5" dirty="0">
                <a:latin typeface="Calibri"/>
                <a:cs typeface="Calibri"/>
              </a:rPr>
              <a:t> в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декілька </a:t>
            </a:r>
            <a:r>
              <a:rPr sz="2800" spc="-5" dirty="0">
                <a:latin typeface="Calibri"/>
                <a:cs typeface="Calibri"/>
              </a:rPr>
              <a:t>стадій: </a:t>
            </a:r>
            <a:r>
              <a:rPr sz="2800" spc="-10" dirty="0">
                <a:latin typeface="Calibri"/>
                <a:cs typeface="Calibri"/>
              </a:rPr>
              <a:t>крупне </a:t>
            </a:r>
            <a:r>
              <a:rPr sz="2800" spc="-5" dirty="0">
                <a:latin typeface="Calibri"/>
                <a:cs typeface="Calibri"/>
              </a:rPr>
              <a:t>(з розмірами кусків </a:t>
            </a:r>
            <a:r>
              <a:rPr sz="2800" dirty="0">
                <a:latin typeface="Calibri"/>
                <a:cs typeface="Calibri"/>
              </a:rPr>
              <a:t>100…350 мм), </a:t>
            </a:r>
            <a:r>
              <a:rPr sz="2800" spc="-10" dirty="0">
                <a:latin typeface="Calibri"/>
                <a:cs typeface="Calibri"/>
              </a:rPr>
              <a:t>середнє </a:t>
            </a:r>
            <a:r>
              <a:rPr sz="2800" spc="-5" dirty="0">
                <a:latin typeface="Calibri"/>
                <a:cs typeface="Calibri"/>
              </a:rPr>
              <a:t> (40…100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мм), </a:t>
            </a:r>
            <a:r>
              <a:rPr sz="2800" spc="-10" dirty="0">
                <a:latin typeface="Calibri"/>
                <a:cs typeface="Calibri"/>
              </a:rPr>
              <a:t>дрібне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(3…40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мм)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та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перемелювання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(менше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3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мм).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56952" y="1793189"/>
            <a:ext cx="11195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58165" algn="l"/>
              </a:tabLst>
            </a:pPr>
            <a:r>
              <a:rPr sz="2800" spc="-5" dirty="0">
                <a:latin typeface="Calibri"/>
                <a:cs typeface="Calibri"/>
              </a:rPr>
              <a:t>а	</a:t>
            </a:r>
            <a:r>
              <a:rPr sz="2800" spc="-10" dirty="0">
                <a:latin typeface="Calibri"/>
                <a:cs typeface="Calibri"/>
              </a:rPr>
              <a:t>для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09352" y="3200222"/>
            <a:ext cx="96646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г</a:t>
            </a:r>
            <a:r>
              <a:rPr sz="2800" spc="-30" dirty="0">
                <a:latin typeface="Calibri"/>
                <a:cs typeface="Calibri"/>
              </a:rPr>
              <a:t>р</a:t>
            </a:r>
            <a:r>
              <a:rPr sz="2800" spc="-5" dirty="0">
                <a:latin typeface="Calibri"/>
                <a:cs typeface="Calibri"/>
              </a:rPr>
              <a:t>уп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-5" dirty="0"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939" y="811149"/>
            <a:ext cx="9204325" cy="3225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4109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Calibri Light"/>
                <a:cs typeface="Calibri Light"/>
              </a:rPr>
              <a:t>Подрібнення</a:t>
            </a:r>
            <a:endParaRPr sz="4400">
              <a:latin typeface="Calibri Light"/>
              <a:cs typeface="Calibri Light"/>
            </a:endParaRPr>
          </a:p>
          <a:p>
            <a:pPr marL="12700">
              <a:lnSpc>
                <a:spcPts val="3195"/>
              </a:lnSpc>
              <a:spcBef>
                <a:spcPts val="2445"/>
              </a:spcBef>
              <a:tabLst>
                <a:tab pos="1635760" algn="l"/>
                <a:tab pos="2557780" algn="l"/>
                <a:tab pos="4867275" algn="l"/>
                <a:tab pos="6844030" algn="l"/>
              </a:tabLst>
            </a:pPr>
            <a:r>
              <a:rPr sz="2800" spc="-5" dirty="0">
                <a:latin typeface="Calibri"/>
                <a:cs typeface="Calibri"/>
              </a:rPr>
              <a:t>Апарати	для	</a:t>
            </a:r>
            <a:r>
              <a:rPr sz="2800" spc="-10" dirty="0">
                <a:latin typeface="Calibri"/>
                <a:cs typeface="Calibri"/>
              </a:rPr>
              <a:t>подрібнення	</a:t>
            </a:r>
            <a:r>
              <a:rPr sz="2800" spc="-5" dirty="0">
                <a:latin typeface="Calibri"/>
                <a:cs typeface="Calibri"/>
              </a:rPr>
              <a:t>називають	</a:t>
            </a:r>
            <a:r>
              <a:rPr sz="2800" b="1" spc="-10" dirty="0">
                <a:latin typeface="Calibri"/>
                <a:cs typeface="Calibri"/>
              </a:rPr>
              <a:t>дробарками</a:t>
            </a:r>
            <a:r>
              <a:rPr sz="2800" spc="-10" dirty="0">
                <a:latin typeface="Calibri"/>
                <a:cs typeface="Calibri"/>
              </a:rPr>
              <a:t>,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195"/>
              </a:lnSpc>
            </a:pPr>
            <a:r>
              <a:rPr sz="2800" spc="-10" dirty="0">
                <a:latin typeface="Calibri"/>
                <a:cs typeface="Calibri"/>
              </a:rPr>
              <a:t>перемелювання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матеріалу</a:t>
            </a:r>
            <a:r>
              <a:rPr sz="2800" spc="-5" dirty="0">
                <a:latin typeface="Calibri"/>
                <a:cs typeface="Calibri"/>
              </a:rPr>
              <a:t> – </a:t>
            </a:r>
            <a:r>
              <a:rPr sz="2800" b="1" spc="-5" dirty="0">
                <a:latin typeface="Calibri"/>
                <a:cs typeface="Calibri"/>
              </a:rPr>
              <a:t>млинами</a:t>
            </a:r>
            <a:r>
              <a:rPr sz="2800" spc="-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800">
              <a:latin typeface="Calibri"/>
              <a:cs typeface="Calibri"/>
            </a:endParaRPr>
          </a:p>
          <a:p>
            <a:pPr marL="12700">
              <a:lnSpc>
                <a:spcPts val="3195"/>
              </a:lnSpc>
              <a:spcBef>
                <a:spcPts val="5"/>
              </a:spcBef>
              <a:tabLst>
                <a:tab pos="1537970" algn="l"/>
                <a:tab pos="2199640" algn="l"/>
                <a:tab pos="4103370" algn="l"/>
                <a:tab pos="5793740" algn="l"/>
                <a:tab pos="7557134" algn="l"/>
                <a:tab pos="8130540" algn="l"/>
              </a:tabLst>
            </a:pPr>
            <a:r>
              <a:rPr sz="2800" spc="-10" dirty="0">
                <a:latin typeface="Calibri"/>
                <a:cs typeface="Calibri"/>
              </a:rPr>
              <a:t>Залежно	</a:t>
            </a:r>
            <a:r>
              <a:rPr sz="2800" spc="-5" dirty="0">
                <a:latin typeface="Calibri"/>
                <a:cs typeface="Calibri"/>
              </a:rPr>
              <a:t>від	</a:t>
            </a:r>
            <a:r>
              <a:rPr sz="2800" spc="-10" dirty="0">
                <a:latin typeface="Calibri"/>
                <a:cs typeface="Calibri"/>
              </a:rPr>
              <a:t>конструкції	</a:t>
            </a:r>
            <a:r>
              <a:rPr sz="2800" spc="-5" dirty="0">
                <a:latin typeface="Calibri"/>
                <a:cs typeface="Calibri"/>
              </a:rPr>
              <a:t>дробарки	</a:t>
            </a:r>
            <a:r>
              <a:rPr sz="2800" spc="-15" dirty="0">
                <a:latin typeface="Calibri"/>
                <a:cs typeface="Calibri"/>
              </a:rPr>
              <a:t>поділяють	</a:t>
            </a:r>
            <a:r>
              <a:rPr sz="2800" spc="-5" dirty="0">
                <a:latin typeface="Calibri"/>
                <a:cs typeface="Calibri"/>
              </a:rPr>
              <a:t>на	</a:t>
            </a:r>
            <a:r>
              <a:rPr sz="2800" spc="-10" dirty="0">
                <a:latin typeface="Calibri"/>
                <a:cs typeface="Calibri"/>
              </a:rPr>
              <a:t>чотири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195"/>
              </a:lnSpc>
            </a:pPr>
            <a:r>
              <a:rPr sz="2800" b="1" spc="-15" dirty="0">
                <a:latin typeface="Calibri"/>
                <a:cs typeface="Calibri"/>
              </a:rPr>
              <a:t>щокові,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конусні,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валкові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та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ударні</a:t>
            </a:r>
            <a:r>
              <a:rPr sz="2800" spc="-2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69258" y="811149"/>
            <a:ext cx="42519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Calibri Light"/>
                <a:cs typeface="Calibri Light"/>
              </a:rPr>
              <a:t>Щокова</a:t>
            </a:r>
            <a:r>
              <a:rPr sz="4400" spc="-55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дробарка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9867" y="1708404"/>
            <a:ext cx="5548883" cy="435102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68057" y="2035810"/>
            <a:ext cx="405765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Microsoft Sans Serif"/>
                <a:cs typeface="Microsoft Sans Serif"/>
              </a:rPr>
              <a:t>1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нерухома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щока;</a:t>
            </a:r>
            <a:endParaRPr sz="2000">
              <a:latin typeface="Microsoft Sans Serif"/>
              <a:cs typeface="Microsoft Sans Serif"/>
            </a:endParaRPr>
          </a:p>
          <a:p>
            <a:pPr marL="12700" marR="74422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2,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3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рухома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щока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85" dirty="0">
                <a:latin typeface="Microsoft Sans Serif"/>
                <a:cs typeface="Microsoft Sans Serif"/>
              </a:rPr>
              <a:t>з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валом;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4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вал;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5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головка</a:t>
            </a:r>
            <a:r>
              <a:rPr sz="2000" spc="-2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шатуна;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6,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7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розпірні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плити;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8,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9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вкладиші;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50" dirty="0">
                <a:latin typeface="Microsoft Sans Serif"/>
                <a:cs typeface="Microsoft Sans Serif"/>
              </a:rPr>
              <a:t>11,</a:t>
            </a:r>
            <a:r>
              <a:rPr sz="2000" dirty="0">
                <a:latin typeface="Microsoft Sans Serif"/>
                <a:cs typeface="Microsoft Sans Serif"/>
              </a:rPr>
              <a:t> 12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клини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регулювання;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Microsoft Sans Serif"/>
                <a:cs typeface="Microsoft Sans Serif"/>
              </a:rPr>
              <a:t>13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30" dirty="0">
                <a:latin typeface="Microsoft Sans Serif"/>
                <a:cs typeface="Microsoft Sans Serif"/>
              </a:rPr>
              <a:t>маховик;</a:t>
            </a:r>
            <a:endParaRPr sz="2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icrosoft Sans Serif"/>
                <a:cs typeface="Microsoft Sans Serif"/>
              </a:rPr>
              <a:t>14, 15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35" dirty="0">
                <a:latin typeface="Microsoft Sans Serif"/>
                <a:cs typeface="Microsoft Sans Serif"/>
              </a:rPr>
              <a:t>знімні</a:t>
            </a:r>
            <a:r>
              <a:rPr sz="200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футеровочні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плити; </a:t>
            </a:r>
            <a:r>
              <a:rPr sz="2000" spc="-51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16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гладка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плита</a:t>
            </a:r>
            <a:endParaRPr sz="2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37253" y="443438"/>
            <a:ext cx="7170420" cy="4711700"/>
          </a:xfrm>
          <a:prstGeom prst="rect">
            <a:avLst/>
          </a:prstGeom>
        </p:spPr>
        <p:txBody>
          <a:bodyPr vert="horz" wrap="square" lIns="0" tIns="381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0"/>
              </a:spcBef>
            </a:pPr>
            <a:r>
              <a:rPr sz="4400" spc="-5" dirty="0">
                <a:latin typeface="Calibri Light"/>
                <a:cs typeface="Calibri Light"/>
              </a:rPr>
              <a:t>Валкова</a:t>
            </a:r>
            <a:r>
              <a:rPr sz="4400" spc="-30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дробарка</a:t>
            </a:r>
            <a:endParaRPr sz="4400">
              <a:latin typeface="Calibri Light"/>
              <a:cs typeface="Calibri Light"/>
            </a:endParaRPr>
          </a:p>
          <a:p>
            <a:pPr marL="3405504" indent="-262890">
              <a:lnSpc>
                <a:spcPct val="100000"/>
              </a:lnSpc>
              <a:spcBef>
                <a:spcPts val="1835"/>
              </a:spcBef>
              <a:buAutoNum type="arabicPlain"/>
              <a:tabLst>
                <a:tab pos="3406140" algn="l"/>
              </a:tabLst>
            </a:pP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пружина;</a:t>
            </a:r>
            <a:endParaRPr sz="2800">
              <a:latin typeface="Calibri"/>
              <a:cs typeface="Calibri"/>
            </a:endParaRPr>
          </a:p>
          <a:p>
            <a:pPr marL="3405504" indent="-262890">
              <a:lnSpc>
                <a:spcPct val="100000"/>
              </a:lnSpc>
              <a:buAutoNum type="arabicPlain"/>
              <a:tabLst>
                <a:tab pos="3406140" algn="l"/>
              </a:tabLst>
            </a:pP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кожух;</a:t>
            </a:r>
            <a:endParaRPr sz="2800">
              <a:latin typeface="Calibri"/>
              <a:cs typeface="Calibri"/>
            </a:endParaRPr>
          </a:p>
          <a:p>
            <a:pPr marL="3405504" indent="-262890">
              <a:lnSpc>
                <a:spcPct val="100000"/>
              </a:lnSpc>
              <a:buAutoNum type="arabicPlain"/>
              <a:tabLst>
                <a:tab pos="3406140" algn="l"/>
              </a:tabLst>
            </a:pP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валки;</a:t>
            </a:r>
            <a:endParaRPr sz="2800">
              <a:latin typeface="Calibri"/>
              <a:cs typeface="Calibri"/>
            </a:endParaRPr>
          </a:p>
          <a:p>
            <a:pPr marL="3143250" marR="703580">
              <a:lnSpc>
                <a:spcPct val="100000"/>
              </a:lnSpc>
              <a:buAutoNum type="arabicPlain"/>
              <a:tabLst>
                <a:tab pos="3406140" algn="l"/>
              </a:tabLst>
            </a:pP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шестерня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приводу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валків;</a:t>
            </a:r>
            <a:endParaRPr sz="2800">
              <a:latin typeface="Calibri"/>
              <a:cs typeface="Calibri"/>
            </a:endParaRPr>
          </a:p>
          <a:p>
            <a:pPr marL="3405504" indent="-262890">
              <a:lnSpc>
                <a:spcPct val="100000"/>
              </a:lnSpc>
              <a:buAutoNum type="arabicPlain"/>
              <a:tabLst>
                <a:tab pos="3406140" algn="l"/>
              </a:tabLst>
            </a:pP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нерухомий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підшипник;</a:t>
            </a:r>
            <a:endParaRPr sz="2800">
              <a:latin typeface="Calibri"/>
              <a:cs typeface="Calibri"/>
            </a:endParaRPr>
          </a:p>
          <a:p>
            <a:pPr marL="3405504" indent="-262890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3406140" algn="l"/>
              </a:tabLst>
            </a:pP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рухомий</a:t>
            </a:r>
            <a:r>
              <a:rPr sz="2800" spc="-10" dirty="0">
                <a:latin typeface="Calibri"/>
                <a:cs typeface="Calibri"/>
              </a:rPr>
              <a:t> підшипник;</a:t>
            </a:r>
            <a:endParaRPr sz="2800">
              <a:latin typeface="Calibri"/>
              <a:cs typeface="Calibri"/>
            </a:endParaRPr>
          </a:p>
          <a:p>
            <a:pPr marL="3405504" indent="-262890">
              <a:lnSpc>
                <a:spcPct val="100000"/>
              </a:lnSpc>
              <a:buAutoNum type="arabicPlain"/>
              <a:tabLst>
                <a:tab pos="3406140" algn="l"/>
              </a:tabLst>
            </a:pP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рама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191" y="1991867"/>
            <a:ext cx="6257544" cy="32445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82161" y="811149"/>
            <a:ext cx="50272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Calibri Light"/>
                <a:cs typeface="Calibri Light"/>
              </a:rPr>
              <a:t>Молоткова</a:t>
            </a:r>
            <a:r>
              <a:rPr sz="4400" spc="-50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дробарка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2554" y="2284221"/>
            <a:ext cx="395732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indent="-222885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ротор;</a:t>
            </a:r>
            <a:endParaRPr sz="24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вал;</a:t>
            </a:r>
            <a:endParaRPr sz="24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решітка;</a:t>
            </a:r>
            <a:endParaRPr sz="24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трижні;</a:t>
            </a:r>
            <a:endParaRPr sz="24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плити;</a:t>
            </a:r>
            <a:endParaRPr sz="24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корпус;</a:t>
            </a:r>
            <a:endParaRPr sz="24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завантажувальний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бункер;</a:t>
            </a:r>
            <a:endParaRPr sz="2400">
              <a:latin typeface="Calibri"/>
              <a:cs typeface="Calibri"/>
            </a:endParaRPr>
          </a:p>
          <a:p>
            <a:pPr marL="234950" indent="-222885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235585" algn="l"/>
              </a:tabLst>
            </a:pPr>
            <a:r>
              <a:rPr sz="2400" dirty="0">
                <a:latin typeface="Calibri"/>
                <a:cs typeface="Calibri"/>
              </a:rPr>
              <a:t>–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молотки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2288" y="1708404"/>
            <a:ext cx="4082796" cy="48996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2815" y="1708404"/>
            <a:ext cx="3029712" cy="32095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75254" y="5233542"/>
            <a:ext cx="5843270" cy="734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9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Збагачення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у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потоці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води: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790"/>
              </a:lnSpc>
            </a:pPr>
            <a:r>
              <a:rPr sz="2400" dirty="0">
                <a:latin typeface="Times New Roman"/>
                <a:cs typeface="Times New Roman"/>
              </a:rPr>
              <a:t>а 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концентрат;</a:t>
            </a:r>
            <a:r>
              <a:rPr sz="2400" dirty="0">
                <a:latin typeface="Times New Roman"/>
                <a:cs typeface="Times New Roman"/>
              </a:rPr>
              <a:t> б 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промпродукт;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в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30" dirty="0">
                <a:latin typeface="Times New Roman"/>
                <a:cs typeface="Times New Roman"/>
              </a:rPr>
              <a:t>відходи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824" y="811149"/>
            <a:ext cx="9087485" cy="1975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74265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Основні</a:t>
            </a:r>
            <a:r>
              <a:rPr sz="4400" i="1" spc="-1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процеси</a:t>
            </a:r>
            <a:r>
              <a:rPr sz="4400" i="1" spc="-6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збагачення</a:t>
            </a:r>
            <a:endParaRPr sz="4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2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b="1" spc="-305" dirty="0">
                <a:latin typeface="Arial"/>
                <a:cs typeface="Arial"/>
              </a:rPr>
              <a:t>1</a:t>
            </a:r>
            <a:r>
              <a:rPr sz="3000" b="1" spc="-150" dirty="0">
                <a:latin typeface="Arial"/>
                <a:cs typeface="Arial"/>
              </a:rPr>
              <a:t>. </a:t>
            </a:r>
            <a:r>
              <a:rPr sz="3000" b="1" spc="-275" dirty="0">
                <a:latin typeface="Arial"/>
                <a:cs typeface="Arial"/>
              </a:rPr>
              <a:t>Граві</a:t>
            </a:r>
            <a:r>
              <a:rPr sz="3000" b="1" spc="-270" dirty="0">
                <a:latin typeface="Arial"/>
                <a:cs typeface="Arial"/>
              </a:rPr>
              <a:t>т</a:t>
            </a:r>
            <a:r>
              <a:rPr sz="3000" b="1" spc="-295" dirty="0">
                <a:latin typeface="Arial"/>
                <a:cs typeface="Arial"/>
              </a:rPr>
              <a:t>аційн</a:t>
            </a:r>
            <a:r>
              <a:rPr sz="3000" b="1" spc="-155" dirty="0">
                <a:latin typeface="Arial"/>
                <a:cs typeface="Arial"/>
              </a:rPr>
              <a:t>і</a:t>
            </a:r>
            <a:r>
              <a:rPr sz="3000" b="1" spc="-150" dirty="0">
                <a:latin typeface="Arial"/>
                <a:cs typeface="Arial"/>
              </a:rPr>
              <a:t> </a:t>
            </a:r>
            <a:r>
              <a:rPr sz="3000" b="1" spc="-330" dirty="0">
                <a:latin typeface="Arial"/>
                <a:cs typeface="Arial"/>
              </a:rPr>
              <a:t>методи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9824" y="811149"/>
            <a:ext cx="9087485" cy="1974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74265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Основні</a:t>
            </a:r>
            <a:r>
              <a:rPr sz="4400" i="1" spc="-1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процеси</a:t>
            </a:r>
            <a:r>
              <a:rPr sz="4400" i="1" spc="-6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збагачення</a:t>
            </a:r>
            <a:endParaRPr sz="4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48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3500" b="1" spc="-355" dirty="0">
                <a:latin typeface="Arial"/>
                <a:cs typeface="Arial"/>
              </a:rPr>
              <a:t>1</a:t>
            </a:r>
            <a:r>
              <a:rPr sz="3500" b="1" spc="-175" dirty="0">
                <a:latin typeface="Arial"/>
                <a:cs typeface="Arial"/>
              </a:rPr>
              <a:t>. </a:t>
            </a:r>
            <a:r>
              <a:rPr sz="3500" b="1" spc="-370" dirty="0">
                <a:latin typeface="Arial"/>
                <a:cs typeface="Arial"/>
              </a:rPr>
              <a:t>Флотація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3848" y="1607819"/>
            <a:ext cx="5635752" cy="3587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9882" y="5210047"/>
            <a:ext cx="1118489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1 - </a:t>
            </a:r>
            <a:r>
              <a:rPr sz="2400" spc="-5" dirty="0">
                <a:latin typeface="Calibri"/>
                <a:cs typeface="Calibri"/>
              </a:rPr>
              <a:t>труба, </a:t>
            </a:r>
            <a:r>
              <a:rPr sz="2400" dirty="0">
                <a:latin typeface="Calibri"/>
                <a:cs typeface="Calibri"/>
              </a:rPr>
              <a:t>по </a:t>
            </a:r>
            <a:r>
              <a:rPr sz="2400" spc="-5" dirty="0">
                <a:latin typeface="Calibri"/>
                <a:cs typeface="Calibri"/>
              </a:rPr>
              <a:t>якій </a:t>
            </a:r>
            <a:r>
              <a:rPr sz="2400" spc="-15" dirty="0">
                <a:latin typeface="Calibri"/>
                <a:cs typeface="Calibri"/>
              </a:rPr>
              <a:t>надходить </a:t>
            </a:r>
            <a:r>
              <a:rPr sz="2400" dirty="0">
                <a:latin typeface="Calibri"/>
                <a:cs typeface="Calibri"/>
              </a:rPr>
              <a:t>суспензія </a:t>
            </a:r>
            <a:r>
              <a:rPr sz="2400" spc="-10" dirty="0">
                <a:latin typeface="Calibri"/>
                <a:cs typeface="Calibri"/>
              </a:rPr>
              <a:t>подрібненої </a:t>
            </a:r>
            <a:r>
              <a:rPr sz="2400" spc="-30" dirty="0">
                <a:latin typeface="Calibri"/>
                <a:cs typeface="Calibri"/>
              </a:rPr>
              <a:t>руди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15" dirty="0">
                <a:latin typeface="Calibri"/>
                <a:cs typeface="Calibri"/>
              </a:rPr>
              <a:t>воді, </a:t>
            </a:r>
            <a:r>
              <a:rPr sz="2400" dirty="0">
                <a:latin typeface="Calibri"/>
                <a:cs typeface="Calibri"/>
              </a:rPr>
              <a:t>2 - </a:t>
            </a:r>
            <a:r>
              <a:rPr sz="2400" spc="-15" dirty="0">
                <a:latin typeface="Calibri"/>
                <a:cs typeface="Calibri"/>
              </a:rPr>
              <a:t>посудина, </a:t>
            </a:r>
            <a:r>
              <a:rPr sz="2400" dirty="0">
                <a:latin typeface="Calibri"/>
                <a:cs typeface="Calibri"/>
              </a:rPr>
              <a:t>з </a:t>
            </a:r>
            <a:r>
              <a:rPr sz="2400" spc="-20" dirty="0">
                <a:latin typeface="Calibri"/>
                <a:cs typeface="Calibri"/>
              </a:rPr>
              <a:t>якого 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капає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флотационний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реагент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(масло),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spc="-15" dirty="0">
                <a:latin typeface="Calibri"/>
                <a:cs typeface="Calibri"/>
              </a:rPr>
              <a:t>надходження</a:t>
            </a:r>
            <a:r>
              <a:rPr sz="2400" spc="-5" dirty="0">
                <a:latin typeface="Calibri"/>
                <a:cs typeface="Calibri"/>
              </a:rPr>
              <a:t> повітря,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засмоктує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гвинтом,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місце,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де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спливла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корисна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порода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відділяється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від</a:t>
            </a:r>
            <a:r>
              <a:rPr sz="2400" spc="-5" dirty="0">
                <a:latin typeface="Calibri"/>
                <a:cs typeface="Calibri"/>
              </a:rPr>
              <a:t> осідає</a:t>
            </a:r>
            <a:r>
              <a:rPr sz="2400" spc="-10" dirty="0">
                <a:latin typeface="Calibri"/>
                <a:cs typeface="Calibri"/>
              </a:rPr>
              <a:t> порожньої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породи,</a:t>
            </a:r>
            <a:r>
              <a:rPr sz="2400" dirty="0">
                <a:latin typeface="Calibri"/>
                <a:cs typeface="Calibri"/>
              </a:rPr>
              <a:t> 5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стік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піни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корисною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породою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(концентрат)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1972436"/>
            <a:ext cx="8780780" cy="28816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98425">
              <a:lnSpc>
                <a:spcPts val="3030"/>
              </a:lnSpc>
              <a:spcBef>
                <a:spcPts val="470"/>
              </a:spcBef>
            </a:pPr>
            <a:r>
              <a:rPr sz="2800" spc="-5" dirty="0">
                <a:latin typeface="Calibri"/>
                <a:cs typeface="Calibri"/>
              </a:rPr>
              <a:t>Використання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видобутих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корисних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копалин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 </a:t>
            </a:r>
            <a:r>
              <a:rPr sz="2800" spc="-15" dirty="0">
                <a:latin typeface="Calibri"/>
                <a:cs typeface="Calibri"/>
              </a:rPr>
              <a:t>народному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господарстві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відбувається </a:t>
            </a:r>
            <a:r>
              <a:rPr sz="2800" dirty="0">
                <a:latin typeface="Calibri"/>
                <a:cs typeface="Calibri"/>
              </a:rPr>
              <a:t>за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однією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наведених </a:t>
            </a:r>
            <a:r>
              <a:rPr sz="2800" spc="-15" dirty="0">
                <a:latin typeface="Calibri"/>
                <a:cs typeface="Calibri"/>
              </a:rPr>
              <a:t>схем:</a:t>
            </a:r>
            <a:endParaRPr sz="2800">
              <a:latin typeface="Calibri"/>
              <a:cs typeface="Calibri"/>
            </a:endParaRPr>
          </a:p>
          <a:p>
            <a:pPr marL="271780" indent="-259715">
              <a:lnSpc>
                <a:spcPct val="100000"/>
              </a:lnSpc>
              <a:spcBef>
                <a:spcPts val="625"/>
              </a:spcBef>
              <a:buChar char="–"/>
              <a:tabLst>
                <a:tab pos="272415" algn="l"/>
              </a:tabLst>
            </a:pPr>
            <a:r>
              <a:rPr sz="2800" spc="-10" dirty="0">
                <a:latin typeface="Calibri"/>
                <a:cs typeface="Calibri"/>
              </a:rPr>
              <a:t>видобування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використання;</a:t>
            </a:r>
            <a:endParaRPr sz="2800">
              <a:latin typeface="Calibri"/>
              <a:cs typeface="Calibri"/>
            </a:endParaRPr>
          </a:p>
          <a:p>
            <a:pPr marL="271780" indent="-259715">
              <a:lnSpc>
                <a:spcPct val="100000"/>
              </a:lnSpc>
              <a:spcBef>
                <a:spcPts val="660"/>
              </a:spcBef>
              <a:buChar char="–"/>
              <a:tabLst>
                <a:tab pos="272415" algn="l"/>
              </a:tabLst>
            </a:pPr>
            <a:r>
              <a:rPr sz="2800" spc="-10" dirty="0">
                <a:latin typeface="Calibri"/>
                <a:cs typeface="Calibri"/>
              </a:rPr>
              <a:t>видобування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переробка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використання;</a:t>
            </a:r>
            <a:endParaRPr sz="2800">
              <a:latin typeface="Calibri"/>
              <a:cs typeface="Calibri"/>
            </a:endParaRPr>
          </a:p>
          <a:p>
            <a:pPr marL="271780" indent="-259715">
              <a:lnSpc>
                <a:spcPct val="100000"/>
              </a:lnSpc>
              <a:spcBef>
                <a:spcPts val="660"/>
              </a:spcBef>
              <a:buChar char="–"/>
              <a:tabLst>
                <a:tab pos="272415" algn="l"/>
              </a:tabLst>
            </a:pPr>
            <a:r>
              <a:rPr sz="2800" spc="-10" dirty="0">
                <a:latin typeface="Calibri"/>
                <a:cs typeface="Calibri"/>
              </a:rPr>
              <a:t>видобування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збагачення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використання;</a:t>
            </a:r>
            <a:endParaRPr sz="2800">
              <a:latin typeface="Calibri"/>
              <a:cs typeface="Calibri"/>
            </a:endParaRPr>
          </a:p>
          <a:p>
            <a:pPr marL="271780" indent="-259715">
              <a:lnSpc>
                <a:spcPct val="100000"/>
              </a:lnSpc>
              <a:spcBef>
                <a:spcPts val="675"/>
              </a:spcBef>
              <a:buChar char="–"/>
              <a:tabLst>
                <a:tab pos="272415" algn="l"/>
              </a:tabLst>
            </a:pPr>
            <a:r>
              <a:rPr sz="2800" spc="-10" dirty="0">
                <a:latin typeface="Calibri"/>
                <a:cs typeface="Calibri"/>
              </a:rPr>
              <a:t>видобування</a:t>
            </a:r>
            <a:r>
              <a:rPr sz="2800" spc="-5" dirty="0">
                <a:latin typeface="Calibri"/>
                <a:cs typeface="Calibri"/>
              </a:rPr>
              <a:t> –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збагачення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переробка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використання.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475" dirty="0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375" dirty="0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445" dirty="0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31389" y="811149"/>
            <a:ext cx="67259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Основні</a:t>
            </a:r>
            <a:r>
              <a:rPr sz="4400" i="1" spc="-1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процеси</a:t>
            </a:r>
            <a:r>
              <a:rPr sz="4400" i="1" spc="-6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збагачення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19" y="850390"/>
            <a:ext cx="11338560" cy="594512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475" dirty="0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375" dirty="0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445" dirty="0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31389" y="811149"/>
            <a:ext cx="67259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Основні</a:t>
            </a:r>
            <a:r>
              <a:rPr sz="4400" i="1" spc="-1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процеси</a:t>
            </a:r>
            <a:r>
              <a:rPr sz="4400" i="1" spc="-6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збагачення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6455" y="1607819"/>
            <a:ext cx="8692896" cy="49042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6887" y="3174949"/>
            <a:ext cx="205803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500" b="1" spc="-345" dirty="0">
                <a:latin typeface="Arial"/>
                <a:cs typeface="Arial"/>
              </a:rPr>
              <a:t>Магнітне </a:t>
            </a:r>
            <a:r>
              <a:rPr sz="3500" b="1" spc="-340" dirty="0">
                <a:latin typeface="Arial"/>
                <a:cs typeface="Arial"/>
              </a:rPr>
              <a:t> </a:t>
            </a:r>
            <a:r>
              <a:rPr sz="3500" b="1" spc="-355" dirty="0">
                <a:latin typeface="Arial"/>
                <a:cs typeface="Arial"/>
              </a:rPr>
              <a:t>збагачення</a:t>
            </a:r>
            <a:endParaRPr sz="35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475" dirty="0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375" dirty="0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445" dirty="0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81400" y="838200"/>
            <a:ext cx="54756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Магнітний</a:t>
            </a:r>
            <a:r>
              <a:rPr sz="4400" i="1" spc="-9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сепаратор</a:t>
            </a:r>
            <a:endParaRPr sz="4400" dirty="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766824"/>
            <a:ext cx="6315456" cy="4198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F79273-77C7-B310-B233-771C95957DB9}"/>
              </a:ext>
            </a:extLst>
          </p:cNvPr>
          <p:cNvSpPr txBox="1"/>
          <p:nvPr/>
        </p:nvSpPr>
        <p:spPr>
          <a:xfrm>
            <a:off x="8066404" y="1905000"/>
            <a:ext cx="3515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hlinkClick r:id="rId3"/>
              </a:rPr>
              <a:t>https://www.youtube.com/watch?v=YhW3_tGf6O8</a:t>
            </a:r>
            <a:endParaRPr lang="en-US" dirty="0"/>
          </a:p>
          <a:p>
            <a:endParaRPr lang="ru-UA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475" dirty="0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375" dirty="0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445" dirty="0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1389" y="811149"/>
            <a:ext cx="67259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Основні</a:t>
            </a:r>
            <a:r>
              <a:rPr sz="4400" i="1" spc="-1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процеси</a:t>
            </a:r>
            <a:r>
              <a:rPr sz="4400" i="1" spc="-6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збагачення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6887" y="3174949"/>
            <a:ext cx="214820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500" b="1" spc="-360" dirty="0">
                <a:latin typeface="Arial"/>
                <a:cs typeface="Arial"/>
              </a:rPr>
              <a:t>Елект</a:t>
            </a:r>
            <a:r>
              <a:rPr sz="3500" b="1" spc="-400" dirty="0">
                <a:latin typeface="Arial"/>
                <a:cs typeface="Arial"/>
              </a:rPr>
              <a:t>р</a:t>
            </a:r>
            <a:r>
              <a:rPr sz="3500" b="1" spc="-305" dirty="0">
                <a:latin typeface="Arial"/>
                <a:cs typeface="Arial"/>
              </a:rPr>
              <a:t>ичне  </a:t>
            </a:r>
            <a:r>
              <a:rPr sz="3500" b="1" spc="-355" dirty="0">
                <a:latin typeface="Arial"/>
                <a:cs typeface="Arial"/>
              </a:rPr>
              <a:t>збагачення</a:t>
            </a:r>
            <a:endParaRPr sz="35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0" y="1597150"/>
            <a:ext cx="4226052" cy="52379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811149"/>
            <a:ext cx="10258425" cy="5461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6520" algn="ctr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Допоміжні</a:t>
            </a:r>
            <a:r>
              <a:rPr sz="4400" i="1" spc="-1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процеси</a:t>
            </a:r>
            <a:r>
              <a:rPr sz="4400" i="1" spc="-5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збагачення</a:t>
            </a:r>
            <a:endParaRPr sz="4400">
              <a:latin typeface="Calibri Light"/>
              <a:cs typeface="Calibri Light"/>
            </a:endParaRPr>
          </a:p>
          <a:p>
            <a:pPr marL="12700" algn="just">
              <a:lnSpc>
                <a:spcPct val="100000"/>
              </a:lnSpc>
              <a:spcBef>
                <a:spcPts val="2155"/>
              </a:spcBef>
            </a:pPr>
            <a:r>
              <a:rPr sz="2200" b="1" spc="-10" dirty="0">
                <a:latin typeface="Calibri"/>
                <a:cs typeface="Calibri"/>
              </a:rPr>
              <a:t>Обезводнення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продуктів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збагачення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150">
              <a:latin typeface="Calibri"/>
              <a:cs typeface="Calibri"/>
            </a:endParaRPr>
          </a:p>
          <a:p>
            <a:pPr marL="12700" marR="361315" algn="just">
              <a:lnSpc>
                <a:spcPct val="70000"/>
              </a:lnSpc>
            </a:pPr>
            <a:r>
              <a:rPr sz="2200" spc="-20" dirty="0">
                <a:latin typeface="Calibri"/>
                <a:cs typeface="Calibri"/>
              </a:rPr>
              <a:t>Вода </a:t>
            </a:r>
            <a:r>
              <a:rPr sz="2200" spc="-5" dirty="0">
                <a:latin typeface="Calibri"/>
                <a:cs typeface="Calibri"/>
              </a:rPr>
              <a:t>у вихідному </a:t>
            </a:r>
            <a:r>
              <a:rPr sz="2200" spc="-10" dirty="0">
                <a:latin typeface="Calibri"/>
                <a:cs typeface="Calibri"/>
              </a:rPr>
              <a:t>матеріалі </a:t>
            </a:r>
            <a:r>
              <a:rPr sz="2200" spc="-15" dirty="0">
                <a:latin typeface="Calibri"/>
                <a:cs typeface="Calibri"/>
              </a:rPr>
              <a:t>може знаходитись </a:t>
            </a:r>
            <a:r>
              <a:rPr sz="2200" spc="-5" dirty="0">
                <a:latin typeface="Calibri"/>
                <a:cs typeface="Calibri"/>
              </a:rPr>
              <a:t>у </a:t>
            </a:r>
            <a:r>
              <a:rPr sz="2200" spc="-10" dirty="0">
                <a:latin typeface="Calibri"/>
                <a:cs typeface="Calibri"/>
              </a:rPr>
              <a:t>такому </a:t>
            </a:r>
            <a:r>
              <a:rPr sz="2200" spc="-15" dirty="0">
                <a:latin typeface="Calibri"/>
                <a:cs typeface="Calibri"/>
              </a:rPr>
              <a:t>вигляді: </a:t>
            </a:r>
            <a:r>
              <a:rPr sz="2200" spc="-5" dirty="0">
                <a:latin typeface="Calibri"/>
                <a:cs typeface="Calibri"/>
              </a:rPr>
              <a:t>вільна, </a:t>
            </a:r>
            <a:r>
              <a:rPr sz="2200" spc="-10" dirty="0">
                <a:latin typeface="Calibri"/>
                <a:cs typeface="Calibri"/>
              </a:rPr>
              <a:t>капілярна, </a:t>
            </a:r>
            <a:r>
              <a:rPr sz="2200" spc="-5" dirty="0">
                <a:latin typeface="Calibri"/>
                <a:cs typeface="Calibri"/>
              </a:rPr>
              <a:t> гігроскопічна і внутрішня. При </a:t>
            </a:r>
            <a:r>
              <a:rPr sz="2200" spc="-10" dirty="0">
                <a:latin typeface="Calibri"/>
                <a:cs typeface="Calibri"/>
              </a:rPr>
              <a:t>зневодненні </a:t>
            </a:r>
            <a:r>
              <a:rPr sz="2200" spc="-5" dirty="0">
                <a:latin typeface="Calibri"/>
                <a:cs typeface="Calibri"/>
              </a:rPr>
              <a:t>видаляють вільну </a:t>
            </a:r>
            <a:r>
              <a:rPr sz="2200" spc="-15" dirty="0">
                <a:latin typeface="Calibri"/>
                <a:cs typeface="Calibri"/>
              </a:rPr>
              <a:t>вологу, яка </a:t>
            </a:r>
            <a:r>
              <a:rPr sz="2200" spc="-5" dirty="0">
                <a:latin typeface="Calibri"/>
                <a:cs typeface="Calibri"/>
              </a:rPr>
              <a:t>присутня,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переважно,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у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крупнозернистих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продуктах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збагачення;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капілярну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ж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вологу,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яка</a:t>
            </a:r>
            <a:endParaRPr sz="2200">
              <a:latin typeface="Calibri"/>
              <a:cs typeface="Calibri"/>
            </a:endParaRPr>
          </a:p>
          <a:p>
            <a:pPr marL="12700" algn="just">
              <a:lnSpc>
                <a:spcPts val="1850"/>
              </a:lnSpc>
            </a:pPr>
            <a:r>
              <a:rPr sz="2200" spc="-15" dirty="0">
                <a:latin typeface="Calibri"/>
                <a:cs typeface="Calibri"/>
              </a:rPr>
              <a:t>знаходиться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дрібному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продукті,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важче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видалити.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70000"/>
              </a:lnSpc>
              <a:spcBef>
                <a:spcPts val="1010"/>
              </a:spcBef>
            </a:pPr>
            <a:r>
              <a:rPr sz="2200" spc="-10" dirty="0">
                <a:latin typeface="Calibri"/>
                <a:cs typeface="Calibri"/>
              </a:rPr>
              <a:t>Для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попереднього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зневоднення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застосовують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дренування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на </a:t>
            </a:r>
            <a:r>
              <a:rPr sz="2200" b="1" spc="-10" dirty="0">
                <a:latin typeface="Calibri"/>
                <a:cs typeface="Calibri"/>
              </a:rPr>
              <a:t>нерухомих</a:t>
            </a:r>
            <a:r>
              <a:rPr sz="2200" b="1" spc="3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ситах</a:t>
            </a:r>
            <a:r>
              <a:rPr sz="2200" spc="-10" dirty="0">
                <a:latin typeface="Calibri"/>
                <a:cs typeface="Calibri"/>
              </a:rPr>
              <a:t>.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Більш </a:t>
            </a:r>
            <a:r>
              <a:rPr sz="2200" spc="-4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повне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зневоднення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відбувається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на </a:t>
            </a:r>
            <a:r>
              <a:rPr sz="2200" b="1" spc="-15" dirty="0">
                <a:latin typeface="Calibri"/>
                <a:cs typeface="Calibri"/>
              </a:rPr>
              <a:t>рухомих</a:t>
            </a:r>
            <a:r>
              <a:rPr sz="2200" b="1" spc="2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ситах</a:t>
            </a:r>
            <a:r>
              <a:rPr sz="2200" b="1" spc="30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(грохотах).</a:t>
            </a:r>
            <a:r>
              <a:rPr sz="2200" b="1" spc="8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У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цьому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випадку</a:t>
            </a:r>
            <a:endParaRPr sz="2200">
              <a:latin typeface="Calibri"/>
              <a:cs typeface="Calibri"/>
            </a:endParaRPr>
          </a:p>
          <a:p>
            <a:pPr marL="12700" marR="413384">
              <a:lnSpc>
                <a:spcPct val="70000"/>
              </a:lnSpc>
            </a:pPr>
            <a:r>
              <a:rPr sz="2200" spc="-10" dirty="0">
                <a:latin typeface="Calibri"/>
                <a:cs typeface="Calibri"/>
              </a:rPr>
              <a:t>проводять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також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додаткове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промивання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матеріалу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струменем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води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для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змивання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тонких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глинистих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часток.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ts val="2245"/>
              </a:lnSpc>
              <a:spcBef>
                <a:spcPts val="204"/>
              </a:spcBef>
              <a:tabLst>
                <a:tab pos="7558405" algn="l"/>
              </a:tabLst>
            </a:pPr>
            <a:r>
              <a:rPr sz="2200" spc="-5" dirty="0">
                <a:latin typeface="Calibri"/>
                <a:cs typeface="Calibri"/>
              </a:rPr>
              <a:t>Для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видалення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вологи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тонкозернистих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продуктів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збагачення	дренування</a:t>
            </a:r>
            <a:endParaRPr sz="2200">
              <a:latin typeface="Calibri"/>
              <a:cs typeface="Calibri"/>
            </a:endParaRPr>
          </a:p>
          <a:p>
            <a:pPr marL="12700" marR="689610">
              <a:lnSpc>
                <a:spcPct val="70000"/>
              </a:lnSpc>
              <a:spcBef>
                <a:spcPts val="395"/>
              </a:spcBef>
            </a:pPr>
            <a:r>
              <a:rPr sz="2200" spc="-10" dirty="0">
                <a:latin typeface="Calibri"/>
                <a:cs typeface="Calibri"/>
              </a:rPr>
              <a:t>недостатньо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і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капілярну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вологу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видаляють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шляхом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центрофугування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коли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вода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залишає </a:t>
            </a:r>
            <a:r>
              <a:rPr sz="2200" spc="-10" dirty="0">
                <a:latin typeface="Calibri"/>
                <a:cs typeface="Calibri"/>
              </a:rPr>
              <a:t>матеріал</a:t>
            </a:r>
            <a:r>
              <a:rPr sz="2200" spc="-5" dirty="0">
                <a:latin typeface="Calibri"/>
                <a:cs typeface="Calibri"/>
              </a:rPr>
              <a:t> під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дією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центробіжних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сил.</a:t>
            </a:r>
            <a:endParaRPr sz="2200">
              <a:latin typeface="Calibri"/>
              <a:cs typeface="Calibri"/>
            </a:endParaRPr>
          </a:p>
          <a:p>
            <a:pPr marL="12700" marR="386715" algn="just">
              <a:lnSpc>
                <a:spcPct val="70000"/>
              </a:lnSpc>
              <a:spcBef>
                <a:spcPts val="994"/>
              </a:spcBef>
            </a:pPr>
            <a:r>
              <a:rPr sz="2200" spc="-10" dirty="0">
                <a:latin typeface="Calibri"/>
                <a:cs typeface="Calibri"/>
              </a:rPr>
              <a:t>Ще </a:t>
            </a:r>
            <a:r>
              <a:rPr sz="2200" spc="-5" dirty="0">
                <a:latin typeface="Calibri"/>
                <a:cs typeface="Calibri"/>
              </a:rPr>
              <a:t>більш ефективним </a:t>
            </a:r>
            <a:r>
              <a:rPr sz="2200" spc="-20" dirty="0">
                <a:latin typeface="Calibri"/>
                <a:cs typeface="Calibri"/>
              </a:rPr>
              <a:t>заходом </a:t>
            </a:r>
            <a:r>
              <a:rPr sz="2200" spc="-10" dirty="0">
                <a:latin typeface="Calibri"/>
                <a:cs typeface="Calibri"/>
              </a:rPr>
              <a:t>для </a:t>
            </a:r>
            <a:r>
              <a:rPr sz="2200" spc="-5" dirty="0">
                <a:latin typeface="Calibri"/>
                <a:cs typeface="Calibri"/>
              </a:rPr>
              <a:t>видалення </a:t>
            </a:r>
            <a:r>
              <a:rPr sz="2200" spc="-10" dirty="0">
                <a:latin typeface="Calibri"/>
                <a:cs typeface="Calibri"/>
              </a:rPr>
              <a:t>вологи </a:t>
            </a:r>
            <a:r>
              <a:rPr sz="2200" spc="-5" dirty="0">
                <a:latin typeface="Calibri"/>
                <a:cs typeface="Calibri"/>
              </a:rPr>
              <a:t>з тонкозернистих </a:t>
            </a:r>
            <a:r>
              <a:rPr sz="2200" spc="-15" dirty="0">
                <a:latin typeface="Calibri"/>
                <a:cs typeface="Calibri"/>
              </a:rPr>
              <a:t>продуктів </a:t>
            </a:r>
            <a:r>
              <a:rPr sz="2200" spc="-10" dirty="0">
                <a:latin typeface="Calibri"/>
                <a:cs typeface="Calibri"/>
              </a:rPr>
              <a:t> (після флотації) </a:t>
            </a:r>
            <a:r>
              <a:rPr sz="2200" spc="-5" dirty="0">
                <a:latin typeface="Calibri"/>
                <a:cs typeface="Calibri"/>
              </a:rPr>
              <a:t>є </a:t>
            </a:r>
            <a:r>
              <a:rPr sz="2200" b="1" spc="-15" dirty="0">
                <a:latin typeface="Calibri"/>
                <a:cs typeface="Calibri"/>
              </a:rPr>
              <a:t>фільтрування </a:t>
            </a:r>
            <a:r>
              <a:rPr sz="2200" b="1" spc="-5" dirty="0">
                <a:latin typeface="Calibri"/>
                <a:cs typeface="Calibri"/>
              </a:rPr>
              <a:t>з </a:t>
            </a:r>
            <a:r>
              <a:rPr sz="2200" b="1" spc="-10" dirty="0">
                <a:latin typeface="Calibri"/>
                <a:cs typeface="Calibri"/>
              </a:rPr>
              <a:t>використанням дискових вакуумфільтрів</a:t>
            </a:r>
            <a:r>
              <a:rPr sz="2200" spc="-10" dirty="0">
                <a:latin typeface="Calibri"/>
                <a:cs typeface="Calibri"/>
              </a:rPr>
              <a:t>, </a:t>
            </a:r>
            <a:r>
              <a:rPr sz="2200" spc="-5" dirty="0">
                <a:latin typeface="Calibri"/>
                <a:cs typeface="Calibri"/>
              </a:rPr>
              <a:t>в </a:t>
            </a:r>
            <a:r>
              <a:rPr sz="2200" spc="-10" dirty="0">
                <a:latin typeface="Calibri"/>
                <a:cs typeface="Calibri"/>
              </a:rPr>
              <a:t>яких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воду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під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дією вакууму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відсмоктують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через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мікротканину.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811149"/>
            <a:ext cx="8882380" cy="284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85265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latin typeface="Calibri Light"/>
                <a:cs typeface="Calibri Light"/>
              </a:rPr>
              <a:t>Допоміжні</a:t>
            </a:r>
            <a:r>
              <a:rPr sz="4400" i="1" spc="-2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процеси</a:t>
            </a:r>
            <a:r>
              <a:rPr sz="4400" i="1" spc="-6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збагачення</a:t>
            </a:r>
            <a:endParaRPr sz="4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445"/>
              </a:spcBef>
            </a:pPr>
            <a:r>
              <a:rPr sz="2800" spc="-10" dirty="0">
                <a:latin typeface="Calibri"/>
                <a:cs typeface="Calibri"/>
              </a:rPr>
              <a:t>Кускування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корисних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копалин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>
              <a:latin typeface="Calibri"/>
              <a:cs typeface="Calibri"/>
            </a:endParaRPr>
          </a:p>
          <a:p>
            <a:pPr marL="12700">
              <a:lnSpc>
                <a:spcPts val="3190"/>
              </a:lnSpc>
            </a:pPr>
            <a:r>
              <a:rPr sz="2800" spc="-5" dirty="0">
                <a:latin typeface="Calibri"/>
                <a:cs typeface="Calibri"/>
              </a:rPr>
              <a:t>Основними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способами кускування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корисних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копалин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є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190"/>
              </a:lnSpc>
            </a:pPr>
            <a:r>
              <a:rPr sz="2800" b="1" spc="-15" dirty="0">
                <a:latin typeface="Calibri"/>
                <a:cs typeface="Calibri"/>
              </a:rPr>
              <a:t>агломерація</a:t>
            </a:r>
            <a:r>
              <a:rPr sz="2800" spc="-15" dirty="0">
                <a:latin typeface="Calibri"/>
                <a:cs typeface="Calibri"/>
              </a:rPr>
              <a:t>,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грудкування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та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брикетування</a:t>
            </a:r>
            <a:r>
              <a:rPr sz="2800" spc="-1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45817" y="811149"/>
            <a:ext cx="75012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spc="-5" dirty="0">
                <a:latin typeface="Calibri Light"/>
                <a:cs typeface="Calibri Light"/>
              </a:rPr>
              <a:t>Виробництво щебеню</a:t>
            </a:r>
            <a:r>
              <a:rPr sz="4400" i="1" spc="-5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та</a:t>
            </a:r>
            <a:r>
              <a:rPr sz="4400" i="1" spc="-2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піску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263" y="1537714"/>
            <a:ext cx="8700516" cy="53202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813418" y="2746628"/>
            <a:ext cx="326834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Дробильно–сортувальний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завод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  <a:spcBef>
                <a:spcPts val="60"/>
              </a:spcBef>
            </a:pPr>
            <a:r>
              <a:rPr sz="1800" spc="-20" dirty="0">
                <a:latin typeface="Times New Roman"/>
                <a:cs typeface="Times New Roman"/>
              </a:rPr>
              <a:t>схема </a:t>
            </a:r>
            <a:r>
              <a:rPr sz="1800" spc="-5" dirty="0">
                <a:latin typeface="Times New Roman"/>
                <a:cs typeface="Times New Roman"/>
              </a:rPr>
              <a:t>ланцюга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апаратів</a:t>
            </a:r>
            <a:endParaRPr sz="1800">
              <a:latin typeface="Times New Roman"/>
              <a:cs typeface="Times New Roman"/>
            </a:endParaRPr>
          </a:p>
          <a:p>
            <a:pPr marL="180340" indent="-167640">
              <a:lnSpc>
                <a:spcPts val="213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приймальний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бункер;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3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колосникова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решітка;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живильник;</a:t>
            </a:r>
            <a:endParaRPr sz="1800">
              <a:latin typeface="Calibri"/>
              <a:cs typeface="Calibri"/>
            </a:endParaRPr>
          </a:p>
          <a:p>
            <a:pPr marL="233679" indent="-169545">
              <a:lnSpc>
                <a:spcPct val="100000"/>
              </a:lnSpc>
              <a:buAutoNum type="arabicPlain"/>
              <a:tabLst>
                <a:tab pos="233679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грохоти;</a:t>
            </a:r>
            <a:endParaRPr sz="1800">
              <a:latin typeface="Calibri"/>
              <a:cs typeface="Calibri"/>
            </a:endParaRPr>
          </a:p>
          <a:p>
            <a:pPr marL="233679" indent="-169545">
              <a:lnSpc>
                <a:spcPct val="100000"/>
              </a:lnSpc>
              <a:buAutoNum type="arabicPlain"/>
              <a:tabLst>
                <a:tab pos="233679" algn="l"/>
              </a:tabLst>
            </a:pPr>
            <a:r>
              <a:rPr sz="1800" dirty="0">
                <a:latin typeface="Calibri"/>
                <a:cs typeface="Calibri"/>
              </a:rPr>
              <a:t>–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конвеєри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45817" y="811149"/>
            <a:ext cx="75012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spc="-5" dirty="0">
                <a:latin typeface="Calibri Light"/>
                <a:cs typeface="Calibri Light"/>
              </a:rPr>
              <a:t>Виробництво щебеню</a:t>
            </a:r>
            <a:r>
              <a:rPr sz="4400" i="1" spc="-55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та</a:t>
            </a:r>
            <a:r>
              <a:rPr sz="4400" i="1" spc="-20" dirty="0">
                <a:latin typeface="Calibri Light"/>
                <a:cs typeface="Calibri Light"/>
              </a:rPr>
              <a:t> </a:t>
            </a:r>
            <a:r>
              <a:rPr sz="4400" i="1" spc="-5" dirty="0">
                <a:latin typeface="Calibri Light"/>
                <a:cs typeface="Calibri Light"/>
              </a:rPr>
              <a:t>піску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3019" y="1607819"/>
            <a:ext cx="7424928" cy="49545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847334" y="2775965"/>
            <a:ext cx="2391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технологічна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схема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ДСЗ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45817" y="6965"/>
            <a:ext cx="7501255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щебеню</a:t>
            </a:r>
            <a:r>
              <a:rPr sz="4400" b="0" i="1" spc="-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та піску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0220" y="1316736"/>
            <a:ext cx="8339328" cy="45110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9371" y="5592571"/>
            <a:ext cx="10774680" cy="121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8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Обладнання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цеху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крупного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подрібнення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ДСЗ: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1800"/>
              </a:lnSpc>
            </a:pP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приймальний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бункер;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 –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живильник; </a:t>
            </a:r>
            <a:r>
              <a:rPr sz="1800" dirty="0">
                <a:latin typeface="Times New Roman"/>
                <a:cs typeface="Times New Roman"/>
              </a:rPr>
              <a:t>3 –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приймальна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лійка;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грохот;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1800"/>
              </a:lnSpc>
            </a:pPr>
            <a:r>
              <a:rPr sz="1800" dirty="0">
                <a:latin typeface="Times New Roman"/>
                <a:cs typeface="Times New Roman"/>
              </a:rPr>
              <a:t>5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дробарка,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6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" dirty="0">
                <a:latin typeface="Times New Roman"/>
                <a:cs typeface="Times New Roman"/>
              </a:rPr>
              <a:t> розвантажувальна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лійка;</a:t>
            </a:r>
            <a:r>
              <a:rPr sz="1800" dirty="0">
                <a:latin typeface="Times New Roman"/>
                <a:cs typeface="Times New Roman"/>
              </a:rPr>
              <a:t> 7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аспіраційне </a:t>
            </a:r>
            <a:r>
              <a:rPr sz="1800" dirty="0">
                <a:latin typeface="Times New Roman"/>
                <a:cs typeface="Times New Roman"/>
              </a:rPr>
              <a:t>укриття;</a:t>
            </a:r>
            <a:endParaRPr sz="1800">
              <a:latin typeface="Times New Roman"/>
              <a:cs typeface="Times New Roman"/>
            </a:endParaRPr>
          </a:p>
          <a:p>
            <a:pPr marL="12065" marR="5080" algn="ctr">
              <a:lnSpc>
                <a:spcPts val="1800"/>
              </a:lnSpc>
              <a:spcBef>
                <a:spcPts val="180"/>
              </a:spcBef>
            </a:pPr>
            <a:r>
              <a:rPr sz="1800" dirty="0">
                <a:latin typeface="Times New Roman"/>
                <a:cs typeface="Times New Roman"/>
              </a:rPr>
              <a:t>8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аспіраціиний </a:t>
            </a:r>
            <a:r>
              <a:rPr sz="1800" dirty="0">
                <a:latin typeface="Times New Roman"/>
                <a:cs typeface="Times New Roman"/>
              </a:rPr>
              <a:t>повітрепровід;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9, 10 –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конвеєри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подрібненого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та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підрешітного </a:t>
            </a:r>
            <a:r>
              <a:rPr sz="1800" spc="-15" dirty="0">
                <a:latin typeface="Times New Roman"/>
                <a:cs typeface="Times New Roman"/>
              </a:rPr>
              <a:t>продукту;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11,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12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бункери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просипаного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та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підрешітного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матеріалів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45232" y="6965"/>
            <a:ext cx="770318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Дробильно-сортувальний</a:t>
            </a:r>
            <a:r>
              <a:rPr sz="4400" b="0" i="1" spc="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завод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872" y="1450847"/>
            <a:ext cx="9931908" cy="52410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5311" y="878204"/>
            <a:ext cx="1010856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60"/>
              </a:lnSpc>
              <a:spcBef>
                <a:spcPts val="95"/>
              </a:spcBef>
            </a:pPr>
            <a:r>
              <a:rPr sz="4000" spc="-10" dirty="0">
                <a:latin typeface="Calibri Light"/>
                <a:cs typeface="Calibri Light"/>
              </a:rPr>
              <a:t>Склад</a:t>
            </a:r>
            <a:r>
              <a:rPr sz="4000" spc="-15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мінеральних зерен:</a:t>
            </a:r>
            <a:endParaRPr sz="4000">
              <a:latin typeface="Calibri Light"/>
              <a:cs typeface="Calibri Light"/>
            </a:endParaRPr>
          </a:p>
          <a:p>
            <a:pPr marL="12700">
              <a:lnSpc>
                <a:spcPts val="4320"/>
              </a:lnSpc>
            </a:pPr>
            <a:r>
              <a:rPr sz="4000" spc="-5" dirty="0">
                <a:latin typeface="Calibri Light"/>
                <a:cs typeface="Calibri Light"/>
              </a:rPr>
              <a:t>а – в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концентраті;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б</a:t>
            </a:r>
            <a:r>
              <a:rPr sz="4000" spc="15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– в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проміжному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продукті;</a:t>
            </a:r>
            <a:r>
              <a:rPr sz="4000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в</a:t>
            </a:r>
            <a:endParaRPr sz="4000">
              <a:latin typeface="Calibri Light"/>
              <a:cs typeface="Calibri Light"/>
            </a:endParaRPr>
          </a:p>
          <a:p>
            <a:pPr marL="12700">
              <a:lnSpc>
                <a:spcPts val="4560"/>
              </a:lnSpc>
            </a:pPr>
            <a:r>
              <a:rPr sz="4000" spc="-5" dirty="0">
                <a:latin typeface="Calibri Light"/>
                <a:cs typeface="Calibri Light"/>
              </a:rPr>
              <a:t>–</a:t>
            </a:r>
            <a:r>
              <a:rPr sz="4000" spc="-35" dirty="0">
                <a:latin typeface="Calibri Light"/>
                <a:cs typeface="Calibri Light"/>
              </a:rPr>
              <a:t> </a:t>
            </a:r>
            <a:r>
              <a:rPr sz="4000" spc="-5" dirty="0">
                <a:latin typeface="Calibri Light"/>
                <a:cs typeface="Calibri Light"/>
              </a:rPr>
              <a:t>у</a:t>
            </a:r>
            <a:r>
              <a:rPr sz="4000" spc="-30" dirty="0">
                <a:latin typeface="Calibri Light"/>
                <a:cs typeface="Calibri Light"/>
              </a:rPr>
              <a:t> </a:t>
            </a:r>
            <a:r>
              <a:rPr sz="4000" dirty="0">
                <a:latin typeface="Calibri Light"/>
                <a:cs typeface="Calibri Light"/>
              </a:rPr>
              <a:t>відходах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3851147"/>
            <a:ext cx="9407652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45232" y="6965"/>
            <a:ext cx="770318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Дробильно-сортувальний</a:t>
            </a:r>
            <a:r>
              <a:rPr sz="4400" b="0" i="1" spc="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завод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7651" y="1223771"/>
            <a:ext cx="8491728" cy="563422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6965"/>
            <a:ext cx="6838315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marL="6350" algn="ctr">
              <a:lnSpc>
                <a:spcPct val="100000"/>
              </a:lnSpc>
              <a:spcBef>
                <a:spcPts val="400"/>
              </a:spcBef>
            </a:pP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Мобільні</a:t>
            </a:r>
            <a:r>
              <a:rPr sz="4400" b="0" i="1" spc="-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дробарки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036" y="1450847"/>
            <a:ext cx="11803380" cy="44241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6965"/>
            <a:ext cx="6838315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marL="6350" algn="ctr">
              <a:lnSpc>
                <a:spcPct val="100000"/>
              </a:lnSpc>
              <a:spcBef>
                <a:spcPts val="400"/>
              </a:spcBef>
            </a:pP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Мобільні</a:t>
            </a:r>
            <a:r>
              <a:rPr sz="4400" b="0" i="1" spc="-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дробарки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9367" y="1336546"/>
            <a:ext cx="10027920" cy="55214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0" y="1461516"/>
            <a:ext cx="7534656" cy="502310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2783" y="1578863"/>
            <a:ext cx="7627620" cy="508558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7251" y="1536191"/>
            <a:ext cx="7487411" cy="49895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8464" y="1395983"/>
            <a:ext cx="7818120" cy="52120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3664" y="1426462"/>
            <a:ext cx="8147304" cy="543153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600" y="1360932"/>
            <a:ext cx="7688580" cy="51236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5020" y="1313688"/>
            <a:ext cx="8061959" cy="53751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828497"/>
            <a:ext cx="9897745" cy="390969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224530" marR="5080" indent="-2785110">
              <a:lnSpc>
                <a:spcPts val="4320"/>
              </a:lnSpc>
              <a:spcBef>
                <a:spcPts val="640"/>
              </a:spcBef>
            </a:pPr>
            <a:r>
              <a:rPr sz="4000" i="1" spc="-40" dirty="0">
                <a:latin typeface="Calibri Light"/>
                <a:cs typeface="Calibri Light"/>
              </a:rPr>
              <a:t>Класифікація </a:t>
            </a:r>
            <a:r>
              <a:rPr sz="4000" i="1" spc="-35" dirty="0">
                <a:latin typeface="Calibri Light"/>
                <a:cs typeface="Calibri Light"/>
              </a:rPr>
              <a:t>процесів </a:t>
            </a:r>
            <a:r>
              <a:rPr sz="4000" i="1" spc="-5" dirty="0">
                <a:latin typeface="Calibri Light"/>
                <a:cs typeface="Calibri Light"/>
              </a:rPr>
              <a:t>і </a:t>
            </a:r>
            <a:r>
              <a:rPr sz="4000" i="1" spc="-40" dirty="0">
                <a:latin typeface="Calibri Light"/>
                <a:cs typeface="Calibri Light"/>
              </a:rPr>
              <a:t>методів </a:t>
            </a:r>
            <a:r>
              <a:rPr sz="4000" i="1" spc="-35" dirty="0">
                <a:latin typeface="Calibri Light"/>
                <a:cs typeface="Calibri Light"/>
              </a:rPr>
              <a:t>збагачення </a:t>
            </a:r>
            <a:r>
              <a:rPr sz="4000" i="1" spc="-30" dirty="0">
                <a:latin typeface="Calibri Light"/>
                <a:cs typeface="Calibri Light"/>
              </a:rPr>
              <a:t> </a:t>
            </a:r>
            <a:r>
              <a:rPr sz="4000" i="1" spc="-40" dirty="0">
                <a:latin typeface="Calibri Light"/>
                <a:cs typeface="Calibri Light"/>
              </a:rPr>
              <a:t>корисних</a:t>
            </a:r>
            <a:r>
              <a:rPr sz="4000" i="1" spc="-60" dirty="0">
                <a:latin typeface="Calibri Light"/>
                <a:cs typeface="Calibri Light"/>
              </a:rPr>
              <a:t> </a:t>
            </a:r>
            <a:r>
              <a:rPr sz="4000" i="1" spc="-35" dirty="0">
                <a:latin typeface="Calibri Light"/>
                <a:cs typeface="Calibri Light"/>
              </a:rPr>
              <a:t>копалин</a:t>
            </a:r>
            <a:endParaRPr sz="4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8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800" spc="-30" dirty="0">
                <a:latin typeface="Calibri"/>
                <a:cs typeface="Calibri"/>
              </a:rPr>
              <a:t>Технологічні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процеси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збагачення: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7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15" dirty="0">
                <a:latin typeface="Calibri"/>
                <a:cs typeface="Calibri"/>
              </a:rPr>
              <a:t>підготовчі;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основні;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допоміжні.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1135" y="1424939"/>
            <a:ext cx="7938515" cy="529132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8464" y="1395983"/>
            <a:ext cx="7652004" cy="510235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4357" y="6965"/>
            <a:ext cx="8001634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Виробництво</a:t>
            </a:r>
            <a:r>
              <a:rPr sz="4400" b="0" i="1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spc="-5" dirty="0">
                <a:solidFill>
                  <a:srgbClr val="000000"/>
                </a:solidFill>
                <a:latin typeface="Calibri Light"/>
                <a:cs typeface="Calibri Light"/>
              </a:rPr>
              <a:t>керамічних</a:t>
            </a:r>
            <a:r>
              <a:rPr sz="4400" b="0" i="1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i="1" dirty="0">
                <a:solidFill>
                  <a:srgbClr val="000000"/>
                </a:solidFill>
                <a:latin typeface="Calibri Light"/>
                <a:cs typeface="Calibri Light"/>
              </a:rPr>
              <a:t>виробів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9716" y="1498091"/>
            <a:ext cx="7551420" cy="503377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5841" y="6965"/>
            <a:ext cx="8640445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Схема</a:t>
            </a:r>
            <a:r>
              <a:rPr sz="4400" b="0" spc="-1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виробництва </a:t>
            </a: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силікатної цегли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4627" y="1260480"/>
            <a:ext cx="9762744" cy="484296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59688" y="5979058"/>
            <a:ext cx="104025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8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 </a:t>
            </a:r>
            <a:r>
              <a:rPr sz="1800" spc="-5" dirty="0">
                <a:latin typeface="Times New Roman"/>
                <a:cs typeface="Times New Roman"/>
              </a:rPr>
              <a:t>піч;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6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конвеєри;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дробарка;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підйомник;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11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бункери;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7, 9,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13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" dirty="0">
                <a:latin typeface="Times New Roman"/>
                <a:cs typeface="Times New Roman"/>
              </a:rPr>
              <a:t> живильники;</a:t>
            </a:r>
            <a:r>
              <a:rPr sz="1800" dirty="0">
                <a:latin typeface="Times New Roman"/>
                <a:cs typeface="Times New Roman"/>
              </a:rPr>
              <a:t> 8 – </a:t>
            </a:r>
            <a:r>
              <a:rPr sz="1800" spc="-5" dirty="0">
                <a:latin typeface="Times New Roman"/>
                <a:cs typeface="Times New Roman"/>
              </a:rPr>
              <a:t>млин;</a:t>
            </a:r>
            <a:r>
              <a:rPr sz="1800" dirty="0">
                <a:latin typeface="Times New Roman"/>
                <a:cs typeface="Times New Roman"/>
              </a:rPr>
              <a:t> 10 –</a:t>
            </a:r>
            <a:endParaRPr sz="1800">
              <a:latin typeface="Times New Roman"/>
              <a:cs typeface="Times New Roman"/>
            </a:endParaRPr>
          </a:p>
          <a:p>
            <a:pPr marL="224154" marR="215900" algn="ctr">
              <a:lnSpc>
                <a:spcPts val="1800"/>
              </a:lnSpc>
              <a:spcBef>
                <a:spcPts val="180"/>
              </a:spcBef>
            </a:pPr>
            <a:r>
              <a:rPr sz="1800" dirty="0">
                <a:latin typeface="Times New Roman"/>
                <a:cs typeface="Times New Roman"/>
              </a:rPr>
              <a:t>пневмонасос; 12 – </a:t>
            </a:r>
            <a:r>
              <a:rPr sz="1800" spc="-25" dirty="0">
                <a:latin typeface="Times New Roman"/>
                <a:cs typeface="Times New Roman"/>
              </a:rPr>
              <a:t>грохот; </a:t>
            </a:r>
            <a:r>
              <a:rPr sz="1800" dirty="0">
                <a:latin typeface="Times New Roman"/>
                <a:cs typeface="Times New Roman"/>
              </a:rPr>
              <a:t>14, 16 – </a:t>
            </a:r>
            <a:r>
              <a:rPr sz="1800" spc="-15" dirty="0">
                <a:latin typeface="Times New Roman"/>
                <a:cs typeface="Times New Roman"/>
              </a:rPr>
              <a:t>змішувачі; </a:t>
            </a:r>
            <a:r>
              <a:rPr sz="1800" dirty="0">
                <a:latin typeface="Times New Roman"/>
                <a:cs typeface="Times New Roman"/>
              </a:rPr>
              <a:t>15 – </a:t>
            </a:r>
            <a:r>
              <a:rPr sz="1800" spc="5" dirty="0">
                <a:latin typeface="Times New Roman"/>
                <a:cs typeface="Times New Roman"/>
              </a:rPr>
              <a:t>силоси </a:t>
            </a:r>
            <a:r>
              <a:rPr sz="1800" spc="-5" dirty="0">
                <a:latin typeface="Times New Roman"/>
                <a:cs typeface="Times New Roman"/>
              </a:rPr>
              <a:t>(реактори); </a:t>
            </a:r>
            <a:r>
              <a:rPr sz="1800" dirty="0">
                <a:latin typeface="Times New Roman"/>
                <a:cs typeface="Times New Roman"/>
              </a:rPr>
              <a:t>17 – </a:t>
            </a:r>
            <a:r>
              <a:rPr sz="1800" spc="5" dirty="0">
                <a:latin typeface="Times New Roman"/>
                <a:cs typeface="Times New Roman"/>
              </a:rPr>
              <a:t>прес; </a:t>
            </a:r>
            <a:r>
              <a:rPr sz="1800" dirty="0">
                <a:latin typeface="Times New Roman"/>
                <a:cs typeface="Times New Roman"/>
              </a:rPr>
              <a:t>18 – </a:t>
            </a:r>
            <a:r>
              <a:rPr sz="1800" spc="-15" dirty="0">
                <a:latin typeface="Times New Roman"/>
                <a:cs typeface="Times New Roman"/>
              </a:rPr>
              <a:t>автомат-укладач;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19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вагонетка;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20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передавач; </a:t>
            </a:r>
            <a:r>
              <a:rPr sz="1800" dirty="0">
                <a:latin typeface="Times New Roman"/>
                <a:cs typeface="Times New Roman"/>
              </a:rPr>
              <a:t>21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0" dirty="0">
                <a:latin typeface="Times New Roman"/>
                <a:cs typeface="Times New Roman"/>
              </a:rPr>
              <a:t> автоклав; </a:t>
            </a:r>
            <a:r>
              <a:rPr sz="1800" dirty="0">
                <a:latin typeface="Times New Roman"/>
                <a:cs typeface="Times New Roman"/>
              </a:rPr>
              <a:t>22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" dirty="0">
                <a:latin typeface="Times New Roman"/>
                <a:cs typeface="Times New Roman"/>
              </a:rPr>
              <a:t> кран; </a:t>
            </a:r>
            <a:r>
              <a:rPr sz="1800" dirty="0">
                <a:latin typeface="Times New Roman"/>
                <a:cs typeface="Times New Roman"/>
              </a:rPr>
              <a:t>2З –</a:t>
            </a:r>
            <a:r>
              <a:rPr sz="1800" spc="-5" dirty="0">
                <a:latin typeface="Times New Roman"/>
                <a:cs typeface="Times New Roman"/>
              </a:rPr>
              <a:t> електровізок;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24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очищувач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вагонеток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6965"/>
            <a:ext cx="6838315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marL="5080" algn="ctr">
              <a:lnSpc>
                <a:spcPct val="100000"/>
              </a:lnSpc>
              <a:spcBef>
                <a:spcPts val="400"/>
              </a:spcBef>
            </a:pP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Коксування</a:t>
            </a:r>
            <a:r>
              <a:rPr sz="4400" b="0" spc="-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вугілля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9483" y="1470660"/>
            <a:ext cx="6940296" cy="521665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5445" y="6965"/>
            <a:ext cx="8874760" cy="13208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415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Виробництва</a:t>
            </a:r>
            <a:r>
              <a:rPr sz="4400" b="0" spc="-1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облицьовувальних</a:t>
            </a:r>
            <a:r>
              <a:rPr sz="4400" b="0" spc="-1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плит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1793189"/>
            <a:ext cx="10170795" cy="390652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196215" algn="just">
              <a:lnSpc>
                <a:spcPts val="3030"/>
              </a:lnSpc>
              <a:spcBef>
                <a:spcPts val="475"/>
              </a:spcBef>
            </a:pPr>
            <a:r>
              <a:rPr sz="2800" spc="-30" dirty="0">
                <a:latin typeface="Calibri"/>
                <a:cs typeface="Calibri"/>
              </a:rPr>
              <a:t>Технологічна </a:t>
            </a:r>
            <a:r>
              <a:rPr sz="2800" spc="-15" dirty="0">
                <a:latin typeface="Calibri"/>
                <a:cs typeface="Calibri"/>
              </a:rPr>
              <a:t>схема </a:t>
            </a:r>
            <a:r>
              <a:rPr sz="2800" spc="-5" dirty="0">
                <a:latin typeface="Calibri"/>
                <a:cs typeface="Calibri"/>
              </a:rPr>
              <a:t>виробництва </a:t>
            </a:r>
            <a:r>
              <a:rPr sz="2800" spc="-10" dirty="0">
                <a:latin typeface="Calibri"/>
                <a:cs typeface="Calibri"/>
              </a:rPr>
              <a:t>облицьовувальних </a:t>
            </a:r>
            <a:r>
              <a:rPr sz="2800" spc="-5" dirty="0">
                <a:latin typeface="Calibri"/>
                <a:cs typeface="Calibri"/>
              </a:rPr>
              <a:t>плит з </a:t>
            </a:r>
            <a:r>
              <a:rPr sz="2800" spc="-15" dirty="0">
                <a:latin typeface="Calibri"/>
                <a:cs typeface="Calibri"/>
              </a:rPr>
              <a:t>блоків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твердих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порід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включає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наступні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процеси:</a:t>
            </a:r>
            <a:endParaRPr sz="2800">
              <a:latin typeface="Calibri"/>
              <a:cs typeface="Calibri"/>
            </a:endParaRPr>
          </a:p>
          <a:p>
            <a:pPr marL="927100" indent="-915035" algn="just">
              <a:lnSpc>
                <a:spcPct val="100000"/>
              </a:lnSpc>
              <a:spcBef>
                <a:spcPts val="620"/>
              </a:spcBef>
              <a:buChar char="–"/>
              <a:tabLst>
                <a:tab pos="927735" algn="l"/>
              </a:tabLst>
            </a:pPr>
            <a:r>
              <a:rPr sz="2800" spc="-10" dirty="0">
                <a:latin typeface="Calibri"/>
                <a:cs typeface="Calibri"/>
              </a:rPr>
              <a:t>розпилювання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блоків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плити;</a:t>
            </a: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ts val="3030"/>
              </a:lnSpc>
              <a:spcBef>
                <a:spcPts val="1035"/>
              </a:spcBef>
              <a:buChar char="–"/>
              <a:tabLst>
                <a:tab pos="927735" algn="l"/>
              </a:tabLst>
            </a:pPr>
            <a:r>
              <a:rPr sz="2800" spc="-5" dirty="0">
                <a:latin typeface="Calibri"/>
                <a:cs typeface="Calibri"/>
              </a:rPr>
              <a:t>абразивну </a:t>
            </a:r>
            <a:r>
              <a:rPr sz="2800" spc="-10" dirty="0">
                <a:latin typeface="Calibri"/>
                <a:cs typeface="Calibri"/>
              </a:rPr>
              <a:t>обробку </a:t>
            </a:r>
            <a:r>
              <a:rPr sz="2800" spc="-5" dirty="0">
                <a:latin typeface="Calibri"/>
                <a:cs typeface="Calibri"/>
              </a:rPr>
              <a:t>лицьової </a:t>
            </a:r>
            <a:r>
              <a:rPr sz="2800" spc="-10" dirty="0">
                <a:latin typeface="Calibri"/>
                <a:cs typeface="Calibri"/>
              </a:rPr>
              <a:t>сторони </a:t>
            </a:r>
            <a:r>
              <a:rPr sz="2800" spc="-30" dirty="0">
                <a:latin typeface="Calibri"/>
                <a:cs typeface="Calibri"/>
              </a:rPr>
              <a:t>плит, </a:t>
            </a:r>
            <a:r>
              <a:rPr sz="2800" spc="-20" dirty="0">
                <a:latin typeface="Calibri"/>
                <a:cs typeface="Calibri"/>
              </a:rPr>
              <a:t>яка </a:t>
            </a:r>
            <a:r>
              <a:rPr sz="2800" spc="-5" dirty="0">
                <a:latin typeface="Calibri"/>
                <a:cs typeface="Calibri"/>
              </a:rPr>
              <a:t>складається з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операцій вирівнювання поверхні з використанням </a:t>
            </a:r>
            <a:r>
              <a:rPr sz="2800" spc="-10" dirty="0">
                <a:latin typeface="Calibri"/>
                <a:cs typeface="Calibri"/>
              </a:rPr>
              <a:t>грубого, </a:t>
            </a:r>
            <a:r>
              <a:rPr sz="2800" spc="-5" dirty="0">
                <a:latin typeface="Calibri"/>
                <a:cs typeface="Calibri"/>
              </a:rPr>
              <a:t>а </a:t>
            </a:r>
            <a:r>
              <a:rPr sz="2800" spc="-10" dirty="0">
                <a:latin typeface="Calibri"/>
                <a:cs typeface="Calibri"/>
              </a:rPr>
              <a:t>потім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тонкого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шліфування,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доводки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(дуже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тонкого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шліфування)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та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970"/>
              </a:lnSpc>
            </a:pPr>
            <a:r>
              <a:rPr sz="2800" spc="-10" dirty="0">
                <a:latin typeface="Calibri"/>
                <a:cs typeface="Calibri"/>
              </a:rPr>
              <a:t>полірування;</a:t>
            </a:r>
            <a:endParaRPr sz="2800">
              <a:latin typeface="Calibri"/>
              <a:cs typeface="Calibri"/>
            </a:endParaRPr>
          </a:p>
          <a:p>
            <a:pPr marL="12700" marR="1332865">
              <a:lnSpc>
                <a:spcPts val="3020"/>
              </a:lnSpc>
              <a:spcBef>
                <a:spcPts val="1050"/>
              </a:spcBef>
              <a:buChar char="–"/>
              <a:tabLst>
                <a:tab pos="927100" algn="l"/>
                <a:tab pos="927735" algn="l"/>
              </a:tabLst>
            </a:pPr>
            <a:r>
              <a:rPr sz="2800" spc="-10" dirty="0">
                <a:latin typeface="Calibri"/>
                <a:cs typeface="Calibri"/>
              </a:rPr>
              <a:t>розкроювання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та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оконтурювання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плит–заготовок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фрезерно-окантовувальних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верстатах.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828497"/>
            <a:ext cx="10361930" cy="564642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224530" marR="469265" indent="-2785110">
              <a:lnSpc>
                <a:spcPts val="4320"/>
              </a:lnSpc>
              <a:spcBef>
                <a:spcPts val="640"/>
              </a:spcBef>
            </a:pPr>
            <a:r>
              <a:rPr sz="4000" i="1" spc="-40" dirty="0">
                <a:latin typeface="Calibri Light"/>
                <a:cs typeface="Calibri Light"/>
              </a:rPr>
              <a:t>Класифікація </a:t>
            </a:r>
            <a:r>
              <a:rPr sz="4000" i="1" spc="-35" dirty="0">
                <a:latin typeface="Calibri Light"/>
                <a:cs typeface="Calibri Light"/>
              </a:rPr>
              <a:t>процесів </a:t>
            </a:r>
            <a:r>
              <a:rPr sz="4000" i="1" spc="-5" dirty="0">
                <a:latin typeface="Calibri Light"/>
                <a:cs typeface="Calibri Light"/>
              </a:rPr>
              <a:t>і </a:t>
            </a:r>
            <a:r>
              <a:rPr sz="4000" i="1" spc="-40" dirty="0">
                <a:latin typeface="Calibri Light"/>
                <a:cs typeface="Calibri Light"/>
              </a:rPr>
              <a:t>методів </a:t>
            </a:r>
            <a:r>
              <a:rPr sz="4000" i="1" spc="-35" dirty="0">
                <a:latin typeface="Calibri Light"/>
                <a:cs typeface="Calibri Light"/>
              </a:rPr>
              <a:t>збагачення </a:t>
            </a:r>
            <a:r>
              <a:rPr sz="4000" i="1" spc="-30" dirty="0">
                <a:latin typeface="Calibri Light"/>
                <a:cs typeface="Calibri Light"/>
              </a:rPr>
              <a:t> </a:t>
            </a:r>
            <a:r>
              <a:rPr sz="4000" i="1" spc="-40" dirty="0">
                <a:latin typeface="Calibri Light"/>
                <a:cs typeface="Calibri Light"/>
              </a:rPr>
              <a:t>корисних</a:t>
            </a:r>
            <a:r>
              <a:rPr sz="4000" i="1" spc="-60" dirty="0">
                <a:latin typeface="Calibri Light"/>
                <a:cs typeface="Calibri Light"/>
              </a:rPr>
              <a:t> </a:t>
            </a:r>
            <a:r>
              <a:rPr sz="4000" i="1" spc="-35" dirty="0">
                <a:latin typeface="Calibri Light"/>
                <a:cs typeface="Calibri Light"/>
              </a:rPr>
              <a:t>копалин</a:t>
            </a:r>
            <a:endParaRPr sz="4000" dirty="0">
              <a:latin typeface="Calibri Light"/>
              <a:cs typeface="Calibri Light"/>
            </a:endParaRPr>
          </a:p>
          <a:p>
            <a:pPr marL="12700" algn="just">
              <a:lnSpc>
                <a:spcPct val="100000"/>
              </a:lnSpc>
              <a:spcBef>
                <a:spcPts val="1495"/>
              </a:spcBef>
            </a:pPr>
            <a:r>
              <a:rPr sz="2800" spc="-30" dirty="0">
                <a:latin typeface="Calibri"/>
                <a:cs typeface="Calibri"/>
              </a:rPr>
              <a:t>Технологічні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процеси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збагачення:</a:t>
            </a:r>
            <a:endParaRPr sz="2800" dirty="0">
              <a:latin typeface="Calibri"/>
              <a:cs typeface="Calibri"/>
            </a:endParaRPr>
          </a:p>
          <a:p>
            <a:pPr marL="241300" marR="7620" indent="-229235" algn="just">
              <a:lnSpc>
                <a:spcPts val="3020"/>
              </a:lnSpc>
              <a:spcBef>
                <a:spcPts val="105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b="1" spc="-15" dirty="0">
                <a:latin typeface="Calibri"/>
                <a:cs typeface="Calibri"/>
              </a:rPr>
              <a:t>підготовчі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(подрібнення,</a:t>
            </a:r>
            <a:r>
              <a:rPr sz="2800" spc="-10" dirty="0">
                <a:latin typeface="Calibri"/>
                <a:cs typeface="Calibri"/>
              </a:rPr>
              <a:t> розмелювання</a:t>
            </a:r>
            <a:r>
              <a:rPr sz="2800" spc="6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та</a:t>
            </a:r>
            <a:r>
              <a:rPr sz="2800" spc="6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класифікацію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(розподіл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відповідно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до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крупності)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первинного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матеріалу);</a:t>
            </a:r>
            <a:endParaRPr sz="2800" dirty="0">
              <a:latin typeface="Calibri"/>
              <a:cs typeface="Calibri"/>
            </a:endParaRPr>
          </a:p>
          <a:p>
            <a:pPr marL="241300" marR="5080" indent="-229235" algn="just">
              <a:lnSpc>
                <a:spcPts val="3020"/>
              </a:lnSpc>
              <a:spcBef>
                <a:spcPts val="100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b="1" spc="-5" dirty="0">
                <a:latin typeface="Calibri"/>
                <a:cs typeface="Calibri"/>
              </a:rPr>
              <a:t>основні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(отримують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окремо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корисні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компоненти</a:t>
            </a:r>
            <a:r>
              <a:rPr sz="2800" spc="-5" dirty="0">
                <a:latin typeface="Calibri"/>
                <a:cs typeface="Calibri"/>
              </a:rPr>
              <a:t> в</a:t>
            </a:r>
            <a:r>
              <a:rPr sz="2800" spc="6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чистому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вигляді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чи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у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вигляді</a:t>
            </a:r>
            <a:r>
              <a:rPr sz="2800" spc="-15" dirty="0">
                <a:latin typeface="Calibri"/>
                <a:cs typeface="Calibri"/>
              </a:rPr>
              <a:t> концентрату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достатньо</a:t>
            </a:r>
            <a:r>
              <a:rPr sz="2800" spc="-5" dirty="0">
                <a:latin typeface="Calibri"/>
                <a:cs typeface="Calibri"/>
              </a:rPr>
              <a:t> високим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вмістом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необхідного компоненту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 </a:t>
            </a:r>
            <a:r>
              <a:rPr sz="2800" spc="-10" dirty="0">
                <a:latin typeface="Calibri"/>
                <a:cs typeface="Calibri"/>
              </a:rPr>
              <a:t>пусту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породу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(хвости));</a:t>
            </a:r>
            <a:endParaRPr sz="2800" dirty="0">
              <a:latin typeface="Calibri"/>
              <a:cs typeface="Calibri"/>
            </a:endParaRPr>
          </a:p>
          <a:p>
            <a:pPr marL="241300" marR="7620" indent="-229235" algn="just">
              <a:lnSpc>
                <a:spcPct val="90000"/>
              </a:lnSpc>
              <a:spcBef>
                <a:spcPts val="96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b="1" spc="-10" dirty="0">
                <a:latin typeface="Calibri"/>
                <a:cs typeface="Calibri"/>
              </a:rPr>
              <a:t>допоміжні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(зневоднювання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продуктів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збагачування,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надання </a:t>
            </a:r>
            <a:r>
              <a:rPr sz="2800" spc="-15" dirty="0">
                <a:latin typeface="Calibri"/>
                <a:cs typeface="Calibri"/>
              </a:rPr>
              <a:t>їм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необхідного технологічного, </a:t>
            </a:r>
            <a:r>
              <a:rPr sz="2800" spc="-10" dirty="0">
                <a:latin typeface="Calibri"/>
                <a:cs typeface="Calibri"/>
              </a:rPr>
              <a:t>транспортабельного </a:t>
            </a:r>
            <a:r>
              <a:rPr sz="2800" spc="-35" dirty="0">
                <a:latin typeface="Calibri"/>
                <a:cs typeface="Calibri"/>
              </a:rPr>
              <a:t>вигляду, </a:t>
            </a:r>
            <a:r>
              <a:rPr sz="2800" spc="-5" dirty="0">
                <a:latin typeface="Calibri"/>
                <a:cs typeface="Calibri"/>
              </a:rPr>
              <a:t>а </a:t>
            </a:r>
            <a:r>
              <a:rPr sz="2800" spc="-20" dirty="0">
                <a:latin typeface="Calibri"/>
                <a:cs typeface="Calibri"/>
              </a:rPr>
              <a:t>також 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для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очищення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повітря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води,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які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забруднилися</a:t>
            </a:r>
            <a:r>
              <a:rPr sz="2800" spc="60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процесі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збагачення).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20861" y="1312240"/>
            <a:ext cx="2696210" cy="25082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indent="635" algn="ctr">
              <a:lnSpc>
                <a:spcPct val="90000"/>
              </a:lnSpc>
              <a:spcBef>
                <a:spcPts val="635"/>
              </a:spcBef>
            </a:pPr>
            <a:r>
              <a:rPr sz="4400" spc="-5" dirty="0">
                <a:latin typeface="Calibri Light"/>
                <a:cs typeface="Calibri Light"/>
              </a:rPr>
              <a:t>Схема </a:t>
            </a:r>
            <a:r>
              <a:rPr sz="4400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збагачення </a:t>
            </a:r>
            <a:r>
              <a:rPr sz="4400" spc="-980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енер</a:t>
            </a:r>
            <a:r>
              <a:rPr sz="4400" spc="-15" dirty="0">
                <a:latin typeface="Calibri Light"/>
                <a:cs typeface="Calibri Light"/>
              </a:rPr>
              <a:t>г</a:t>
            </a:r>
            <a:r>
              <a:rPr sz="4400" spc="-5" dirty="0">
                <a:latin typeface="Calibri Light"/>
                <a:cs typeface="Calibri Light"/>
              </a:rPr>
              <a:t>етичн  ого</a:t>
            </a:r>
            <a:r>
              <a:rPr sz="4400" spc="-35" dirty="0">
                <a:latin typeface="Calibri Light"/>
                <a:cs typeface="Calibri Light"/>
              </a:rPr>
              <a:t> </a:t>
            </a:r>
            <a:r>
              <a:rPr sz="4400" dirty="0">
                <a:latin typeface="Calibri Light"/>
                <a:cs typeface="Calibri Light"/>
              </a:rPr>
              <a:t>вугілля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8110728" cy="5943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F320D-B38D-701D-BB5F-1AEF91524431}"/>
              </a:ext>
            </a:extLst>
          </p:cNvPr>
          <p:cNvSpPr txBox="1"/>
          <p:nvPr/>
        </p:nvSpPr>
        <p:spPr>
          <a:xfrm>
            <a:off x="8282006" y="5959751"/>
            <a:ext cx="3738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/>
              <a:t>https://www.youtube.com/watch?v=NaPUdob0IWo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16939" y="919937"/>
            <a:ext cx="10304780" cy="5605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90805" algn="ctr">
              <a:lnSpc>
                <a:spcPct val="100000"/>
              </a:lnSpc>
              <a:spcBef>
                <a:spcPts val="105"/>
              </a:spcBef>
            </a:pPr>
            <a:r>
              <a:rPr lang="ru-RU" sz="4400" dirty="0" err="1">
                <a:latin typeface="Calibri Light"/>
                <a:cs typeface="Calibri Light"/>
              </a:rPr>
              <a:t>Методи</a:t>
            </a:r>
            <a:r>
              <a:rPr lang="ru-RU" sz="4400" spc="-20" dirty="0">
                <a:latin typeface="Calibri Light"/>
                <a:cs typeface="Calibri Light"/>
              </a:rPr>
              <a:t> </a:t>
            </a:r>
            <a:r>
              <a:rPr lang="ru-RU" sz="4400" spc="-5" dirty="0" err="1">
                <a:latin typeface="Calibri Light"/>
                <a:cs typeface="Calibri Light"/>
              </a:rPr>
              <a:t>збагачення</a:t>
            </a:r>
            <a:endParaRPr sz="44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435"/>
              </a:spcBef>
            </a:pPr>
            <a:r>
              <a:rPr sz="2600" spc="-5" dirty="0">
                <a:latin typeface="Calibri"/>
                <a:cs typeface="Calibri"/>
              </a:rPr>
              <a:t>Найбільш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широке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застосування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знайшли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такі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методи:</a:t>
            </a:r>
            <a:endParaRPr sz="2600" dirty="0">
              <a:latin typeface="Calibri"/>
              <a:cs typeface="Calibri"/>
            </a:endParaRPr>
          </a:p>
          <a:p>
            <a:pPr marL="12700" marR="894080">
              <a:lnSpc>
                <a:spcPts val="2810"/>
              </a:lnSpc>
              <a:spcBef>
                <a:spcPts val="1035"/>
              </a:spcBef>
              <a:buFont typeface="Calibri"/>
              <a:buChar char="–"/>
              <a:tabLst>
                <a:tab pos="252729" algn="l"/>
              </a:tabLst>
            </a:pPr>
            <a:r>
              <a:rPr sz="2600" b="1" dirty="0">
                <a:latin typeface="Calibri"/>
                <a:cs typeface="Calibri"/>
              </a:rPr>
              <a:t>гравітаційні</a:t>
            </a:r>
            <a:r>
              <a:rPr sz="2600" b="1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– </a:t>
            </a:r>
            <a:r>
              <a:rPr sz="2600" spc="-10" dirty="0">
                <a:latin typeface="Calibri"/>
                <a:cs typeface="Calibri"/>
              </a:rPr>
              <a:t>використовують</a:t>
            </a:r>
            <a:r>
              <a:rPr sz="2600" dirty="0">
                <a:latin typeface="Calibri"/>
                <a:cs typeface="Calibri"/>
              </a:rPr>
              <a:t> відмінності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в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щільності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корисного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компоненту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та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породи;</a:t>
            </a:r>
            <a:endParaRPr sz="2600" dirty="0">
              <a:latin typeface="Calibri"/>
              <a:cs typeface="Calibri"/>
            </a:endParaRPr>
          </a:p>
          <a:p>
            <a:pPr marL="12700" marR="5080">
              <a:lnSpc>
                <a:spcPts val="2810"/>
              </a:lnSpc>
              <a:spcBef>
                <a:spcPts val="1005"/>
              </a:spcBef>
              <a:buFont typeface="Calibri"/>
              <a:buChar char="–"/>
              <a:tabLst>
                <a:tab pos="252729" algn="l"/>
              </a:tabLst>
            </a:pPr>
            <a:r>
              <a:rPr sz="2600" b="1" spc="-5" dirty="0">
                <a:latin typeface="Calibri"/>
                <a:cs typeface="Calibri"/>
              </a:rPr>
              <a:t>флотаційні </a:t>
            </a:r>
            <a:r>
              <a:rPr sz="2600" dirty="0">
                <a:latin typeface="Calibri"/>
                <a:cs typeface="Calibri"/>
              </a:rPr>
              <a:t>– </a:t>
            </a:r>
            <a:r>
              <a:rPr sz="2600" spc="-10" dirty="0">
                <a:latin typeface="Calibri"/>
                <a:cs typeface="Calibri"/>
              </a:rPr>
              <a:t>використовують </a:t>
            </a:r>
            <a:r>
              <a:rPr sz="2600" dirty="0">
                <a:latin typeface="Calibri"/>
                <a:cs typeface="Calibri"/>
              </a:rPr>
              <a:t>відмінності </a:t>
            </a:r>
            <a:r>
              <a:rPr sz="2600" spc="-5" dirty="0">
                <a:latin typeface="Calibri"/>
                <a:cs typeface="Calibri"/>
              </a:rPr>
              <a:t>фізико-хімічних </a:t>
            </a:r>
            <a:r>
              <a:rPr sz="2600" spc="-10" dirty="0">
                <a:latin typeface="Calibri"/>
                <a:cs typeface="Calibri"/>
              </a:rPr>
              <a:t>властивостей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поверхні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мінеральних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часточок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і </a:t>
            </a:r>
            <a:r>
              <a:rPr sz="2600" spc="-5" dirty="0">
                <a:latin typeface="Calibri"/>
                <a:cs typeface="Calibri"/>
              </a:rPr>
              <a:t>пустої </a:t>
            </a:r>
            <a:r>
              <a:rPr sz="2600" spc="-10" dirty="0">
                <a:latin typeface="Calibri"/>
                <a:cs typeface="Calibri"/>
              </a:rPr>
              <a:t>породи,</a:t>
            </a:r>
            <a:r>
              <a:rPr sz="2600" dirty="0">
                <a:latin typeface="Calibri"/>
                <a:cs typeface="Calibri"/>
              </a:rPr>
              <a:t> зокрема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здатність</a:t>
            </a:r>
            <a:endParaRPr sz="2600" dirty="0">
              <a:latin typeface="Calibri"/>
              <a:cs typeface="Calibri"/>
            </a:endParaRPr>
          </a:p>
          <a:p>
            <a:pPr marL="12700">
              <a:lnSpc>
                <a:spcPts val="2765"/>
              </a:lnSpc>
            </a:pPr>
            <a:r>
              <a:rPr sz="2600" spc="-5" dirty="0">
                <a:latin typeface="Calibri"/>
                <a:cs typeface="Calibri"/>
              </a:rPr>
              <a:t>змочуватися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водою;</a:t>
            </a:r>
            <a:endParaRPr sz="2600" dirty="0">
              <a:latin typeface="Calibri"/>
              <a:cs typeface="Calibri"/>
            </a:endParaRPr>
          </a:p>
          <a:p>
            <a:pPr marL="252095" indent="-240029">
              <a:lnSpc>
                <a:spcPct val="100000"/>
              </a:lnSpc>
              <a:spcBef>
                <a:spcPts val="685"/>
              </a:spcBef>
              <a:buFont typeface="Calibri"/>
              <a:buChar char="–"/>
              <a:tabLst>
                <a:tab pos="252729" algn="l"/>
              </a:tabLst>
            </a:pPr>
            <a:r>
              <a:rPr sz="2600" b="1" spc="-5" dirty="0">
                <a:latin typeface="Calibri"/>
                <a:cs typeface="Calibri"/>
              </a:rPr>
              <a:t>магнітні</a:t>
            </a:r>
            <a:r>
              <a:rPr sz="2600" b="1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– </a:t>
            </a:r>
            <a:r>
              <a:rPr sz="2600" spc="-10" dirty="0">
                <a:latin typeface="Calibri"/>
                <a:cs typeface="Calibri"/>
              </a:rPr>
              <a:t>використовують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різницю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магнітних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властивостей;</a:t>
            </a:r>
            <a:endParaRPr sz="2600" dirty="0">
              <a:latin typeface="Calibri"/>
              <a:cs typeface="Calibri"/>
            </a:endParaRPr>
          </a:p>
          <a:p>
            <a:pPr marL="252095" indent="-240029">
              <a:lnSpc>
                <a:spcPct val="100000"/>
              </a:lnSpc>
              <a:spcBef>
                <a:spcPts val="685"/>
              </a:spcBef>
              <a:buFont typeface="Calibri"/>
              <a:buChar char="–"/>
              <a:tabLst>
                <a:tab pos="252729" algn="l"/>
              </a:tabLst>
            </a:pPr>
            <a:r>
              <a:rPr sz="2600" b="1" spc="-5" dirty="0">
                <a:latin typeface="Calibri"/>
                <a:cs typeface="Calibri"/>
              </a:rPr>
              <a:t>електричні</a:t>
            </a:r>
            <a:r>
              <a:rPr sz="2600" b="1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–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використовують</a:t>
            </a:r>
            <a:r>
              <a:rPr sz="2600" spc="-5" dirty="0">
                <a:latin typeface="Calibri"/>
                <a:cs typeface="Calibri"/>
              </a:rPr>
              <a:t> різницю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електричних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властивостей;</a:t>
            </a:r>
            <a:endParaRPr sz="2600" dirty="0">
              <a:latin typeface="Calibri"/>
              <a:cs typeface="Calibri"/>
            </a:endParaRPr>
          </a:p>
          <a:p>
            <a:pPr marL="252095" indent="-240029">
              <a:lnSpc>
                <a:spcPts val="2965"/>
              </a:lnSpc>
              <a:spcBef>
                <a:spcPts val="700"/>
              </a:spcBef>
              <a:buFont typeface="Calibri"/>
              <a:buChar char="–"/>
              <a:tabLst>
                <a:tab pos="252729" algn="l"/>
              </a:tabLst>
            </a:pPr>
            <a:r>
              <a:rPr sz="2600" b="1" spc="-5" dirty="0">
                <a:latin typeface="Calibri"/>
                <a:cs typeface="Calibri"/>
              </a:rPr>
              <a:t>спеціальні</a:t>
            </a:r>
            <a:r>
              <a:rPr sz="2600" b="1" spc="-15" dirty="0">
                <a:latin typeface="Calibri"/>
                <a:cs typeface="Calibri"/>
              </a:rPr>
              <a:t> методи</a:t>
            </a:r>
            <a:r>
              <a:rPr sz="2600" spc="-15" dirty="0">
                <a:latin typeface="Calibri"/>
                <a:cs typeface="Calibri"/>
              </a:rPr>
              <a:t>, </a:t>
            </a:r>
            <a:r>
              <a:rPr sz="2600" spc="-5" dirty="0">
                <a:latin typeface="Calibri"/>
                <a:cs typeface="Calibri"/>
              </a:rPr>
              <a:t>які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використовують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різницю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світло-</a:t>
            </a:r>
            <a:endParaRPr sz="2600" dirty="0">
              <a:latin typeface="Calibri"/>
              <a:cs typeface="Calibri"/>
            </a:endParaRPr>
          </a:p>
          <a:p>
            <a:pPr marL="12700" marR="174625">
              <a:lnSpc>
                <a:spcPts val="2810"/>
              </a:lnSpc>
              <a:spcBef>
                <a:spcPts val="195"/>
              </a:spcBef>
            </a:pPr>
            <a:r>
              <a:rPr sz="2600" dirty="0">
                <a:latin typeface="Calibri"/>
                <a:cs typeface="Calibri"/>
              </a:rPr>
              <a:t>відзеркалюючих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властивостей,</a:t>
            </a:r>
            <a:r>
              <a:rPr sz="2600" spc="-5" dirty="0">
                <a:latin typeface="Calibri"/>
                <a:cs typeface="Calibri"/>
              </a:rPr>
              <a:t> радіоактивності,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здатності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утримуватись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на жирових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поверхнях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(алмази)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або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розчинятись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у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ртуті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(золото).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475" dirty="0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375" dirty="0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sz="3500" b="1" spc="-1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500" b="1" spc="-455" dirty="0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sz="3500" b="1" spc="-46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3500" b="1" spc="-445" dirty="0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4399" y="919937"/>
            <a:ext cx="92087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Calibri Light"/>
                <a:cs typeface="Calibri Light"/>
              </a:rPr>
              <a:t>Загальна</a:t>
            </a:r>
            <a:r>
              <a:rPr sz="4400" spc="-5" dirty="0">
                <a:latin typeface="Calibri Light"/>
                <a:cs typeface="Calibri Light"/>
              </a:rPr>
              <a:t> схема </a:t>
            </a:r>
            <a:r>
              <a:rPr sz="4400" dirty="0">
                <a:latin typeface="Calibri Light"/>
                <a:cs typeface="Calibri Light"/>
              </a:rPr>
              <a:t>і </a:t>
            </a:r>
            <a:r>
              <a:rPr sz="4400" spc="-5" dirty="0">
                <a:latin typeface="Calibri Light"/>
                <a:cs typeface="Calibri Light"/>
              </a:rPr>
              <a:t>показники збагачення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0072" y="2115311"/>
            <a:ext cx="7991856" cy="42763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5" dirty="0"/>
              <a:t>ОСНОВ</a:t>
            </a:r>
            <a:r>
              <a:rPr spc="-455" dirty="0"/>
              <a:t>И</a:t>
            </a:r>
            <a:r>
              <a:rPr spc="-175" dirty="0"/>
              <a:t> </a:t>
            </a:r>
            <a:r>
              <a:rPr spc="-375" dirty="0"/>
              <a:t>ГІРНИЧОГ</a:t>
            </a:r>
            <a:r>
              <a:rPr spc="-465" dirty="0"/>
              <a:t>О</a:t>
            </a:r>
            <a:r>
              <a:rPr spc="-175" dirty="0"/>
              <a:t> </a:t>
            </a:r>
            <a:r>
              <a:rPr spc="-455" dirty="0"/>
              <a:t>В</a:t>
            </a:r>
            <a:r>
              <a:rPr spc="-465" dirty="0"/>
              <a:t>И</a:t>
            </a:r>
            <a:r>
              <a:rPr spc="-445" dirty="0"/>
              <a:t>РОБНИЦТВА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69366" y="781253"/>
            <a:ext cx="11238230" cy="5897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00">
              <a:lnSpc>
                <a:spcPts val="2245"/>
              </a:lnSpc>
              <a:spcBef>
                <a:spcPts val="95"/>
              </a:spcBef>
            </a:pPr>
            <a:r>
              <a:rPr sz="2200" spc="-5" dirty="0">
                <a:latin typeface="Calibri"/>
                <a:cs typeface="Calibri"/>
              </a:rPr>
              <a:t>Вихід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продукту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збагачення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кількісному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відношенні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характеризується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показником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Symbol"/>
                <a:cs typeface="Symbol"/>
              </a:rPr>
              <a:t></a:t>
            </a:r>
            <a:r>
              <a:rPr sz="2175" baseline="-21072" dirty="0">
                <a:latin typeface="Calibri"/>
                <a:cs typeface="Calibri"/>
              </a:rPr>
              <a:t>к</a:t>
            </a:r>
            <a:r>
              <a:rPr sz="2200" dirty="0">
                <a:latin typeface="Calibri"/>
                <a:cs typeface="Calibri"/>
              </a:rPr>
              <a:t>,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а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вихід</a:t>
            </a:r>
            <a:endParaRPr sz="2200">
              <a:latin typeface="Calibri"/>
              <a:cs typeface="Calibri"/>
            </a:endParaRPr>
          </a:p>
          <a:p>
            <a:pPr marL="76200">
              <a:lnSpc>
                <a:spcPts val="2245"/>
              </a:lnSpc>
            </a:pPr>
            <a:r>
              <a:rPr sz="2200" spc="-15" dirty="0">
                <a:latin typeface="Calibri"/>
                <a:cs typeface="Calibri"/>
              </a:rPr>
              <a:t>відходів </a:t>
            </a:r>
            <a:r>
              <a:rPr sz="2200" spc="-5" dirty="0">
                <a:latin typeface="Calibri"/>
                <a:cs typeface="Calibri"/>
              </a:rPr>
              <a:t>– </a:t>
            </a:r>
            <a:r>
              <a:rPr sz="2200" spc="-10" dirty="0">
                <a:latin typeface="Calibri"/>
                <a:cs typeface="Calibri"/>
              </a:rPr>
              <a:t>показником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γ</a:t>
            </a:r>
            <a:r>
              <a:rPr sz="2175" baseline="-21072" dirty="0">
                <a:latin typeface="Calibri"/>
                <a:cs typeface="Calibri"/>
              </a:rPr>
              <a:t>хв</a:t>
            </a:r>
            <a:r>
              <a:rPr sz="2200" dirty="0">
                <a:latin typeface="Calibri"/>
                <a:cs typeface="Calibri"/>
              </a:rPr>
              <a:t>, </a:t>
            </a:r>
            <a:r>
              <a:rPr sz="2200" spc="-5" dirty="0">
                <a:latin typeface="Calibri"/>
                <a:cs typeface="Calibri"/>
              </a:rPr>
              <a:t>які </a:t>
            </a:r>
            <a:r>
              <a:rPr sz="2200" spc="-10" dirty="0">
                <a:latin typeface="Calibri"/>
                <a:cs typeface="Calibri"/>
              </a:rPr>
              <a:t>складають</a:t>
            </a:r>
            <a:endParaRPr sz="22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204"/>
              </a:spcBef>
            </a:pPr>
            <a:r>
              <a:rPr sz="2200" spc="-5" dirty="0">
                <a:latin typeface="Symbol"/>
                <a:cs typeface="Symbol"/>
              </a:rPr>
              <a:t></a:t>
            </a:r>
            <a:r>
              <a:rPr sz="2175" spc="-7" baseline="-21072" dirty="0">
                <a:latin typeface="Calibri"/>
                <a:cs typeface="Calibri"/>
              </a:rPr>
              <a:t>к</a:t>
            </a:r>
            <a:r>
              <a:rPr sz="2175" spc="232" baseline="-21072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=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 </a:t>
            </a:r>
            <a:r>
              <a:rPr sz="2200" dirty="0">
                <a:latin typeface="Calibri"/>
                <a:cs typeface="Calibri"/>
              </a:rPr>
              <a:t>Qк/Q)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100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%;</a:t>
            </a:r>
            <a:endParaRPr sz="22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204"/>
              </a:spcBef>
            </a:pPr>
            <a:r>
              <a:rPr sz="2200" spc="5" dirty="0">
                <a:latin typeface="Calibri"/>
                <a:cs typeface="Calibri"/>
              </a:rPr>
              <a:t>γ</a:t>
            </a:r>
            <a:r>
              <a:rPr sz="2175" spc="7" baseline="-21072" dirty="0">
                <a:latin typeface="Calibri"/>
                <a:cs typeface="Calibri"/>
              </a:rPr>
              <a:t>хв</a:t>
            </a:r>
            <a:r>
              <a:rPr sz="2175" spc="225" baseline="-21072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= </a:t>
            </a:r>
            <a:r>
              <a:rPr sz="2200" dirty="0">
                <a:latin typeface="Calibri"/>
                <a:cs typeface="Calibri"/>
              </a:rPr>
              <a:t>(Qхв/Q)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100 %,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2200" spc="-15" dirty="0">
                <a:latin typeface="Calibri"/>
                <a:cs typeface="Calibri"/>
              </a:rPr>
              <a:t>де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50" dirty="0">
                <a:latin typeface="Calibri"/>
                <a:cs typeface="Calibri"/>
              </a:rPr>
              <a:t>Q,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Qк,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Qхв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–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кількість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відповідно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вихідного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матеріалу,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концентрату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і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відходів</a:t>
            </a:r>
            <a:r>
              <a:rPr sz="2200" spc="-5" dirty="0">
                <a:latin typeface="Calibri"/>
                <a:cs typeface="Calibri"/>
              </a:rPr>
              <a:t> (хвостів).</a:t>
            </a:r>
            <a:endParaRPr sz="2200">
              <a:latin typeface="Calibri"/>
              <a:cs typeface="Calibri"/>
            </a:endParaRPr>
          </a:p>
          <a:p>
            <a:pPr marL="76200" marR="703580">
              <a:lnSpc>
                <a:spcPct val="70000"/>
              </a:lnSpc>
              <a:spcBef>
                <a:spcPts val="994"/>
              </a:spcBef>
            </a:pPr>
            <a:r>
              <a:rPr sz="2200" spc="-10" dirty="0">
                <a:latin typeface="Calibri"/>
                <a:cs typeface="Calibri"/>
              </a:rPr>
              <a:t>Якщо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вхідний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матеріал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приймаємо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за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100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%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(γ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=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100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%),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то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баланс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продуктів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збагачення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можна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записати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у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вигляді: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tabLst>
                <a:tab pos="531495" algn="l"/>
              </a:tabLst>
            </a:pPr>
            <a:r>
              <a:rPr sz="2200" spc="-5" dirty="0">
                <a:latin typeface="Calibri"/>
                <a:cs typeface="Calibri"/>
              </a:rPr>
              <a:t>γ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=	</a:t>
            </a:r>
            <a:r>
              <a:rPr sz="2200" dirty="0">
                <a:latin typeface="Calibri"/>
                <a:cs typeface="Calibri"/>
              </a:rPr>
              <a:t>γ</a:t>
            </a:r>
            <a:r>
              <a:rPr sz="2175" baseline="-21072" dirty="0">
                <a:latin typeface="Calibri"/>
                <a:cs typeface="Calibri"/>
              </a:rPr>
              <a:t>к</a:t>
            </a:r>
            <a:r>
              <a:rPr sz="2175" spc="240" baseline="-21072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+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γ</a:t>
            </a:r>
            <a:r>
              <a:rPr sz="2175" baseline="-21072" dirty="0">
                <a:latin typeface="Calibri"/>
                <a:cs typeface="Calibri"/>
              </a:rPr>
              <a:t>хв</a:t>
            </a:r>
            <a:r>
              <a:rPr sz="2175" spc="262" baseline="-21072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=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100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%,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2200" spc="-5" dirty="0">
                <a:latin typeface="Calibri"/>
                <a:cs typeface="Calibri"/>
              </a:rPr>
              <a:t>а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розподіл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корисного </a:t>
            </a:r>
            <a:r>
              <a:rPr sz="2200" spc="-5" dirty="0">
                <a:latin typeface="Calibri"/>
                <a:cs typeface="Calibri"/>
              </a:rPr>
              <a:t>компоненту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відповідно: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2300" spc="-50" dirty="0">
                <a:latin typeface="Symbol"/>
                <a:cs typeface="Symbol"/>
              </a:rPr>
              <a:t></a:t>
            </a:r>
            <a:r>
              <a:rPr sz="2300" spc="-8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100</a:t>
            </a:r>
            <a:r>
              <a:rPr sz="2200" spc="-15" dirty="0">
                <a:latin typeface="Symbol"/>
                <a:cs typeface="Symbol"/>
              </a:rPr>
              <a:t></a:t>
            </a:r>
            <a:r>
              <a:rPr sz="2300" spc="-15" dirty="0">
                <a:latin typeface="Symbol"/>
                <a:cs typeface="Symbol"/>
              </a:rPr>
              <a:t></a:t>
            </a:r>
            <a:r>
              <a:rPr sz="2300" spc="-9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Symbol"/>
                <a:cs typeface="Symbol"/>
              </a:rPr>
              <a:t>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300" spc="-35" dirty="0">
                <a:latin typeface="Symbol"/>
                <a:cs typeface="Symbol"/>
              </a:rPr>
              <a:t></a:t>
            </a:r>
            <a:r>
              <a:rPr sz="2175" i="1" spc="-52" baseline="-21072" dirty="0">
                <a:latin typeface="Calibri"/>
                <a:cs typeface="Calibri"/>
              </a:rPr>
              <a:t>к</a:t>
            </a:r>
            <a:r>
              <a:rPr sz="2300" spc="-35" dirty="0">
                <a:latin typeface="Symbol"/>
                <a:cs typeface="Symbol"/>
              </a:rPr>
              <a:t></a:t>
            </a:r>
            <a:r>
              <a:rPr sz="2300" spc="-8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Symbol"/>
                <a:cs typeface="Symbol"/>
              </a:rPr>
              <a:t></a:t>
            </a:r>
            <a:r>
              <a:rPr sz="2300" spc="-25" dirty="0">
                <a:latin typeface="Symbol"/>
                <a:cs typeface="Symbol"/>
              </a:rPr>
              <a:t></a:t>
            </a:r>
            <a:r>
              <a:rPr sz="2175" i="1" spc="-37" baseline="-21072" dirty="0">
                <a:latin typeface="Calibri"/>
                <a:cs typeface="Calibri"/>
              </a:rPr>
              <a:t>хв</a:t>
            </a:r>
            <a:r>
              <a:rPr sz="2200" spc="-25" dirty="0">
                <a:latin typeface="Symbol"/>
                <a:cs typeface="Symbol"/>
              </a:rPr>
              <a:t></a:t>
            </a:r>
            <a:r>
              <a:rPr sz="2300" spc="-25" dirty="0">
                <a:latin typeface="Symbol"/>
                <a:cs typeface="Symbol"/>
              </a:rPr>
              <a:t></a:t>
            </a:r>
            <a:r>
              <a:rPr sz="2200" spc="-25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Рівень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добування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компоненту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продукті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та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втрати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його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у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відходах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складають:=</a:t>
            </a:r>
            <a:r>
              <a:rPr sz="2200" spc="425" dirty="0">
                <a:latin typeface="Calibri"/>
                <a:cs typeface="Calibri"/>
              </a:rPr>
              <a:t> </a:t>
            </a:r>
            <a:r>
              <a:rPr sz="2300" spc="-25" dirty="0">
                <a:latin typeface="Symbol"/>
                <a:cs typeface="Symbol"/>
              </a:rPr>
              <a:t></a:t>
            </a:r>
            <a:r>
              <a:rPr sz="2175" i="1" spc="-37" baseline="-21072" dirty="0">
                <a:latin typeface="Calibri"/>
                <a:cs typeface="Calibri"/>
              </a:rPr>
              <a:t>к</a:t>
            </a:r>
            <a:r>
              <a:rPr sz="2175" i="1" spc="254" baseline="-21072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</a:t>
            </a:r>
            <a:r>
              <a:rPr sz="2200" i="1" spc="-5" dirty="0">
                <a:latin typeface="Calibri"/>
                <a:cs typeface="Calibri"/>
              </a:rPr>
              <a:t>β</a:t>
            </a:r>
            <a:r>
              <a:rPr sz="2200" spc="-5" dirty="0">
                <a:latin typeface="Calibri"/>
                <a:cs typeface="Calibri"/>
              </a:rPr>
              <a:t>/</a:t>
            </a:r>
            <a:r>
              <a:rPr sz="2200" i="1" spc="-5" dirty="0">
                <a:latin typeface="Calibri"/>
                <a:cs typeface="Calibri"/>
              </a:rPr>
              <a:t>α</a:t>
            </a:r>
            <a:r>
              <a:rPr sz="2200" spc="-5" dirty="0">
                <a:latin typeface="Calibri"/>
                <a:cs typeface="Calibri"/>
              </a:rPr>
              <a:t>) %.</a:t>
            </a:r>
            <a:endParaRPr sz="22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90"/>
              </a:spcBef>
              <a:tabLst>
                <a:tab pos="662940" algn="l"/>
              </a:tabLst>
            </a:pPr>
            <a:r>
              <a:rPr sz="2300" spc="-30" dirty="0">
                <a:latin typeface="Symbol"/>
                <a:cs typeface="Symbol"/>
              </a:rPr>
              <a:t></a:t>
            </a:r>
            <a:r>
              <a:rPr sz="2175" i="1" spc="-44" baseline="-21072" dirty="0">
                <a:latin typeface="Calibri"/>
                <a:cs typeface="Calibri"/>
              </a:rPr>
              <a:t>к</a:t>
            </a:r>
            <a:r>
              <a:rPr sz="2175" i="1" spc="254" baseline="-21072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=	</a:t>
            </a:r>
            <a:r>
              <a:rPr sz="2300" spc="-25" dirty="0">
                <a:latin typeface="Symbol"/>
                <a:cs typeface="Symbol"/>
              </a:rPr>
              <a:t></a:t>
            </a:r>
            <a:r>
              <a:rPr sz="2175" i="1" spc="-37" baseline="-21072" dirty="0">
                <a:latin typeface="Calibri"/>
                <a:cs typeface="Calibri"/>
              </a:rPr>
              <a:t>к</a:t>
            </a:r>
            <a:r>
              <a:rPr sz="2175" i="1" spc="217" baseline="-21072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</a:t>
            </a:r>
            <a:r>
              <a:rPr sz="2200" i="1" spc="-5" dirty="0">
                <a:latin typeface="Calibri"/>
                <a:cs typeface="Calibri"/>
              </a:rPr>
              <a:t>β</a:t>
            </a:r>
            <a:r>
              <a:rPr sz="2200" spc="-5" dirty="0">
                <a:latin typeface="Calibri"/>
                <a:cs typeface="Calibri"/>
              </a:rPr>
              <a:t>/</a:t>
            </a:r>
            <a:r>
              <a:rPr sz="2200" i="1" spc="-5" dirty="0">
                <a:latin typeface="Calibri"/>
                <a:cs typeface="Calibri"/>
              </a:rPr>
              <a:t>α</a:t>
            </a:r>
            <a:r>
              <a:rPr sz="2200" spc="-5" dirty="0">
                <a:latin typeface="Calibri"/>
                <a:cs typeface="Calibri"/>
              </a:rPr>
              <a:t>)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%.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1456</Words>
  <Application>Microsoft Office PowerPoint</Application>
  <PresentationFormat>Широкоэкранный</PresentationFormat>
  <Paragraphs>220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Microsoft Sans Serif</vt:lpstr>
      <vt:lpstr>Symbol</vt:lpstr>
      <vt:lpstr>Times New Roman</vt:lpstr>
      <vt:lpstr>Office Theme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Презентация PowerPoint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 Інерційний грохот: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</vt:lpstr>
      <vt:lpstr>ОСНОВИ ГІРНИЧОГО ВИРОБНИЦТВА Виробництво щебеню та піску</vt:lpstr>
      <vt:lpstr>ОСНОВИ ГІРНИЧОГО ВИРОБНИЦТВА Дробильно-сортувальний завод</vt:lpstr>
      <vt:lpstr>ОСНОВИ ГІРНИЧОГО ВИРОБНИЦТВА Дробильно-сортувальний завод</vt:lpstr>
      <vt:lpstr>ОСНОВИ ГІРНИЧОГО ВИРОБНИЦТВА Мобільні дробарки</vt:lpstr>
      <vt:lpstr>ОСНОВИ ГІРНИЧОГО ВИРОБНИЦТВА Мобільні дробарки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Виробництво керамічних виробів</vt:lpstr>
      <vt:lpstr>ОСНОВИ ГІРНИЧОГО ВИРОБНИЦТВА Схема виробництва силікатної цегли</vt:lpstr>
      <vt:lpstr>ОСНОВИ ГІРНИЧОГО ВИРОБНИЦТВА Коксування вугілля</vt:lpstr>
      <vt:lpstr>ОСНОВИ ГІРНИЧОГО ВИРОБНИЦТВА Виробництва облицьовувальних плит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4. Технологія нагірного способу видобування блочного облицювального каменю</dc:title>
  <dc:creator>sv.kalchuk@outlook.com</dc:creator>
  <cp:lastModifiedBy>Ярослав Наумов</cp:lastModifiedBy>
  <cp:revision>1</cp:revision>
  <dcterms:created xsi:type="dcterms:W3CDTF">2024-11-27T06:33:30Z</dcterms:created>
  <dcterms:modified xsi:type="dcterms:W3CDTF">2024-11-27T06:46:39Z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2024-11-27T00:00:00Z</vt:filetime>
  </property>
</Properties>
</file>