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12192000" cy="6858000"/>
  <p:notesSz cx="12192000" cy="6858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778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487282" y="746251"/>
            <a:ext cx="3274695" cy="1391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481457" y="3684270"/>
            <a:ext cx="11229085" cy="1305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2743" y="663066"/>
            <a:ext cx="11986513" cy="18307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477127" y="2174239"/>
            <a:ext cx="5455284" cy="4585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vUjNUEZoEFA" TargetMode="External"/><Relationship Id="rId3" Type="http://schemas.openxmlformats.org/officeDocument/2006/relationships/image" Target="../media/image23.png"/><Relationship Id="rId7" Type="http://schemas.openxmlformats.org/officeDocument/2006/relationships/hyperlink" Target="https://www.youtube.com/watch?v=04y4k8bJMns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watch?v=NrtwBO_nyFA" TargetMode="External"/><Relationship Id="rId5" Type="http://schemas.openxmlformats.org/officeDocument/2006/relationships/hyperlink" Target="https://www.youtube.com/watch?v=KbhUAOP79uw" TargetMode="External"/><Relationship Id="rId4" Type="http://schemas.openxmlformats.org/officeDocument/2006/relationships/hyperlink" Target="https://www.youtube.com/watch?v=_w_07xr7JI8" TargetMode="External"/><Relationship Id="rId9" Type="http://schemas.openxmlformats.org/officeDocument/2006/relationships/hyperlink" Target="https://www.youtube.com/watch?v=gapu6x-xVfI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W5MCTdIyoU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kpqYU76-xM8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lagran.biz.ua/litokol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azzinimacchine.com/it/index.asp" TargetMode="External"/><Relationship Id="rId3" Type="http://schemas.openxmlformats.org/officeDocument/2006/relationships/image" Target="../media/image75.jpg"/><Relationship Id="rId7" Type="http://schemas.openxmlformats.org/officeDocument/2006/relationships/hyperlink" Target="https://www.pellegrini.net/en/" TargetMode="External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ntinispa.it/" TargetMode="External"/><Relationship Id="rId5" Type="http://schemas.openxmlformats.org/officeDocument/2006/relationships/image" Target="../media/image77.jpg"/><Relationship Id="rId10" Type="http://schemas.openxmlformats.org/officeDocument/2006/relationships/hyperlink" Target="http://www.korfmann.it/company_p.htm" TargetMode="External"/><Relationship Id="rId4" Type="http://schemas.openxmlformats.org/officeDocument/2006/relationships/image" Target="../media/image76.jpg"/><Relationship Id="rId9" Type="http://schemas.openxmlformats.org/officeDocument/2006/relationships/hyperlink" Target="https://www.youtube.com/watch?v=DaKnqNgrcwE&amp;ab_channel=OfficineGarrone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hyperlink" Target="https://www.fantinispa.it/en/chain-saw-machines-2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hyperlink" Target="https://www.fantinispa.it/en/chain-saw-machines-2/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hyperlink" Target="https://www.dazzinimacchine.com/it/sezionatrici-a-filo-diamantato-per-marmo/sezionatrici-a-filo-diamantato-per-marmo.asp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5175" cy="4529455"/>
            <a:chOff x="0" y="0"/>
            <a:chExt cx="12195175" cy="45294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45262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40324" y="0"/>
              <a:ext cx="6551675" cy="70713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640324" y="0"/>
              <a:ext cx="6551930" cy="707390"/>
            </a:xfrm>
            <a:custGeom>
              <a:avLst/>
              <a:gdLst/>
              <a:ahLst/>
              <a:cxnLst/>
              <a:rect l="l" t="t" r="r" b="b"/>
              <a:pathLst>
                <a:path w="6551930" h="707390">
                  <a:moveTo>
                    <a:pt x="0" y="707136"/>
                  </a:moveTo>
                  <a:lnTo>
                    <a:pt x="6551675" y="707136"/>
                  </a:lnTo>
                </a:path>
                <a:path w="6551930" h="707390">
                  <a:moveTo>
                    <a:pt x="6551675" y="0"/>
                  </a:moveTo>
                  <a:lnTo>
                    <a:pt x="0" y="0"/>
                  </a:lnTo>
                  <a:lnTo>
                    <a:pt x="0" y="707136"/>
                  </a:lnTo>
                </a:path>
              </a:pathLst>
            </a:custGeom>
            <a:ln w="635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643498" y="0"/>
            <a:ext cx="6548755" cy="709930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86995" algn="ctr">
              <a:lnSpc>
                <a:spcPct val="100000"/>
              </a:lnSpc>
              <a:spcBef>
                <a:spcPts val="875"/>
              </a:spcBef>
            </a:pPr>
            <a:r>
              <a:rPr sz="1600" b="1" spc="-15" dirty="0">
                <a:solidFill>
                  <a:srgbClr val="1D2024"/>
                </a:solidFill>
                <a:latin typeface="Times New Roman"/>
                <a:cs typeface="Times New Roman"/>
              </a:rPr>
              <a:t>ДЕРЖАВНИЙ</a:t>
            </a:r>
            <a:r>
              <a:rPr sz="1600" b="1" spc="50" dirty="0">
                <a:solidFill>
                  <a:srgbClr val="1D2024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1D2024"/>
                </a:solidFill>
                <a:latin typeface="Times New Roman"/>
                <a:cs typeface="Times New Roman"/>
              </a:rPr>
              <a:t>УНІВЕРСИТЕТ</a:t>
            </a:r>
            <a:r>
              <a:rPr sz="1600" b="1" spc="30" dirty="0">
                <a:solidFill>
                  <a:srgbClr val="1D2024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1D2024"/>
                </a:solidFill>
                <a:latin typeface="Times New Roman"/>
                <a:cs typeface="Times New Roman"/>
              </a:rPr>
              <a:t>"ЖИТОМИРСЬКА</a:t>
            </a:r>
            <a:r>
              <a:rPr sz="1600" b="1" spc="80" dirty="0">
                <a:solidFill>
                  <a:srgbClr val="1D2024"/>
                </a:solidFill>
                <a:latin typeface="Times New Roman"/>
                <a:cs typeface="Times New Roman"/>
              </a:rPr>
              <a:t> </a:t>
            </a:r>
            <a:r>
              <a:rPr sz="1600" b="1" spc="-20" dirty="0">
                <a:solidFill>
                  <a:srgbClr val="1D2024"/>
                </a:solidFill>
                <a:latin typeface="Times New Roman"/>
                <a:cs typeface="Times New Roman"/>
              </a:rPr>
              <a:t>ПОЛІТЕХНІКА"</a:t>
            </a:r>
            <a:endParaRPr sz="1600">
              <a:latin typeface="Times New Roman"/>
              <a:cs typeface="Times New Roman"/>
            </a:endParaRPr>
          </a:p>
          <a:p>
            <a:pPr marL="85090" algn="ctr">
              <a:lnSpc>
                <a:spcPct val="100000"/>
              </a:lnSpc>
              <a:spcBef>
                <a:spcPts val="770"/>
              </a:spcBef>
            </a:pPr>
            <a:r>
              <a:rPr sz="1600" b="1" spc="-15" dirty="0">
                <a:solidFill>
                  <a:srgbClr val="1D2024"/>
                </a:solidFill>
                <a:latin typeface="Times New Roman"/>
                <a:cs typeface="Times New Roman"/>
              </a:rPr>
              <a:t>Кафедра</a:t>
            </a:r>
            <a:r>
              <a:rPr sz="1600" b="1" spc="35" dirty="0">
                <a:solidFill>
                  <a:srgbClr val="1D2024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1D2024"/>
                </a:solidFill>
                <a:latin typeface="Times New Roman"/>
                <a:cs typeface="Times New Roman"/>
              </a:rPr>
              <a:t>гірничих</a:t>
            </a:r>
            <a:r>
              <a:rPr sz="1600" b="1" spc="20" dirty="0">
                <a:solidFill>
                  <a:srgbClr val="1D2024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1D2024"/>
                </a:solidFill>
                <a:latin typeface="Times New Roman"/>
                <a:cs typeface="Times New Roman"/>
              </a:rPr>
              <a:t>технологій</a:t>
            </a:r>
            <a:r>
              <a:rPr sz="1600" b="1" spc="40" dirty="0">
                <a:solidFill>
                  <a:srgbClr val="1D2024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1D2024"/>
                </a:solidFill>
                <a:latin typeface="Times New Roman"/>
                <a:cs typeface="Times New Roman"/>
              </a:rPr>
              <a:t>і</a:t>
            </a:r>
            <a:r>
              <a:rPr sz="1600" b="1" spc="10" dirty="0">
                <a:solidFill>
                  <a:srgbClr val="1D2024"/>
                </a:solidFill>
                <a:latin typeface="Times New Roman"/>
                <a:cs typeface="Times New Roman"/>
              </a:rPr>
              <a:t> </a:t>
            </a:r>
            <a:r>
              <a:rPr sz="1600" b="1" spc="-20" dirty="0">
                <a:solidFill>
                  <a:srgbClr val="1D2024"/>
                </a:solidFill>
                <a:latin typeface="Times New Roman"/>
                <a:cs typeface="Times New Roman"/>
              </a:rPr>
              <a:t>будівництва</a:t>
            </a:r>
            <a:r>
              <a:rPr sz="1600" b="1" spc="15" dirty="0">
                <a:solidFill>
                  <a:srgbClr val="1D2024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1D2024"/>
                </a:solidFill>
                <a:latin typeface="Times New Roman"/>
                <a:cs typeface="Times New Roman"/>
              </a:rPr>
              <a:t>ім.</a:t>
            </a:r>
            <a:r>
              <a:rPr sz="1600" b="1" spc="5" dirty="0">
                <a:solidFill>
                  <a:srgbClr val="1D2024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1D2024"/>
                </a:solidFill>
                <a:latin typeface="Times New Roman"/>
                <a:cs typeface="Times New Roman"/>
              </a:rPr>
              <a:t>проф.</a:t>
            </a:r>
            <a:r>
              <a:rPr sz="1600" b="1" spc="10" dirty="0">
                <a:solidFill>
                  <a:srgbClr val="1D2024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1D2024"/>
                </a:solidFill>
                <a:latin typeface="Times New Roman"/>
                <a:cs typeface="Times New Roman"/>
              </a:rPr>
              <a:t>Бакка</a:t>
            </a:r>
            <a:r>
              <a:rPr sz="1600" b="1" spc="15" dirty="0">
                <a:solidFill>
                  <a:srgbClr val="1D2024"/>
                </a:solidFill>
                <a:latin typeface="Times New Roman"/>
                <a:cs typeface="Times New Roman"/>
              </a:rPr>
              <a:t> </a:t>
            </a:r>
            <a:r>
              <a:rPr sz="1600" b="1" spc="-45" dirty="0">
                <a:solidFill>
                  <a:srgbClr val="1D2024"/>
                </a:solidFill>
                <a:latin typeface="Times New Roman"/>
                <a:cs typeface="Times New Roman"/>
              </a:rPr>
              <a:t>М.Т.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36464" y="4907279"/>
            <a:ext cx="6829044" cy="59283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236464" y="4907279"/>
            <a:ext cx="6829425" cy="593090"/>
          </a:xfrm>
          <a:prstGeom prst="rect">
            <a:avLst/>
          </a:prstGeom>
          <a:ln w="6350">
            <a:solidFill>
              <a:srgbClr val="5B9BD4"/>
            </a:solidFill>
          </a:ln>
        </p:spPr>
        <p:txBody>
          <a:bodyPr vert="horz" wrap="square" lIns="0" tIns="10414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820"/>
              </a:spcBef>
            </a:pPr>
            <a:r>
              <a:rPr sz="2600" b="1" spc="-5" dirty="0">
                <a:latin typeface="Calibri"/>
                <a:cs typeface="Calibri"/>
              </a:rPr>
              <a:t>Видобування</a:t>
            </a:r>
            <a:r>
              <a:rPr sz="2600" b="1" spc="-25" dirty="0">
                <a:latin typeface="Calibri"/>
                <a:cs typeface="Calibri"/>
              </a:rPr>
              <a:t> </a:t>
            </a:r>
            <a:r>
              <a:rPr sz="2600" b="1" spc="-15" dirty="0">
                <a:latin typeface="Calibri"/>
                <a:cs typeface="Calibri"/>
              </a:rPr>
              <a:t>природного </a:t>
            </a:r>
            <a:r>
              <a:rPr sz="2600" b="1" spc="-10" dirty="0">
                <a:latin typeface="Calibri"/>
                <a:cs typeface="Calibri"/>
              </a:rPr>
              <a:t>каменю</a:t>
            </a:r>
            <a:endParaRPr sz="26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24680" y="5030470"/>
            <a:ext cx="105092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5" dirty="0">
                <a:latin typeface="Calibri"/>
                <a:cs typeface="Calibri"/>
              </a:rPr>
              <a:t>Лекція</a:t>
            </a:r>
            <a:r>
              <a:rPr sz="2200" b="1" spc="-50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6</a:t>
            </a:r>
            <a:endParaRPr sz="22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6492" y="4703063"/>
            <a:ext cx="3829812" cy="215493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98673" y="1092835"/>
            <a:ext cx="600138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Roboto"/>
                <a:cs typeface="Roboto"/>
              </a:rPr>
              <a:t>ВИДОБУТОК</a:t>
            </a:r>
            <a:r>
              <a:rPr sz="2200" spc="25" dirty="0">
                <a:latin typeface="Roboto"/>
                <a:cs typeface="Roboto"/>
              </a:rPr>
              <a:t> </a:t>
            </a:r>
            <a:r>
              <a:rPr sz="2200" spc="-5" dirty="0">
                <a:latin typeface="Roboto"/>
                <a:cs typeface="Roboto"/>
              </a:rPr>
              <a:t>МАРМУРУ</a:t>
            </a:r>
            <a:r>
              <a:rPr sz="2200" spc="45" dirty="0">
                <a:latin typeface="Roboto"/>
                <a:cs typeface="Roboto"/>
              </a:rPr>
              <a:t> </a:t>
            </a:r>
            <a:r>
              <a:rPr sz="2200" spc="30" dirty="0">
                <a:latin typeface="Roboto"/>
                <a:cs typeface="Roboto"/>
              </a:rPr>
              <a:t>НА</a:t>
            </a:r>
            <a:r>
              <a:rPr sz="2200" spc="-10" dirty="0">
                <a:latin typeface="Roboto"/>
                <a:cs typeface="Roboto"/>
              </a:rPr>
              <a:t> </a:t>
            </a:r>
            <a:r>
              <a:rPr sz="2200" spc="-20" dirty="0">
                <a:latin typeface="Roboto"/>
                <a:cs typeface="Roboto"/>
              </a:rPr>
              <a:t>КАР'ЄРІ</a:t>
            </a:r>
            <a:r>
              <a:rPr sz="2200" spc="35" dirty="0">
                <a:latin typeface="Roboto"/>
                <a:cs typeface="Roboto"/>
              </a:rPr>
              <a:t> </a:t>
            </a:r>
            <a:r>
              <a:rPr sz="2200" spc="-35" dirty="0">
                <a:latin typeface="Roboto"/>
                <a:cs typeface="Roboto"/>
              </a:rPr>
              <a:t>В</a:t>
            </a:r>
            <a:r>
              <a:rPr sz="2200" spc="10" dirty="0">
                <a:latin typeface="Roboto"/>
                <a:cs typeface="Roboto"/>
              </a:rPr>
              <a:t> </a:t>
            </a:r>
            <a:r>
              <a:rPr sz="2200" spc="5" dirty="0">
                <a:latin typeface="Roboto"/>
                <a:cs typeface="Roboto"/>
              </a:rPr>
              <a:t>ІСПАНІЇ</a:t>
            </a:r>
            <a:endParaRPr sz="220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5839" y="717804"/>
            <a:ext cx="10180320" cy="575157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74" y="38097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022463" y="1040189"/>
            <a:ext cx="3357245" cy="13328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9855" marR="5080" indent="-97790" algn="r">
              <a:lnSpc>
                <a:spcPct val="130000"/>
              </a:lnSpc>
              <a:spcBef>
                <a:spcPts val="95"/>
              </a:spcBef>
              <a:tabLst>
                <a:tab pos="1699895" algn="l"/>
                <a:tab pos="1949450" algn="l"/>
                <a:tab pos="2990850" algn="l"/>
              </a:tabLst>
            </a:pPr>
            <a:r>
              <a:rPr sz="2200" b="1" spc="-10" dirty="0">
                <a:latin typeface="Arial"/>
                <a:cs typeface="Arial"/>
              </a:rPr>
              <a:t>с</a:t>
            </a:r>
            <a:r>
              <a:rPr sz="2200" b="1" dirty="0">
                <a:latin typeface="Arial"/>
                <a:cs typeface="Arial"/>
              </a:rPr>
              <a:t>п</a:t>
            </a:r>
            <a:r>
              <a:rPr sz="2200" b="1" spc="-30" dirty="0">
                <a:latin typeface="Arial"/>
                <a:cs typeface="Arial"/>
              </a:rPr>
              <a:t>о</a:t>
            </a:r>
            <a:r>
              <a:rPr sz="2200" b="1" spc="-10" dirty="0">
                <a:latin typeface="Arial"/>
                <a:cs typeface="Arial"/>
              </a:rPr>
              <a:t>соб</a:t>
            </a:r>
            <a:r>
              <a:rPr sz="2200" b="1" spc="10" dirty="0">
                <a:latin typeface="Arial"/>
                <a:cs typeface="Arial"/>
              </a:rPr>
              <a:t>і</a:t>
            </a:r>
            <a:r>
              <a:rPr sz="2200" b="1" spc="-5" dirty="0">
                <a:latin typeface="Arial"/>
                <a:cs typeface="Arial"/>
              </a:rPr>
              <a:t>в</a:t>
            </a:r>
            <a:r>
              <a:rPr sz="2200" b="1" dirty="0">
                <a:latin typeface="Arial"/>
                <a:cs typeface="Arial"/>
              </a:rPr>
              <a:t>	</a:t>
            </a:r>
            <a:r>
              <a:rPr sz="2200" b="1" spc="-15" dirty="0">
                <a:latin typeface="Arial"/>
                <a:cs typeface="Arial"/>
              </a:rPr>
              <a:t>ру</a:t>
            </a:r>
            <a:r>
              <a:rPr sz="2200" b="1" spc="-5" dirty="0">
                <a:latin typeface="Arial"/>
                <a:cs typeface="Arial"/>
              </a:rPr>
              <a:t>й</a:t>
            </a:r>
            <a:r>
              <a:rPr sz="2200" b="1" dirty="0">
                <a:latin typeface="Arial"/>
                <a:cs typeface="Arial"/>
              </a:rPr>
              <a:t>н</a:t>
            </a:r>
            <a:r>
              <a:rPr sz="2200" b="1" spc="-15" dirty="0">
                <a:latin typeface="Arial"/>
                <a:cs typeface="Arial"/>
              </a:rPr>
              <a:t>у</a:t>
            </a:r>
            <a:r>
              <a:rPr sz="2200" b="1" spc="-40" dirty="0">
                <a:latin typeface="Arial"/>
                <a:cs typeface="Arial"/>
              </a:rPr>
              <a:t>в</a:t>
            </a:r>
            <a:r>
              <a:rPr sz="2200" b="1" spc="-10" dirty="0">
                <a:latin typeface="Arial"/>
                <a:cs typeface="Arial"/>
              </a:rPr>
              <a:t>а</a:t>
            </a:r>
            <a:r>
              <a:rPr sz="2200" b="1" dirty="0">
                <a:latin typeface="Arial"/>
                <a:cs typeface="Arial"/>
              </a:rPr>
              <a:t>н</a:t>
            </a:r>
            <a:r>
              <a:rPr sz="2200" b="1" spc="-5" dirty="0">
                <a:latin typeface="Arial"/>
                <a:cs typeface="Arial"/>
              </a:rPr>
              <a:t>ня  </a:t>
            </a:r>
            <a:r>
              <a:rPr sz="2200" b="1" spc="-15" dirty="0">
                <a:latin typeface="Arial"/>
                <a:cs typeface="Arial"/>
              </a:rPr>
              <a:t>облицьовувального </a:t>
            </a:r>
            <a:r>
              <a:rPr sz="2200" b="1" spc="-10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під</a:t>
            </a:r>
            <a:r>
              <a:rPr sz="2200" b="1" spc="-40" dirty="0">
                <a:latin typeface="Arial"/>
                <a:cs typeface="Arial"/>
              </a:rPr>
              <a:t>г</a:t>
            </a:r>
            <a:r>
              <a:rPr sz="2200" b="1" spc="-55" dirty="0">
                <a:latin typeface="Arial"/>
                <a:cs typeface="Arial"/>
              </a:rPr>
              <a:t>о</a:t>
            </a:r>
            <a:r>
              <a:rPr sz="2200" b="1" spc="-50" dirty="0">
                <a:latin typeface="Arial"/>
                <a:cs typeface="Arial"/>
              </a:rPr>
              <a:t>т</a:t>
            </a:r>
            <a:r>
              <a:rPr sz="2200" b="1" spc="5" dirty="0">
                <a:latin typeface="Arial"/>
                <a:cs typeface="Arial"/>
              </a:rPr>
              <a:t>о</a:t>
            </a:r>
            <a:r>
              <a:rPr sz="2200" b="1" spc="-5" dirty="0">
                <a:latin typeface="Arial"/>
                <a:cs typeface="Arial"/>
              </a:rPr>
              <a:t>вці</a:t>
            </a:r>
            <a:r>
              <a:rPr sz="2200" b="1" dirty="0">
                <a:latin typeface="Arial"/>
                <a:cs typeface="Arial"/>
              </a:rPr>
              <a:t>		</a:t>
            </a:r>
            <a:r>
              <a:rPr sz="2200" b="1" spc="-5" dirty="0">
                <a:latin typeface="Arial"/>
                <a:cs typeface="Arial"/>
              </a:rPr>
              <a:t>й</a:t>
            </a:r>
            <a:r>
              <a:rPr sz="2200" b="1" dirty="0">
                <a:latin typeface="Arial"/>
                <a:cs typeface="Arial"/>
              </a:rPr>
              <a:t>о</a:t>
            </a:r>
            <a:r>
              <a:rPr sz="2200" b="1" spc="-35" dirty="0">
                <a:latin typeface="Arial"/>
                <a:cs typeface="Arial"/>
              </a:rPr>
              <a:t>г</a:t>
            </a:r>
            <a:r>
              <a:rPr sz="2200" b="1" spc="-5" dirty="0">
                <a:latin typeface="Arial"/>
                <a:cs typeface="Arial"/>
              </a:rPr>
              <a:t>о</a:t>
            </a:r>
            <a:r>
              <a:rPr sz="2200" b="1" dirty="0">
                <a:latin typeface="Arial"/>
                <a:cs typeface="Arial"/>
              </a:rPr>
              <a:t>	</a:t>
            </a:r>
            <a:r>
              <a:rPr sz="2200" b="1" spc="15" dirty="0">
                <a:latin typeface="Arial"/>
                <a:cs typeface="Arial"/>
              </a:rPr>
              <a:t>до</a:t>
            </a:r>
            <a:endParaRPr sz="2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16270" y="1040189"/>
            <a:ext cx="2015489" cy="1769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0000"/>
              </a:lnSpc>
              <a:spcBef>
                <a:spcPts val="95"/>
              </a:spcBef>
              <a:tabLst>
                <a:tab pos="1490980" algn="l"/>
              </a:tabLst>
            </a:pPr>
            <a:r>
              <a:rPr sz="2200" b="1" spc="-5" dirty="0">
                <a:latin typeface="Arial"/>
                <a:cs typeface="Arial"/>
              </a:rPr>
              <a:t>Класифікація </a:t>
            </a:r>
            <a:r>
              <a:rPr sz="2200" b="1" dirty="0">
                <a:latin typeface="Arial"/>
                <a:cs typeface="Arial"/>
              </a:rPr>
              <a:t> </a:t>
            </a:r>
            <a:r>
              <a:rPr sz="2200" b="1" spc="-10" dirty="0">
                <a:latin typeface="Arial"/>
                <a:cs typeface="Arial"/>
              </a:rPr>
              <a:t>природного </a:t>
            </a:r>
            <a:r>
              <a:rPr sz="2200" b="1" spc="-5" dirty="0">
                <a:latin typeface="Arial"/>
                <a:cs typeface="Arial"/>
              </a:rPr>
              <a:t> </a:t>
            </a:r>
            <a:r>
              <a:rPr sz="2200" b="1" spc="-10" dirty="0">
                <a:latin typeface="Arial"/>
                <a:cs typeface="Arial"/>
              </a:rPr>
              <a:t>к</a:t>
            </a:r>
            <a:r>
              <a:rPr sz="2200" b="1" dirty="0">
                <a:latin typeface="Arial"/>
                <a:cs typeface="Arial"/>
              </a:rPr>
              <a:t>а</a:t>
            </a:r>
            <a:r>
              <a:rPr sz="2200" b="1" spc="-5" dirty="0">
                <a:latin typeface="Arial"/>
                <a:cs typeface="Arial"/>
              </a:rPr>
              <a:t>меню</a:t>
            </a:r>
            <a:r>
              <a:rPr sz="2200" b="1" dirty="0">
                <a:latin typeface="Arial"/>
                <a:cs typeface="Arial"/>
              </a:rPr>
              <a:t>	</a:t>
            </a:r>
            <a:r>
              <a:rPr sz="2200" b="1" spc="-5" dirty="0">
                <a:latin typeface="Arial"/>
                <a:cs typeface="Arial"/>
              </a:rPr>
              <a:t>п</a:t>
            </a:r>
            <a:r>
              <a:rPr sz="2200" b="1" dirty="0">
                <a:latin typeface="Arial"/>
                <a:cs typeface="Arial"/>
              </a:rPr>
              <a:t>р</a:t>
            </a:r>
            <a:r>
              <a:rPr sz="2200" b="1" spc="-5" dirty="0">
                <a:latin typeface="Arial"/>
                <a:cs typeface="Arial"/>
              </a:rPr>
              <a:t>и  </a:t>
            </a:r>
            <a:r>
              <a:rPr sz="2200" b="1" spc="-10" dirty="0">
                <a:latin typeface="Arial"/>
                <a:cs typeface="Arial"/>
              </a:rPr>
              <a:t>виймання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3212" y="153922"/>
            <a:ext cx="4892040" cy="6626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2DE044-D4FE-84F8-41FD-3DF877AE8E0D}"/>
              </a:ext>
            </a:extLst>
          </p:cNvPr>
          <p:cNvSpPr txBox="1"/>
          <p:nvPr/>
        </p:nvSpPr>
        <p:spPr>
          <a:xfrm>
            <a:off x="5651090" y="3975992"/>
            <a:ext cx="61746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dirty="0">
                <a:hlinkClick r:id="rId4"/>
              </a:rPr>
              <a:t>https://www.youtube.com/watch?v=_w_07xr7JI8</a:t>
            </a:r>
            <a:endParaRPr lang="en-US" dirty="0"/>
          </a:p>
          <a:p>
            <a:endParaRPr lang="ru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27E8B3-FED0-61BA-95F2-C0469CD107C1}"/>
              </a:ext>
            </a:extLst>
          </p:cNvPr>
          <p:cNvSpPr txBox="1"/>
          <p:nvPr/>
        </p:nvSpPr>
        <p:spPr>
          <a:xfrm>
            <a:off x="5638800" y="4514888"/>
            <a:ext cx="61746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dirty="0">
                <a:hlinkClick r:id="rId5"/>
              </a:rPr>
              <a:t>https://www.youtube.com/watch?v=KbhUAOP79uw</a:t>
            </a:r>
            <a:endParaRPr lang="uk-UA" dirty="0"/>
          </a:p>
          <a:p>
            <a:endParaRPr lang="ru-U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14ABFD-F977-F565-1BD2-8D32123017D3}"/>
              </a:ext>
            </a:extLst>
          </p:cNvPr>
          <p:cNvSpPr txBox="1"/>
          <p:nvPr/>
        </p:nvSpPr>
        <p:spPr>
          <a:xfrm>
            <a:off x="5638800" y="5061880"/>
            <a:ext cx="61746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dirty="0">
                <a:hlinkClick r:id="rId6"/>
              </a:rPr>
              <a:t>https://www.youtube.com/watch?v=NrtwBO_nyFA</a:t>
            </a:r>
            <a:endParaRPr lang="uk-UA" dirty="0"/>
          </a:p>
          <a:p>
            <a:endParaRPr lang="ru-U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7B5679-90C9-7A62-EC9A-DA850AC9E88C}"/>
              </a:ext>
            </a:extLst>
          </p:cNvPr>
          <p:cNvSpPr txBox="1"/>
          <p:nvPr/>
        </p:nvSpPr>
        <p:spPr>
          <a:xfrm>
            <a:off x="5716270" y="2849319"/>
            <a:ext cx="61746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dirty="0">
                <a:hlinkClick r:id="rId7"/>
              </a:rPr>
              <a:t>https://www.youtube.com/watch?v=04y4k8bJMns</a:t>
            </a:r>
            <a:endParaRPr lang="uk-UA" dirty="0"/>
          </a:p>
          <a:p>
            <a:endParaRPr lang="ru-U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EDB347-4E31-6C41-5857-9894E785D2F6}"/>
              </a:ext>
            </a:extLst>
          </p:cNvPr>
          <p:cNvSpPr txBox="1"/>
          <p:nvPr/>
        </p:nvSpPr>
        <p:spPr>
          <a:xfrm>
            <a:off x="5716270" y="3429000"/>
            <a:ext cx="61746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dirty="0">
                <a:hlinkClick r:id="rId8"/>
              </a:rPr>
              <a:t>https://www.youtube.com/watch?v=vUjNUEZoEFA</a:t>
            </a:r>
            <a:endParaRPr lang="uk-UA" dirty="0"/>
          </a:p>
          <a:p>
            <a:endParaRPr lang="ru-U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DEBCD5-E024-771B-FD5A-24EE17FF704B}"/>
              </a:ext>
            </a:extLst>
          </p:cNvPr>
          <p:cNvSpPr txBox="1"/>
          <p:nvPr/>
        </p:nvSpPr>
        <p:spPr>
          <a:xfrm>
            <a:off x="5716270" y="5633145"/>
            <a:ext cx="61746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dirty="0">
                <a:hlinkClick r:id="rId9"/>
              </a:rPr>
              <a:t>https://www.youtube.com/watch?v=gapu6x-xVfI</a:t>
            </a:r>
            <a:endParaRPr lang="uk-UA" dirty="0"/>
          </a:p>
          <a:p>
            <a:endParaRPr lang="ru-UA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68676" y="852932"/>
            <a:ext cx="745807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30" dirty="0"/>
              <a:t>Схема</a:t>
            </a:r>
            <a:r>
              <a:rPr sz="4400" spc="-100" dirty="0"/>
              <a:t> </a:t>
            </a:r>
            <a:r>
              <a:rPr sz="4400" spc="-35" dirty="0"/>
              <a:t>поділу</a:t>
            </a:r>
            <a:r>
              <a:rPr sz="4400" spc="-100" dirty="0"/>
              <a:t> </a:t>
            </a:r>
            <a:r>
              <a:rPr sz="4400" spc="-35" dirty="0"/>
              <a:t>моноліту</a:t>
            </a:r>
            <a:r>
              <a:rPr sz="4400" spc="-100" dirty="0"/>
              <a:t> </a:t>
            </a:r>
            <a:r>
              <a:rPr sz="4400" spc="-20" dirty="0"/>
              <a:t>на</a:t>
            </a:r>
            <a:r>
              <a:rPr sz="4400" spc="-70" dirty="0"/>
              <a:t> </a:t>
            </a:r>
            <a:r>
              <a:rPr sz="4400" spc="-30" dirty="0"/>
              <a:t>блоки</a:t>
            </a:r>
            <a:endParaRPr sz="44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18132" y="2011679"/>
            <a:ext cx="5437632" cy="435102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073897" y="2730830"/>
            <a:ext cx="2900680" cy="3321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0340" indent="-167640">
              <a:lnSpc>
                <a:spcPct val="100000"/>
              </a:lnSpc>
              <a:spcBef>
                <a:spcPts val="100"/>
              </a:spcBef>
              <a:buAutoNum type="arabicPlain"/>
              <a:tabLst>
                <a:tab pos="180340" algn="l"/>
              </a:tabLst>
            </a:pPr>
            <a:r>
              <a:rPr sz="1800" dirty="0">
                <a:latin typeface="Calibri"/>
                <a:cs typeface="Calibri"/>
              </a:rPr>
              <a:t>–</a:t>
            </a:r>
            <a:r>
              <a:rPr sz="1800" spc="-10" dirty="0">
                <a:latin typeface="Calibri"/>
                <a:cs typeface="Calibri"/>
              </a:rPr>
              <a:t> торцева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положиста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Calibri"/>
                <a:cs typeface="Calibri"/>
              </a:rPr>
              <a:t>західка;</a:t>
            </a:r>
            <a:endParaRPr sz="1800">
              <a:latin typeface="Calibri"/>
              <a:cs typeface="Calibri"/>
            </a:endParaRPr>
          </a:p>
          <a:p>
            <a:pPr marL="180340" indent="-167640">
              <a:lnSpc>
                <a:spcPct val="100000"/>
              </a:lnSpc>
              <a:buAutoNum type="arabicPlain" startAt="2"/>
              <a:tabLst>
                <a:tab pos="180340" algn="l"/>
              </a:tabLst>
            </a:pPr>
            <a:r>
              <a:rPr sz="1800" dirty="0">
                <a:latin typeface="Calibri"/>
                <a:cs typeface="Calibri"/>
              </a:rPr>
              <a:t>–</a:t>
            </a:r>
            <a:r>
              <a:rPr sz="1800" spc="-10" dirty="0">
                <a:latin typeface="Calibri"/>
                <a:cs typeface="Calibri"/>
              </a:rPr>
              <a:t> положиста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панель;</a:t>
            </a:r>
            <a:endParaRPr sz="1800">
              <a:latin typeface="Calibri"/>
              <a:cs typeface="Calibri"/>
            </a:endParaRPr>
          </a:p>
          <a:p>
            <a:pPr marL="12700" marR="287020">
              <a:lnSpc>
                <a:spcPct val="100000"/>
              </a:lnSpc>
              <a:buAutoNum type="arabicPlain" startAt="2"/>
              <a:tabLst>
                <a:tab pos="180340" algn="l"/>
              </a:tabLst>
            </a:pPr>
            <a:r>
              <a:rPr sz="1800" dirty="0">
                <a:latin typeface="Calibri"/>
                <a:cs typeface="Calibri"/>
              </a:rPr>
              <a:t>– </a:t>
            </a:r>
            <a:r>
              <a:rPr sz="1800" spc="-5" dirty="0">
                <a:latin typeface="Calibri"/>
                <a:cs typeface="Calibri"/>
              </a:rPr>
              <a:t>фронтальна </a:t>
            </a:r>
            <a:r>
              <a:rPr sz="1800" spc="-10" dirty="0">
                <a:latin typeface="Calibri"/>
                <a:cs typeface="Calibri"/>
              </a:rPr>
              <a:t>положиста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західка;</a:t>
            </a:r>
            <a:endParaRPr sz="1800">
              <a:latin typeface="Calibri"/>
              <a:cs typeface="Calibri"/>
            </a:endParaRPr>
          </a:p>
          <a:p>
            <a:pPr marL="180340" indent="-167640">
              <a:lnSpc>
                <a:spcPct val="100000"/>
              </a:lnSpc>
              <a:buAutoNum type="arabicPlain" startAt="2"/>
              <a:tabLst>
                <a:tab pos="180340" algn="l"/>
              </a:tabLst>
            </a:pPr>
            <a:r>
              <a:rPr sz="1800" dirty="0">
                <a:latin typeface="Calibri"/>
                <a:cs typeface="Calibri"/>
              </a:rPr>
              <a:t>– фронтальна</a:t>
            </a:r>
            <a:r>
              <a:rPr sz="1800" spc="-5" dirty="0">
                <a:latin typeface="Calibri"/>
                <a:cs typeface="Calibri"/>
              </a:rPr>
              <a:t> крута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панель;</a:t>
            </a:r>
            <a:endParaRPr sz="1800">
              <a:latin typeface="Calibri"/>
              <a:cs typeface="Calibri"/>
            </a:endParaRPr>
          </a:p>
          <a:p>
            <a:pPr marL="180340" indent="-167640">
              <a:lnSpc>
                <a:spcPct val="100000"/>
              </a:lnSpc>
              <a:buAutoNum type="arabicPlain" startAt="2"/>
              <a:tabLst>
                <a:tab pos="180340" algn="l"/>
              </a:tabLst>
            </a:pPr>
            <a:r>
              <a:rPr sz="1800" dirty="0">
                <a:latin typeface="Calibri"/>
                <a:cs typeface="Calibri"/>
              </a:rPr>
              <a:t>–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блок;</a:t>
            </a:r>
            <a:endParaRPr sz="1800">
              <a:latin typeface="Calibri"/>
              <a:cs typeface="Calibri"/>
            </a:endParaRPr>
          </a:p>
          <a:p>
            <a:pPr marL="12700" marR="235585" indent="51435">
              <a:lnSpc>
                <a:spcPct val="100000"/>
              </a:lnSpc>
              <a:buAutoNum type="arabicPlain" startAt="2"/>
              <a:tabLst>
                <a:tab pos="233679" algn="l"/>
              </a:tabLst>
            </a:pPr>
            <a:r>
              <a:rPr sz="1800" dirty="0">
                <a:latin typeface="Calibri"/>
                <a:cs typeface="Calibri"/>
              </a:rPr>
              <a:t>– </a:t>
            </a:r>
            <a:r>
              <a:rPr sz="1800" spc="-5" dirty="0">
                <a:latin typeface="Calibri"/>
                <a:cs typeface="Calibri"/>
              </a:rPr>
              <a:t>фронтальна </a:t>
            </a:r>
            <a:r>
              <a:rPr sz="1800" spc="-10" dirty="0">
                <a:latin typeface="Calibri"/>
                <a:cs typeface="Calibri"/>
              </a:rPr>
              <a:t>положиста </a:t>
            </a:r>
            <a:r>
              <a:rPr sz="1800" spc="-4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західка;</a:t>
            </a:r>
            <a:endParaRPr sz="1800">
              <a:latin typeface="Calibri"/>
              <a:cs typeface="Calibri"/>
            </a:endParaRPr>
          </a:p>
          <a:p>
            <a:pPr marL="180340" indent="-167640">
              <a:lnSpc>
                <a:spcPct val="100000"/>
              </a:lnSpc>
              <a:buAutoNum type="arabicPlain" startAt="2"/>
              <a:tabLst>
                <a:tab pos="180340" algn="l"/>
              </a:tabLst>
            </a:pPr>
            <a:r>
              <a:rPr sz="1800" dirty="0">
                <a:latin typeface="Calibri"/>
                <a:cs typeface="Calibri"/>
              </a:rPr>
              <a:t>–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моноліт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уздовж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фронту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уступу;</a:t>
            </a:r>
            <a:endParaRPr sz="1800">
              <a:latin typeface="Calibri"/>
              <a:cs typeface="Calibri"/>
            </a:endParaRPr>
          </a:p>
          <a:p>
            <a:pPr marL="180340" indent="-167640">
              <a:lnSpc>
                <a:spcPct val="100000"/>
              </a:lnSpc>
              <a:spcBef>
                <a:spcPts val="25"/>
              </a:spcBef>
              <a:buAutoNum type="arabicPlain" startAt="8"/>
              <a:tabLst>
                <a:tab pos="180340" algn="l"/>
              </a:tabLst>
            </a:pPr>
            <a:r>
              <a:rPr sz="1800" dirty="0">
                <a:latin typeface="Calibri"/>
                <a:cs typeface="Calibri"/>
              </a:rPr>
              <a:t>–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торцева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крута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панель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801359" y="1089786"/>
            <a:ext cx="5442585" cy="533019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25400">
              <a:lnSpc>
                <a:spcPts val="2590"/>
              </a:lnSpc>
              <a:spcBef>
                <a:spcPts val="425"/>
              </a:spcBef>
            </a:pPr>
            <a:r>
              <a:rPr sz="2400" spc="-20" dirty="0">
                <a:latin typeface="Calibri Light"/>
                <a:cs typeface="Calibri Light"/>
              </a:rPr>
              <a:t>Шарова </a:t>
            </a:r>
            <a:r>
              <a:rPr sz="2400" spc="-25" dirty="0">
                <a:latin typeface="Calibri Light"/>
                <a:cs typeface="Calibri Light"/>
              </a:rPr>
              <a:t>фронтально-положиста </a:t>
            </a:r>
            <a:r>
              <a:rPr sz="2400" spc="-20" dirty="0">
                <a:latin typeface="Calibri Light"/>
                <a:cs typeface="Calibri Light"/>
              </a:rPr>
              <a:t> технологічна</a:t>
            </a:r>
            <a:r>
              <a:rPr sz="2400" spc="-60" dirty="0">
                <a:latin typeface="Calibri Light"/>
                <a:cs typeface="Calibri Light"/>
              </a:rPr>
              <a:t> </a:t>
            </a:r>
            <a:r>
              <a:rPr sz="2400" spc="-15" dirty="0">
                <a:latin typeface="Calibri Light"/>
                <a:cs typeface="Calibri Light"/>
              </a:rPr>
              <a:t>схема</a:t>
            </a:r>
            <a:r>
              <a:rPr sz="2400" spc="-65" dirty="0">
                <a:latin typeface="Calibri Light"/>
                <a:cs typeface="Calibri Light"/>
              </a:rPr>
              <a:t> </a:t>
            </a:r>
            <a:r>
              <a:rPr sz="2400" spc="-20" dirty="0">
                <a:latin typeface="Calibri Light"/>
                <a:cs typeface="Calibri Light"/>
              </a:rPr>
              <a:t>видобування</a:t>
            </a:r>
            <a:r>
              <a:rPr sz="2400" spc="-65" dirty="0">
                <a:latin typeface="Calibri Light"/>
                <a:cs typeface="Calibri Light"/>
              </a:rPr>
              <a:t> </a:t>
            </a:r>
            <a:r>
              <a:rPr sz="2400" spc="-15" dirty="0">
                <a:latin typeface="Calibri Light"/>
                <a:cs typeface="Calibri Light"/>
              </a:rPr>
              <a:t>гранітних </a:t>
            </a:r>
            <a:r>
              <a:rPr sz="2400" spc="-530" dirty="0">
                <a:latin typeface="Calibri Light"/>
                <a:cs typeface="Calibri Light"/>
              </a:rPr>
              <a:t> </a:t>
            </a:r>
            <a:r>
              <a:rPr sz="2400" spc="-15" dirty="0">
                <a:latin typeface="Calibri Light"/>
                <a:cs typeface="Calibri Light"/>
              </a:rPr>
              <a:t>блоків</a:t>
            </a:r>
            <a:r>
              <a:rPr sz="2400" spc="-55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та</a:t>
            </a:r>
            <a:r>
              <a:rPr sz="2400" spc="-35" dirty="0">
                <a:latin typeface="Calibri Light"/>
                <a:cs typeface="Calibri Light"/>
              </a:rPr>
              <a:t> </a:t>
            </a:r>
            <a:r>
              <a:rPr sz="2400" spc="-25" dirty="0">
                <a:latin typeface="Calibri Light"/>
                <a:cs typeface="Calibri Light"/>
              </a:rPr>
              <a:t>термоклинового</a:t>
            </a:r>
            <a:r>
              <a:rPr sz="2400" spc="-65" dirty="0">
                <a:latin typeface="Calibri Light"/>
                <a:cs typeface="Calibri Light"/>
              </a:rPr>
              <a:t> </a:t>
            </a:r>
            <a:r>
              <a:rPr sz="2400" spc="-20" dirty="0">
                <a:latin typeface="Calibri Light"/>
                <a:cs typeface="Calibri Light"/>
              </a:rPr>
              <a:t>способу</a:t>
            </a:r>
            <a:endParaRPr sz="2400">
              <a:latin typeface="Calibri Light"/>
              <a:cs typeface="Calibri Light"/>
            </a:endParaRPr>
          </a:p>
          <a:p>
            <a:pPr marL="12700">
              <a:lnSpc>
                <a:spcPts val="2415"/>
              </a:lnSpc>
            </a:pPr>
            <a:r>
              <a:rPr sz="2400" spc="-20" dirty="0">
                <a:latin typeface="Calibri Light"/>
                <a:cs typeface="Calibri Light"/>
              </a:rPr>
              <a:t>підготовки</a:t>
            </a:r>
            <a:r>
              <a:rPr sz="2400" spc="-70" dirty="0">
                <a:latin typeface="Calibri Light"/>
                <a:cs typeface="Calibri Light"/>
              </a:rPr>
              <a:t> </a:t>
            </a:r>
            <a:r>
              <a:rPr sz="2400" dirty="0">
                <a:latin typeface="Calibri Light"/>
                <a:cs typeface="Calibri Light"/>
              </a:rPr>
              <a:t>їх</a:t>
            </a:r>
            <a:r>
              <a:rPr sz="2400" spc="-25" dirty="0">
                <a:latin typeface="Calibri Light"/>
                <a:cs typeface="Calibri Light"/>
              </a:rPr>
              <a:t> </a:t>
            </a:r>
            <a:r>
              <a:rPr sz="2400" spc="-10" dirty="0">
                <a:latin typeface="Calibri Light"/>
                <a:cs typeface="Calibri Light"/>
              </a:rPr>
              <a:t>до</a:t>
            </a:r>
            <a:r>
              <a:rPr sz="2400" spc="-45" dirty="0">
                <a:latin typeface="Calibri Light"/>
                <a:cs typeface="Calibri Light"/>
              </a:rPr>
              <a:t> </a:t>
            </a:r>
            <a:r>
              <a:rPr sz="2400" spc="-20" dirty="0">
                <a:latin typeface="Calibri Light"/>
                <a:cs typeface="Calibri Light"/>
              </a:rPr>
              <a:t>виймання</a:t>
            </a:r>
            <a:r>
              <a:rPr sz="2400" spc="-50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та</a:t>
            </a:r>
            <a:r>
              <a:rPr sz="2400" spc="-45" dirty="0">
                <a:latin typeface="Calibri Light"/>
                <a:cs typeface="Calibri Light"/>
              </a:rPr>
              <a:t> </a:t>
            </a:r>
            <a:r>
              <a:rPr sz="2400" spc="-20" dirty="0">
                <a:latin typeface="Calibri Light"/>
                <a:cs typeface="Calibri Light"/>
              </a:rPr>
              <a:t>розробки</a:t>
            </a:r>
            <a:endParaRPr sz="2400">
              <a:latin typeface="Calibri Light"/>
              <a:cs typeface="Calibri Light"/>
            </a:endParaRPr>
          </a:p>
          <a:p>
            <a:pPr marL="12700" marR="5080">
              <a:lnSpc>
                <a:spcPts val="2590"/>
              </a:lnSpc>
              <a:spcBef>
                <a:spcPts val="185"/>
              </a:spcBef>
            </a:pPr>
            <a:r>
              <a:rPr sz="2400" spc="-15" dirty="0">
                <a:latin typeface="Calibri Light"/>
                <a:cs typeface="Calibri Light"/>
              </a:rPr>
              <a:t>масивів</a:t>
            </a:r>
            <a:r>
              <a:rPr sz="2400" spc="-70" dirty="0">
                <a:latin typeface="Calibri Light"/>
                <a:cs typeface="Calibri Light"/>
              </a:rPr>
              <a:t> </a:t>
            </a:r>
            <a:r>
              <a:rPr sz="2400" spc="-10" dirty="0">
                <a:latin typeface="Calibri Light"/>
                <a:cs typeface="Calibri Light"/>
              </a:rPr>
              <a:t>типу</a:t>
            </a:r>
            <a:r>
              <a:rPr sz="2400" spc="-55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1б,</a:t>
            </a:r>
            <a:r>
              <a:rPr sz="2400" spc="-40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1в</a:t>
            </a:r>
            <a:r>
              <a:rPr sz="2400" spc="-35" dirty="0">
                <a:latin typeface="Calibri Light"/>
                <a:cs typeface="Calibri Light"/>
              </a:rPr>
              <a:t> </a:t>
            </a:r>
            <a:r>
              <a:rPr sz="2400" dirty="0">
                <a:latin typeface="Calibri Light"/>
                <a:cs typeface="Calibri Light"/>
              </a:rPr>
              <a:t>(за</a:t>
            </a:r>
            <a:r>
              <a:rPr sz="2400" spc="-65" dirty="0">
                <a:latin typeface="Calibri Light"/>
                <a:cs typeface="Calibri Light"/>
              </a:rPr>
              <a:t> </a:t>
            </a:r>
            <a:r>
              <a:rPr sz="2400" spc="-15" dirty="0">
                <a:latin typeface="Calibri Light"/>
                <a:cs typeface="Calibri Light"/>
              </a:rPr>
              <a:t>М.</a:t>
            </a:r>
            <a:r>
              <a:rPr sz="2400" spc="-25" dirty="0">
                <a:latin typeface="Calibri Light"/>
                <a:cs typeface="Calibri Light"/>
              </a:rPr>
              <a:t> </a:t>
            </a:r>
            <a:r>
              <a:rPr sz="2400" spc="-10" dirty="0">
                <a:latin typeface="Calibri Light"/>
                <a:cs typeface="Calibri Light"/>
              </a:rPr>
              <a:t>В.</a:t>
            </a:r>
            <a:r>
              <a:rPr sz="2400" spc="-30" dirty="0">
                <a:latin typeface="Calibri Light"/>
                <a:cs typeface="Calibri Light"/>
              </a:rPr>
              <a:t> </a:t>
            </a:r>
            <a:r>
              <a:rPr sz="2400" spc="-25" dirty="0">
                <a:latin typeface="Calibri Light"/>
                <a:cs typeface="Calibri Light"/>
              </a:rPr>
              <a:t>Дегтяренком): </a:t>
            </a:r>
            <a:r>
              <a:rPr sz="2400" spc="-525" dirty="0">
                <a:latin typeface="Calibri Light"/>
                <a:cs typeface="Calibri Light"/>
              </a:rPr>
              <a:t> </a:t>
            </a:r>
            <a:r>
              <a:rPr sz="2400" dirty="0">
                <a:latin typeface="Calibri Light"/>
                <a:cs typeface="Calibri Light"/>
              </a:rPr>
              <a:t>1</a:t>
            </a:r>
            <a:r>
              <a:rPr sz="2400" spc="-15" dirty="0">
                <a:latin typeface="Calibri Light"/>
                <a:cs typeface="Calibri Light"/>
              </a:rPr>
              <a:t> </a:t>
            </a:r>
            <a:r>
              <a:rPr sz="2400" dirty="0">
                <a:latin typeface="Calibri Light"/>
                <a:cs typeface="Calibri Light"/>
              </a:rPr>
              <a:t>– </a:t>
            </a:r>
            <a:r>
              <a:rPr sz="2400" spc="-5" dirty="0">
                <a:latin typeface="Calibri Light"/>
                <a:cs typeface="Calibri Light"/>
              </a:rPr>
              <a:t>бак</a:t>
            </a:r>
            <a:r>
              <a:rPr sz="2400" spc="-20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для</a:t>
            </a:r>
            <a:r>
              <a:rPr sz="2400" spc="-10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пального;</a:t>
            </a:r>
            <a:endParaRPr sz="2400">
              <a:latin typeface="Calibri Light"/>
              <a:cs typeface="Calibri Light"/>
            </a:endParaRPr>
          </a:p>
          <a:p>
            <a:pPr marL="12700">
              <a:lnSpc>
                <a:spcPts val="2415"/>
              </a:lnSpc>
            </a:pPr>
            <a:r>
              <a:rPr sz="2400" dirty="0">
                <a:latin typeface="Calibri Light"/>
                <a:cs typeface="Calibri Light"/>
              </a:rPr>
              <a:t>2</a:t>
            </a:r>
            <a:r>
              <a:rPr sz="2400" spc="-10" dirty="0">
                <a:latin typeface="Calibri Light"/>
                <a:cs typeface="Calibri Light"/>
              </a:rPr>
              <a:t> </a:t>
            </a:r>
            <a:r>
              <a:rPr sz="2400" dirty="0">
                <a:latin typeface="Calibri Light"/>
                <a:cs typeface="Calibri Light"/>
              </a:rPr>
              <a:t>– </a:t>
            </a:r>
            <a:r>
              <a:rPr sz="2400" spc="-5" dirty="0">
                <a:latin typeface="Calibri Light"/>
                <a:cs typeface="Calibri Light"/>
              </a:rPr>
              <a:t>установка термічного різання;</a:t>
            </a:r>
            <a:endParaRPr sz="2400">
              <a:latin typeface="Calibri Light"/>
              <a:cs typeface="Calibri Light"/>
            </a:endParaRPr>
          </a:p>
          <a:p>
            <a:pPr marL="234950" indent="-222885">
              <a:lnSpc>
                <a:spcPts val="2595"/>
              </a:lnSpc>
              <a:buAutoNum type="arabicPlain" startAt="5"/>
              <a:tabLst>
                <a:tab pos="235585" algn="l"/>
              </a:tabLst>
            </a:pPr>
            <a:r>
              <a:rPr sz="2400" dirty="0">
                <a:latin typeface="Calibri Light"/>
                <a:cs typeface="Calibri Light"/>
              </a:rPr>
              <a:t>–</a:t>
            </a:r>
            <a:r>
              <a:rPr sz="2400" spc="-30" dirty="0">
                <a:latin typeface="Calibri Light"/>
                <a:cs typeface="Calibri Light"/>
              </a:rPr>
              <a:t> </a:t>
            </a:r>
            <a:r>
              <a:rPr sz="2400" dirty="0">
                <a:latin typeface="Calibri Light"/>
                <a:cs typeface="Calibri Light"/>
              </a:rPr>
              <a:t>шпури</a:t>
            </a:r>
            <a:r>
              <a:rPr sz="2400" spc="-30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для</a:t>
            </a:r>
            <a:endParaRPr sz="2400">
              <a:latin typeface="Calibri Light"/>
              <a:cs typeface="Calibri Light"/>
            </a:endParaRPr>
          </a:p>
          <a:p>
            <a:pPr marL="12700">
              <a:lnSpc>
                <a:spcPts val="2590"/>
              </a:lnSpc>
            </a:pPr>
            <a:r>
              <a:rPr sz="2400" spc="-5" dirty="0">
                <a:latin typeface="Calibri Light"/>
                <a:cs typeface="Calibri Light"/>
              </a:rPr>
              <a:t>відокремлення</a:t>
            </a:r>
            <a:r>
              <a:rPr sz="2400" spc="-10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та</a:t>
            </a:r>
            <a:r>
              <a:rPr sz="2400" spc="-30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поділу</a:t>
            </a:r>
            <a:r>
              <a:rPr sz="2400" spc="-35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моноліту;</a:t>
            </a:r>
            <a:endParaRPr sz="2400">
              <a:latin typeface="Calibri Light"/>
              <a:cs typeface="Calibri Light"/>
            </a:endParaRPr>
          </a:p>
          <a:p>
            <a:pPr marL="234950" indent="-222885">
              <a:lnSpc>
                <a:spcPts val="2590"/>
              </a:lnSpc>
              <a:buAutoNum type="arabicPlain" startAt="6"/>
              <a:tabLst>
                <a:tab pos="235585" algn="l"/>
              </a:tabLst>
            </a:pPr>
            <a:r>
              <a:rPr sz="2400" dirty="0">
                <a:latin typeface="Calibri Light"/>
                <a:cs typeface="Calibri Light"/>
              </a:rPr>
              <a:t>–</a:t>
            </a:r>
            <a:r>
              <a:rPr sz="2400" spc="-25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установка</a:t>
            </a:r>
            <a:r>
              <a:rPr sz="2400" spc="-15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рядкового</a:t>
            </a:r>
            <a:r>
              <a:rPr sz="2400" spc="-10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буріння;</a:t>
            </a:r>
            <a:endParaRPr sz="2400">
              <a:latin typeface="Calibri Light"/>
              <a:cs typeface="Calibri Light"/>
            </a:endParaRPr>
          </a:p>
          <a:p>
            <a:pPr marL="234950" indent="-222885">
              <a:lnSpc>
                <a:spcPts val="2595"/>
              </a:lnSpc>
              <a:buAutoNum type="arabicPlain" startAt="6"/>
              <a:tabLst>
                <a:tab pos="235585" algn="l"/>
              </a:tabLst>
            </a:pPr>
            <a:r>
              <a:rPr sz="2400" spc="-5" dirty="0">
                <a:latin typeface="Calibri Light"/>
                <a:cs typeface="Calibri Light"/>
              </a:rPr>
              <a:t>–товарні</a:t>
            </a:r>
            <a:r>
              <a:rPr sz="2400" spc="-35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блоки;</a:t>
            </a:r>
            <a:endParaRPr sz="2400">
              <a:latin typeface="Calibri Light"/>
              <a:cs typeface="Calibri Light"/>
            </a:endParaRPr>
          </a:p>
          <a:p>
            <a:pPr marL="234950" indent="-222885">
              <a:lnSpc>
                <a:spcPts val="2595"/>
              </a:lnSpc>
              <a:buAutoNum type="arabicPlain" startAt="6"/>
              <a:tabLst>
                <a:tab pos="235585" algn="l"/>
              </a:tabLst>
            </a:pPr>
            <a:r>
              <a:rPr sz="2400" dirty="0">
                <a:latin typeface="Calibri Light"/>
                <a:cs typeface="Calibri Light"/>
              </a:rPr>
              <a:t>–</a:t>
            </a:r>
            <a:r>
              <a:rPr sz="2400" spc="-40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кран;</a:t>
            </a:r>
            <a:endParaRPr sz="2400">
              <a:latin typeface="Calibri Light"/>
              <a:cs typeface="Calibri Light"/>
            </a:endParaRPr>
          </a:p>
          <a:p>
            <a:pPr marL="234950" indent="-222885">
              <a:lnSpc>
                <a:spcPts val="2590"/>
              </a:lnSpc>
              <a:buAutoNum type="arabicPlain" startAt="6"/>
              <a:tabLst>
                <a:tab pos="235585" algn="l"/>
              </a:tabLst>
            </a:pPr>
            <a:r>
              <a:rPr sz="2400" dirty="0">
                <a:latin typeface="Calibri Light"/>
                <a:cs typeface="Calibri Light"/>
              </a:rPr>
              <a:t>–</a:t>
            </a:r>
            <a:r>
              <a:rPr sz="2400" spc="-45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автосамоскид;</a:t>
            </a:r>
            <a:endParaRPr sz="2400">
              <a:latin typeface="Calibri Light"/>
              <a:cs typeface="Calibri Light"/>
            </a:endParaRPr>
          </a:p>
          <a:p>
            <a:pPr marL="388620" indent="-376555">
              <a:lnSpc>
                <a:spcPts val="2590"/>
              </a:lnSpc>
              <a:buAutoNum type="arabicPlain" startAt="6"/>
              <a:tabLst>
                <a:tab pos="389255" algn="l"/>
              </a:tabLst>
            </a:pPr>
            <a:r>
              <a:rPr sz="2400" dirty="0">
                <a:latin typeface="Calibri Light"/>
                <a:cs typeface="Calibri Light"/>
              </a:rPr>
              <a:t>–</a:t>
            </a:r>
            <a:r>
              <a:rPr sz="2400" spc="-40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моноліт;</a:t>
            </a:r>
            <a:endParaRPr sz="2400">
              <a:latin typeface="Calibri Light"/>
              <a:cs typeface="Calibri Light"/>
            </a:endParaRPr>
          </a:p>
          <a:p>
            <a:pPr marL="388620" indent="-376555">
              <a:lnSpc>
                <a:spcPts val="2595"/>
              </a:lnSpc>
              <a:buAutoNum type="arabicPlain" startAt="6"/>
              <a:tabLst>
                <a:tab pos="389255" algn="l"/>
              </a:tabLst>
            </a:pPr>
            <a:r>
              <a:rPr sz="2400" dirty="0">
                <a:latin typeface="Calibri Light"/>
                <a:cs typeface="Calibri Light"/>
              </a:rPr>
              <a:t>–</a:t>
            </a:r>
            <a:r>
              <a:rPr sz="2400" spc="-15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гідроклинова</a:t>
            </a:r>
            <a:r>
              <a:rPr sz="2400" spc="-20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установка;</a:t>
            </a:r>
            <a:endParaRPr sz="2400">
              <a:latin typeface="Calibri Light"/>
              <a:cs typeface="Calibri Light"/>
            </a:endParaRPr>
          </a:p>
          <a:p>
            <a:pPr marL="388620" indent="-376555">
              <a:lnSpc>
                <a:spcPts val="2735"/>
              </a:lnSpc>
              <a:buAutoNum type="arabicPlain" startAt="6"/>
              <a:tabLst>
                <a:tab pos="389255" algn="l"/>
              </a:tabLst>
            </a:pPr>
            <a:r>
              <a:rPr sz="2400" dirty="0">
                <a:latin typeface="Calibri Light"/>
                <a:cs typeface="Calibri Light"/>
              </a:rPr>
              <a:t>–</a:t>
            </a:r>
            <a:r>
              <a:rPr sz="2400" spc="-15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екскаватор</a:t>
            </a:r>
            <a:r>
              <a:rPr sz="2400" spc="-15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для прибирання</a:t>
            </a:r>
            <a:r>
              <a:rPr sz="2400" spc="25" dirty="0">
                <a:latin typeface="Calibri Light"/>
                <a:cs typeface="Calibri Light"/>
              </a:rPr>
              <a:t> </a:t>
            </a:r>
            <a:r>
              <a:rPr sz="2400" spc="-10" dirty="0">
                <a:latin typeface="Calibri Light"/>
                <a:cs typeface="Calibri Light"/>
              </a:rPr>
              <a:t>околля</a:t>
            </a:r>
            <a:endParaRPr sz="2400">
              <a:latin typeface="Calibri Light"/>
              <a:cs typeface="Calibri Light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28" y="54862"/>
            <a:ext cx="5577840" cy="667816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477127" y="192404"/>
            <a:ext cx="5490845" cy="2037714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85"/>
              </a:spcBef>
            </a:pPr>
            <a:r>
              <a:rPr sz="2400" spc="-20" dirty="0"/>
              <a:t>Шарова панельно-положиста технологічна </a:t>
            </a:r>
            <a:r>
              <a:rPr sz="2400" spc="-530" dirty="0"/>
              <a:t> </a:t>
            </a:r>
            <a:r>
              <a:rPr sz="2400" spc="-15" dirty="0"/>
              <a:t>схема </a:t>
            </a:r>
            <a:r>
              <a:rPr sz="2400" spc="-20" dirty="0"/>
              <a:t>видобування </a:t>
            </a:r>
            <a:r>
              <a:rPr sz="2400" spc="-15" dirty="0"/>
              <a:t>гранітних блоків </a:t>
            </a:r>
            <a:r>
              <a:rPr sz="2400" spc="-10" dirty="0"/>
              <a:t>при </a:t>
            </a:r>
            <a:r>
              <a:rPr sz="2400" spc="-5" dirty="0"/>
              <a:t> </a:t>
            </a:r>
            <a:r>
              <a:rPr sz="2400" spc="-25" dirty="0"/>
              <a:t>термовибухоклиновому </a:t>
            </a:r>
            <a:r>
              <a:rPr sz="2400" spc="-20" dirty="0"/>
              <a:t>способі підготовки </a:t>
            </a:r>
            <a:r>
              <a:rPr sz="2400" spc="-530" dirty="0"/>
              <a:t> </a:t>
            </a:r>
            <a:r>
              <a:rPr sz="2400" dirty="0"/>
              <a:t>їх </a:t>
            </a:r>
            <a:r>
              <a:rPr sz="2400" spc="-10" dirty="0"/>
              <a:t>до </a:t>
            </a:r>
            <a:r>
              <a:rPr sz="2400" spc="-20" dirty="0"/>
              <a:t>виймання </a:t>
            </a:r>
            <a:r>
              <a:rPr sz="2400" spc="-5" dirty="0"/>
              <a:t>та </a:t>
            </a:r>
            <a:r>
              <a:rPr sz="2400" spc="-20" dirty="0"/>
              <a:t>розробки </a:t>
            </a:r>
            <a:r>
              <a:rPr sz="2400" spc="-15" dirty="0"/>
              <a:t>масивів </a:t>
            </a:r>
            <a:r>
              <a:rPr sz="2400" spc="-10" dirty="0"/>
              <a:t>типів </a:t>
            </a:r>
            <a:r>
              <a:rPr sz="2400" spc="-5" dirty="0"/>
              <a:t> 1б,</a:t>
            </a:r>
            <a:r>
              <a:rPr sz="2400" spc="-45" dirty="0"/>
              <a:t> </a:t>
            </a:r>
            <a:r>
              <a:rPr sz="2400" spc="-5" dirty="0"/>
              <a:t>1в:</a:t>
            </a:r>
            <a:endParaRPr sz="2400"/>
          </a:p>
          <a:p>
            <a:pPr marL="12700">
              <a:lnSpc>
                <a:spcPts val="2590"/>
              </a:lnSpc>
            </a:pPr>
            <a:r>
              <a:rPr sz="2400" dirty="0"/>
              <a:t>1</a:t>
            </a:r>
            <a:r>
              <a:rPr sz="2400" spc="-25" dirty="0"/>
              <a:t> </a:t>
            </a:r>
            <a:r>
              <a:rPr sz="2400" dirty="0"/>
              <a:t>–</a:t>
            </a:r>
            <a:r>
              <a:rPr sz="2400" spc="-10" dirty="0"/>
              <a:t> </a:t>
            </a:r>
            <a:r>
              <a:rPr sz="2200" spc="-5" dirty="0"/>
              <a:t>бак</a:t>
            </a:r>
            <a:r>
              <a:rPr sz="2200" spc="-10" dirty="0"/>
              <a:t> </a:t>
            </a:r>
            <a:r>
              <a:rPr sz="2200" spc="-5" dirty="0"/>
              <a:t>для</a:t>
            </a:r>
            <a:r>
              <a:rPr sz="2200" spc="-15" dirty="0"/>
              <a:t> </a:t>
            </a:r>
            <a:r>
              <a:rPr sz="2200" spc="-10" dirty="0"/>
              <a:t>пального;</a:t>
            </a:r>
            <a:endParaRPr sz="2200"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6535" indent="-204470">
              <a:lnSpc>
                <a:spcPts val="2510"/>
              </a:lnSpc>
              <a:spcBef>
                <a:spcPts val="95"/>
              </a:spcBef>
              <a:buAutoNum type="arabicPlain" startAt="2"/>
              <a:tabLst>
                <a:tab pos="217170" algn="l"/>
              </a:tabLst>
            </a:pPr>
            <a:r>
              <a:rPr spc="-5" dirty="0"/>
              <a:t>–</a:t>
            </a:r>
            <a:r>
              <a:rPr spc="10" dirty="0"/>
              <a:t> </a:t>
            </a:r>
            <a:r>
              <a:rPr spc="-5" dirty="0"/>
              <a:t>установка</a:t>
            </a:r>
            <a:r>
              <a:rPr spc="20" dirty="0"/>
              <a:t> </a:t>
            </a:r>
            <a:r>
              <a:rPr spc="-5" dirty="0"/>
              <a:t>для </a:t>
            </a:r>
            <a:r>
              <a:rPr spc="-10" dirty="0"/>
              <a:t>термічного</a:t>
            </a:r>
            <a:r>
              <a:rPr spc="30" dirty="0"/>
              <a:t> </a:t>
            </a:r>
            <a:r>
              <a:rPr spc="-10" dirty="0"/>
              <a:t>різання;</a:t>
            </a:r>
          </a:p>
          <a:p>
            <a:pPr marL="216535" indent="-204470">
              <a:lnSpc>
                <a:spcPts val="2375"/>
              </a:lnSpc>
              <a:buAutoNum type="arabicPlain" startAt="2"/>
              <a:tabLst>
                <a:tab pos="217170" algn="l"/>
                <a:tab pos="483234" algn="l"/>
              </a:tabLst>
            </a:pPr>
            <a:r>
              <a:rPr spc="-5" dirty="0"/>
              <a:t>–	</a:t>
            </a:r>
            <a:r>
              <a:rPr spc="-10" dirty="0"/>
              <a:t>щілина,</a:t>
            </a:r>
            <a:r>
              <a:rPr spc="25" dirty="0"/>
              <a:t> </a:t>
            </a:r>
            <a:r>
              <a:rPr spc="-5" dirty="0"/>
              <a:t>утворена</a:t>
            </a:r>
            <a:r>
              <a:rPr spc="20" dirty="0"/>
              <a:t> </a:t>
            </a:r>
            <a:r>
              <a:rPr spc="-10" dirty="0"/>
              <a:t>термічним</a:t>
            </a:r>
            <a:r>
              <a:rPr spc="45" dirty="0"/>
              <a:t> </a:t>
            </a:r>
            <a:r>
              <a:rPr spc="-10" dirty="0"/>
              <a:t>різанням;</a:t>
            </a:r>
          </a:p>
          <a:p>
            <a:pPr marL="216535" indent="-204470">
              <a:lnSpc>
                <a:spcPts val="2375"/>
              </a:lnSpc>
              <a:buAutoNum type="arabicPlain" startAt="2"/>
              <a:tabLst>
                <a:tab pos="217170" algn="l"/>
              </a:tabLst>
            </a:pPr>
            <a:r>
              <a:rPr spc="-5" dirty="0"/>
              <a:t>–</a:t>
            </a:r>
            <a:r>
              <a:rPr spc="5" dirty="0"/>
              <a:t> </a:t>
            </a:r>
            <a:r>
              <a:rPr spc="-10" dirty="0"/>
              <a:t>пневмомагістраль,</a:t>
            </a:r>
          </a:p>
          <a:p>
            <a:pPr marL="216535" indent="-204470">
              <a:lnSpc>
                <a:spcPts val="2375"/>
              </a:lnSpc>
              <a:buAutoNum type="arabicPlain" startAt="2"/>
              <a:tabLst>
                <a:tab pos="217170" algn="l"/>
              </a:tabLst>
            </a:pPr>
            <a:r>
              <a:rPr spc="-5" dirty="0"/>
              <a:t>–</a:t>
            </a:r>
            <a:r>
              <a:rPr spc="10" dirty="0"/>
              <a:t> </a:t>
            </a:r>
            <a:r>
              <a:rPr spc="-5" dirty="0"/>
              <a:t>установка</a:t>
            </a:r>
            <a:r>
              <a:rPr spc="20" dirty="0"/>
              <a:t> </a:t>
            </a:r>
            <a:r>
              <a:rPr spc="-10" dirty="0"/>
              <a:t>рядкового</a:t>
            </a:r>
            <a:r>
              <a:rPr spc="35" dirty="0"/>
              <a:t> </a:t>
            </a:r>
            <a:r>
              <a:rPr spc="-5" dirty="0"/>
              <a:t>буріння;</a:t>
            </a:r>
          </a:p>
          <a:p>
            <a:pPr marL="12700" marR="803275">
              <a:lnSpc>
                <a:spcPts val="2380"/>
              </a:lnSpc>
              <a:spcBef>
                <a:spcPts val="165"/>
              </a:spcBef>
              <a:buAutoNum type="arabicPlain" startAt="2"/>
              <a:tabLst>
                <a:tab pos="217170" algn="l"/>
              </a:tabLst>
            </a:pPr>
            <a:r>
              <a:rPr spc="-5" dirty="0"/>
              <a:t>–</a:t>
            </a:r>
            <a:r>
              <a:rPr dirty="0"/>
              <a:t> </a:t>
            </a:r>
            <a:r>
              <a:rPr spc="-5" dirty="0"/>
              <a:t>шпури для</a:t>
            </a:r>
            <a:r>
              <a:rPr spc="-15" dirty="0"/>
              <a:t> </a:t>
            </a:r>
            <a:r>
              <a:rPr spc="-5" dirty="0"/>
              <a:t>відокремлення</a:t>
            </a:r>
            <a:r>
              <a:rPr spc="40" dirty="0"/>
              <a:t> </a:t>
            </a:r>
            <a:r>
              <a:rPr spc="-5" dirty="0"/>
              <a:t>та</a:t>
            </a:r>
            <a:r>
              <a:rPr spc="-10" dirty="0"/>
              <a:t> поділу </a:t>
            </a:r>
            <a:r>
              <a:rPr spc="-480" dirty="0"/>
              <a:t> </a:t>
            </a:r>
            <a:r>
              <a:rPr spc="-10" dirty="0"/>
              <a:t>моноліту;</a:t>
            </a:r>
          </a:p>
          <a:p>
            <a:pPr marL="216535" indent="-204470">
              <a:lnSpc>
                <a:spcPts val="2205"/>
              </a:lnSpc>
              <a:buAutoNum type="arabicPlain" startAt="2"/>
              <a:tabLst>
                <a:tab pos="217170" algn="l"/>
              </a:tabLst>
            </a:pPr>
            <a:r>
              <a:rPr spc="-5" dirty="0"/>
              <a:t>–</a:t>
            </a:r>
            <a:r>
              <a:rPr spc="15" dirty="0"/>
              <a:t> </a:t>
            </a:r>
            <a:r>
              <a:rPr spc="-10" dirty="0"/>
              <a:t>моноліт,</a:t>
            </a:r>
            <a:r>
              <a:rPr spc="25" dirty="0"/>
              <a:t> </a:t>
            </a:r>
            <a:r>
              <a:rPr spc="-10" dirty="0"/>
              <a:t>відокремлений</a:t>
            </a:r>
            <a:r>
              <a:rPr spc="60" dirty="0"/>
              <a:t> </a:t>
            </a:r>
            <a:r>
              <a:rPr spc="-5" dirty="0"/>
              <a:t>від</a:t>
            </a:r>
            <a:r>
              <a:rPr spc="15" dirty="0"/>
              <a:t> </a:t>
            </a:r>
            <a:r>
              <a:rPr spc="-10" dirty="0"/>
              <a:t>масиву;</a:t>
            </a:r>
          </a:p>
          <a:p>
            <a:pPr marL="216535" indent="-204470">
              <a:lnSpc>
                <a:spcPts val="2375"/>
              </a:lnSpc>
              <a:buAutoNum type="arabicPlain" startAt="2"/>
              <a:tabLst>
                <a:tab pos="217170" algn="l"/>
              </a:tabLst>
            </a:pPr>
            <a:r>
              <a:rPr spc="-5" dirty="0"/>
              <a:t>–</a:t>
            </a:r>
            <a:r>
              <a:rPr dirty="0"/>
              <a:t> </a:t>
            </a:r>
            <a:r>
              <a:rPr spc="-10" dirty="0"/>
              <a:t>товарні</a:t>
            </a:r>
            <a:r>
              <a:rPr spc="-5" dirty="0"/>
              <a:t> </a:t>
            </a:r>
            <a:r>
              <a:rPr spc="-10" dirty="0"/>
              <a:t>блоки;</a:t>
            </a:r>
          </a:p>
          <a:p>
            <a:pPr marL="216535" indent="-204470">
              <a:lnSpc>
                <a:spcPts val="2380"/>
              </a:lnSpc>
              <a:buAutoNum type="arabicPlain" startAt="2"/>
              <a:tabLst>
                <a:tab pos="217170" algn="l"/>
              </a:tabLst>
            </a:pPr>
            <a:r>
              <a:rPr spc="-5" dirty="0"/>
              <a:t>–</a:t>
            </a:r>
            <a:r>
              <a:rPr spc="5" dirty="0"/>
              <a:t> </a:t>
            </a:r>
            <a:r>
              <a:rPr spc="-10" dirty="0"/>
              <a:t>гідро-клинова</a:t>
            </a:r>
            <a:r>
              <a:rPr spc="40" dirty="0"/>
              <a:t> </a:t>
            </a:r>
            <a:r>
              <a:rPr spc="-5" dirty="0"/>
              <a:t>установка;</a:t>
            </a:r>
          </a:p>
          <a:p>
            <a:pPr marL="358775" indent="-346710">
              <a:lnSpc>
                <a:spcPts val="2375"/>
              </a:lnSpc>
              <a:buAutoNum type="arabicPlain" startAt="2"/>
              <a:tabLst>
                <a:tab pos="359410" algn="l"/>
              </a:tabLst>
            </a:pPr>
            <a:r>
              <a:rPr spc="-5" dirty="0"/>
              <a:t>– </a:t>
            </a:r>
            <a:r>
              <a:rPr spc="-10" dirty="0"/>
              <a:t>кран</a:t>
            </a:r>
            <a:r>
              <a:rPr dirty="0"/>
              <a:t> </a:t>
            </a:r>
            <a:r>
              <a:rPr spc="-5" dirty="0"/>
              <a:t>вантажопідйомністю</a:t>
            </a:r>
            <a:r>
              <a:rPr spc="60" dirty="0"/>
              <a:t> </a:t>
            </a:r>
            <a:r>
              <a:rPr spc="-5" dirty="0"/>
              <a:t>не </a:t>
            </a:r>
            <a:r>
              <a:rPr spc="-10" dirty="0"/>
              <a:t>менш,</a:t>
            </a:r>
            <a:r>
              <a:rPr spc="15" dirty="0"/>
              <a:t> </a:t>
            </a:r>
            <a:r>
              <a:rPr spc="-5" dirty="0"/>
              <a:t>як</a:t>
            </a:r>
            <a:r>
              <a:rPr spc="10" dirty="0"/>
              <a:t> </a:t>
            </a:r>
            <a:r>
              <a:rPr spc="-5" dirty="0"/>
              <a:t>25</a:t>
            </a:r>
          </a:p>
          <a:p>
            <a:pPr marL="12700">
              <a:lnSpc>
                <a:spcPts val="2375"/>
              </a:lnSpc>
            </a:pPr>
            <a:r>
              <a:rPr spc="-10" dirty="0"/>
              <a:t>т;</a:t>
            </a:r>
          </a:p>
          <a:p>
            <a:pPr marL="358775" indent="-346710">
              <a:lnSpc>
                <a:spcPts val="2375"/>
              </a:lnSpc>
              <a:buAutoNum type="arabicPlain" startAt="11"/>
              <a:tabLst>
                <a:tab pos="359410" algn="l"/>
              </a:tabLst>
            </a:pPr>
            <a:r>
              <a:rPr spc="-5" dirty="0"/>
              <a:t>–</a:t>
            </a:r>
            <a:r>
              <a:rPr spc="-35" dirty="0"/>
              <a:t> </a:t>
            </a:r>
            <a:r>
              <a:rPr spc="-5" dirty="0"/>
              <a:t>автосамоскид;</a:t>
            </a:r>
          </a:p>
          <a:p>
            <a:pPr marL="358775" indent="-346710">
              <a:lnSpc>
                <a:spcPts val="2375"/>
              </a:lnSpc>
              <a:buAutoNum type="arabicPlain" startAt="11"/>
              <a:tabLst>
                <a:tab pos="359410" algn="l"/>
              </a:tabLst>
            </a:pPr>
            <a:r>
              <a:rPr spc="-5" dirty="0"/>
              <a:t>–</a:t>
            </a:r>
            <a:r>
              <a:rPr spc="-25" dirty="0"/>
              <a:t> </a:t>
            </a:r>
            <a:r>
              <a:rPr spc="-10" dirty="0"/>
              <a:t>бульдозер;</a:t>
            </a:r>
          </a:p>
          <a:p>
            <a:pPr marL="12700" marR="640715">
              <a:lnSpc>
                <a:spcPts val="2380"/>
              </a:lnSpc>
              <a:spcBef>
                <a:spcPts val="165"/>
              </a:spcBef>
              <a:buAutoNum type="arabicPlain" startAt="11"/>
              <a:tabLst>
                <a:tab pos="359410" algn="l"/>
              </a:tabLst>
            </a:pPr>
            <a:r>
              <a:rPr spc="-5" dirty="0"/>
              <a:t>–</a:t>
            </a:r>
            <a:r>
              <a:rPr dirty="0"/>
              <a:t> </a:t>
            </a:r>
            <a:r>
              <a:rPr spc="-10" dirty="0"/>
              <a:t>екскаватор</a:t>
            </a:r>
            <a:r>
              <a:rPr spc="30" dirty="0"/>
              <a:t> </a:t>
            </a:r>
            <a:r>
              <a:rPr spc="-5" dirty="0"/>
              <a:t>для </a:t>
            </a:r>
            <a:r>
              <a:rPr spc="-10" dirty="0"/>
              <a:t>прибирання</a:t>
            </a:r>
            <a:r>
              <a:rPr spc="40" dirty="0"/>
              <a:t> </a:t>
            </a:r>
            <a:r>
              <a:rPr spc="-10" dirty="0"/>
              <a:t>околля; </a:t>
            </a:r>
            <a:r>
              <a:rPr spc="-480" dirty="0"/>
              <a:t> </a:t>
            </a:r>
            <a:r>
              <a:rPr spc="-5" dirty="0"/>
              <a:t>14</a:t>
            </a:r>
            <a:r>
              <a:rPr spc="-10" dirty="0"/>
              <a:t> </a:t>
            </a:r>
            <a:r>
              <a:rPr spc="-5" dirty="0"/>
              <a:t>–</a:t>
            </a:r>
            <a:r>
              <a:rPr dirty="0"/>
              <a:t> </a:t>
            </a:r>
            <a:r>
              <a:rPr spc="-5" dirty="0"/>
              <a:t>буровий</a:t>
            </a:r>
            <a:r>
              <a:rPr spc="30" dirty="0"/>
              <a:t> </a:t>
            </a:r>
            <a:r>
              <a:rPr spc="-5" dirty="0"/>
              <a:t>верстат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91220"/>
            <a:ext cx="6397720" cy="656535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88719"/>
            <a:ext cx="12191999" cy="43479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632072" y="5904382"/>
            <a:ext cx="440436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latin typeface="Calibri Light"/>
                <a:cs typeface="Calibri Light"/>
              </a:rPr>
              <a:t>БУРОВИЙ</a:t>
            </a:r>
            <a:r>
              <a:rPr sz="3600" spc="-80" dirty="0">
                <a:latin typeface="Calibri Light"/>
                <a:cs typeface="Calibri Light"/>
              </a:rPr>
              <a:t> </a:t>
            </a:r>
            <a:r>
              <a:rPr sz="3600" spc="-5" dirty="0">
                <a:latin typeface="Calibri Light"/>
                <a:cs typeface="Calibri Light"/>
              </a:rPr>
              <a:t>ІНСТРУМЕНТ</a:t>
            </a:r>
            <a:endParaRPr sz="36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3831" y="568958"/>
            <a:ext cx="6484620" cy="585660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405"/>
              </a:spcBef>
              <a:buFont typeface="Microsoft Sans Serif"/>
              <a:buChar char="•"/>
              <a:tabLst>
                <a:tab pos="241300" algn="l"/>
              </a:tabLst>
            </a:pPr>
            <a:r>
              <a:rPr sz="2500" spc="-5" dirty="0">
                <a:latin typeface="Calibri"/>
                <a:cs typeface="Calibri"/>
              </a:rPr>
              <a:t>За</a:t>
            </a:r>
            <a:r>
              <a:rPr sz="2500" spc="1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призначенням</a:t>
            </a:r>
            <a:r>
              <a:rPr sz="2500" spc="45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інструмент</a:t>
            </a:r>
            <a:r>
              <a:rPr sz="2500" spc="5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поділяється</a:t>
            </a:r>
            <a:r>
              <a:rPr sz="2500" spc="2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на:</a:t>
            </a:r>
            <a:endParaRPr sz="2500" dirty="0">
              <a:latin typeface="Calibri"/>
              <a:cs typeface="Calibri"/>
            </a:endParaRPr>
          </a:p>
          <a:p>
            <a:pPr marL="454659" marR="330200" lvl="1" indent="-228600">
              <a:lnSpc>
                <a:spcPct val="70000"/>
              </a:lnSpc>
              <a:spcBef>
                <a:spcPts val="1200"/>
              </a:spcBef>
              <a:buFont typeface="Microsoft Sans Serif"/>
              <a:buChar char="•"/>
              <a:tabLst>
                <a:tab pos="454659" algn="l"/>
              </a:tabLst>
            </a:pPr>
            <a:r>
              <a:rPr sz="2500" spc="-30" dirty="0">
                <a:solidFill>
                  <a:srgbClr val="5B9BD4"/>
                </a:solidFill>
                <a:latin typeface="Calibri"/>
                <a:cs typeface="Calibri"/>
              </a:rPr>
              <a:t>Технологічний</a:t>
            </a:r>
            <a:r>
              <a:rPr sz="2500" spc="3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- </a:t>
            </a:r>
            <a:r>
              <a:rPr sz="2500" spc="-20" dirty="0">
                <a:latin typeface="Calibri"/>
                <a:cs typeface="Calibri"/>
              </a:rPr>
              <a:t>інструмент,</a:t>
            </a:r>
            <a:r>
              <a:rPr sz="2500" spc="2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за</a:t>
            </a:r>
            <a:r>
              <a:rPr sz="2500" spc="25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допомогою </a:t>
            </a:r>
            <a:r>
              <a:rPr sz="2500" spc="-550" dirty="0">
                <a:latin typeface="Calibri"/>
                <a:cs typeface="Calibri"/>
              </a:rPr>
              <a:t> </a:t>
            </a:r>
            <a:r>
              <a:rPr sz="2500" spc="-20" dirty="0">
                <a:latin typeface="Calibri"/>
                <a:cs typeface="Calibri"/>
              </a:rPr>
              <a:t>якого</a:t>
            </a:r>
            <a:r>
              <a:rPr sz="2500" spc="-15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безпосередньо</a:t>
            </a:r>
            <a:r>
              <a:rPr sz="2500" spc="4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відбувається</a:t>
            </a:r>
            <a:endParaRPr sz="2500" dirty="0">
              <a:latin typeface="Calibri"/>
              <a:cs typeface="Calibri"/>
            </a:endParaRPr>
          </a:p>
          <a:p>
            <a:pPr marL="454659">
              <a:lnSpc>
                <a:spcPts val="2100"/>
              </a:lnSpc>
            </a:pPr>
            <a:r>
              <a:rPr sz="2500" spc="-20" dirty="0">
                <a:latin typeface="Calibri"/>
                <a:cs typeface="Calibri"/>
              </a:rPr>
              <a:t>поглиблення</a:t>
            </a:r>
            <a:r>
              <a:rPr sz="2500" spc="-5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свердловини.</a:t>
            </a:r>
            <a:endParaRPr sz="2500" dirty="0">
              <a:latin typeface="Calibri"/>
              <a:cs typeface="Calibri"/>
            </a:endParaRPr>
          </a:p>
          <a:p>
            <a:pPr marL="454659" lvl="1" indent="-228600">
              <a:lnSpc>
                <a:spcPts val="2550"/>
              </a:lnSpc>
              <a:spcBef>
                <a:spcPts val="300"/>
              </a:spcBef>
              <a:buFont typeface="Microsoft Sans Serif"/>
              <a:buChar char="•"/>
              <a:tabLst>
                <a:tab pos="454659" algn="l"/>
              </a:tabLst>
            </a:pPr>
            <a:r>
              <a:rPr sz="2500" spc="-10" dirty="0">
                <a:solidFill>
                  <a:srgbClr val="5B9BD4"/>
                </a:solidFill>
                <a:latin typeface="Calibri"/>
                <a:cs typeface="Calibri"/>
              </a:rPr>
              <a:t>Допоміжний </a:t>
            </a:r>
            <a:r>
              <a:rPr sz="2500" spc="-5" dirty="0">
                <a:latin typeface="Calibri"/>
                <a:cs typeface="Calibri"/>
              </a:rPr>
              <a:t>-</a:t>
            </a:r>
            <a:r>
              <a:rPr sz="2500" spc="-15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для</a:t>
            </a:r>
            <a:r>
              <a:rPr sz="2500" spc="-10" dirty="0">
                <a:latin typeface="Calibri"/>
                <a:cs typeface="Calibri"/>
              </a:rPr>
              <a:t> проведення</a:t>
            </a:r>
            <a:endParaRPr sz="2500" dirty="0">
              <a:latin typeface="Calibri"/>
              <a:cs typeface="Calibri"/>
            </a:endParaRPr>
          </a:p>
          <a:p>
            <a:pPr marL="454659" marR="5080">
              <a:lnSpc>
                <a:spcPct val="70000"/>
              </a:lnSpc>
              <a:spcBef>
                <a:spcPts val="450"/>
              </a:spcBef>
            </a:pPr>
            <a:r>
              <a:rPr sz="2500" spc="-10" dirty="0">
                <a:latin typeface="Calibri"/>
                <a:cs typeface="Calibri"/>
              </a:rPr>
              <a:t>спускопідіймальних</a:t>
            </a:r>
            <a:r>
              <a:rPr sz="2500" spc="7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операцій </a:t>
            </a:r>
            <a:r>
              <a:rPr sz="2500" spc="-10" dirty="0">
                <a:latin typeface="Calibri"/>
                <a:cs typeface="Calibri"/>
              </a:rPr>
              <a:t>(ключі, </a:t>
            </a:r>
            <a:r>
              <a:rPr sz="2500" spc="-5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елеватори,</a:t>
            </a:r>
            <a:r>
              <a:rPr sz="250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труботримачі,</a:t>
            </a:r>
            <a:r>
              <a:rPr sz="2500" spc="5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обсадні</a:t>
            </a:r>
            <a:r>
              <a:rPr sz="2500" spc="25" dirty="0">
                <a:latin typeface="Calibri"/>
                <a:cs typeface="Calibri"/>
              </a:rPr>
              <a:t> </a:t>
            </a:r>
            <a:r>
              <a:rPr sz="2500" spc="-20" dirty="0">
                <a:latin typeface="Calibri"/>
                <a:cs typeface="Calibri"/>
              </a:rPr>
              <a:t>колони),</a:t>
            </a:r>
            <a:r>
              <a:rPr sz="2500" spc="5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а </a:t>
            </a:r>
            <a:r>
              <a:rPr sz="2500" spc="-555" dirty="0">
                <a:latin typeface="Calibri"/>
                <a:cs typeface="Calibri"/>
              </a:rPr>
              <a:t> </a:t>
            </a:r>
            <a:r>
              <a:rPr sz="2500" spc="-20" dirty="0">
                <a:latin typeface="Calibri"/>
                <a:cs typeface="Calibri"/>
              </a:rPr>
              <a:t>також</a:t>
            </a:r>
            <a:r>
              <a:rPr sz="2500" spc="-10" dirty="0">
                <a:latin typeface="Calibri"/>
                <a:cs typeface="Calibri"/>
              </a:rPr>
              <a:t> для</a:t>
            </a:r>
            <a:r>
              <a:rPr sz="250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підвищення</a:t>
            </a:r>
            <a:r>
              <a:rPr sz="2500" spc="3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ефективності буріння </a:t>
            </a:r>
            <a:r>
              <a:rPr sz="2500" spc="-55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шляхом</a:t>
            </a:r>
            <a:r>
              <a:rPr sz="250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гасіння</a:t>
            </a:r>
            <a:r>
              <a:rPr sz="2500" spc="5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вібрацій і </a:t>
            </a:r>
            <a:r>
              <a:rPr sz="2500" spc="-25" dirty="0">
                <a:latin typeface="Calibri"/>
                <a:cs typeface="Calibri"/>
              </a:rPr>
              <a:t>ударів</a:t>
            </a:r>
            <a:r>
              <a:rPr sz="2500" spc="2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(демпфери, </a:t>
            </a:r>
            <a:r>
              <a:rPr sz="2500" spc="-55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амортизатори,</a:t>
            </a:r>
            <a:r>
              <a:rPr sz="2500" spc="-2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віброгасники).</a:t>
            </a:r>
            <a:endParaRPr sz="2500" dirty="0">
              <a:latin typeface="Calibri"/>
              <a:cs typeface="Calibri"/>
            </a:endParaRPr>
          </a:p>
          <a:p>
            <a:pPr marL="454659" lvl="1" indent="-228600">
              <a:lnSpc>
                <a:spcPts val="2550"/>
              </a:lnSpc>
              <a:spcBef>
                <a:spcPts val="305"/>
              </a:spcBef>
              <a:buFont typeface="Microsoft Sans Serif"/>
              <a:buChar char="•"/>
              <a:tabLst>
                <a:tab pos="454659" algn="l"/>
              </a:tabLst>
            </a:pPr>
            <a:r>
              <a:rPr sz="2500" spc="-5" dirty="0">
                <a:solidFill>
                  <a:srgbClr val="5B9BD4"/>
                </a:solidFill>
                <a:latin typeface="Calibri"/>
                <a:cs typeface="Calibri"/>
              </a:rPr>
              <a:t>Аварійний</a:t>
            </a:r>
            <a:r>
              <a:rPr sz="2500" spc="2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-</a:t>
            </a:r>
            <a:r>
              <a:rPr sz="2500" spc="-10" dirty="0">
                <a:latin typeface="Calibri"/>
                <a:cs typeface="Calibri"/>
              </a:rPr>
              <a:t> слугує</a:t>
            </a:r>
            <a:r>
              <a:rPr sz="2500" spc="3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для</a:t>
            </a:r>
            <a:r>
              <a:rPr sz="2500" spc="15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запобігання</a:t>
            </a:r>
            <a:endParaRPr sz="2500" dirty="0">
              <a:latin typeface="Calibri"/>
              <a:cs typeface="Calibri"/>
            </a:endParaRPr>
          </a:p>
          <a:p>
            <a:pPr marL="454659" marR="316865">
              <a:lnSpc>
                <a:spcPct val="70000"/>
              </a:lnSpc>
              <a:spcBef>
                <a:spcPts val="450"/>
              </a:spcBef>
            </a:pPr>
            <a:r>
              <a:rPr sz="2500" spc="-15" dirty="0">
                <a:latin typeface="Calibri"/>
                <a:cs typeface="Calibri"/>
              </a:rPr>
              <a:t>(шламоуловлювачі,</a:t>
            </a:r>
            <a:r>
              <a:rPr sz="2500" spc="-5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протиприхоплювальні </a:t>
            </a:r>
            <a:r>
              <a:rPr sz="2500" spc="-55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перехідники</a:t>
            </a:r>
            <a:r>
              <a:rPr sz="2500" spc="3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та</a:t>
            </a:r>
            <a:r>
              <a:rPr sz="2500" spc="5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ін.)</a:t>
            </a:r>
            <a:r>
              <a:rPr sz="250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і</a:t>
            </a:r>
            <a:r>
              <a:rPr sz="250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ліквідації</a:t>
            </a:r>
            <a:r>
              <a:rPr sz="2500" spc="15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аварій </a:t>
            </a:r>
            <a:r>
              <a:rPr sz="250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(ловильний</a:t>
            </a:r>
            <a:r>
              <a:rPr sz="2500" spc="10" dirty="0">
                <a:latin typeface="Calibri"/>
                <a:cs typeface="Calibri"/>
              </a:rPr>
              <a:t> </a:t>
            </a:r>
            <a:r>
              <a:rPr sz="2500" spc="-20" dirty="0">
                <a:latin typeface="Calibri"/>
                <a:cs typeface="Calibri"/>
              </a:rPr>
              <a:t>інструмент,</a:t>
            </a:r>
            <a:r>
              <a:rPr sz="2500" spc="1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фрезери</a:t>
            </a:r>
            <a:r>
              <a:rPr sz="2500" spc="25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та ін.).</a:t>
            </a:r>
            <a:endParaRPr sz="2500" dirty="0">
              <a:latin typeface="Calibri"/>
              <a:cs typeface="Calibri"/>
            </a:endParaRPr>
          </a:p>
          <a:p>
            <a:pPr marL="454659" marR="1321435" lvl="1" indent="-228600">
              <a:lnSpc>
                <a:spcPct val="70000"/>
              </a:lnSpc>
              <a:spcBef>
                <a:spcPts val="1200"/>
              </a:spcBef>
              <a:buFont typeface="Microsoft Sans Serif"/>
              <a:buChar char="•"/>
              <a:tabLst>
                <a:tab pos="454659" algn="l"/>
              </a:tabLst>
            </a:pPr>
            <a:r>
              <a:rPr sz="2500" spc="-10" dirty="0">
                <a:solidFill>
                  <a:srgbClr val="5B9BD4"/>
                </a:solidFill>
                <a:latin typeface="Calibri"/>
                <a:cs typeface="Calibri"/>
              </a:rPr>
              <a:t>Спеціальний</a:t>
            </a:r>
            <a:r>
              <a:rPr sz="2500" spc="2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-</a:t>
            </a:r>
            <a:r>
              <a:rPr sz="2500" spc="-10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використовують</a:t>
            </a:r>
            <a:r>
              <a:rPr sz="2500" spc="25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для </a:t>
            </a:r>
            <a:r>
              <a:rPr sz="2500" spc="-55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проведення</a:t>
            </a:r>
            <a:r>
              <a:rPr sz="2500" spc="15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спеціальних</a:t>
            </a:r>
            <a:r>
              <a:rPr sz="2500" spc="1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робіт</a:t>
            </a:r>
            <a:r>
              <a:rPr sz="2500" spc="5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у</a:t>
            </a:r>
            <a:endParaRPr sz="2500" dirty="0">
              <a:latin typeface="Calibri"/>
              <a:cs typeface="Calibri"/>
            </a:endParaRPr>
          </a:p>
          <a:p>
            <a:pPr marL="454659" marR="436245">
              <a:lnSpc>
                <a:spcPct val="70000"/>
              </a:lnSpc>
            </a:pPr>
            <a:r>
              <a:rPr sz="2500" spc="-10" dirty="0">
                <a:latin typeface="Calibri"/>
                <a:cs typeface="Calibri"/>
              </a:rPr>
              <a:t>свердловинах,</a:t>
            </a:r>
            <a:r>
              <a:rPr sz="2500" spc="15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наприклад:</a:t>
            </a:r>
            <a:r>
              <a:rPr sz="2500" spc="3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при</a:t>
            </a:r>
            <a:r>
              <a:rPr sz="2500" spc="-25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штучному </a:t>
            </a:r>
            <a:r>
              <a:rPr sz="2500" spc="-55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викривленні</a:t>
            </a:r>
            <a:r>
              <a:rPr sz="2500" spc="4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стовбура</a:t>
            </a:r>
            <a:r>
              <a:rPr sz="2500" spc="-45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свердловини,</a:t>
            </a:r>
            <a:r>
              <a:rPr sz="2500" spc="2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при </a:t>
            </a:r>
            <a:r>
              <a:rPr sz="250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виконанні</a:t>
            </a:r>
            <a:r>
              <a:rPr sz="2500" spc="2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тампонув.ання</a:t>
            </a:r>
            <a:r>
              <a:rPr sz="2500" spc="5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та</a:t>
            </a:r>
            <a:r>
              <a:rPr sz="2500" spc="-1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ін</a:t>
            </a:r>
            <a:endParaRPr sz="25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21067" y="3313633"/>
            <a:ext cx="3785870" cy="2901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510"/>
              </a:lnSpc>
              <a:spcBef>
                <a:spcPts val="95"/>
              </a:spcBef>
            </a:pPr>
            <a:r>
              <a:rPr sz="2200" spc="-20" dirty="0">
                <a:latin typeface="Calibri"/>
                <a:cs typeface="Calibri"/>
              </a:rPr>
              <a:t>Інструмент,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що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використовують</a:t>
            </a:r>
            <a:endParaRPr sz="2200">
              <a:latin typeface="Calibri"/>
              <a:cs typeface="Calibri"/>
            </a:endParaRPr>
          </a:p>
          <a:p>
            <a:pPr marL="12700" marR="868680">
              <a:lnSpc>
                <a:spcPts val="2380"/>
              </a:lnSpc>
              <a:spcBef>
                <a:spcPts val="165"/>
              </a:spcBef>
            </a:pPr>
            <a:r>
              <a:rPr sz="2200" spc="-5" dirty="0">
                <a:latin typeface="Calibri"/>
                <a:cs typeface="Calibri"/>
              </a:rPr>
              <a:t>при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бурінні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свердловин, </a:t>
            </a:r>
            <a:r>
              <a:rPr sz="2200" spc="-48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називають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5B9BD4"/>
                </a:solidFill>
                <a:latin typeface="Calibri"/>
                <a:cs typeface="Calibri"/>
              </a:rPr>
              <a:t>буровим</a:t>
            </a:r>
            <a:r>
              <a:rPr sz="2200" spc="-10" dirty="0">
                <a:latin typeface="Calibri"/>
                <a:cs typeface="Calibri"/>
              </a:rPr>
              <a:t>.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ts val="2510"/>
              </a:lnSpc>
              <a:spcBef>
                <a:spcPts val="695"/>
              </a:spcBef>
            </a:pPr>
            <a:r>
              <a:rPr sz="2200" spc="-10" dirty="0">
                <a:latin typeface="Calibri"/>
                <a:cs typeface="Calibri"/>
              </a:rPr>
              <a:t>Набір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технологічного</a:t>
            </a:r>
            <a:endParaRPr sz="2200">
              <a:latin typeface="Calibri"/>
              <a:cs typeface="Calibri"/>
            </a:endParaRPr>
          </a:p>
          <a:p>
            <a:pPr marL="12700" marR="260350">
              <a:lnSpc>
                <a:spcPts val="2380"/>
              </a:lnSpc>
              <a:spcBef>
                <a:spcPts val="165"/>
              </a:spcBef>
            </a:pPr>
            <a:r>
              <a:rPr sz="2200" spc="-15" dirty="0">
                <a:latin typeface="Calibri"/>
                <a:cs typeface="Calibri"/>
              </a:rPr>
              <a:t>інструменту,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з’єднаного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у 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визначеній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послідовності,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що </a:t>
            </a:r>
            <a:r>
              <a:rPr sz="2200" spc="-48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дає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можливість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виконувати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sz="2200" spc="-5" dirty="0">
                <a:latin typeface="Calibri"/>
                <a:cs typeface="Calibri"/>
              </a:rPr>
              <a:t>зазначені </a:t>
            </a:r>
            <a:r>
              <a:rPr sz="2200" spc="-10" dirty="0">
                <a:latin typeface="Calibri"/>
                <a:cs typeface="Calibri"/>
              </a:rPr>
              <a:t>операції,</a:t>
            </a:r>
            <a:r>
              <a:rPr sz="2200" spc="-5" dirty="0">
                <a:latin typeface="Calibri"/>
                <a:cs typeface="Calibri"/>
              </a:rPr>
              <a:t> називається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ts val="2510"/>
              </a:lnSpc>
            </a:pPr>
            <a:r>
              <a:rPr sz="2200" b="1" spc="-10" dirty="0">
                <a:solidFill>
                  <a:srgbClr val="5B9BD4"/>
                </a:solidFill>
                <a:latin typeface="Calibri"/>
                <a:cs typeface="Calibri"/>
              </a:rPr>
              <a:t>буровим снарядом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24200" y="0"/>
            <a:ext cx="9068181" cy="5109210"/>
            <a:chOff x="2680716" y="0"/>
            <a:chExt cx="9511665" cy="5109210"/>
          </a:xfrm>
        </p:grpSpPr>
        <p:sp>
          <p:nvSpPr>
            <p:cNvPr id="5" name="object 5"/>
            <p:cNvSpPr/>
            <p:nvPr/>
          </p:nvSpPr>
          <p:spPr>
            <a:xfrm>
              <a:off x="2680716" y="1837563"/>
              <a:ext cx="4761230" cy="3271520"/>
            </a:xfrm>
            <a:custGeom>
              <a:avLst/>
              <a:gdLst/>
              <a:ahLst/>
              <a:cxnLst/>
              <a:rect l="l" t="t" r="r" b="b"/>
              <a:pathLst>
                <a:path w="4761230" h="3271520">
                  <a:moveTo>
                    <a:pt x="4589780" y="3099816"/>
                  </a:moveTo>
                  <a:lnTo>
                    <a:pt x="4589780" y="3271266"/>
                  </a:lnTo>
                  <a:lnTo>
                    <a:pt x="4704080" y="3214116"/>
                  </a:lnTo>
                  <a:lnTo>
                    <a:pt x="4618355" y="3214116"/>
                  </a:lnTo>
                  <a:lnTo>
                    <a:pt x="4618355" y="3156966"/>
                  </a:lnTo>
                  <a:lnTo>
                    <a:pt x="4704080" y="3156966"/>
                  </a:lnTo>
                  <a:lnTo>
                    <a:pt x="4589780" y="3099816"/>
                  </a:lnTo>
                  <a:close/>
                </a:path>
                <a:path w="4761230" h="3271520">
                  <a:moveTo>
                    <a:pt x="4384039" y="85725"/>
                  </a:moveTo>
                  <a:lnTo>
                    <a:pt x="4384039" y="3214116"/>
                  </a:lnTo>
                  <a:lnTo>
                    <a:pt x="4589780" y="3214116"/>
                  </a:lnTo>
                  <a:lnTo>
                    <a:pt x="4589780" y="3185541"/>
                  </a:lnTo>
                  <a:lnTo>
                    <a:pt x="4441189" y="3185541"/>
                  </a:lnTo>
                  <a:lnTo>
                    <a:pt x="4412614" y="3156966"/>
                  </a:lnTo>
                  <a:lnTo>
                    <a:pt x="4441189" y="3156966"/>
                  </a:lnTo>
                  <a:lnTo>
                    <a:pt x="4441189" y="114300"/>
                  </a:lnTo>
                  <a:lnTo>
                    <a:pt x="4412614" y="114300"/>
                  </a:lnTo>
                  <a:lnTo>
                    <a:pt x="4384039" y="85725"/>
                  </a:lnTo>
                  <a:close/>
                </a:path>
                <a:path w="4761230" h="3271520">
                  <a:moveTo>
                    <a:pt x="4704080" y="3156966"/>
                  </a:moveTo>
                  <a:lnTo>
                    <a:pt x="4618355" y="3156966"/>
                  </a:lnTo>
                  <a:lnTo>
                    <a:pt x="4618355" y="3214116"/>
                  </a:lnTo>
                  <a:lnTo>
                    <a:pt x="4704080" y="3214116"/>
                  </a:lnTo>
                  <a:lnTo>
                    <a:pt x="4761230" y="3185541"/>
                  </a:lnTo>
                  <a:lnTo>
                    <a:pt x="4704080" y="3156966"/>
                  </a:lnTo>
                  <a:close/>
                </a:path>
                <a:path w="4761230" h="3271520">
                  <a:moveTo>
                    <a:pt x="4441189" y="3156966"/>
                  </a:moveTo>
                  <a:lnTo>
                    <a:pt x="4412614" y="3156966"/>
                  </a:lnTo>
                  <a:lnTo>
                    <a:pt x="4441189" y="3185541"/>
                  </a:lnTo>
                  <a:lnTo>
                    <a:pt x="4441189" y="3156966"/>
                  </a:lnTo>
                  <a:close/>
                </a:path>
                <a:path w="4761230" h="3271520">
                  <a:moveTo>
                    <a:pt x="4589780" y="3156966"/>
                  </a:moveTo>
                  <a:lnTo>
                    <a:pt x="4441189" y="3156966"/>
                  </a:lnTo>
                  <a:lnTo>
                    <a:pt x="4441189" y="3185541"/>
                  </a:lnTo>
                  <a:lnTo>
                    <a:pt x="4589780" y="3185541"/>
                  </a:lnTo>
                  <a:lnTo>
                    <a:pt x="4589780" y="3156966"/>
                  </a:lnTo>
                  <a:close/>
                </a:path>
                <a:path w="4761230" h="3271520">
                  <a:moveTo>
                    <a:pt x="171450" y="0"/>
                  </a:moveTo>
                  <a:lnTo>
                    <a:pt x="0" y="85725"/>
                  </a:lnTo>
                  <a:lnTo>
                    <a:pt x="171450" y="171450"/>
                  </a:lnTo>
                  <a:lnTo>
                    <a:pt x="171450" y="114300"/>
                  </a:lnTo>
                  <a:lnTo>
                    <a:pt x="142875" y="114300"/>
                  </a:lnTo>
                  <a:lnTo>
                    <a:pt x="142875" y="57150"/>
                  </a:lnTo>
                  <a:lnTo>
                    <a:pt x="171450" y="57150"/>
                  </a:lnTo>
                  <a:lnTo>
                    <a:pt x="171450" y="0"/>
                  </a:lnTo>
                  <a:close/>
                </a:path>
                <a:path w="4761230" h="3271520">
                  <a:moveTo>
                    <a:pt x="171450" y="57150"/>
                  </a:moveTo>
                  <a:lnTo>
                    <a:pt x="142875" y="57150"/>
                  </a:lnTo>
                  <a:lnTo>
                    <a:pt x="142875" y="114300"/>
                  </a:lnTo>
                  <a:lnTo>
                    <a:pt x="171450" y="114300"/>
                  </a:lnTo>
                  <a:lnTo>
                    <a:pt x="171450" y="57150"/>
                  </a:lnTo>
                  <a:close/>
                </a:path>
                <a:path w="4761230" h="3271520">
                  <a:moveTo>
                    <a:pt x="4441189" y="57150"/>
                  </a:moveTo>
                  <a:lnTo>
                    <a:pt x="171450" y="57150"/>
                  </a:lnTo>
                  <a:lnTo>
                    <a:pt x="171450" y="114300"/>
                  </a:lnTo>
                  <a:lnTo>
                    <a:pt x="4384039" y="114300"/>
                  </a:lnTo>
                  <a:lnTo>
                    <a:pt x="4384039" y="85725"/>
                  </a:lnTo>
                  <a:lnTo>
                    <a:pt x="4441189" y="85725"/>
                  </a:lnTo>
                  <a:lnTo>
                    <a:pt x="4441189" y="57150"/>
                  </a:lnTo>
                  <a:close/>
                </a:path>
                <a:path w="4761230" h="3271520">
                  <a:moveTo>
                    <a:pt x="4441189" y="85725"/>
                  </a:moveTo>
                  <a:lnTo>
                    <a:pt x="4384039" y="85725"/>
                  </a:lnTo>
                  <a:lnTo>
                    <a:pt x="4412614" y="114300"/>
                  </a:lnTo>
                  <a:lnTo>
                    <a:pt x="4441189" y="114300"/>
                  </a:lnTo>
                  <a:lnTo>
                    <a:pt x="4441189" y="85725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41107" y="0"/>
              <a:ext cx="4850892" cy="2526791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7755381" y="2024837"/>
            <a:ext cx="2200275" cy="953769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sz="3200" dirty="0">
                <a:latin typeface="Calibri Light"/>
                <a:cs typeface="Calibri Light"/>
              </a:rPr>
              <a:t>БУРОВИЙ </a:t>
            </a:r>
            <a:r>
              <a:rPr sz="3200" spc="5" dirty="0">
                <a:latin typeface="Calibri Light"/>
                <a:cs typeface="Calibri Light"/>
              </a:rPr>
              <a:t> </a:t>
            </a:r>
            <a:r>
              <a:rPr sz="3200" spc="-5" dirty="0">
                <a:latin typeface="Calibri Light"/>
                <a:cs typeface="Calibri Light"/>
              </a:rPr>
              <a:t>ІНСТРУМ</a:t>
            </a:r>
            <a:r>
              <a:rPr sz="3200" spc="5" dirty="0">
                <a:latin typeface="Calibri Light"/>
                <a:cs typeface="Calibri Light"/>
              </a:rPr>
              <a:t>Е</a:t>
            </a:r>
            <a:r>
              <a:rPr sz="3200" spc="-5" dirty="0">
                <a:latin typeface="Calibri Light"/>
                <a:cs typeface="Calibri Light"/>
              </a:rPr>
              <a:t>НТ</a:t>
            </a:r>
            <a:endParaRPr sz="32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21067" y="772109"/>
            <a:ext cx="3554095" cy="953769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spc="-5" dirty="0"/>
              <a:t>ПОР</a:t>
            </a:r>
            <a:r>
              <a:rPr spc="5" dirty="0"/>
              <a:t>О</a:t>
            </a:r>
            <a:r>
              <a:rPr dirty="0"/>
              <a:t>ДОР</a:t>
            </a:r>
            <a:r>
              <a:rPr spc="5" dirty="0"/>
              <a:t>У</a:t>
            </a:r>
            <a:r>
              <a:rPr spc="-5" dirty="0"/>
              <a:t>ЙНІВ</a:t>
            </a:r>
            <a:r>
              <a:rPr spc="-15" dirty="0"/>
              <a:t>Н</a:t>
            </a:r>
            <a:r>
              <a:rPr spc="-5" dirty="0"/>
              <a:t>ИЙ  ІНСТРУМЕНТ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38657" y="5581294"/>
            <a:ext cx="599821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15" dirty="0">
                <a:solidFill>
                  <a:srgbClr val="5B9BD4"/>
                </a:solidFill>
                <a:latin typeface="Calibri"/>
                <a:cs typeface="Calibri"/>
              </a:rPr>
              <a:t>Схема</a:t>
            </a:r>
            <a:r>
              <a:rPr sz="2200" spc="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5B9BD4"/>
                </a:solidFill>
                <a:latin typeface="Calibri"/>
                <a:cs typeface="Calibri"/>
              </a:rPr>
              <a:t>класифікації</a:t>
            </a:r>
            <a:r>
              <a:rPr sz="220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5B9BD4"/>
                </a:solidFill>
                <a:latin typeface="Calibri"/>
                <a:cs typeface="Calibri"/>
              </a:rPr>
              <a:t>породоруйнівного</a:t>
            </a:r>
            <a:r>
              <a:rPr sz="220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5B9BD4"/>
                </a:solidFill>
                <a:latin typeface="Calibri"/>
                <a:cs typeface="Calibri"/>
              </a:rPr>
              <a:t>інструменту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21067" y="2118741"/>
            <a:ext cx="4359910" cy="2286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5B9BD4"/>
                </a:solidFill>
                <a:latin typeface="Calibri"/>
                <a:cs typeface="Calibri"/>
              </a:rPr>
              <a:t>Породоруйнівний </a:t>
            </a:r>
            <a:r>
              <a:rPr sz="2000" b="1" spc="-5" dirty="0">
                <a:solidFill>
                  <a:srgbClr val="5B9BD4"/>
                </a:solidFill>
                <a:latin typeface="Calibri"/>
                <a:cs typeface="Calibri"/>
              </a:rPr>
              <a:t>інструмент </a:t>
            </a:r>
            <a:r>
              <a:rPr sz="2000" dirty="0">
                <a:latin typeface="Calibri"/>
                <a:cs typeface="Calibri"/>
              </a:rPr>
              <a:t>– частина </a:t>
            </a:r>
            <a:r>
              <a:rPr sz="2000" spc="-44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бурового </a:t>
            </a:r>
            <a:r>
              <a:rPr sz="2000" dirty="0">
                <a:latin typeface="Calibri"/>
                <a:cs typeface="Calibri"/>
              </a:rPr>
              <a:t>снаряда, </a:t>
            </a:r>
            <a:r>
              <a:rPr sz="2000" spc="-15" dirty="0">
                <a:latin typeface="Calibri"/>
                <a:cs typeface="Calibri"/>
              </a:rPr>
              <a:t>яка </a:t>
            </a:r>
            <a:r>
              <a:rPr sz="2000" dirty="0">
                <a:latin typeface="Calibri"/>
                <a:cs typeface="Calibri"/>
              </a:rPr>
              <a:t>призначена </a:t>
            </a:r>
            <a:r>
              <a:rPr sz="2000" spc="-5" dirty="0">
                <a:latin typeface="Calibri"/>
                <a:cs typeface="Calibri"/>
              </a:rPr>
              <a:t>для 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безпосереднього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руйнування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гірської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spc="-10" dirty="0">
                <a:latin typeface="Calibri"/>
                <a:cs typeface="Calibri"/>
              </a:rPr>
              <a:t>породи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</a:t>
            </a:r>
            <a:r>
              <a:rPr sz="2000" spc="-5" dirty="0">
                <a:latin typeface="Calibri"/>
                <a:cs typeface="Calibri"/>
              </a:rPr>
              <a:t> процесі буріння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свердловин.</a:t>
            </a:r>
            <a:endParaRPr sz="2000">
              <a:latin typeface="Calibri"/>
              <a:cs typeface="Calibri"/>
            </a:endParaRPr>
          </a:p>
          <a:p>
            <a:pPr marL="12700" marR="415925" indent="55880">
              <a:lnSpc>
                <a:spcPct val="100000"/>
              </a:lnSpc>
              <a:spcBef>
                <a:spcPts val="994"/>
              </a:spcBef>
            </a:pPr>
            <a:r>
              <a:rPr sz="2000" spc="-10" dirty="0">
                <a:latin typeface="Calibri"/>
                <a:cs typeface="Calibri"/>
              </a:rPr>
              <a:t>Породоруйнівний </a:t>
            </a:r>
            <a:r>
              <a:rPr sz="2000" spc="-5" dirty="0">
                <a:latin typeface="Calibri"/>
                <a:cs typeface="Calibri"/>
              </a:rPr>
              <a:t>інструмент для 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обертального буріння </a:t>
            </a:r>
            <a:r>
              <a:rPr sz="2000" spc="-10" dirty="0">
                <a:latin typeface="Calibri"/>
                <a:cs typeface="Calibri"/>
              </a:rPr>
              <a:t>свердловин </a:t>
            </a:r>
            <a:r>
              <a:rPr sz="2000" spc="-5" dirty="0">
                <a:latin typeface="Calibri"/>
                <a:cs typeface="Calibri"/>
              </a:rPr>
              <a:t> можна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поділити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на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дві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великі</a:t>
            </a:r>
            <a:r>
              <a:rPr sz="2000" spc="-5" dirty="0">
                <a:latin typeface="Calibri"/>
                <a:cs typeface="Calibri"/>
              </a:rPr>
              <a:t> групи: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21067" y="4507484"/>
            <a:ext cx="4342765" cy="137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469265" algn="l"/>
                <a:tab pos="469900" algn="l"/>
              </a:tabLst>
            </a:pPr>
            <a:r>
              <a:rPr sz="2000" spc="-5" dirty="0">
                <a:latin typeface="Calibri"/>
                <a:cs typeface="Calibri"/>
              </a:rPr>
              <a:t>інструмент для буріння </a:t>
            </a:r>
            <a:r>
              <a:rPr sz="2000" spc="-10" dirty="0">
                <a:latin typeface="Calibri"/>
                <a:cs typeface="Calibri"/>
              </a:rPr>
              <a:t>свердловин </a:t>
            </a:r>
            <a:r>
              <a:rPr sz="2000" spc="-4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з</a:t>
            </a:r>
            <a:r>
              <a:rPr sz="2000" spc="-5" dirty="0">
                <a:latin typeface="Calibri"/>
                <a:cs typeface="Calibri"/>
              </a:rPr>
              <a:t> відбором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керна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–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5B9BD4"/>
                </a:solidFill>
                <a:latin typeface="Calibri"/>
                <a:cs typeface="Calibri"/>
              </a:rPr>
              <a:t>коронки</a:t>
            </a:r>
            <a:endParaRPr sz="20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000"/>
              </a:spcBef>
              <a:buFont typeface="Microsoft Sans Serif"/>
              <a:buChar char="•"/>
              <a:tabLst>
                <a:tab pos="469265" algn="l"/>
                <a:tab pos="469900" algn="l"/>
              </a:tabLst>
            </a:pPr>
            <a:r>
              <a:rPr sz="2000" spc="-5" dirty="0">
                <a:latin typeface="Calibri"/>
                <a:cs typeface="Calibri"/>
              </a:rPr>
              <a:t>інструмент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для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буріння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без </a:t>
            </a:r>
            <a:r>
              <a:rPr sz="2000" spc="-5" dirty="0">
                <a:latin typeface="Calibri"/>
                <a:cs typeface="Calibri"/>
              </a:rPr>
              <a:t>відбору</a:t>
            </a:r>
            <a:endParaRPr sz="20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</a:pPr>
            <a:r>
              <a:rPr sz="2000" spc="-5" dirty="0">
                <a:latin typeface="Calibri"/>
                <a:cs typeface="Calibri"/>
              </a:rPr>
              <a:t>керна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–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5B9BD4"/>
                </a:solidFill>
                <a:latin typeface="Calibri"/>
                <a:cs typeface="Calibri"/>
              </a:rPr>
              <a:t>долота</a:t>
            </a:r>
            <a:r>
              <a:rPr sz="2000" spc="-15" dirty="0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741" y="1218467"/>
            <a:ext cx="6525013" cy="420910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21067" y="772109"/>
            <a:ext cx="3554095" cy="953769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spc="-5" dirty="0"/>
              <a:t>ПОР</a:t>
            </a:r>
            <a:r>
              <a:rPr spc="5" dirty="0"/>
              <a:t>О</a:t>
            </a:r>
            <a:r>
              <a:rPr dirty="0"/>
              <a:t>ДОР</a:t>
            </a:r>
            <a:r>
              <a:rPr spc="5" dirty="0"/>
              <a:t>У</a:t>
            </a:r>
            <a:r>
              <a:rPr spc="-5" dirty="0"/>
              <a:t>ЙНІВ</a:t>
            </a:r>
            <a:r>
              <a:rPr spc="-15" dirty="0"/>
              <a:t>Н</a:t>
            </a:r>
            <a:r>
              <a:rPr spc="-5" dirty="0"/>
              <a:t>ИЙ  ІНСТРУМЕНТ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447800"/>
            <a:ext cx="6781800" cy="4800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1E3295-0E0A-ADB0-9CA4-8FFA9B2A24DF}"/>
              </a:ext>
            </a:extLst>
          </p:cNvPr>
          <p:cNvSpPr txBox="1"/>
          <p:nvPr/>
        </p:nvSpPr>
        <p:spPr>
          <a:xfrm>
            <a:off x="7005484" y="220980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dirty="0">
                <a:hlinkClick r:id="rId3"/>
              </a:rPr>
              <a:t>https://www.youtube.com/watch?v=gW5MCTdIyoU</a:t>
            </a:r>
            <a:endParaRPr lang="en-US" dirty="0"/>
          </a:p>
          <a:p>
            <a:endParaRPr lang="ru-U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E9A704-58B4-853C-6369-313F385D7CF7}"/>
              </a:ext>
            </a:extLst>
          </p:cNvPr>
          <p:cNvSpPr txBox="1"/>
          <p:nvPr/>
        </p:nvSpPr>
        <p:spPr>
          <a:xfrm>
            <a:off x="7005484" y="2933925"/>
            <a:ext cx="6553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dirty="0">
                <a:hlinkClick r:id="rId4"/>
              </a:rPr>
              <a:t>https://www.youtube.com/watch?v=kpqYU76-xM8</a:t>
            </a:r>
            <a:endParaRPr lang="en-US" dirty="0"/>
          </a:p>
          <a:p>
            <a:endParaRPr lang="ru-UA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099552" y="292049"/>
            <a:ext cx="3039745" cy="86677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 marR="5080">
              <a:lnSpc>
                <a:spcPts val="3140"/>
              </a:lnSpc>
              <a:spcBef>
                <a:spcPts val="495"/>
              </a:spcBef>
            </a:pPr>
            <a:r>
              <a:rPr sz="2900" dirty="0"/>
              <a:t>Бурові роботи </a:t>
            </a:r>
            <a:r>
              <a:rPr sz="2900" spc="-5" dirty="0"/>
              <a:t>при </a:t>
            </a:r>
            <a:r>
              <a:rPr sz="2900" dirty="0"/>
              <a:t> видобуванні</a:t>
            </a:r>
            <a:r>
              <a:rPr sz="2900" spc="-105" dirty="0"/>
              <a:t> </a:t>
            </a:r>
            <a:r>
              <a:rPr sz="2900" spc="-5" dirty="0"/>
              <a:t>блоків</a:t>
            </a:r>
            <a:endParaRPr sz="2900" dirty="0"/>
          </a:p>
        </p:txBody>
      </p:sp>
      <p:sp>
        <p:nvSpPr>
          <p:cNvPr id="3" name="object 3"/>
          <p:cNvSpPr txBox="1"/>
          <p:nvPr/>
        </p:nvSpPr>
        <p:spPr>
          <a:xfrm>
            <a:off x="724916" y="464261"/>
            <a:ext cx="5324475" cy="541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ts val="2030"/>
              </a:lnSpc>
              <a:spcBef>
                <a:spcPts val="100"/>
              </a:spcBef>
              <a:buFont typeface="Microsoft Sans Serif"/>
              <a:buChar char="•"/>
              <a:tabLst>
                <a:tab pos="240665" algn="l"/>
                <a:tab pos="241300" algn="l"/>
              </a:tabLst>
            </a:pPr>
            <a:r>
              <a:rPr sz="1800" i="1" spc="-15" dirty="0">
                <a:latin typeface="Times New Roman"/>
                <a:cs typeface="Times New Roman"/>
              </a:rPr>
              <a:t>Оконтурювання</a:t>
            </a:r>
            <a:r>
              <a:rPr sz="1800" i="1" spc="10" dirty="0">
                <a:latin typeface="Times New Roman"/>
                <a:cs typeface="Times New Roman"/>
              </a:rPr>
              <a:t> </a:t>
            </a:r>
            <a:r>
              <a:rPr sz="1800" i="1" spc="-5" dirty="0">
                <a:latin typeface="Times New Roman"/>
                <a:cs typeface="Times New Roman"/>
              </a:rPr>
              <a:t>первинного</a:t>
            </a:r>
            <a:r>
              <a:rPr sz="1800" i="1" dirty="0">
                <a:latin typeface="Times New Roman"/>
                <a:cs typeface="Times New Roman"/>
              </a:rPr>
              <a:t> </a:t>
            </a:r>
            <a:r>
              <a:rPr sz="1800" i="1" spc="-20" dirty="0">
                <a:latin typeface="Times New Roman"/>
                <a:cs typeface="Times New Roman"/>
              </a:rPr>
              <a:t>моноліту</a:t>
            </a:r>
            <a:r>
              <a:rPr sz="1800" i="1" spc="5" dirty="0">
                <a:latin typeface="Times New Roman"/>
                <a:cs typeface="Times New Roman"/>
              </a:rPr>
              <a:t> </a:t>
            </a:r>
            <a:r>
              <a:rPr sz="1800" i="1" spc="-5" dirty="0">
                <a:latin typeface="Times New Roman"/>
                <a:cs typeface="Times New Roman"/>
              </a:rPr>
              <a:t>за</a:t>
            </a:r>
            <a:r>
              <a:rPr sz="1800" i="1" dirty="0">
                <a:latin typeface="Times New Roman"/>
                <a:cs typeface="Times New Roman"/>
              </a:rPr>
              <a:t> </a:t>
            </a:r>
            <a:r>
              <a:rPr sz="1800" i="1" spc="-10" dirty="0">
                <a:latin typeface="Times New Roman"/>
                <a:cs typeface="Times New Roman"/>
              </a:rPr>
              <a:t>допомогою</a:t>
            </a:r>
            <a:endParaRPr sz="1800">
              <a:latin typeface="Times New Roman"/>
              <a:cs typeface="Times New Roman"/>
            </a:endParaRPr>
          </a:p>
          <a:p>
            <a:pPr marL="241300">
              <a:lnSpc>
                <a:spcPts val="2030"/>
              </a:lnSpc>
            </a:pPr>
            <a:r>
              <a:rPr sz="1800" i="1" dirty="0">
                <a:latin typeface="Times New Roman"/>
                <a:cs typeface="Times New Roman"/>
              </a:rPr>
              <a:t>стрічок</a:t>
            </a:r>
            <a:r>
              <a:rPr sz="1800" i="1" spc="-50" dirty="0">
                <a:latin typeface="Times New Roman"/>
                <a:cs typeface="Times New Roman"/>
              </a:rPr>
              <a:t> </a:t>
            </a:r>
            <a:r>
              <a:rPr sz="1800" i="1" spc="-5" dirty="0">
                <a:latin typeface="Times New Roman"/>
                <a:cs typeface="Times New Roman"/>
              </a:rPr>
              <a:t>шпурів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98740" y="1721358"/>
            <a:ext cx="4250055" cy="78740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99085" marR="5080" indent="-287020">
              <a:lnSpc>
                <a:spcPts val="1939"/>
              </a:lnSpc>
              <a:spcBef>
                <a:spcPts val="345"/>
              </a:spcBef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800" i="1" spc="-15" dirty="0">
                <a:latin typeface="Times New Roman"/>
                <a:cs typeface="Times New Roman"/>
              </a:rPr>
              <a:t>Оконтурювання</a:t>
            </a:r>
            <a:r>
              <a:rPr sz="1800" i="1" spc="10" dirty="0">
                <a:latin typeface="Times New Roman"/>
                <a:cs typeface="Times New Roman"/>
              </a:rPr>
              <a:t> </a:t>
            </a:r>
            <a:r>
              <a:rPr sz="1800" i="1" spc="-5" dirty="0">
                <a:latin typeface="Times New Roman"/>
                <a:cs typeface="Times New Roman"/>
              </a:rPr>
              <a:t>первинного</a:t>
            </a:r>
            <a:r>
              <a:rPr sz="1800" i="1" spc="-20" dirty="0">
                <a:latin typeface="Times New Roman"/>
                <a:cs typeface="Times New Roman"/>
              </a:rPr>
              <a:t> моноліту</a:t>
            </a:r>
            <a:r>
              <a:rPr sz="1800" i="1" dirty="0">
                <a:latin typeface="Times New Roman"/>
                <a:cs typeface="Times New Roman"/>
              </a:rPr>
              <a:t> за </a:t>
            </a:r>
            <a:r>
              <a:rPr sz="1800" i="1" spc="-434" dirty="0">
                <a:latin typeface="Times New Roman"/>
                <a:cs typeface="Times New Roman"/>
              </a:rPr>
              <a:t> </a:t>
            </a:r>
            <a:r>
              <a:rPr sz="1800" i="1" spc="-10" dirty="0">
                <a:latin typeface="Times New Roman"/>
                <a:cs typeface="Times New Roman"/>
              </a:rPr>
              <a:t>допомогою</a:t>
            </a:r>
            <a:r>
              <a:rPr sz="1800" i="1" spc="-5" dirty="0">
                <a:latin typeface="Times New Roman"/>
                <a:cs typeface="Times New Roman"/>
              </a:rPr>
              <a:t> </a:t>
            </a:r>
            <a:r>
              <a:rPr sz="1800" i="1" spc="-20" dirty="0">
                <a:latin typeface="Times New Roman"/>
                <a:cs typeface="Times New Roman"/>
              </a:rPr>
              <a:t>двох</a:t>
            </a:r>
            <a:r>
              <a:rPr sz="1800" i="1" spc="5" dirty="0">
                <a:latin typeface="Times New Roman"/>
                <a:cs typeface="Times New Roman"/>
              </a:rPr>
              <a:t> </a:t>
            </a:r>
            <a:r>
              <a:rPr sz="1800" i="1" spc="-10" dirty="0">
                <a:latin typeface="Times New Roman"/>
                <a:cs typeface="Times New Roman"/>
              </a:rPr>
              <a:t>взаємно</a:t>
            </a:r>
            <a:r>
              <a:rPr sz="1800" i="1" spc="-5" dirty="0">
                <a:latin typeface="Times New Roman"/>
                <a:cs typeface="Times New Roman"/>
              </a:rPr>
              <a:t> пересічних</a:t>
            </a:r>
            <a:endParaRPr sz="1800">
              <a:latin typeface="Times New Roman"/>
              <a:cs typeface="Times New Roman"/>
            </a:endParaRPr>
          </a:p>
          <a:p>
            <a:pPr marL="299085">
              <a:lnSpc>
                <a:spcPts val="1870"/>
              </a:lnSpc>
            </a:pPr>
            <a:r>
              <a:rPr sz="1800" i="1" spc="-5" dirty="0">
                <a:latin typeface="Times New Roman"/>
                <a:cs typeface="Times New Roman"/>
              </a:rPr>
              <a:t>свердловин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6700" y="1252727"/>
            <a:ext cx="6784848" cy="329184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09040" y="4781245"/>
            <a:ext cx="5073650" cy="16281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Оконтурювання</a:t>
            </a:r>
            <a:r>
              <a:rPr sz="1800" b="1" spc="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шпурами</a:t>
            </a:r>
            <a:r>
              <a:rPr sz="1800" b="1" spc="5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первинного</a:t>
            </a:r>
            <a:r>
              <a:rPr sz="1800" b="1" spc="15" dirty="0">
                <a:latin typeface="Times New Roman"/>
                <a:cs typeface="Times New Roman"/>
              </a:rPr>
              <a:t> </a:t>
            </a:r>
            <a:r>
              <a:rPr sz="1800" b="1" spc="-15" dirty="0">
                <a:latin typeface="Times New Roman"/>
                <a:cs typeface="Times New Roman"/>
              </a:rPr>
              <a:t>моноліту:</a:t>
            </a:r>
            <a:endParaRPr sz="1800">
              <a:latin typeface="Times New Roman"/>
              <a:cs typeface="Times New Roman"/>
            </a:endParaRPr>
          </a:p>
          <a:p>
            <a:pPr marL="12700" marR="1643380">
              <a:lnSpc>
                <a:spcPct val="161100"/>
              </a:lnSpc>
              <a:spcBef>
                <a:spcPts val="15"/>
              </a:spcBef>
            </a:pPr>
            <a:r>
              <a:rPr sz="1800" i="1" dirty="0">
                <a:latin typeface="Times New Roman"/>
                <a:cs typeface="Times New Roman"/>
              </a:rPr>
              <a:t>1</a:t>
            </a:r>
            <a:r>
              <a:rPr sz="1800" i="1" spc="1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–</a:t>
            </a:r>
            <a:r>
              <a:rPr sz="1800" i="1" spc="25" dirty="0">
                <a:latin typeface="Times New Roman"/>
                <a:cs typeface="Times New Roman"/>
              </a:rPr>
              <a:t> </a:t>
            </a:r>
            <a:r>
              <a:rPr sz="1800" i="1" spc="-10" dirty="0">
                <a:latin typeface="Times New Roman"/>
                <a:cs typeface="Times New Roman"/>
              </a:rPr>
              <a:t>стрічка</a:t>
            </a:r>
            <a:r>
              <a:rPr sz="1800" i="1" spc="15" dirty="0">
                <a:latin typeface="Times New Roman"/>
                <a:cs typeface="Times New Roman"/>
              </a:rPr>
              <a:t> </a:t>
            </a:r>
            <a:r>
              <a:rPr sz="1800" i="1" spc="-5" dirty="0">
                <a:latin typeface="Times New Roman"/>
                <a:cs typeface="Times New Roman"/>
              </a:rPr>
              <a:t>шпурів</a:t>
            </a:r>
            <a:r>
              <a:rPr sz="1800" i="1" spc="20" dirty="0">
                <a:latin typeface="Times New Roman"/>
                <a:cs typeface="Times New Roman"/>
              </a:rPr>
              <a:t> </a:t>
            </a:r>
            <a:r>
              <a:rPr sz="1800" i="1" spc="-5" dirty="0">
                <a:latin typeface="Times New Roman"/>
                <a:cs typeface="Times New Roman"/>
              </a:rPr>
              <a:t>тильної</a:t>
            </a:r>
            <a:r>
              <a:rPr sz="1800" i="1" spc="4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грані; </a:t>
            </a:r>
            <a:r>
              <a:rPr sz="1800" i="1" spc="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2</a:t>
            </a:r>
            <a:r>
              <a:rPr sz="1800" i="1" spc="-2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–</a:t>
            </a:r>
            <a:r>
              <a:rPr sz="1800" i="1" spc="-5" dirty="0">
                <a:latin typeface="Times New Roman"/>
                <a:cs typeface="Times New Roman"/>
              </a:rPr>
              <a:t> </a:t>
            </a:r>
            <a:r>
              <a:rPr sz="1800" i="1" spc="-10" dirty="0">
                <a:latin typeface="Times New Roman"/>
                <a:cs typeface="Times New Roman"/>
              </a:rPr>
              <a:t>стрічка</a:t>
            </a:r>
            <a:r>
              <a:rPr sz="1800" i="1" spc="-20" dirty="0">
                <a:latin typeface="Times New Roman"/>
                <a:cs typeface="Times New Roman"/>
              </a:rPr>
              <a:t> </a:t>
            </a:r>
            <a:r>
              <a:rPr sz="1800" i="1" spc="-5" dirty="0">
                <a:latin typeface="Times New Roman"/>
                <a:cs typeface="Times New Roman"/>
              </a:rPr>
              <a:t>шпурів</a:t>
            </a:r>
            <a:r>
              <a:rPr sz="1800" i="1" spc="-1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торцевої грані;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sz="1800" i="1" dirty="0">
                <a:latin typeface="Times New Roman"/>
                <a:cs typeface="Times New Roman"/>
              </a:rPr>
              <a:t>3</a:t>
            </a:r>
            <a:r>
              <a:rPr sz="1800" i="1" spc="-1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–</a:t>
            </a:r>
            <a:r>
              <a:rPr sz="1800" i="1" spc="-5" dirty="0">
                <a:latin typeface="Times New Roman"/>
                <a:cs typeface="Times New Roman"/>
              </a:rPr>
              <a:t> </a:t>
            </a:r>
            <a:r>
              <a:rPr sz="1800" i="1" spc="-10" dirty="0">
                <a:latin typeface="Times New Roman"/>
                <a:cs typeface="Times New Roman"/>
              </a:rPr>
              <a:t>стрічка</a:t>
            </a:r>
            <a:r>
              <a:rPr sz="1800" i="1" spc="-15" dirty="0">
                <a:latin typeface="Times New Roman"/>
                <a:cs typeface="Times New Roman"/>
              </a:rPr>
              <a:t> </a:t>
            </a:r>
            <a:r>
              <a:rPr sz="1800" i="1" spc="-5" dirty="0">
                <a:latin typeface="Times New Roman"/>
                <a:cs typeface="Times New Roman"/>
              </a:rPr>
              <a:t>шпурів</a:t>
            </a:r>
            <a:r>
              <a:rPr sz="1800" i="1" dirty="0">
                <a:latin typeface="Times New Roman"/>
                <a:cs typeface="Times New Roman"/>
              </a:rPr>
              <a:t> </a:t>
            </a:r>
            <a:r>
              <a:rPr sz="1800" i="1" spc="-5" dirty="0">
                <a:latin typeface="Times New Roman"/>
                <a:cs typeface="Times New Roman"/>
              </a:rPr>
              <a:t>горизонтальної </a:t>
            </a:r>
            <a:r>
              <a:rPr sz="1800" i="1" dirty="0">
                <a:latin typeface="Times New Roman"/>
                <a:cs typeface="Times New Roman"/>
              </a:rPr>
              <a:t>грані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10271" y="2788920"/>
            <a:ext cx="4533900" cy="164591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589266" y="4593158"/>
            <a:ext cx="66992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С</a:t>
            </a:r>
            <a:r>
              <a:rPr sz="1800" b="1" spc="-55" dirty="0">
                <a:latin typeface="Times New Roman"/>
                <a:cs typeface="Times New Roman"/>
              </a:rPr>
              <a:t>х</a:t>
            </a:r>
            <a:r>
              <a:rPr sz="1800" b="1" dirty="0">
                <a:latin typeface="Times New Roman"/>
                <a:cs typeface="Times New Roman"/>
              </a:rPr>
              <a:t>е</a:t>
            </a:r>
            <a:r>
              <a:rPr sz="1800" b="1" spc="-15" dirty="0">
                <a:latin typeface="Times New Roman"/>
                <a:cs typeface="Times New Roman"/>
              </a:rPr>
              <a:t>м</a:t>
            </a:r>
            <a:r>
              <a:rPr sz="1800" b="1" dirty="0">
                <a:latin typeface="Times New Roman"/>
                <a:cs typeface="Times New Roman"/>
              </a:rPr>
              <a:t>а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12834" y="4593158"/>
            <a:ext cx="82169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75" dirty="0">
                <a:latin typeface="Times New Roman"/>
                <a:cs typeface="Times New Roman"/>
              </a:rPr>
              <a:t>б</a:t>
            </a:r>
            <a:r>
              <a:rPr sz="1800" b="1" spc="5" dirty="0">
                <a:latin typeface="Times New Roman"/>
                <a:cs typeface="Times New Roman"/>
              </a:rPr>
              <a:t>у</a:t>
            </a:r>
            <a:r>
              <a:rPr sz="1800" b="1" spc="-10" dirty="0">
                <a:latin typeface="Times New Roman"/>
                <a:cs typeface="Times New Roman"/>
              </a:rPr>
              <a:t>рінн</a:t>
            </a:r>
            <a:r>
              <a:rPr sz="1800" b="1" dirty="0">
                <a:latin typeface="Times New Roman"/>
                <a:cs typeface="Times New Roman"/>
              </a:rPr>
              <a:t>я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988677" y="4593158"/>
            <a:ext cx="121602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imes New Roman"/>
                <a:cs typeface="Times New Roman"/>
              </a:rPr>
              <a:t>све</a:t>
            </a:r>
            <a:r>
              <a:rPr sz="1800" b="1" spc="-35" dirty="0">
                <a:latin typeface="Times New Roman"/>
                <a:cs typeface="Times New Roman"/>
              </a:rPr>
              <a:t>р</a:t>
            </a:r>
            <a:r>
              <a:rPr sz="1800" b="1" dirty="0">
                <a:latin typeface="Times New Roman"/>
                <a:cs typeface="Times New Roman"/>
              </a:rPr>
              <a:t>дл</a:t>
            </a:r>
            <a:r>
              <a:rPr sz="1800" b="1" spc="-55" dirty="0">
                <a:latin typeface="Times New Roman"/>
                <a:cs typeface="Times New Roman"/>
              </a:rPr>
              <a:t>о</a:t>
            </a:r>
            <a:r>
              <a:rPr sz="1800" b="1" spc="-5" dirty="0">
                <a:latin typeface="Times New Roman"/>
                <a:cs typeface="Times New Roman"/>
              </a:rPr>
              <a:t>вин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658981" y="4593158"/>
            <a:ext cx="41402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при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89266" y="4861941"/>
            <a:ext cx="3924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оконтурюванні</a:t>
            </a:r>
            <a:r>
              <a:rPr sz="1800" b="1" spc="-40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первинного</a:t>
            </a:r>
            <a:r>
              <a:rPr sz="1800" b="1" spc="5" dirty="0">
                <a:latin typeface="Times New Roman"/>
                <a:cs typeface="Times New Roman"/>
              </a:rPr>
              <a:t> </a:t>
            </a:r>
            <a:r>
              <a:rPr sz="1800" b="1" spc="-15" dirty="0">
                <a:latin typeface="Times New Roman"/>
                <a:cs typeface="Times New Roman"/>
              </a:rPr>
              <a:t>моноліту: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589266" y="5142357"/>
            <a:ext cx="3208020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2110"/>
              </a:lnSpc>
              <a:spcBef>
                <a:spcPts val="210"/>
              </a:spcBef>
              <a:tabLst>
                <a:tab pos="290195" algn="l"/>
                <a:tab pos="567690" algn="l"/>
                <a:tab pos="1918970" algn="l"/>
                <a:tab pos="2309495" algn="l"/>
              </a:tabLst>
            </a:pPr>
            <a:r>
              <a:rPr sz="1800" i="1" dirty="0">
                <a:latin typeface="Times New Roman"/>
                <a:cs typeface="Times New Roman"/>
              </a:rPr>
              <a:t>1	–	св</a:t>
            </a:r>
            <a:r>
              <a:rPr sz="1800" i="1" spc="5" dirty="0">
                <a:latin typeface="Times New Roman"/>
                <a:cs typeface="Times New Roman"/>
              </a:rPr>
              <a:t>е</a:t>
            </a:r>
            <a:r>
              <a:rPr sz="1800" i="1" spc="-25" dirty="0">
                <a:latin typeface="Times New Roman"/>
                <a:cs typeface="Times New Roman"/>
              </a:rPr>
              <a:t>р</a:t>
            </a:r>
            <a:r>
              <a:rPr sz="1800" i="1" dirty="0">
                <a:latin typeface="Times New Roman"/>
                <a:cs typeface="Times New Roman"/>
              </a:rPr>
              <a:t>д</a:t>
            </a:r>
            <a:r>
              <a:rPr sz="1800" i="1" spc="15" dirty="0">
                <a:latin typeface="Times New Roman"/>
                <a:cs typeface="Times New Roman"/>
              </a:rPr>
              <a:t>л</a:t>
            </a:r>
            <a:r>
              <a:rPr sz="1800" i="1" dirty="0">
                <a:latin typeface="Times New Roman"/>
                <a:cs typeface="Times New Roman"/>
              </a:rPr>
              <a:t>ов</a:t>
            </a:r>
            <a:r>
              <a:rPr sz="1800" i="1" spc="5" dirty="0">
                <a:latin typeface="Times New Roman"/>
                <a:cs typeface="Times New Roman"/>
              </a:rPr>
              <a:t>и</a:t>
            </a:r>
            <a:r>
              <a:rPr sz="1800" i="1" spc="-5" dirty="0">
                <a:latin typeface="Times New Roman"/>
                <a:cs typeface="Times New Roman"/>
              </a:rPr>
              <a:t>н</a:t>
            </a:r>
            <a:r>
              <a:rPr sz="1800" i="1" dirty="0">
                <a:latin typeface="Times New Roman"/>
                <a:cs typeface="Times New Roman"/>
              </a:rPr>
              <a:t>а	</a:t>
            </a:r>
            <a:r>
              <a:rPr sz="1800" i="1" spc="-5" dirty="0">
                <a:latin typeface="Times New Roman"/>
                <a:cs typeface="Times New Roman"/>
              </a:rPr>
              <a:t>н</a:t>
            </a:r>
            <a:r>
              <a:rPr sz="1800" i="1" dirty="0">
                <a:latin typeface="Times New Roman"/>
                <a:cs typeface="Times New Roman"/>
              </a:rPr>
              <a:t>а	п</a:t>
            </a:r>
            <a:r>
              <a:rPr sz="1800" i="1" spc="5" dirty="0">
                <a:latin typeface="Times New Roman"/>
                <a:cs typeface="Times New Roman"/>
              </a:rPr>
              <a:t>е</a:t>
            </a:r>
            <a:r>
              <a:rPr sz="1800" i="1" dirty="0">
                <a:latin typeface="Times New Roman"/>
                <a:cs typeface="Times New Roman"/>
              </a:rPr>
              <a:t>р</a:t>
            </a:r>
            <a:r>
              <a:rPr sz="1800" i="1" spc="-15" dirty="0">
                <a:latin typeface="Times New Roman"/>
                <a:cs typeface="Times New Roman"/>
              </a:rPr>
              <a:t>е</a:t>
            </a:r>
            <a:r>
              <a:rPr sz="1800" i="1" spc="-5" dirty="0">
                <a:latin typeface="Times New Roman"/>
                <a:cs typeface="Times New Roman"/>
              </a:rPr>
              <a:t>т</a:t>
            </a:r>
            <a:r>
              <a:rPr sz="1800" i="1" spc="-15" dirty="0">
                <a:latin typeface="Times New Roman"/>
                <a:cs typeface="Times New Roman"/>
              </a:rPr>
              <a:t>и</a:t>
            </a:r>
            <a:r>
              <a:rPr sz="1800" i="1" spc="-5" dirty="0">
                <a:latin typeface="Times New Roman"/>
                <a:cs typeface="Times New Roman"/>
              </a:rPr>
              <a:t>ні  </a:t>
            </a:r>
            <a:r>
              <a:rPr sz="1800" i="1" dirty="0">
                <a:latin typeface="Times New Roman"/>
                <a:cs typeface="Times New Roman"/>
              </a:rPr>
              <a:t>горизонтальної</a:t>
            </a:r>
            <a:r>
              <a:rPr sz="1800" i="1" spc="-4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граней;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589266" y="5691022"/>
            <a:ext cx="32842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9880" algn="l"/>
                <a:tab pos="607060" algn="l"/>
                <a:tab pos="1977389" algn="l"/>
                <a:tab pos="2387600" algn="l"/>
              </a:tabLst>
            </a:pPr>
            <a:r>
              <a:rPr sz="1800" i="1" dirty="0">
                <a:latin typeface="Times New Roman"/>
                <a:cs typeface="Times New Roman"/>
              </a:rPr>
              <a:t>2	–	</a:t>
            </a:r>
            <a:r>
              <a:rPr sz="1800" i="1" spc="-5" dirty="0">
                <a:latin typeface="Times New Roman"/>
                <a:cs typeface="Times New Roman"/>
              </a:rPr>
              <a:t>свердловина	на	</a:t>
            </a:r>
            <a:r>
              <a:rPr sz="1800" i="1" spc="-10" dirty="0">
                <a:latin typeface="Times New Roman"/>
                <a:cs typeface="Times New Roman"/>
              </a:rPr>
              <a:t>перетині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589266" y="5959551"/>
            <a:ext cx="169798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dirty="0">
                <a:latin typeface="Times New Roman"/>
                <a:cs typeface="Times New Roman"/>
              </a:rPr>
              <a:t>торцевої</a:t>
            </a:r>
            <a:r>
              <a:rPr sz="1800" i="1" spc="-7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граней;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933556" y="5142357"/>
            <a:ext cx="1142365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65530" algn="l"/>
              </a:tabLst>
            </a:pPr>
            <a:r>
              <a:rPr sz="1800" i="1" spc="-5" dirty="0">
                <a:latin typeface="Times New Roman"/>
                <a:cs typeface="Times New Roman"/>
              </a:rPr>
              <a:t>тор</a:t>
            </a:r>
            <a:r>
              <a:rPr sz="1800" i="1" spc="40" dirty="0">
                <a:latin typeface="Times New Roman"/>
                <a:cs typeface="Times New Roman"/>
              </a:rPr>
              <a:t>ц</a:t>
            </a:r>
            <a:r>
              <a:rPr sz="1800" i="1" dirty="0">
                <a:latin typeface="Times New Roman"/>
                <a:cs typeface="Times New Roman"/>
              </a:rPr>
              <a:t>е</a:t>
            </a:r>
            <a:r>
              <a:rPr sz="1800" i="1" spc="-20" dirty="0">
                <a:latin typeface="Times New Roman"/>
                <a:cs typeface="Times New Roman"/>
              </a:rPr>
              <a:t>в</a:t>
            </a:r>
            <a:r>
              <a:rPr sz="1800" i="1" dirty="0">
                <a:latin typeface="Times New Roman"/>
                <a:cs typeface="Times New Roman"/>
              </a:rPr>
              <a:t>ої	і</a:t>
            </a:r>
            <a:endParaRPr sz="1800">
              <a:latin typeface="Times New Roman"/>
              <a:cs typeface="Times New Roman"/>
            </a:endParaRPr>
          </a:p>
          <a:p>
            <a:pPr marL="109855" marR="5080">
              <a:lnSpc>
                <a:spcPts val="4320"/>
              </a:lnSpc>
              <a:spcBef>
                <a:spcPts val="305"/>
              </a:spcBef>
              <a:tabLst>
                <a:tab pos="1065530" algn="l"/>
              </a:tabLst>
            </a:pPr>
            <a:r>
              <a:rPr sz="1800" i="1" spc="-5" dirty="0">
                <a:latin typeface="Times New Roman"/>
                <a:cs typeface="Times New Roman"/>
              </a:rPr>
              <a:t>ти</a:t>
            </a:r>
            <a:r>
              <a:rPr sz="1800" i="1" spc="-10" dirty="0">
                <a:latin typeface="Times New Roman"/>
                <a:cs typeface="Times New Roman"/>
              </a:rPr>
              <a:t>л</a:t>
            </a:r>
            <a:r>
              <a:rPr sz="1800" i="1" spc="-5" dirty="0">
                <a:latin typeface="Times New Roman"/>
                <a:cs typeface="Times New Roman"/>
              </a:rPr>
              <a:t>ь</a:t>
            </a:r>
            <a:r>
              <a:rPr sz="1800" i="1" spc="-10" dirty="0">
                <a:latin typeface="Times New Roman"/>
                <a:cs typeface="Times New Roman"/>
              </a:rPr>
              <a:t>н</a:t>
            </a:r>
            <a:r>
              <a:rPr sz="1800" i="1" dirty="0">
                <a:latin typeface="Times New Roman"/>
                <a:cs typeface="Times New Roman"/>
              </a:rPr>
              <a:t>ої	і  </a:t>
            </a:r>
            <a:r>
              <a:rPr sz="1800" i="1" spc="-5" dirty="0">
                <a:latin typeface="Times New Roman"/>
                <a:cs typeface="Times New Roman"/>
              </a:rPr>
              <a:t>ти</a:t>
            </a:r>
            <a:r>
              <a:rPr sz="1800" i="1" spc="-10" dirty="0">
                <a:latin typeface="Times New Roman"/>
                <a:cs typeface="Times New Roman"/>
              </a:rPr>
              <a:t>л</a:t>
            </a:r>
            <a:r>
              <a:rPr sz="1800" i="1" spc="-5" dirty="0">
                <a:latin typeface="Times New Roman"/>
                <a:cs typeface="Times New Roman"/>
              </a:rPr>
              <a:t>ь</a:t>
            </a:r>
            <a:r>
              <a:rPr sz="1800" i="1" spc="-10" dirty="0">
                <a:latin typeface="Times New Roman"/>
                <a:cs typeface="Times New Roman"/>
              </a:rPr>
              <a:t>н</a:t>
            </a:r>
            <a:r>
              <a:rPr sz="1800" i="1" dirty="0">
                <a:latin typeface="Times New Roman"/>
                <a:cs typeface="Times New Roman"/>
              </a:rPr>
              <a:t>ої	і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589266" y="6239967"/>
            <a:ext cx="3284220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2110"/>
              </a:lnSpc>
              <a:spcBef>
                <a:spcPts val="210"/>
              </a:spcBef>
              <a:tabLst>
                <a:tab pos="309880" algn="l"/>
                <a:tab pos="607060" algn="l"/>
                <a:tab pos="1977389" algn="l"/>
                <a:tab pos="2387600" algn="l"/>
              </a:tabLst>
            </a:pPr>
            <a:r>
              <a:rPr sz="1800" i="1" dirty="0">
                <a:latin typeface="Times New Roman"/>
                <a:cs typeface="Times New Roman"/>
              </a:rPr>
              <a:t>3	–	св</a:t>
            </a:r>
            <a:r>
              <a:rPr sz="1800" i="1" spc="5" dirty="0">
                <a:latin typeface="Times New Roman"/>
                <a:cs typeface="Times New Roman"/>
              </a:rPr>
              <a:t>е</a:t>
            </a:r>
            <a:r>
              <a:rPr sz="1800" i="1" spc="-25" dirty="0">
                <a:latin typeface="Times New Roman"/>
                <a:cs typeface="Times New Roman"/>
              </a:rPr>
              <a:t>р</a:t>
            </a:r>
            <a:r>
              <a:rPr sz="1800" i="1" dirty="0">
                <a:latin typeface="Times New Roman"/>
                <a:cs typeface="Times New Roman"/>
              </a:rPr>
              <a:t>д</a:t>
            </a:r>
            <a:r>
              <a:rPr sz="1800" i="1" spc="15" dirty="0">
                <a:latin typeface="Times New Roman"/>
                <a:cs typeface="Times New Roman"/>
              </a:rPr>
              <a:t>л</a:t>
            </a:r>
            <a:r>
              <a:rPr sz="1800" i="1" dirty="0">
                <a:latin typeface="Times New Roman"/>
                <a:cs typeface="Times New Roman"/>
              </a:rPr>
              <a:t>ови</a:t>
            </a:r>
            <a:r>
              <a:rPr sz="1800" i="1" spc="-10" dirty="0">
                <a:latin typeface="Times New Roman"/>
                <a:cs typeface="Times New Roman"/>
              </a:rPr>
              <a:t>н</a:t>
            </a:r>
            <a:r>
              <a:rPr sz="1800" i="1" dirty="0">
                <a:latin typeface="Times New Roman"/>
                <a:cs typeface="Times New Roman"/>
              </a:rPr>
              <a:t>а	</a:t>
            </a:r>
            <a:r>
              <a:rPr sz="1800" i="1" spc="-5" dirty="0">
                <a:latin typeface="Times New Roman"/>
                <a:cs typeface="Times New Roman"/>
              </a:rPr>
              <a:t>н</a:t>
            </a:r>
            <a:r>
              <a:rPr sz="1800" i="1" dirty="0">
                <a:latin typeface="Times New Roman"/>
                <a:cs typeface="Times New Roman"/>
              </a:rPr>
              <a:t>а	</a:t>
            </a:r>
            <a:r>
              <a:rPr sz="1800" i="1" spc="-15" dirty="0">
                <a:latin typeface="Times New Roman"/>
                <a:cs typeface="Times New Roman"/>
              </a:rPr>
              <a:t>п</a:t>
            </a:r>
            <a:r>
              <a:rPr sz="1800" i="1" dirty="0">
                <a:latin typeface="Times New Roman"/>
                <a:cs typeface="Times New Roman"/>
              </a:rPr>
              <a:t>ер</a:t>
            </a:r>
            <a:r>
              <a:rPr sz="1800" i="1" spc="-15" dirty="0">
                <a:latin typeface="Times New Roman"/>
                <a:cs typeface="Times New Roman"/>
              </a:rPr>
              <a:t>е</a:t>
            </a:r>
            <a:r>
              <a:rPr sz="1800" i="1" spc="-5" dirty="0">
                <a:latin typeface="Times New Roman"/>
                <a:cs typeface="Times New Roman"/>
              </a:rPr>
              <a:t>ти</a:t>
            </a:r>
            <a:r>
              <a:rPr sz="1800" i="1" spc="-10" dirty="0">
                <a:latin typeface="Times New Roman"/>
                <a:cs typeface="Times New Roman"/>
              </a:rPr>
              <a:t>н</a:t>
            </a:r>
            <a:r>
              <a:rPr sz="1800" i="1" dirty="0">
                <a:latin typeface="Times New Roman"/>
                <a:cs typeface="Times New Roman"/>
              </a:rPr>
              <a:t>і  горизонтальної</a:t>
            </a:r>
            <a:r>
              <a:rPr sz="1800" i="1" spc="-3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граней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35504" y="53720"/>
            <a:ext cx="792797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0" dirty="0"/>
              <a:t>Видобування</a:t>
            </a:r>
            <a:r>
              <a:rPr sz="4400" spc="-110" dirty="0"/>
              <a:t> </a:t>
            </a:r>
            <a:r>
              <a:rPr sz="4400" spc="-40" dirty="0"/>
              <a:t>природного</a:t>
            </a:r>
            <a:r>
              <a:rPr sz="4400" spc="-110" dirty="0"/>
              <a:t> </a:t>
            </a:r>
            <a:r>
              <a:rPr sz="4400" spc="-30" dirty="0"/>
              <a:t>каменю</a:t>
            </a:r>
            <a:endParaRPr sz="4400" dirty="0"/>
          </a:p>
        </p:txBody>
      </p:sp>
      <p:grpSp>
        <p:nvGrpSpPr>
          <p:cNvPr id="4" name="object 4"/>
          <p:cNvGrpSpPr/>
          <p:nvPr/>
        </p:nvGrpSpPr>
        <p:grpSpPr>
          <a:xfrm>
            <a:off x="124968" y="752854"/>
            <a:ext cx="11889105" cy="5998845"/>
            <a:chOff x="124968" y="752854"/>
            <a:chExt cx="11889105" cy="599884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968" y="752854"/>
              <a:ext cx="4779264" cy="599846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53000" y="1237487"/>
              <a:ext cx="7060692" cy="52928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58810" y="1167130"/>
            <a:ext cx="3020060" cy="9753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13055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alibri Light"/>
                <a:cs typeface="Calibri Light"/>
              </a:rPr>
              <a:t>Перфоратори</a:t>
            </a:r>
            <a:endParaRPr sz="32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710"/>
              </a:spcBef>
            </a:pPr>
            <a:r>
              <a:rPr sz="1600" spc="-5" dirty="0">
                <a:latin typeface="Calibri"/>
                <a:cs typeface="Calibri"/>
              </a:rPr>
              <a:t>Класифікація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ручних </a:t>
            </a:r>
            <a:r>
              <a:rPr sz="1600" spc="-5" dirty="0">
                <a:latin typeface="Calibri"/>
                <a:cs typeface="Calibri"/>
              </a:rPr>
              <a:t>перфораторів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7761" y="206121"/>
            <a:ext cx="6694805" cy="37141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14325">
              <a:lnSpc>
                <a:spcPct val="100000"/>
              </a:lnSpc>
              <a:spcBef>
                <a:spcPts val="95"/>
              </a:spcBef>
            </a:pPr>
            <a:r>
              <a:rPr sz="2200" spc="-245" dirty="0">
                <a:latin typeface="Microsoft Sans Serif"/>
                <a:cs typeface="Microsoft Sans Serif"/>
              </a:rPr>
              <a:t>Перфоратори</a:t>
            </a:r>
            <a:r>
              <a:rPr sz="2200" spc="-240" dirty="0">
                <a:latin typeface="Microsoft Sans Serif"/>
                <a:cs typeface="Microsoft Sans Serif"/>
              </a:rPr>
              <a:t> </a:t>
            </a:r>
            <a:r>
              <a:rPr sz="2200" spc="-245" dirty="0">
                <a:latin typeface="Microsoft Sans Serif"/>
                <a:cs typeface="Microsoft Sans Serif"/>
              </a:rPr>
              <a:t>працюють</a:t>
            </a:r>
            <a:r>
              <a:rPr sz="2200" spc="-240" dirty="0">
                <a:latin typeface="Microsoft Sans Serif"/>
                <a:cs typeface="Microsoft Sans Serif"/>
              </a:rPr>
              <a:t> </a:t>
            </a:r>
            <a:r>
              <a:rPr sz="2200" spc="-185" dirty="0">
                <a:latin typeface="Microsoft Sans Serif"/>
                <a:cs typeface="Microsoft Sans Serif"/>
              </a:rPr>
              <a:t>від </a:t>
            </a:r>
            <a:r>
              <a:rPr sz="2200" spc="-215" dirty="0">
                <a:latin typeface="Microsoft Sans Serif"/>
                <a:cs typeface="Microsoft Sans Serif"/>
              </a:rPr>
              <a:t>різних </a:t>
            </a:r>
            <a:r>
              <a:rPr sz="2200" spc="-250" dirty="0">
                <a:latin typeface="Microsoft Sans Serif"/>
                <a:cs typeface="Microsoft Sans Serif"/>
              </a:rPr>
              <a:t>джерел</a:t>
            </a:r>
            <a:r>
              <a:rPr sz="2200" spc="-245" dirty="0">
                <a:latin typeface="Microsoft Sans Serif"/>
                <a:cs typeface="Microsoft Sans Serif"/>
              </a:rPr>
              <a:t> </a:t>
            </a:r>
            <a:r>
              <a:rPr sz="2200" spc="-170" dirty="0">
                <a:latin typeface="Microsoft Sans Serif"/>
                <a:cs typeface="Microsoft Sans Serif"/>
              </a:rPr>
              <a:t>енергії, </a:t>
            </a:r>
            <a:r>
              <a:rPr sz="2200" spc="-254" dirty="0">
                <a:latin typeface="Microsoft Sans Serif"/>
                <a:cs typeface="Microsoft Sans Serif"/>
              </a:rPr>
              <a:t>залежно </a:t>
            </a:r>
            <a:r>
              <a:rPr sz="2200" spc="-570" dirty="0">
                <a:latin typeface="Microsoft Sans Serif"/>
                <a:cs typeface="Microsoft Sans Serif"/>
              </a:rPr>
              <a:t> </a:t>
            </a:r>
            <a:r>
              <a:rPr sz="2200" spc="-185" dirty="0">
                <a:latin typeface="Microsoft Sans Serif"/>
                <a:cs typeface="Microsoft Sans Serif"/>
              </a:rPr>
              <a:t>від</a:t>
            </a:r>
            <a:r>
              <a:rPr sz="2200" spc="-80" dirty="0">
                <a:latin typeface="Microsoft Sans Serif"/>
                <a:cs typeface="Microsoft Sans Serif"/>
              </a:rPr>
              <a:t> </a:t>
            </a:r>
            <a:r>
              <a:rPr sz="2200" spc="-225" dirty="0">
                <a:latin typeface="Microsoft Sans Serif"/>
                <a:cs typeface="Microsoft Sans Serif"/>
              </a:rPr>
              <a:t>ць</a:t>
            </a:r>
            <a:r>
              <a:rPr sz="2200" spc="-235" dirty="0">
                <a:latin typeface="Microsoft Sans Serif"/>
                <a:cs typeface="Microsoft Sans Serif"/>
              </a:rPr>
              <a:t>о</a:t>
            </a:r>
            <a:r>
              <a:rPr sz="2200" spc="-175" dirty="0">
                <a:latin typeface="Microsoft Sans Serif"/>
                <a:cs typeface="Microsoft Sans Serif"/>
              </a:rPr>
              <a:t>г</a:t>
            </a:r>
            <a:r>
              <a:rPr sz="2200" spc="-245" dirty="0">
                <a:latin typeface="Microsoft Sans Serif"/>
                <a:cs typeface="Microsoft Sans Serif"/>
              </a:rPr>
              <a:t>о</a:t>
            </a:r>
            <a:r>
              <a:rPr sz="2200" spc="-75" dirty="0">
                <a:latin typeface="Microsoft Sans Serif"/>
                <a:cs typeface="Microsoft Sans Serif"/>
              </a:rPr>
              <a:t> </a:t>
            </a:r>
            <a:r>
              <a:rPr sz="2200" spc="-229" dirty="0">
                <a:latin typeface="Microsoft Sans Serif"/>
                <a:cs typeface="Microsoft Sans Serif"/>
              </a:rPr>
              <a:t>р</a:t>
            </a:r>
            <a:r>
              <a:rPr sz="2200" spc="-240" dirty="0">
                <a:latin typeface="Microsoft Sans Serif"/>
                <a:cs typeface="Microsoft Sans Serif"/>
              </a:rPr>
              <a:t>о</a:t>
            </a:r>
            <a:r>
              <a:rPr sz="2200" spc="-220" dirty="0">
                <a:latin typeface="Microsoft Sans Serif"/>
                <a:cs typeface="Microsoft Sans Serif"/>
              </a:rPr>
              <a:t>зрізня</a:t>
            </a:r>
            <a:r>
              <a:rPr sz="2200" spc="-340" dirty="0">
                <a:latin typeface="Microsoft Sans Serif"/>
                <a:cs typeface="Microsoft Sans Serif"/>
              </a:rPr>
              <a:t>ю</a:t>
            </a:r>
            <a:r>
              <a:rPr sz="2200" spc="-175" dirty="0">
                <a:latin typeface="Microsoft Sans Serif"/>
                <a:cs typeface="Microsoft Sans Serif"/>
              </a:rPr>
              <a:t>ть:</a:t>
            </a:r>
            <a:endParaRPr sz="2200">
              <a:latin typeface="Microsoft Sans Serif"/>
              <a:cs typeface="Microsoft Sans Serif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2200" spc="-240" dirty="0">
                <a:latin typeface="Microsoft Sans Serif"/>
                <a:cs typeface="Microsoft Sans Serif"/>
              </a:rPr>
              <a:t>пн</a:t>
            </a:r>
            <a:r>
              <a:rPr sz="2200" spc="-245" dirty="0">
                <a:latin typeface="Microsoft Sans Serif"/>
                <a:cs typeface="Microsoft Sans Serif"/>
              </a:rPr>
              <a:t>е</a:t>
            </a:r>
            <a:r>
              <a:rPr sz="2200" spc="-220" dirty="0">
                <a:latin typeface="Microsoft Sans Serif"/>
                <a:cs typeface="Microsoft Sans Serif"/>
              </a:rPr>
              <a:t>вматичні</a:t>
            </a:r>
            <a:r>
              <a:rPr sz="2200" spc="-60" dirty="0">
                <a:latin typeface="Microsoft Sans Serif"/>
                <a:cs typeface="Microsoft Sans Serif"/>
              </a:rPr>
              <a:t> </a:t>
            </a:r>
            <a:r>
              <a:rPr sz="2200" spc="-240" dirty="0">
                <a:latin typeface="Microsoft Sans Serif"/>
                <a:cs typeface="Microsoft Sans Serif"/>
              </a:rPr>
              <a:t>п</a:t>
            </a:r>
            <a:r>
              <a:rPr sz="2200" spc="-245" dirty="0">
                <a:latin typeface="Microsoft Sans Serif"/>
                <a:cs typeface="Microsoft Sans Serif"/>
              </a:rPr>
              <a:t>е</a:t>
            </a:r>
            <a:r>
              <a:rPr sz="2200" spc="-229" dirty="0">
                <a:latin typeface="Microsoft Sans Serif"/>
                <a:cs typeface="Microsoft Sans Serif"/>
              </a:rPr>
              <a:t>р</a:t>
            </a:r>
            <a:r>
              <a:rPr sz="2200" spc="-350" dirty="0">
                <a:latin typeface="Microsoft Sans Serif"/>
                <a:cs typeface="Microsoft Sans Serif"/>
              </a:rPr>
              <a:t>ф</a:t>
            </a:r>
            <a:r>
              <a:rPr sz="2200" spc="-229" dirty="0">
                <a:latin typeface="Microsoft Sans Serif"/>
                <a:cs typeface="Microsoft Sans Serif"/>
              </a:rPr>
              <a:t>о</a:t>
            </a:r>
            <a:r>
              <a:rPr sz="2200" spc="-240" dirty="0">
                <a:latin typeface="Microsoft Sans Serif"/>
                <a:cs typeface="Microsoft Sans Serif"/>
              </a:rPr>
              <a:t>р</a:t>
            </a:r>
            <a:r>
              <a:rPr sz="2200" spc="-215" dirty="0">
                <a:latin typeface="Microsoft Sans Serif"/>
                <a:cs typeface="Microsoft Sans Serif"/>
              </a:rPr>
              <a:t>ато</a:t>
            </a:r>
            <a:r>
              <a:rPr sz="2200" spc="-240" dirty="0">
                <a:latin typeface="Microsoft Sans Serif"/>
                <a:cs typeface="Microsoft Sans Serif"/>
              </a:rPr>
              <a:t>р</a:t>
            </a:r>
            <a:r>
              <a:rPr sz="2200" spc="-229" dirty="0">
                <a:latin typeface="Microsoft Sans Serif"/>
                <a:cs typeface="Microsoft Sans Serif"/>
              </a:rPr>
              <a:t>и</a:t>
            </a:r>
            <a:r>
              <a:rPr sz="2200" spc="-114" dirty="0">
                <a:latin typeface="Microsoft Sans Serif"/>
                <a:cs typeface="Microsoft Sans Serif"/>
              </a:rPr>
              <a:t>,</a:t>
            </a:r>
            <a:r>
              <a:rPr sz="2200" spc="-45" dirty="0">
                <a:latin typeface="Microsoft Sans Serif"/>
                <a:cs typeface="Microsoft Sans Serif"/>
              </a:rPr>
              <a:t> </a:t>
            </a:r>
            <a:r>
              <a:rPr sz="2200" spc="-265" dirty="0">
                <a:latin typeface="Microsoft Sans Serif"/>
                <a:cs typeface="Microsoft Sans Serif"/>
              </a:rPr>
              <a:t>як</a:t>
            </a:r>
            <a:r>
              <a:rPr sz="2200" spc="-114" dirty="0">
                <a:latin typeface="Microsoft Sans Serif"/>
                <a:cs typeface="Microsoft Sans Serif"/>
              </a:rPr>
              <a:t>і</a:t>
            </a:r>
            <a:r>
              <a:rPr sz="2200" spc="-90" dirty="0">
                <a:latin typeface="Microsoft Sans Serif"/>
                <a:cs typeface="Microsoft Sans Serif"/>
              </a:rPr>
              <a:t> </a:t>
            </a:r>
            <a:r>
              <a:rPr sz="2200" spc="-240" dirty="0">
                <a:latin typeface="Microsoft Sans Serif"/>
                <a:cs typeface="Microsoft Sans Serif"/>
              </a:rPr>
              <a:t>пр</a:t>
            </a:r>
            <a:r>
              <a:rPr sz="2200" spc="-250" dirty="0">
                <a:latin typeface="Microsoft Sans Serif"/>
                <a:cs typeface="Microsoft Sans Serif"/>
              </a:rPr>
              <a:t>а</a:t>
            </a:r>
            <a:r>
              <a:rPr sz="2200" spc="-229" dirty="0">
                <a:latin typeface="Microsoft Sans Serif"/>
                <a:cs typeface="Microsoft Sans Serif"/>
              </a:rPr>
              <a:t>ц</a:t>
            </a:r>
            <a:r>
              <a:rPr sz="2200" spc="-305" dirty="0">
                <a:latin typeface="Microsoft Sans Serif"/>
                <a:cs typeface="Microsoft Sans Serif"/>
              </a:rPr>
              <a:t>ю</a:t>
            </a:r>
            <a:r>
              <a:rPr sz="2200" spc="-229" dirty="0">
                <a:latin typeface="Microsoft Sans Serif"/>
                <a:cs typeface="Microsoft Sans Serif"/>
              </a:rPr>
              <a:t>ють</a:t>
            </a:r>
            <a:r>
              <a:rPr sz="2200" spc="-65" dirty="0">
                <a:latin typeface="Microsoft Sans Serif"/>
                <a:cs typeface="Microsoft Sans Serif"/>
              </a:rPr>
              <a:t> </a:t>
            </a:r>
            <a:r>
              <a:rPr sz="2200" spc="-185" dirty="0">
                <a:latin typeface="Microsoft Sans Serif"/>
                <a:cs typeface="Microsoft Sans Serif"/>
              </a:rPr>
              <a:t>від</a:t>
            </a:r>
            <a:r>
              <a:rPr sz="2200" spc="-80" dirty="0">
                <a:latin typeface="Microsoft Sans Serif"/>
                <a:cs typeface="Microsoft Sans Serif"/>
              </a:rPr>
              <a:t> </a:t>
            </a:r>
            <a:r>
              <a:rPr sz="2200" spc="-210" dirty="0">
                <a:latin typeface="Microsoft Sans Serif"/>
                <a:cs typeface="Microsoft Sans Serif"/>
              </a:rPr>
              <a:t>стислого</a:t>
            </a:r>
            <a:endParaRPr sz="2200">
              <a:latin typeface="Microsoft Sans Serif"/>
              <a:cs typeface="Microsoft Sans Serif"/>
            </a:endParaRPr>
          </a:p>
          <a:p>
            <a:pPr marL="241300">
              <a:lnSpc>
                <a:spcPct val="100000"/>
              </a:lnSpc>
            </a:pPr>
            <a:r>
              <a:rPr sz="2200" spc="-195" dirty="0">
                <a:latin typeface="Microsoft Sans Serif"/>
                <a:cs typeface="Microsoft Sans Serif"/>
              </a:rPr>
              <a:t>повітря;</a:t>
            </a:r>
            <a:endParaRPr sz="2200">
              <a:latin typeface="Microsoft Sans Serif"/>
              <a:cs typeface="Microsoft Sans Serif"/>
            </a:endParaRPr>
          </a:p>
          <a:p>
            <a:pPr marL="241300" indent="-228600">
              <a:lnSpc>
                <a:spcPct val="100000"/>
              </a:lnSpc>
              <a:spcBef>
                <a:spcPts val="5"/>
              </a:spcBef>
              <a:buChar char="•"/>
              <a:tabLst>
                <a:tab pos="240665" algn="l"/>
                <a:tab pos="241300" algn="l"/>
              </a:tabLst>
            </a:pPr>
            <a:r>
              <a:rPr sz="2200" spc="-175" dirty="0">
                <a:latin typeface="Microsoft Sans Serif"/>
                <a:cs typeface="Microsoft Sans Serif"/>
              </a:rPr>
              <a:t>гід</a:t>
            </a:r>
            <a:r>
              <a:rPr sz="2200" spc="-254" dirty="0">
                <a:latin typeface="Microsoft Sans Serif"/>
                <a:cs typeface="Microsoft Sans Serif"/>
              </a:rPr>
              <a:t>р</a:t>
            </a:r>
            <a:r>
              <a:rPr sz="2200" spc="-215" dirty="0">
                <a:latin typeface="Microsoft Sans Serif"/>
                <a:cs typeface="Microsoft Sans Serif"/>
              </a:rPr>
              <a:t>ав</a:t>
            </a:r>
            <a:r>
              <a:rPr sz="2200" spc="-235" dirty="0">
                <a:latin typeface="Microsoft Sans Serif"/>
                <a:cs typeface="Microsoft Sans Serif"/>
              </a:rPr>
              <a:t>л</a:t>
            </a:r>
            <a:r>
              <a:rPr sz="2200" spc="-195" dirty="0">
                <a:latin typeface="Microsoft Sans Serif"/>
                <a:cs typeface="Microsoft Sans Serif"/>
              </a:rPr>
              <a:t>ічн</a:t>
            </a:r>
            <a:r>
              <a:rPr sz="2200" spc="-100" dirty="0">
                <a:latin typeface="Microsoft Sans Serif"/>
                <a:cs typeface="Microsoft Sans Serif"/>
              </a:rPr>
              <a:t>і</a:t>
            </a:r>
            <a:r>
              <a:rPr sz="2200" spc="-60" dirty="0">
                <a:latin typeface="Microsoft Sans Serif"/>
                <a:cs typeface="Microsoft Sans Serif"/>
              </a:rPr>
              <a:t> </a:t>
            </a:r>
            <a:r>
              <a:rPr sz="2200" spc="-240" dirty="0">
                <a:latin typeface="Microsoft Sans Serif"/>
                <a:cs typeface="Microsoft Sans Serif"/>
              </a:rPr>
              <a:t>п</a:t>
            </a:r>
            <a:r>
              <a:rPr sz="2200" spc="-245" dirty="0">
                <a:latin typeface="Microsoft Sans Serif"/>
                <a:cs typeface="Microsoft Sans Serif"/>
              </a:rPr>
              <a:t>е</a:t>
            </a:r>
            <a:r>
              <a:rPr sz="2200" spc="-229" dirty="0">
                <a:latin typeface="Microsoft Sans Serif"/>
                <a:cs typeface="Microsoft Sans Serif"/>
              </a:rPr>
              <a:t>р</a:t>
            </a:r>
            <a:r>
              <a:rPr sz="2200" spc="-350" dirty="0">
                <a:latin typeface="Microsoft Sans Serif"/>
                <a:cs typeface="Microsoft Sans Serif"/>
              </a:rPr>
              <a:t>ф</a:t>
            </a:r>
            <a:r>
              <a:rPr sz="2200" spc="-229" dirty="0">
                <a:latin typeface="Microsoft Sans Serif"/>
                <a:cs typeface="Microsoft Sans Serif"/>
              </a:rPr>
              <a:t>о</a:t>
            </a:r>
            <a:r>
              <a:rPr sz="2200" spc="-240" dirty="0">
                <a:latin typeface="Microsoft Sans Serif"/>
                <a:cs typeface="Microsoft Sans Serif"/>
              </a:rPr>
              <a:t>р</a:t>
            </a:r>
            <a:r>
              <a:rPr sz="2200" spc="-215" dirty="0">
                <a:latin typeface="Microsoft Sans Serif"/>
                <a:cs typeface="Microsoft Sans Serif"/>
              </a:rPr>
              <a:t>ато</a:t>
            </a:r>
            <a:r>
              <a:rPr sz="2200" spc="-240" dirty="0">
                <a:latin typeface="Microsoft Sans Serif"/>
                <a:cs typeface="Microsoft Sans Serif"/>
              </a:rPr>
              <a:t>р</a:t>
            </a:r>
            <a:r>
              <a:rPr sz="2200" spc="-225" dirty="0">
                <a:latin typeface="Microsoft Sans Serif"/>
                <a:cs typeface="Microsoft Sans Serif"/>
              </a:rPr>
              <a:t>и</a:t>
            </a:r>
            <a:r>
              <a:rPr sz="2200" spc="-25" dirty="0">
                <a:latin typeface="Microsoft Sans Serif"/>
                <a:cs typeface="Microsoft Sans Serif"/>
              </a:rPr>
              <a:t> </a:t>
            </a:r>
            <a:r>
              <a:rPr sz="2200" spc="355" dirty="0">
                <a:latin typeface="Microsoft Sans Serif"/>
                <a:cs typeface="Microsoft Sans Serif"/>
              </a:rPr>
              <a:t>–</a:t>
            </a:r>
            <a:r>
              <a:rPr sz="2200" spc="-90" dirty="0">
                <a:latin typeface="Microsoft Sans Serif"/>
                <a:cs typeface="Microsoft Sans Serif"/>
              </a:rPr>
              <a:t> </a:t>
            </a:r>
            <a:r>
              <a:rPr sz="2200" spc="-185" dirty="0">
                <a:latin typeface="Microsoft Sans Serif"/>
                <a:cs typeface="Microsoft Sans Serif"/>
              </a:rPr>
              <a:t>від</a:t>
            </a:r>
            <a:r>
              <a:rPr sz="2200" spc="-90" dirty="0">
                <a:latin typeface="Microsoft Sans Serif"/>
                <a:cs typeface="Microsoft Sans Serif"/>
              </a:rPr>
              <a:t> </a:t>
            </a:r>
            <a:r>
              <a:rPr sz="2200" spc="-204" dirty="0">
                <a:latin typeface="Microsoft Sans Serif"/>
                <a:cs typeface="Microsoft Sans Serif"/>
              </a:rPr>
              <a:t>с</a:t>
            </a:r>
            <a:r>
              <a:rPr sz="2200" spc="-185" dirty="0">
                <a:latin typeface="Microsoft Sans Serif"/>
                <a:cs typeface="Microsoft Sans Serif"/>
              </a:rPr>
              <a:t>т</a:t>
            </a:r>
            <a:r>
              <a:rPr sz="2200" spc="-220" dirty="0">
                <a:latin typeface="Microsoft Sans Serif"/>
                <a:cs typeface="Microsoft Sans Serif"/>
              </a:rPr>
              <a:t>исл</a:t>
            </a:r>
            <a:r>
              <a:rPr sz="2200" spc="-229" dirty="0">
                <a:latin typeface="Microsoft Sans Serif"/>
                <a:cs typeface="Microsoft Sans Serif"/>
              </a:rPr>
              <a:t>о</a:t>
            </a:r>
            <a:r>
              <a:rPr sz="2200" spc="-175" dirty="0">
                <a:latin typeface="Microsoft Sans Serif"/>
                <a:cs typeface="Microsoft Sans Serif"/>
              </a:rPr>
              <a:t>г</a:t>
            </a:r>
            <a:r>
              <a:rPr sz="2200" spc="-245" dirty="0">
                <a:latin typeface="Microsoft Sans Serif"/>
                <a:cs typeface="Microsoft Sans Serif"/>
              </a:rPr>
              <a:t>о</a:t>
            </a:r>
            <a:r>
              <a:rPr sz="2200" spc="-75" dirty="0">
                <a:latin typeface="Microsoft Sans Serif"/>
                <a:cs typeface="Microsoft Sans Serif"/>
              </a:rPr>
              <a:t> </a:t>
            </a:r>
            <a:r>
              <a:rPr sz="2200" spc="-315" dirty="0">
                <a:latin typeface="Microsoft Sans Serif"/>
                <a:cs typeface="Microsoft Sans Serif"/>
              </a:rPr>
              <a:t>м</a:t>
            </a:r>
            <a:r>
              <a:rPr sz="2200" spc="-254" dirty="0">
                <a:latin typeface="Microsoft Sans Serif"/>
                <a:cs typeface="Microsoft Sans Serif"/>
              </a:rPr>
              <a:t>а</a:t>
            </a:r>
            <a:r>
              <a:rPr sz="2200" spc="-200" dirty="0">
                <a:latin typeface="Microsoft Sans Serif"/>
                <a:cs typeface="Microsoft Sans Serif"/>
              </a:rPr>
              <a:t>стила;</a:t>
            </a:r>
            <a:endParaRPr sz="2200">
              <a:latin typeface="Microsoft Sans Serif"/>
              <a:cs typeface="Microsoft Sans Serif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2200" spc="-220" dirty="0">
                <a:latin typeface="Microsoft Sans Serif"/>
                <a:cs typeface="Microsoft Sans Serif"/>
              </a:rPr>
              <a:t>е</a:t>
            </a:r>
            <a:r>
              <a:rPr sz="2200" spc="-235" dirty="0">
                <a:latin typeface="Microsoft Sans Serif"/>
                <a:cs typeface="Microsoft Sans Serif"/>
              </a:rPr>
              <a:t>л</a:t>
            </a:r>
            <a:r>
              <a:rPr sz="2200" spc="-240" dirty="0">
                <a:latin typeface="Microsoft Sans Serif"/>
                <a:cs typeface="Microsoft Sans Serif"/>
              </a:rPr>
              <a:t>ектричн</a:t>
            </a:r>
            <a:r>
              <a:rPr sz="2200" spc="-100" dirty="0">
                <a:latin typeface="Microsoft Sans Serif"/>
                <a:cs typeface="Microsoft Sans Serif"/>
              </a:rPr>
              <a:t>і</a:t>
            </a:r>
            <a:r>
              <a:rPr sz="2200" spc="-60" dirty="0">
                <a:latin typeface="Microsoft Sans Serif"/>
                <a:cs typeface="Microsoft Sans Serif"/>
              </a:rPr>
              <a:t> </a:t>
            </a:r>
            <a:r>
              <a:rPr sz="2200" spc="355" dirty="0">
                <a:latin typeface="Microsoft Sans Serif"/>
                <a:cs typeface="Microsoft Sans Serif"/>
              </a:rPr>
              <a:t>–</a:t>
            </a:r>
            <a:r>
              <a:rPr sz="2200" spc="-90" dirty="0">
                <a:latin typeface="Microsoft Sans Serif"/>
                <a:cs typeface="Microsoft Sans Serif"/>
              </a:rPr>
              <a:t> </a:t>
            </a:r>
            <a:r>
              <a:rPr sz="2200" spc="-185" dirty="0">
                <a:latin typeface="Microsoft Sans Serif"/>
                <a:cs typeface="Microsoft Sans Serif"/>
              </a:rPr>
              <a:t>від</a:t>
            </a:r>
            <a:r>
              <a:rPr sz="2200" spc="-90" dirty="0">
                <a:latin typeface="Microsoft Sans Serif"/>
                <a:cs typeface="Microsoft Sans Serif"/>
              </a:rPr>
              <a:t> </a:t>
            </a:r>
            <a:r>
              <a:rPr sz="2200" spc="-220" dirty="0">
                <a:latin typeface="Microsoft Sans Serif"/>
                <a:cs typeface="Microsoft Sans Serif"/>
              </a:rPr>
              <a:t>е</a:t>
            </a:r>
            <a:r>
              <a:rPr sz="2200" spc="-229" dirty="0">
                <a:latin typeface="Microsoft Sans Serif"/>
                <a:cs typeface="Microsoft Sans Serif"/>
              </a:rPr>
              <a:t>л</a:t>
            </a:r>
            <a:r>
              <a:rPr sz="2200" spc="-235" dirty="0">
                <a:latin typeface="Microsoft Sans Serif"/>
                <a:cs typeface="Microsoft Sans Serif"/>
              </a:rPr>
              <a:t>ектро</a:t>
            </a:r>
            <a:r>
              <a:rPr sz="2200" spc="-260" dirty="0">
                <a:latin typeface="Microsoft Sans Serif"/>
                <a:cs typeface="Microsoft Sans Serif"/>
              </a:rPr>
              <a:t>е</a:t>
            </a:r>
            <a:r>
              <a:rPr sz="2200" spc="-225" dirty="0">
                <a:latin typeface="Microsoft Sans Serif"/>
                <a:cs typeface="Microsoft Sans Serif"/>
              </a:rPr>
              <a:t>не</a:t>
            </a:r>
            <a:r>
              <a:rPr sz="2200" spc="-235" dirty="0">
                <a:latin typeface="Microsoft Sans Serif"/>
                <a:cs typeface="Microsoft Sans Serif"/>
              </a:rPr>
              <a:t>р</a:t>
            </a:r>
            <a:r>
              <a:rPr sz="2200" spc="-105" dirty="0">
                <a:latin typeface="Microsoft Sans Serif"/>
                <a:cs typeface="Microsoft Sans Serif"/>
              </a:rPr>
              <a:t>гії;</a:t>
            </a:r>
            <a:endParaRPr sz="2200">
              <a:latin typeface="Microsoft Sans Serif"/>
              <a:cs typeface="Microsoft Sans Serif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2200" spc="-215" dirty="0">
                <a:latin typeface="Microsoft Sans Serif"/>
                <a:cs typeface="Microsoft Sans Serif"/>
              </a:rPr>
              <a:t>комбіновані.</a:t>
            </a:r>
            <a:endParaRPr sz="2200">
              <a:latin typeface="Microsoft Sans Serif"/>
              <a:cs typeface="Microsoft Sans Serif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  <a:tab pos="681355" algn="l"/>
                <a:tab pos="2525395" algn="l"/>
                <a:tab pos="4533265" algn="l"/>
              </a:tabLst>
            </a:pPr>
            <a:r>
              <a:rPr sz="2200" spc="-265" dirty="0">
                <a:latin typeface="Microsoft Sans Serif"/>
                <a:cs typeface="Microsoft Sans Serif"/>
              </a:rPr>
              <a:t>У	</a:t>
            </a:r>
            <a:r>
              <a:rPr sz="2200" spc="-235" dirty="0">
                <a:latin typeface="Microsoft Sans Serif"/>
                <a:cs typeface="Microsoft Sans Serif"/>
              </a:rPr>
              <a:t>перфораторах	</a:t>
            </a:r>
            <a:r>
              <a:rPr sz="2200" spc="-229" dirty="0">
                <a:latin typeface="Microsoft Sans Serif"/>
                <a:cs typeface="Microsoft Sans Serif"/>
              </a:rPr>
              <a:t>використовують	</a:t>
            </a:r>
            <a:r>
              <a:rPr sz="2200" spc="-215" dirty="0">
                <a:latin typeface="Microsoft Sans Serif"/>
                <a:cs typeface="Microsoft Sans Serif"/>
              </a:rPr>
              <a:t>ударно-обертальне,</a:t>
            </a:r>
            <a:endParaRPr sz="2200">
              <a:latin typeface="Microsoft Sans Serif"/>
              <a:cs typeface="Microsoft Sans Serif"/>
            </a:endParaRPr>
          </a:p>
          <a:p>
            <a:pPr marL="241300">
              <a:lnSpc>
                <a:spcPct val="100000"/>
              </a:lnSpc>
            </a:pPr>
            <a:r>
              <a:rPr sz="2200" spc="-225" dirty="0">
                <a:latin typeface="Microsoft Sans Serif"/>
                <a:cs typeface="Microsoft Sans Serif"/>
              </a:rPr>
              <a:t>ударно-поворотне</a:t>
            </a:r>
            <a:r>
              <a:rPr sz="2200" spc="-50" dirty="0">
                <a:latin typeface="Microsoft Sans Serif"/>
                <a:cs typeface="Microsoft Sans Serif"/>
              </a:rPr>
              <a:t> </a:t>
            </a:r>
            <a:r>
              <a:rPr sz="2200" spc="-105" dirty="0">
                <a:latin typeface="Microsoft Sans Serif"/>
                <a:cs typeface="Microsoft Sans Serif"/>
              </a:rPr>
              <a:t>і</a:t>
            </a:r>
            <a:r>
              <a:rPr sz="2200" spc="-85" dirty="0">
                <a:latin typeface="Microsoft Sans Serif"/>
                <a:cs typeface="Microsoft Sans Serif"/>
              </a:rPr>
              <a:t> </a:t>
            </a:r>
            <a:r>
              <a:rPr sz="2200" spc="-225" dirty="0">
                <a:latin typeface="Microsoft Sans Serif"/>
                <a:cs typeface="Microsoft Sans Serif"/>
              </a:rPr>
              <a:t>обертальне</a:t>
            </a:r>
            <a:r>
              <a:rPr sz="2200" spc="-60" dirty="0">
                <a:latin typeface="Microsoft Sans Serif"/>
                <a:cs typeface="Microsoft Sans Serif"/>
              </a:rPr>
              <a:t> </a:t>
            </a:r>
            <a:r>
              <a:rPr sz="2200" spc="-195" dirty="0">
                <a:latin typeface="Microsoft Sans Serif"/>
                <a:cs typeface="Microsoft Sans Serif"/>
              </a:rPr>
              <a:t>буріння.</a:t>
            </a:r>
            <a:endParaRPr sz="2200">
              <a:latin typeface="Microsoft Sans Serif"/>
              <a:cs typeface="Microsoft Sans Serif"/>
            </a:endParaRPr>
          </a:p>
          <a:p>
            <a:pPr marL="241300" marR="508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  <a:tab pos="1751330" algn="l"/>
                <a:tab pos="3342640" algn="l"/>
                <a:tab pos="4399280" algn="l"/>
                <a:tab pos="4808855" algn="l"/>
                <a:tab pos="5458460" algn="l"/>
                <a:tab pos="5949315" algn="l"/>
                <a:tab pos="6357620" algn="l"/>
              </a:tabLst>
            </a:pPr>
            <a:r>
              <a:rPr sz="2200" spc="-260" dirty="0">
                <a:latin typeface="Microsoft Sans Serif"/>
                <a:cs typeface="Microsoft Sans Serif"/>
              </a:rPr>
              <a:t>Пн</a:t>
            </a:r>
            <a:r>
              <a:rPr sz="2200" spc="-235" dirty="0">
                <a:latin typeface="Microsoft Sans Serif"/>
                <a:cs typeface="Microsoft Sans Serif"/>
              </a:rPr>
              <a:t>ев</a:t>
            </a:r>
            <a:r>
              <a:rPr sz="2200" spc="-310" dirty="0">
                <a:latin typeface="Microsoft Sans Serif"/>
                <a:cs typeface="Microsoft Sans Serif"/>
              </a:rPr>
              <a:t>м</a:t>
            </a:r>
            <a:r>
              <a:rPr sz="2200" spc="-225" dirty="0">
                <a:latin typeface="Microsoft Sans Serif"/>
                <a:cs typeface="Microsoft Sans Serif"/>
              </a:rPr>
              <a:t>атич</a:t>
            </a:r>
            <a:r>
              <a:rPr sz="2200" spc="-220" dirty="0">
                <a:latin typeface="Microsoft Sans Serif"/>
                <a:cs typeface="Microsoft Sans Serif"/>
              </a:rPr>
              <a:t>н</a:t>
            </a:r>
            <a:r>
              <a:rPr sz="2200" spc="-105" dirty="0">
                <a:latin typeface="Microsoft Sans Serif"/>
                <a:cs typeface="Microsoft Sans Serif"/>
              </a:rPr>
              <a:t>і</a:t>
            </a:r>
            <a:r>
              <a:rPr sz="2200" dirty="0">
                <a:latin typeface="Microsoft Sans Serif"/>
                <a:cs typeface="Microsoft Sans Serif"/>
              </a:rPr>
              <a:t>	</a:t>
            </a:r>
            <a:r>
              <a:rPr sz="2200" spc="-240" dirty="0">
                <a:latin typeface="Microsoft Sans Serif"/>
                <a:cs typeface="Microsoft Sans Serif"/>
              </a:rPr>
              <a:t>п</a:t>
            </a:r>
            <a:r>
              <a:rPr sz="2200" spc="-245" dirty="0">
                <a:latin typeface="Microsoft Sans Serif"/>
                <a:cs typeface="Microsoft Sans Serif"/>
              </a:rPr>
              <a:t>е</a:t>
            </a:r>
            <a:r>
              <a:rPr sz="2200" spc="-225" dirty="0">
                <a:latin typeface="Microsoft Sans Serif"/>
                <a:cs typeface="Microsoft Sans Serif"/>
              </a:rPr>
              <a:t>р</a:t>
            </a:r>
            <a:r>
              <a:rPr sz="2200" spc="-260" dirty="0">
                <a:latin typeface="Microsoft Sans Serif"/>
                <a:cs typeface="Microsoft Sans Serif"/>
              </a:rPr>
              <a:t>фор</a:t>
            </a:r>
            <a:r>
              <a:rPr sz="2200" spc="-240" dirty="0">
                <a:latin typeface="Microsoft Sans Serif"/>
                <a:cs typeface="Microsoft Sans Serif"/>
              </a:rPr>
              <a:t>а</a:t>
            </a:r>
            <a:r>
              <a:rPr sz="2200" spc="-215" dirty="0">
                <a:latin typeface="Microsoft Sans Serif"/>
                <a:cs typeface="Microsoft Sans Serif"/>
              </a:rPr>
              <a:t>тор</a:t>
            </a:r>
            <a:r>
              <a:rPr sz="2200" spc="-225" dirty="0">
                <a:latin typeface="Microsoft Sans Serif"/>
                <a:cs typeface="Microsoft Sans Serif"/>
              </a:rPr>
              <a:t>и</a:t>
            </a:r>
            <a:r>
              <a:rPr sz="2200" dirty="0">
                <a:latin typeface="Microsoft Sans Serif"/>
                <a:cs typeface="Microsoft Sans Serif"/>
              </a:rPr>
              <a:t>	</a:t>
            </a:r>
            <a:r>
              <a:rPr sz="2200" spc="-250" dirty="0">
                <a:latin typeface="Microsoft Sans Serif"/>
                <a:cs typeface="Microsoft Sans Serif"/>
              </a:rPr>
              <a:t>д</a:t>
            </a:r>
            <a:r>
              <a:rPr sz="2200" spc="-105" dirty="0">
                <a:latin typeface="Microsoft Sans Serif"/>
                <a:cs typeface="Microsoft Sans Serif"/>
              </a:rPr>
              <a:t>і</a:t>
            </a:r>
            <a:r>
              <a:rPr sz="2200" spc="-210" dirty="0">
                <a:latin typeface="Microsoft Sans Serif"/>
                <a:cs typeface="Microsoft Sans Serif"/>
              </a:rPr>
              <a:t>лятьс</a:t>
            </a:r>
            <a:r>
              <a:rPr sz="2200" spc="-215" dirty="0">
                <a:latin typeface="Microsoft Sans Serif"/>
                <a:cs typeface="Microsoft Sans Serif"/>
              </a:rPr>
              <a:t>я</a:t>
            </a:r>
            <a:r>
              <a:rPr sz="2200" dirty="0">
                <a:latin typeface="Microsoft Sans Serif"/>
                <a:cs typeface="Microsoft Sans Serif"/>
              </a:rPr>
              <a:t>	</a:t>
            </a:r>
            <a:r>
              <a:rPr sz="2200" spc="-229" dirty="0">
                <a:latin typeface="Microsoft Sans Serif"/>
                <a:cs typeface="Microsoft Sans Serif"/>
              </a:rPr>
              <a:t>на</a:t>
            </a:r>
            <a:r>
              <a:rPr sz="2200" dirty="0">
                <a:latin typeface="Microsoft Sans Serif"/>
                <a:cs typeface="Microsoft Sans Serif"/>
              </a:rPr>
              <a:t>	</a:t>
            </a:r>
            <a:r>
              <a:rPr sz="2200" spc="-225" dirty="0">
                <a:latin typeface="Microsoft Sans Serif"/>
                <a:cs typeface="Microsoft Sans Serif"/>
              </a:rPr>
              <a:t>л</a:t>
            </a:r>
            <a:r>
              <a:rPr sz="2200" spc="-229" dirty="0">
                <a:latin typeface="Microsoft Sans Serif"/>
                <a:cs typeface="Microsoft Sans Serif"/>
              </a:rPr>
              <a:t>е</a:t>
            </a:r>
            <a:r>
              <a:rPr sz="2200" spc="-225" dirty="0">
                <a:latin typeface="Microsoft Sans Serif"/>
                <a:cs typeface="Microsoft Sans Serif"/>
              </a:rPr>
              <a:t>г</a:t>
            </a:r>
            <a:r>
              <a:rPr sz="2200" spc="-280" dirty="0">
                <a:latin typeface="Microsoft Sans Serif"/>
                <a:cs typeface="Microsoft Sans Serif"/>
              </a:rPr>
              <a:t>к</a:t>
            </a:r>
            <a:r>
              <a:rPr sz="2200" spc="-105" dirty="0">
                <a:latin typeface="Microsoft Sans Serif"/>
                <a:cs typeface="Microsoft Sans Serif"/>
              </a:rPr>
              <a:t>і</a:t>
            </a:r>
            <a:r>
              <a:rPr sz="2200" dirty="0">
                <a:latin typeface="Microsoft Sans Serif"/>
                <a:cs typeface="Microsoft Sans Serif"/>
              </a:rPr>
              <a:t>	</a:t>
            </a:r>
            <a:r>
              <a:rPr sz="2200" spc="-200" dirty="0">
                <a:latin typeface="Microsoft Sans Serif"/>
                <a:cs typeface="Microsoft Sans Serif"/>
              </a:rPr>
              <a:t>(до</a:t>
            </a:r>
            <a:r>
              <a:rPr sz="2200" dirty="0">
                <a:latin typeface="Microsoft Sans Serif"/>
                <a:cs typeface="Microsoft Sans Serif"/>
              </a:rPr>
              <a:t>	</a:t>
            </a:r>
            <a:r>
              <a:rPr sz="2200" spc="-235" dirty="0">
                <a:latin typeface="Microsoft Sans Serif"/>
                <a:cs typeface="Microsoft Sans Serif"/>
              </a:rPr>
              <a:t>1</a:t>
            </a:r>
            <a:r>
              <a:rPr sz="2200" spc="-225" dirty="0">
                <a:latin typeface="Microsoft Sans Serif"/>
                <a:cs typeface="Microsoft Sans Serif"/>
              </a:rPr>
              <a:t>8</a:t>
            </a:r>
            <a:r>
              <a:rPr sz="2200" dirty="0">
                <a:latin typeface="Microsoft Sans Serif"/>
                <a:cs typeface="Microsoft Sans Serif"/>
              </a:rPr>
              <a:t>	</a:t>
            </a:r>
            <a:r>
              <a:rPr sz="2200" spc="-290" dirty="0">
                <a:latin typeface="Microsoft Sans Serif"/>
                <a:cs typeface="Microsoft Sans Serif"/>
              </a:rPr>
              <a:t>к</a:t>
            </a:r>
            <a:r>
              <a:rPr sz="2200" spc="-215" dirty="0">
                <a:latin typeface="Microsoft Sans Serif"/>
                <a:cs typeface="Microsoft Sans Serif"/>
              </a:rPr>
              <a:t>г</a:t>
            </a:r>
            <a:r>
              <a:rPr sz="2200" spc="-114" dirty="0">
                <a:latin typeface="Microsoft Sans Serif"/>
                <a:cs typeface="Microsoft Sans Serif"/>
              </a:rPr>
              <a:t>),  </a:t>
            </a:r>
            <a:r>
              <a:rPr sz="2200" spc="-215" dirty="0">
                <a:latin typeface="Microsoft Sans Serif"/>
                <a:cs typeface="Microsoft Sans Serif"/>
              </a:rPr>
              <a:t>середні</a:t>
            </a:r>
            <a:r>
              <a:rPr sz="2200" spc="-60" dirty="0">
                <a:latin typeface="Microsoft Sans Serif"/>
                <a:cs typeface="Microsoft Sans Serif"/>
              </a:rPr>
              <a:t> </a:t>
            </a:r>
            <a:r>
              <a:rPr sz="2200" spc="-120" dirty="0">
                <a:latin typeface="Microsoft Sans Serif"/>
                <a:cs typeface="Microsoft Sans Serif"/>
              </a:rPr>
              <a:t>(19–25</a:t>
            </a:r>
            <a:r>
              <a:rPr sz="2200" spc="-75" dirty="0">
                <a:latin typeface="Microsoft Sans Serif"/>
                <a:cs typeface="Microsoft Sans Serif"/>
              </a:rPr>
              <a:t> </a:t>
            </a:r>
            <a:r>
              <a:rPr sz="2200" spc="-215" dirty="0">
                <a:latin typeface="Microsoft Sans Serif"/>
                <a:cs typeface="Microsoft Sans Serif"/>
              </a:rPr>
              <a:t>кг)</a:t>
            </a:r>
            <a:r>
              <a:rPr sz="2200" spc="-80" dirty="0">
                <a:latin typeface="Microsoft Sans Serif"/>
                <a:cs typeface="Microsoft Sans Serif"/>
              </a:rPr>
              <a:t> </a:t>
            </a:r>
            <a:r>
              <a:rPr sz="2200" spc="-105" dirty="0">
                <a:latin typeface="Microsoft Sans Serif"/>
                <a:cs typeface="Microsoft Sans Serif"/>
              </a:rPr>
              <a:t>і</a:t>
            </a:r>
            <a:r>
              <a:rPr sz="2200" spc="-85" dirty="0">
                <a:latin typeface="Microsoft Sans Serif"/>
                <a:cs typeface="Microsoft Sans Serif"/>
              </a:rPr>
              <a:t> </a:t>
            </a:r>
            <a:r>
              <a:rPr sz="2200" spc="-245" dirty="0">
                <a:latin typeface="Microsoft Sans Serif"/>
                <a:cs typeface="Microsoft Sans Serif"/>
              </a:rPr>
              <a:t>важкі</a:t>
            </a:r>
            <a:r>
              <a:rPr sz="2200" spc="-80" dirty="0">
                <a:latin typeface="Microsoft Sans Serif"/>
                <a:cs typeface="Microsoft Sans Serif"/>
              </a:rPr>
              <a:t> </a:t>
            </a:r>
            <a:r>
              <a:rPr sz="2200" spc="-210" dirty="0">
                <a:latin typeface="Microsoft Sans Serif"/>
                <a:cs typeface="Microsoft Sans Serif"/>
              </a:rPr>
              <a:t>(більше</a:t>
            </a:r>
            <a:r>
              <a:rPr sz="2200" spc="-60" dirty="0">
                <a:latin typeface="Microsoft Sans Serif"/>
                <a:cs typeface="Microsoft Sans Serif"/>
              </a:rPr>
              <a:t> </a:t>
            </a:r>
            <a:r>
              <a:rPr sz="2200" spc="-229" dirty="0">
                <a:latin typeface="Microsoft Sans Serif"/>
                <a:cs typeface="Microsoft Sans Serif"/>
              </a:rPr>
              <a:t>25</a:t>
            </a:r>
            <a:r>
              <a:rPr sz="2200" spc="-85" dirty="0">
                <a:latin typeface="Microsoft Sans Serif"/>
                <a:cs typeface="Microsoft Sans Serif"/>
              </a:rPr>
              <a:t> </a:t>
            </a:r>
            <a:r>
              <a:rPr sz="2200" spc="-190" dirty="0">
                <a:latin typeface="Microsoft Sans Serif"/>
                <a:cs typeface="Microsoft Sans Serif"/>
              </a:rPr>
              <a:t>кг).</a:t>
            </a:r>
            <a:endParaRPr sz="2200">
              <a:latin typeface="Microsoft Sans Serif"/>
              <a:cs typeface="Microsoft Sans Serif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065377" y="4613275"/>
          <a:ext cx="5205094" cy="18312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8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7993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33655">
                        <a:lnSpc>
                          <a:spcPct val="100000"/>
                        </a:lnSpc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Марка</a:t>
                      </a:r>
                      <a:r>
                        <a:rPr sz="12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перфоратора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28575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28575">
                      <a:solidFill>
                        <a:srgbClr val="5B9BD4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1077595">
                        <a:lnSpc>
                          <a:spcPts val="1400"/>
                        </a:lnSpc>
                        <a:spcBef>
                          <a:spcPts val="55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Характеристики</a:t>
                      </a:r>
                      <a:r>
                        <a:rPr sz="12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процесу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28575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28575">
                      <a:solidFill>
                        <a:srgbClr val="5B9BD4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892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28575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28575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Діаметр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05740" marR="80645" indent="-118110">
                        <a:lnSpc>
                          <a:spcPct val="114999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шпу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,  мм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28575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28575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Глибина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буріння,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м,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не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більше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28575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Коефіцієнт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міцності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47015" marR="238125" algn="ctr">
                        <a:lnSpc>
                          <a:spcPct val="114999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гірських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порід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за </a:t>
                      </a:r>
                      <a:r>
                        <a:rPr sz="12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шкалою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М.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М.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15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Протод’яконова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28575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993">
                <a:tc>
                  <a:txBody>
                    <a:bodyPr/>
                    <a:lstStyle/>
                    <a:p>
                      <a:pPr marL="25400">
                        <a:lnSpc>
                          <a:spcPts val="1400"/>
                        </a:lnSpc>
                        <a:spcBef>
                          <a:spcPts val="55"/>
                        </a:spcBef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ТШ36В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28575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400"/>
                        </a:lnSpc>
                        <a:spcBef>
                          <a:spcPts val="5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32–40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46125" algn="r">
                        <a:lnSpc>
                          <a:spcPts val="1400"/>
                        </a:lnSpc>
                        <a:spcBef>
                          <a:spcPts val="5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400"/>
                        </a:lnSpc>
                        <a:spcBef>
                          <a:spcPts val="5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7993">
                <a:tc>
                  <a:txBody>
                    <a:bodyPr/>
                    <a:lstStyle/>
                    <a:p>
                      <a:pPr marL="25400">
                        <a:lnSpc>
                          <a:spcPts val="1400"/>
                        </a:lnSpc>
                        <a:spcBef>
                          <a:spcPts val="60"/>
                        </a:spcBef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ПП54В,</a:t>
                      </a:r>
                      <a:r>
                        <a:rPr sz="12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ПП54ВБ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400"/>
                        </a:lnSpc>
                        <a:spcBef>
                          <a:spcPts val="6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40–46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R="746125" algn="r">
                        <a:lnSpc>
                          <a:spcPts val="1400"/>
                        </a:lnSpc>
                        <a:spcBef>
                          <a:spcPts val="6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400"/>
                        </a:lnSpc>
                        <a:spcBef>
                          <a:spcPts val="6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304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55"/>
                        </a:spcBef>
                        <a:tabLst>
                          <a:tab pos="837565" algn="l"/>
                        </a:tabLst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ПП63В,	ПП63ВБ,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5400">
                        <a:lnSpc>
                          <a:spcPts val="1400"/>
                        </a:lnSpc>
                        <a:spcBef>
                          <a:spcPts val="220"/>
                        </a:spcBef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ПП63С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40–46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239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46125" algn="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239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239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1692655" y="4270629"/>
            <a:ext cx="38830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Область</a:t>
            </a:r>
            <a:r>
              <a:rPr sz="1800" b="1" spc="-3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використання</a:t>
            </a:r>
            <a:r>
              <a:rPr sz="1800" b="1" spc="5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перфораторів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41235" y="3753611"/>
            <a:ext cx="5204460" cy="294132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59293" y="1167130"/>
            <a:ext cx="234315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alibri Light"/>
                <a:cs typeface="Calibri Light"/>
              </a:rPr>
              <a:t>Перфоратори</a:t>
            </a:r>
            <a:endParaRPr sz="32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3663" y="470357"/>
            <a:ext cx="6291580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40" dirty="0">
                <a:latin typeface="Calibri"/>
                <a:cs typeface="Calibri"/>
              </a:rPr>
              <a:t>Технічна</a:t>
            </a:r>
            <a:r>
              <a:rPr sz="3000" spc="-30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характеристика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перфораторів</a:t>
            </a:r>
            <a:endParaRPr sz="30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84612" y="1017269"/>
          <a:ext cx="6530969" cy="31003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38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40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40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40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40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40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403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40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97992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07695">
                        <a:lnSpc>
                          <a:spcPct val="100000"/>
                        </a:lnSpc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Показники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28575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28575">
                      <a:solidFill>
                        <a:srgbClr val="5B9BD4"/>
                      </a:solidFill>
                      <a:prstDash val="solid"/>
                    </a:lnB>
                  </a:tcPr>
                </a:tc>
                <a:tc gridSpan="8">
                  <a:txBody>
                    <a:bodyPr/>
                    <a:lstStyle/>
                    <a:p>
                      <a:pPr marL="17780">
                        <a:lnSpc>
                          <a:spcPts val="1410"/>
                        </a:lnSpc>
                        <a:spcBef>
                          <a:spcPts val="50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Марка</a:t>
                      </a:r>
                      <a:r>
                        <a:rPr sz="12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перфоратора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28575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28575">
                      <a:solidFill>
                        <a:srgbClr val="5B9BD4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30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28575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28575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ПП36В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1760" marB="0">
                    <a:lnL w="28575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28575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ПП54В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28575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ПП54ВБ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28575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ПП63В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28575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ПП63ВБ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28575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ПП63С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28575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ПП63П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28575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ПП63СВ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410"/>
                        </a:lnSpc>
                        <a:spcBef>
                          <a:spcPts val="21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П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28575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305"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Діаметр</a:t>
                      </a:r>
                      <a:r>
                        <a:rPr sz="1200" b="1" spc="6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бурової</a:t>
                      </a:r>
                      <a:r>
                        <a:rPr sz="1200" b="1" spc="6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коронки,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7780">
                        <a:lnSpc>
                          <a:spcPts val="1405"/>
                        </a:lnSpc>
                        <a:spcBef>
                          <a:spcPts val="215"/>
                        </a:spcBef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мм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28575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32–40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32–45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32–46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36–46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36–46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до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46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до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46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до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46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Частота</a:t>
                      </a:r>
                      <a:r>
                        <a:rPr sz="12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ударів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за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хвилину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2300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2300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2300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1800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1800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1800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1800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1800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Енергія</a:t>
                      </a:r>
                      <a:r>
                        <a:rPr sz="1200" b="1" spc="-20" dirty="0">
                          <a:latin typeface="Calibri"/>
                          <a:cs typeface="Calibri"/>
                        </a:rPr>
                        <a:t> удару,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Дж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37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55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55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65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65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65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65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65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Крутний</a:t>
                      </a:r>
                      <a:r>
                        <a:rPr sz="12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момент,</a:t>
                      </a:r>
                      <a:r>
                        <a:rPr sz="12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1200" dirty="0">
                          <a:latin typeface="Symbol"/>
                          <a:cs typeface="Symbol"/>
                        </a:rPr>
                        <a:t>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м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20,0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29,4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29,4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27,0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27,0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27,0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27,5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27,5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7992">
                <a:tc>
                  <a:txBody>
                    <a:bodyPr/>
                    <a:lstStyle/>
                    <a:p>
                      <a:pPr marL="17780">
                        <a:lnSpc>
                          <a:spcPts val="1405"/>
                        </a:lnSpc>
                        <a:spcBef>
                          <a:spcPts val="50"/>
                        </a:spcBef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Довжина</a:t>
                      </a:r>
                      <a:r>
                        <a:rPr sz="12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перфоратора, мм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ts val="1405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705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ts val="1405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775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ts val="1405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850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ts val="1405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830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ts val="1405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900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ts val="1405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750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ts val="1405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857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ts val="1405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830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45617"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Внутрішній</a:t>
                      </a:r>
                      <a:r>
                        <a:rPr sz="1200" b="1" spc="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діаметр</a:t>
                      </a:r>
                      <a:r>
                        <a:rPr sz="1200" b="1" spc="1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шланга,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7780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мм: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7780">
                        <a:lnSpc>
                          <a:spcPts val="1410"/>
                        </a:lnSpc>
                        <a:spcBef>
                          <a:spcPts val="5"/>
                        </a:spcBef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повітряного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ts val="1405"/>
                        </a:lnSpc>
                        <a:spcBef>
                          <a:spcPts val="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25,0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ts val="1405"/>
                        </a:lnSpc>
                        <a:spcBef>
                          <a:spcPts val="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25,0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ts val="1405"/>
                        </a:lnSpc>
                        <a:spcBef>
                          <a:spcPts val="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25,0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ts val="1405"/>
                        </a:lnSpc>
                        <a:spcBef>
                          <a:spcPts val="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25,0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ts val="1405"/>
                        </a:lnSpc>
                        <a:spcBef>
                          <a:spcPts val="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25,0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36830">
                        <a:lnSpc>
                          <a:spcPts val="1405"/>
                        </a:lnSpc>
                        <a:spcBef>
                          <a:spcPts val="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25,0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36830">
                        <a:lnSpc>
                          <a:spcPts val="1405"/>
                        </a:lnSpc>
                        <a:spcBef>
                          <a:spcPts val="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25,0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36830">
                        <a:lnSpc>
                          <a:spcPts val="1405"/>
                        </a:lnSpc>
                        <a:spcBef>
                          <a:spcPts val="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25,0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7993">
                <a:tc>
                  <a:txBody>
                    <a:bodyPr/>
                    <a:lstStyle/>
                    <a:p>
                      <a:pPr marL="17780">
                        <a:lnSpc>
                          <a:spcPts val="1405"/>
                        </a:lnSpc>
                        <a:spcBef>
                          <a:spcPts val="55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водяного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ts val="1405"/>
                        </a:lnSpc>
                        <a:spcBef>
                          <a:spcPts val="5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12,5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ts val="1405"/>
                        </a:lnSpc>
                        <a:spcBef>
                          <a:spcPts val="5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12,5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ts val="1405"/>
                        </a:lnSpc>
                        <a:spcBef>
                          <a:spcPts val="5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12,5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ts val="1405"/>
                        </a:lnSpc>
                        <a:spcBef>
                          <a:spcPts val="5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12,5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ts val="1405"/>
                        </a:lnSpc>
                        <a:spcBef>
                          <a:spcPts val="5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12,5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ts val="1405"/>
                        </a:lnSpc>
                        <a:spcBef>
                          <a:spcPts val="5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–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ts val="1405"/>
                        </a:lnSpc>
                        <a:spcBef>
                          <a:spcPts val="5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–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ts val="1405"/>
                        </a:lnSpc>
                        <a:spcBef>
                          <a:spcPts val="5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–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9235"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Маса,</a:t>
                      </a:r>
                      <a:r>
                        <a:rPr sz="12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кг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24,0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31,5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31,3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33,0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33,0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33,0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33,0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33,0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365759" y="4983860"/>
            <a:ext cx="6640830" cy="1667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1.</a:t>
            </a:r>
            <a:r>
              <a:rPr sz="1800" spc="13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Розшифрування</a:t>
            </a:r>
            <a:r>
              <a:rPr sz="1800" spc="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літерних</a:t>
            </a:r>
            <a:r>
              <a:rPr sz="1800" spc="12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позначень</a:t>
            </a:r>
            <a:r>
              <a:rPr sz="1800" spc="1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</a:t>
            </a:r>
            <a:r>
              <a:rPr sz="1800" spc="1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марках</a:t>
            </a:r>
            <a:r>
              <a:rPr sz="1800" spc="13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перфораторів:</a:t>
            </a:r>
            <a:r>
              <a:rPr sz="1800" spc="12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ПП</a:t>
            </a:r>
            <a:endParaRPr sz="1800">
              <a:latin typeface="Times New Roman"/>
              <a:cs typeface="Times New Roman"/>
            </a:endParaRPr>
          </a:p>
          <a:p>
            <a:pPr marL="38100">
              <a:lnSpc>
                <a:spcPts val="2135"/>
              </a:lnSpc>
            </a:pP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254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перфоратор</a:t>
            </a:r>
            <a:r>
              <a:rPr sz="1800" spc="2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переносний;</a:t>
            </a:r>
            <a:r>
              <a:rPr sz="1800" spc="25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</a:t>
            </a:r>
            <a:r>
              <a:rPr sz="1800" spc="25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25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пилоподавлення</a:t>
            </a:r>
            <a:r>
              <a:rPr sz="1800" spc="254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водою;</a:t>
            </a:r>
            <a:r>
              <a:rPr sz="1800" spc="2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Б</a:t>
            </a:r>
            <a:r>
              <a:rPr sz="1800" spc="2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23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бічна</a:t>
            </a:r>
            <a:endParaRPr sz="1800">
              <a:latin typeface="Times New Roman"/>
              <a:cs typeface="Times New Roman"/>
            </a:endParaRPr>
          </a:p>
          <a:p>
            <a:pPr marL="38100">
              <a:lnSpc>
                <a:spcPts val="2135"/>
              </a:lnSpc>
            </a:pPr>
            <a:r>
              <a:rPr sz="1800" spc="-10" dirty="0">
                <a:latin typeface="Times New Roman"/>
                <a:cs typeface="Times New Roman"/>
              </a:rPr>
              <a:t>промивка;</a:t>
            </a:r>
            <a:r>
              <a:rPr sz="1800" dirty="0">
                <a:latin typeface="Times New Roman"/>
                <a:cs typeface="Times New Roman"/>
              </a:rPr>
              <a:t> С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продування;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СВП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продування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зі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зволоженням.</a:t>
            </a:r>
            <a:endParaRPr sz="1800">
              <a:latin typeface="Times New Roman"/>
              <a:cs typeface="Times New Roman"/>
            </a:endParaRPr>
          </a:p>
          <a:p>
            <a:pPr marL="266700" indent="-228600">
              <a:lnSpc>
                <a:spcPct val="100000"/>
              </a:lnSpc>
              <a:buAutoNum type="arabicPeriod" startAt="2"/>
              <a:tabLst>
                <a:tab pos="266700" algn="l"/>
              </a:tabLst>
            </a:pPr>
            <a:r>
              <a:rPr sz="1800" spc="-15" dirty="0">
                <a:latin typeface="Times New Roman"/>
                <a:cs typeface="Times New Roman"/>
              </a:rPr>
              <a:t>Питома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витрата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повітря,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м</a:t>
            </a:r>
            <a:r>
              <a:rPr sz="1800" baseline="25462" dirty="0">
                <a:latin typeface="Times New Roman"/>
                <a:cs typeface="Times New Roman"/>
              </a:rPr>
              <a:t>3</a:t>
            </a:r>
            <a:r>
              <a:rPr sz="1800" dirty="0">
                <a:latin typeface="Times New Roman"/>
                <a:cs typeface="Times New Roman"/>
              </a:rPr>
              <a:t>/хв,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складає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1,3.</a:t>
            </a:r>
            <a:endParaRPr sz="1800">
              <a:latin typeface="Times New Roman"/>
              <a:cs typeface="Times New Roman"/>
            </a:endParaRPr>
          </a:p>
          <a:p>
            <a:pPr marL="266700" indent="-228600">
              <a:lnSpc>
                <a:spcPct val="100000"/>
              </a:lnSpc>
              <a:buAutoNum type="arabicPeriod" startAt="2"/>
              <a:tabLst>
                <a:tab pos="266700" algn="l"/>
              </a:tabLst>
            </a:pPr>
            <a:r>
              <a:rPr sz="1800" spc="-20" dirty="0">
                <a:latin typeface="Times New Roman"/>
                <a:cs typeface="Times New Roman"/>
              </a:rPr>
              <a:t>Робочий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тиск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повітря,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МПа, </a:t>
            </a:r>
            <a:r>
              <a:rPr sz="1800" dirty="0">
                <a:latin typeface="Times New Roman"/>
                <a:cs typeface="Times New Roman"/>
              </a:rPr>
              <a:t>0,5.</a:t>
            </a:r>
            <a:endParaRPr sz="1800">
              <a:latin typeface="Times New Roman"/>
              <a:cs typeface="Times New Roman"/>
            </a:endParaRPr>
          </a:p>
          <a:p>
            <a:pPr marL="266700" indent="-228600">
              <a:lnSpc>
                <a:spcPct val="100000"/>
              </a:lnSpc>
              <a:spcBef>
                <a:spcPts val="15"/>
              </a:spcBef>
              <a:buAutoNum type="arabicPeriod" startAt="2"/>
              <a:tabLst>
                <a:tab pos="266700" algn="l"/>
              </a:tabLst>
            </a:pPr>
            <a:r>
              <a:rPr sz="1800" spc="-15" dirty="0">
                <a:latin typeface="Times New Roman"/>
                <a:cs typeface="Times New Roman"/>
              </a:rPr>
              <a:t>Розмір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хвостовика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(діаметр</a:t>
            </a:r>
            <a:r>
              <a:rPr sz="1800" spc="-5" dirty="0">
                <a:latin typeface="Symbol"/>
                <a:cs typeface="Symbol"/>
              </a:rPr>
              <a:t></a:t>
            </a:r>
            <a:r>
              <a:rPr sz="1800" spc="-5" dirty="0">
                <a:latin typeface="Times New Roman"/>
                <a:cs typeface="Times New Roman"/>
              </a:rPr>
              <a:t>довжина),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мм,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25</a:t>
            </a:r>
            <a:r>
              <a:rPr sz="1800" dirty="0">
                <a:latin typeface="Symbol"/>
                <a:cs typeface="Symbol"/>
              </a:rPr>
              <a:t></a:t>
            </a:r>
            <a:r>
              <a:rPr sz="1800" dirty="0">
                <a:latin typeface="Times New Roman"/>
                <a:cs typeface="Times New Roman"/>
              </a:rPr>
              <a:t>108.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26935" y="1885188"/>
            <a:ext cx="5373624" cy="303580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38703" y="5168446"/>
            <a:ext cx="3216184" cy="132574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93760" y="558164"/>
            <a:ext cx="234315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Перфоратори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810627" y="1211960"/>
            <a:ext cx="3932554" cy="1096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915"/>
              </a:lnSpc>
              <a:spcBef>
                <a:spcPts val="100"/>
              </a:spcBef>
            </a:pPr>
            <a:r>
              <a:rPr sz="2700" spc="-35" dirty="0">
                <a:latin typeface="Calibri"/>
                <a:cs typeface="Calibri"/>
              </a:rPr>
              <a:t>Технічні</a:t>
            </a:r>
            <a:r>
              <a:rPr sz="2700" spc="-50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характеристики</a:t>
            </a:r>
            <a:endParaRPr sz="2700">
              <a:latin typeface="Calibri"/>
              <a:cs typeface="Calibri"/>
            </a:endParaRPr>
          </a:p>
          <a:p>
            <a:pPr marL="12700" marR="5080" algn="ctr">
              <a:lnSpc>
                <a:spcPts val="2590"/>
              </a:lnSpc>
              <a:spcBef>
                <a:spcPts val="305"/>
              </a:spcBef>
            </a:pPr>
            <a:r>
              <a:rPr sz="2700" spc="-5" dirty="0">
                <a:latin typeface="Calibri"/>
                <a:cs typeface="Calibri"/>
              </a:rPr>
              <a:t>гідравлічних</a:t>
            </a:r>
            <a:r>
              <a:rPr sz="2700" spc="-60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перфораторів </a:t>
            </a:r>
            <a:r>
              <a:rPr sz="2700" spc="-595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фірми </a:t>
            </a:r>
            <a:r>
              <a:rPr sz="2700" spc="-40" dirty="0">
                <a:latin typeface="Calibri"/>
                <a:cs typeface="Calibri"/>
              </a:rPr>
              <a:t>Tamrock</a:t>
            </a:r>
            <a:endParaRPr sz="27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7409815" y="2614041"/>
          <a:ext cx="4598669" cy="28456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435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7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80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0886">
                <a:tc rowSpan="2">
                  <a:txBody>
                    <a:bodyPr/>
                    <a:lstStyle/>
                    <a:p>
                      <a:pPr marL="26034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Характеристика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28575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28575">
                      <a:solidFill>
                        <a:srgbClr val="5B9BD4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26670">
                        <a:lnSpc>
                          <a:spcPts val="1660"/>
                        </a:lnSpc>
                        <a:spcBef>
                          <a:spcPts val="5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Марка</a:t>
                      </a:r>
                      <a:r>
                        <a:rPr sz="14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перфоратора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28575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28575">
                      <a:solidFill>
                        <a:srgbClr val="5B9BD4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01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255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28575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28575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670">
                        <a:lnSpc>
                          <a:spcPts val="1660"/>
                        </a:lnSpc>
                        <a:spcBef>
                          <a:spcPts val="5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НЕ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119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28575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28575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26670">
                        <a:lnSpc>
                          <a:spcPts val="1660"/>
                        </a:lnSpc>
                        <a:spcBef>
                          <a:spcPts val="5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НЕ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122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28575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886">
                <a:tc>
                  <a:txBody>
                    <a:bodyPr/>
                    <a:lstStyle/>
                    <a:p>
                      <a:pPr marL="26034">
                        <a:lnSpc>
                          <a:spcPts val="1660"/>
                        </a:lnSpc>
                        <a:spcBef>
                          <a:spcPts val="5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Маса,</a:t>
                      </a:r>
                      <a:r>
                        <a:rPr sz="14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кг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28575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670">
                        <a:lnSpc>
                          <a:spcPts val="1660"/>
                        </a:lnSpc>
                        <a:spcBef>
                          <a:spcPts val="5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39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670">
                        <a:lnSpc>
                          <a:spcPts val="1660"/>
                        </a:lnSpc>
                        <a:spcBef>
                          <a:spcPts val="5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39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012">
                <a:tc>
                  <a:txBody>
                    <a:bodyPr/>
                    <a:lstStyle/>
                    <a:p>
                      <a:pPr marL="26034">
                        <a:lnSpc>
                          <a:spcPts val="1660"/>
                        </a:lnSpc>
                        <a:spcBef>
                          <a:spcPts val="60"/>
                        </a:spcBef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Довжина,</a:t>
                      </a:r>
                      <a:r>
                        <a:rPr sz="14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мм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26670">
                        <a:lnSpc>
                          <a:spcPts val="1660"/>
                        </a:lnSpc>
                        <a:spcBef>
                          <a:spcPts val="6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510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26670">
                        <a:lnSpc>
                          <a:spcPts val="1660"/>
                        </a:lnSpc>
                        <a:spcBef>
                          <a:spcPts val="6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510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5613">
                <a:tc>
                  <a:txBody>
                    <a:bodyPr/>
                    <a:lstStyle/>
                    <a:p>
                      <a:pPr marL="26034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Максимальний</a:t>
                      </a:r>
                      <a:r>
                        <a:rPr sz="14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робочий</a:t>
                      </a:r>
                      <a:r>
                        <a:rPr sz="14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тиск,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МПа: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54305" indent="-128905">
                        <a:lnSpc>
                          <a:spcPct val="100000"/>
                        </a:lnSpc>
                        <a:spcBef>
                          <a:spcPts val="1245"/>
                        </a:spcBef>
                        <a:buChar char="–"/>
                        <a:tabLst>
                          <a:tab pos="154940" algn="l"/>
                        </a:tabLst>
                      </a:pPr>
                      <a:r>
                        <a:rPr sz="1400" b="1" spc="-15" dirty="0">
                          <a:latin typeface="Calibri"/>
                          <a:cs typeface="Calibri"/>
                        </a:rPr>
                        <a:t>удару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54305" indent="-128905">
                        <a:lnSpc>
                          <a:spcPts val="1664"/>
                        </a:lnSpc>
                        <a:spcBef>
                          <a:spcPts val="1250"/>
                        </a:spcBef>
                        <a:buChar char="–"/>
                        <a:tabLst>
                          <a:tab pos="154940" algn="l"/>
                        </a:tabLst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обертання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6670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12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26670">
                        <a:lnSpc>
                          <a:spcPts val="1660"/>
                        </a:lnSpc>
                        <a:spcBef>
                          <a:spcPts val="125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12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6670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15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26670">
                        <a:lnSpc>
                          <a:spcPts val="1660"/>
                        </a:lnSpc>
                        <a:spcBef>
                          <a:spcPts val="125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14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6377">
                <a:tc>
                  <a:txBody>
                    <a:bodyPr/>
                    <a:lstStyle/>
                    <a:p>
                      <a:pPr marL="26034">
                        <a:lnSpc>
                          <a:spcPct val="100000"/>
                        </a:lnSpc>
                        <a:spcBef>
                          <a:spcPts val="60"/>
                        </a:spcBef>
                        <a:tabLst>
                          <a:tab pos="1381125" algn="l"/>
                          <a:tab pos="2175510" algn="l"/>
                        </a:tabLst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Максимальний	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крутний	момент,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26034">
                        <a:lnSpc>
                          <a:spcPts val="1655"/>
                        </a:lnSpc>
                        <a:spcBef>
                          <a:spcPts val="254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Нм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80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017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100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017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0886">
                <a:tc>
                  <a:txBody>
                    <a:bodyPr/>
                    <a:lstStyle/>
                    <a:p>
                      <a:pPr marL="26034">
                        <a:lnSpc>
                          <a:spcPts val="1655"/>
                        </a:lnSpc>
                        <a:spcBef>
                          <a:spcPts val="6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Діаметр</a:t>
                      </a:r>
                      <a:r>
                        <a:rPr sz="14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бурової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штанги,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мм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670">
                        <a:lnSpc>
                          <a:spcPts val="1655"/>
                        </a:lnSpc>
                        <a:spcBef>
                          <a:spcPts val="6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19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670">
                        <a:lnSpc>
                          <a:spcPts val="1655"/>
                        </a:lnSpc>
                        <a:spcBef>
                          <a:spcPts val="6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22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1012">
                <a:tc>
                  <a:txBody>
                    <a:bodyPr/>
                    <a:lstStyle/>
                    <a:p>
                      <a:pPr marL="26034">
                        <a:lnSpc>
                          <a:spcPts val="1655"/>
                        </a:lnSpc>
                        <a:spcBef>
                          <a:spcPts val="6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Діаметр</a:t>
                      </a:r>
                      <a:r>
                        <a:rPr sz="14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шпуру,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мм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26670">
                        <a:lnSpc>
                          <a:spcPts val="1655"/>
                        </a:lnSpc>
                        <a:spcBef>
                          <a:spcPts val="6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22–27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26670">
                        <a:lnSpc>
                          <a:spcPts val="1655"/>
                        </a:lnSpc>
                        <a:spcBef>
                          <a:spcPts val="6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26–45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3943" y="1031747"/>
            <a:ext cx="6888480" cy="516636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95107" y="493852"/>
            <a:ext cx="2847975" cy="953769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spc="5" dirty="0">
                <a:solidFill>
                  <a:srgbClr val="ECECEC"/>
                </a:solidFill>
              </a:rPr>
              <a:t>МЕТОДИ </a:t>
            </a:r>
            <a:r>
              <a:rPr spc="10" dirty="0">
                <a:solidFill>
                  <a:srgbClr val="ECECEC"/>
                </a:solidFill>
              </a:rPr>
              <a:t> </a:t>
            </a:r>
            <a:r>
              <a:rPr spc="-5" dirty="0">
                <a:solidFill>
                  <a:srgbClr val="ECECEC"/>
                </a:solidFill>
              </a:rPr>
              <a:t>ВІДКОЛЮВАННЯ</a:t>
            </a:r>
          </a:p>
        </p:txBody>
      </p:sp>
      <p:sp>
        <p:nvSpPr>
          <p:cNvPr id="3" name="object 3"/>
          <p:cNvSpPr/>
          <p:nvPr/>
        </p:nvSpPr>
        <p:spPr>
          <a:xfrm>
            <a:off x="8047863" y="2091181"/>
            <a:ext cx="2517775" cy="1374775"/>
          </a:xfrm>
          <a:custGeom>
            <a:avLst/>
            <a:gdLst/>
            <a:ahLst/>
            <a:cxnLst/>
            <a:rect l="l" t="t" r="r" b="b"/>
            <a:pathLst>
              <a:path w="2517775" h="1374775">
                <a:moveTo>
                  <a:pt x="2517648" y="438912"/>
                </a:moveTo>
                <a:lnTo>
                  <a:pt x="1441704" y="438912"/>
                </a:lnTo>
                <a:lnTo>
                  <a:pt x="1441704" y="0"/>
                </a:lnTo>
                <a:lnTo>
                  <a:pt x="0" y="0"/>
                </a:lnTo>
                <a:lnTo>
                  <a:pt x="0" y="1374648"/>
                </a:lnTo>
                <a:lnTo>
                  <a:pt x="2095500" y="1374648"/>
                </a:lnTo>
                <a:lnTo>
                  <a:pt x="2095500" y="935736"/>
                </a:lnTo>
                <a:lnTo>
                  <a:pt x="2517648" y="935736"/>
                </a:lnTo>
                <a:lnTo>
                  <a:pt x="2517648" y="438912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521067" y="2060829"/>
            <a:ext cx="33337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5B9BD4"/>
                </a:solidFill>
                <a:latin typeface="Calibri"/>
                <a:cs typeface="Calibri"/>
              </a:rPr>
              <a:t>1.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47863" y="2091182"/>
            <a:ext cx="1442085" cy="43942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3454"/>
              </a:lnSpc>
            </a:pPr>
            <a:r>
              <a:rPr sz="3200" spc="-25" dirty="0">
                <a:solidFill>
                  <a:srgbClr val="5B9BD4"/>
                </a:solidFill>
                <a:latin typeface="Calibri"/>
                <a:cs typeface="Calibri"/>
              </a:rPr>
              <a:t>Методи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47863" y="2588005"/>
            <a:ext cx="2517775" cy="38100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3000"/>
              </a:lnSpc>
            </a:pPr>
            <a:r>
              <a:rPr sz="3200" spc="-10" dirty="0">
                <a:solidFill>
                  <a:srgbClr val="5B9BD4"/>
                </a:solidFill>
                <a:latin typeface="Calibri"/>
                <a:cs typeface="Calibri"/>
              </a:rPr>
              <a:t>відколювання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47863" y="3026917"/>
            <a:ext cx="2108200" cy="43942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3250"/>
              </a:lnSpc>
            </a:pPr>
            <a:r>
              <a:rPr sz="3200" spc="-5" dirty="0">
                <a:solidFill>
                  <a:srgbClr val="5B9BD4"/>
                </a:solidFill>
                <a:latin typeface="Calibri"/>
                <a:cs typeface="Calibri"/>
              </a:rPr>
              <a:t>миттєвої</a:t>
            </a:r>
            <a:r>
              <a:rPr sz="3200" spc="-8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5B9BD4"/>
                </a:solidFill>
                <a:latin typeface="Calibri"/>
                <a:cs typeface="Calibri"/>
              </a:rPr>
              <a:t>дії.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21067" y="3504438"/>
            <a:ext cx="3599179" cy="195770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527685" marR="302895" indent="-515620">
              <a:lnSpc>
                <a:spcPts val="3460"/>
              </a:lnSpc>
              <a:spcBef>
                <a:spcPts val="535"/>
              </a:spcBef>
              <a:buAutoNum type="arabicPeriod" startAt="2"/>
              <a:tabLst>
                <a:tab pos="527685" algn="l"/>
                <a:tab pos="528320" algn="l"/>
              </a:tabLst>
            </a:pPr>
            <a:r>
              <a:rPr sz="3200" spc="-25" dirty="0">
                <a:latin typeface="Calibri"/>
                <a:cs typeface="Calibri"/>
              </a:rPr>
              <a:t>Методи</a:t>
            </a:r>
            <a:r>
              <a:rPr sz="3200" spc="-9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силової </a:t>
            </a:r>
            <a:r>
              <a:rPr sz="3200" spc="-70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динамічної</a:t>
            </a:r>
            <a:r>
              <a:rPr sz="3200" spc="-4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дії.</a:t>
            </a:r>
            <a:endParaRPr sz="3200">
              <a:latin typeface="Calibri"/>
              <a:cs typeface="Calibri"/>
            </a:endParaRPr>
          </a:p>
          <a:p>
            <a:pPr marL="527685" marR="5080" indent="-515620">
              <a:lnSpc>
                <a:spcPts val="3460"/>
              </a:lnSpc>
              <a:spcBef>
                <a:spcPts val="990"/>
              </a:spcBef>
              <a:buAutoNum type="arabicPeriod" startAt="2"/>
              <a:tabLst>
                <a:tab pos="527685" algn="l"/>
                <a:tab pos="528320" algn="l"/>
              </a:tabLst>
            </a:pPr>
            <a:r>
              <a:rPr sz="3200" spc="-25" dirty="0">
                <a:latin typeface="Calibri"/>
                <a:cs typeface="Calibri"/>
              </a:rPr>
              <a:t>Методи</a:t>
            </a:r>
            <a:r>
              <a:rPr sz="3200" spc="-8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статичної </a:t>
            </a:r>
            <a:r>
              <a:rPr sz="3200" spc="-70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дії.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971" y="536448"/>
            <a:ext cx="3776472" cy="1937003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020439" y="388725"/>
            <a:ext cx="2146300" cy="65659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1800" b="1" spc="-10" dirty="0">
                <a:latin typeface="Times New Roman"/>
                <a:cs typeface="Times New Roman"/>
              </a:rPr>
              <a:t>Конструкція</a:t>
            </a:r>
            <a:r>
              <a:rPr sz="1800" b="1" spc="-7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зарядів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800" b="1" spc="-10" dirty="0">
                <a:latin typeface="Times New Roman"/>
                <a:cs typeface="Times New Roman"/>
              </a:rPr>
              <a:t>напрямної</a:t>
            </a:r>
            <a:r>
              <a:rPr sz="1800" b="1" spc="-2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дії: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83558" y="1187047"/>
            <a:ext cx="3091815" cy="16027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4999"/>
              </a:lnSpc>
              <a:spcBef>
                <a:spcPts val="95"/>
              </a:spcBef>
            </a:pPr>
            <a:r>
              <a:rPr sz="1800" i="1" dirty="0">
                <a:latin typeface="Times New Roman"/>
                <a:cs typeface="Times New Roman"/>
              </a:rPr>
              <a:t>1</a:t>
            </a:r>
            <a:r>
              <a:rPr sz="1800" i="1" spc="-2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– </a:t>
            </a:r>
            <a:r>
              <a:rPr sz="1800" i="1" spc="-15" dirty="0">
                <a:latin typeface="Times New Roman"/>
                <a:cs typeface="Times New Roman"/>
              </a:rPr>
              <a:t>вода;</a:t>
            </a:r>
            <a:r>
              <a:rPr sz="1800" i="1" spc="-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2 –</a:t>
            </a:r>
            <a:r>
              <a:rPr sz="1800" i="1" spc="-20" dirty="0">
                <a:latin typeface="Times New Roman"/>
                <a:cs typeface="Times New Roman"/>
              </a:rPr>
              <a:t> </a:t>
            </a:r>
            <a:r>
              <a:rPr sz="1800" i="1" spc="-5" dirty="0">
                <a:latin typeface="Times New Roman"/>
                <a:cs typeface="Times New Roman"/>
              </a:rPr>
              <a:t>заряд </a:t>
            </a:r>
            <a:r>
              <a:rPr sz="1800" i="1" dirty="0">
                <a:latin typeface="Times New Roman"/>
                <a:cs typeface="Times New Roman"/>
              </a:rPr>
              <a:t>ВР;</a:t>
            </a:r>
            <a:r>
              <a:rPr sz="1800" i="1" spc="-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3</a:t>
            </a:r>
            <a:r>
              <a:rPr sz="1800" i="1" spc="-2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– </a:t>
            </a:r>
            <a:r>
              <a:rPr sz="1800" i="1" spc="-10" dirty="0">
                <a:latin typeface="Times New Roman"/>
                <a:cs typeface="Times New Roman"/>
              </a:rPr>
              <a:t>ДШ; </a:t>
            </a:r>
            <a:r>
              <a:rPr sz="1800" i="1" spc="-434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4 – дерев’яна </a:t>
            </a:r>
            <a:r>
              <a:rPr sz="1800" i="1" spc="-10" dirty="0">
                <a:latin typeface="Times New Roman"/>
                <a:cs typeface="Times New Roman"/>
              </a:rPr>
              <a:t>демферувальна </a:t>
            </a:r>
            <a:r>
              <a:rPr sz="1800" i="1" spc="-5" dirty="0">
                <a:latin typeface="Times New Roman"/>
                <a:cs typeface="Times New Roman"/>
              </a:rPr>
              <a:t> прокладка;</a:t>
            </a:r>
            <a:r>
              <a:rPr sz="1800" i="1" dirty="0">
                <a:latin typeface="Times New Roman"/>
                <a:cs typeface="Times New Roman"/>
              </a:rPr>
              <a:t> 5</a:t>
            </a:r>
            <a:r>
              <a:rPr sz="1800" i="1" spc="-1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–</a:t>
            </a:r>
            <a:r>
              <a:rPr sz="1800" i="1" spc="5" dirty="0">
                <a:latin typeface="Times New Roman"/>
                <a:cs typeface="Times New Roman"/>
              </a:rPr>
              <a:t> </a:t>
            </a:r>
            <a:r>
              <a:rPr sz="1800" i="1" spc="-5" dirty="0">
                <a:latin typeface="Times New Roman"/>
                <a:cs typeface="Times New Roman"/>
              </a:rPr>
              <a:t>повітряне</a:t>
            </a:r>
            <a:endParaRPr sz="1800">
              <a:latin typeface="Times New Roman"/>
              <a:cs typeface="Times New Roman"/>
            </a:endParaRPr>
          </a:p>
          <a:p>
            <a:pPr marL="253365" marR="245110" algn="ctr">
              <a:lnSpc>
                <a:spcPct val="114999"/>
              </a:lnSpc>
            </a:pPr>
            <a:r>
              <a:rPr sz="1800" i="1" spc="-5" dirty="0">
                <a:latin typeface="Times New Roman"/>
                <a:cs typeface="Times New Roman"/>
              </a:rPr>
              <a:t>середовище;</a:t>
            </a:r>
            <a:r>
              <a:rPr sz="1800" i="1" spc="-1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6</a:t>
            </a:r>
            <a:r>
              <a:rPr sz="1800" i="1" spc="-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–</a:t>
            </a:r>
            <a:r>
              <a:rPr sz="1800" i="1" spc="-15" dirty="0">
                <a:latin typeface="Times New Roman"/>
                <a:cs typeface="Times New Roman"/>
              </a:rPr>
              <a:t> </a:t>
            </a:r>
            <a:r>
              <a:rPr sz="1800" i="1" spc="-10" dirty="0">
                <a:latin typeface="Times New Roman"/>
                <a:cs typeface="Times New Roman"/>
              </a:rPr>
              <a:t>порох;</a:t>
            </a:r>
            <a:r>
              <a:rPr sz="1800" i="1" spc="-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7</a:t>
            </a:r>
            <a:r>
              <a:rPr sz="1800" i="1" spc="-1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– </a:t>
            </a:r>
            <a:r>
              <a:rPr sz="1800" i="1" spc="-434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металева</a:t>
            </a:r>
            <a:r>
              <a:rPr sz="1800" i="1" spc="-5" dirty="0">
                <a:latin typeface="Times New Roman"/>
                <a:cs typeface="Times New Roman"/>
              </a:rPr>
              <a:t> </a:t>
            </a:r>
            <a:r>
              <a:rPr sz="1800" i="1" spc="-10" dirty="0">
                <a:latin typeface="Times New Roman"/>
                <a:cs typeface="Times New Roman"/>
              </a:rPr>
              <a:t>труба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6971" y="3727703"/>
            <a:ext cx="3934967" cy="2912364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4229480" y="3650360"/>
            <a:ext cx="2926715" cy="299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57480">
              <a:lnSpc>
                <a:spcPct val="114999"/>
              </a:lnSpc>
              <a:spcBef>
                <a:spcPts val="100"/>
              </a:spcBef>
            </a:pPr>
            <a:r>
              <a:rPr sz="1800" b="1" spc="-15" dirty="0">
                <a:latin typeface="Times New Roman"/>
                <a:cs typeface="Times New Roman"/>
              </a:rPr>
              <a:t>Схема </a:t>
            </a:r>
            <a:r>
              <a:rPr sz="1800" b="1" spc="-10" dirty="0">
                <a:latin typeface="Times New Roman"/>
                <a:cs typeface="Times New Roman"/>
              </a:rPr>
              <a:t>розміщення </a:t>
            </a:r>
            <a:r>
              <a:rPr sz="1800" b="1" spc="-5" dirty="0">
                <a:latin typeface="Times New Roman"/>
                <a:cs typeface="Times New Roman"/>
              </a:rPr>
              <a:t>зарядів </a:t>
            </a:r>
            <a:r>
              <a:rPr sz="1800" b="1" spc="-434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ДШ </a:t>
            </a:r>
            <a:r>
              <a:rPr sz="1800" b="1" spc="-5" dirty="0">
                <a:latin typeface="Times New Roman"/>
                <a:cs typeface="Times New Roman"/>
              </a:rPr>
              <a:t>при </a:t>
            </a:r>
            <a:r>
              <a:rPr sz="1800" b="1" spc="-15" dirty="0">
                <a:latin typeface="Times New Roman"/>
                <a:cs typeface="Times New Roman"/>
              </a:rPr>
              <a:t>одночасному </a:t>
            </a:r>
            <a:r>
              <a:rPr sz="1800" b="1" spc="-1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висаджуванні</a:t>
            </a:r>
            <a:r>
              <a:rPr sz="1800" b="1" spc="1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в</a:t>
            </a:r>
            <a:r>
              <a:rPr sz="1800" b="1" spc="-5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трьох </a:t>
            </a:r>
            <a:r>
              <a:rPr sz="1800" b="1" spc="-5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площинах:</a:t>
            </a:r>
            <a:endParaRPr sz="1800">
              <a:latin typeface="Times New Roman"/>
              <a:cs typeface="Times New Roman"/>
            </a:endParaRPr>
          </a:p>
          <a:p>
            <a:pPr marL="182880" indent="-170815">
              <a:lnSpc>
                <a:spcPct val="100000"/>
              </a:lnSpc>
              <a:spcBef>
                <a:spcPts val="1330"/>
              </a:spcBef>
              <a:buAutoNum type="arabicPlain"/>
              <a:tabLst>
                <a:tab pos="183515" algn="l"/>
              </a:tabLst>
            </a:pPr>
            <a:r>
              <a:rPr sz="1800" i="1" dirty="0">
                <a:latin typeface="Times New Roman"/>
                <a:cs typeface="Times New Roman"/>
              </a:rPr>
              <a:t>–</a:t>
            </a:r>
            <a:r>
              <a:rPr sz="1800" i="1" spc="-15" dirty="0">
                <a:latin typeface="Times New Roman"/>
                <a:cs typeface="Times New Roman"/>
              </a:rPr>
              <a:t> </a:t>
            </a:r>
            <a:r>
              <a:rPr sz="1800" i="1" spc="-5" dirty="0">
                <a:latin typeface="Times New Roman"/>
                <a:cs typeface="Times New Roman"/>
              </a:rPr>
              <a:t>магістральний</a:t>
            </a:r>
            <a:r>
              <a:rPr sz="1800" i="1" spc="-20" dirty="0">
                <a:latin typeface="Times New Roman"/>
                <a:cs typeface="Times New Roman"/>
              </a:rPr>
              <a:t> </a:t>
            </a:r>
            <a:r>
              <a:rPr sz="1800" i="1" spc="-10" dirty="0">
                <a:latin typeface="Times New Roman"/>
                <a:cs typeface="Times New Roman"/>
              </a:rPr>
              <a:t>ДШ,</a:t>
            </a:r>
            <a:endParaRPr sz="1800">
              <a:latin typeface="Times New Roman"/>
              <a:cs typeface="Times New Roman"/>
            </a:endParaRPr>
          </a:p>
          <a:p>
            <a:pPr marL="182880" indent="-170815">
              <a:lnSpc>
                <a:spcPct val="100000"/>
              </a:lnSpc>
              <a:spcBef>
                <a:spcPts val="325"/>
              </a:spcBef>
              <a:buAutoNum type="arabicPlain"/>
              <a:tabLst>
                <a:tab pos="183515" algn="l"/>
              </a:tabLst>
            </a:pPr>
            <a:r>
              <a:rPr sz="1800" i="1" dirty="0">
                <a:latin typeface="Times New Roman"/>
                <a:cs typeface="Times New Roman"/>
              </a:rPr>
              <a:t>–</a:t>
            </a:r>
            <a:r>
              <a:rPr sz="1800" i="1" spc="-10" dirty="0">
                <a:latin typeface="Times New Roman"/>
                <a:cs typeface="Times New Roman"/>
              </a:rPr>
              <a:t> </a:t>
            </a:r>
            <a:r>
              <a:rPr sz="1800" i="1" spc="-5" dirty="0">
                <a:latin typeface="Times New Roman"/>
                <a:cs typeface="Times New Roman"/>
              </a:rPr>
              <a:t>відрізки</a:t>
            </a:r>
            <a:r>
              <a:rPr sz="1800" i="1" spc="-20" dirty="0">
                <a:latin typeface="Times New Roman"/>
                <a:cs typeface="Times New Roman"/>
              </a:rPr>
              <a:t> </a:t>
            </a:r>
            <a:r>
              <a:rPr sz="1800" i="1" spc="-5" dirty="0">
                <a:latin typeface="Times New Roman"/>
                <a:cs typeface="Times New Roman"/>
              </a:rPr>
              <a:t>ДШ</a:t>
            </a:r>
            <a:r>
              <a:rPr sz="1800" i="1" spc="-2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у</a:t>
            </a:r>
            <a:r>
              <a:rPr sz="1800" i="1" spc="-10" dirty="0">
                <a:latin typeface="Times New Roman"/>
                <a:cs typeface="Times New Roman"/>
              </a:rPr>
              <a:t> </a:t>
            </a:r>
            <a:r>
              <a:rPr sz="1800" i="1" spc="-5" dirty="0">
                <a:latin typeface="Times New Roman"/>
                <a:cs typeface="Times New Roman"/>
              </a:rPr>
              <a:t>шпурах;</a:t>
            </a:r>
            <a:endParaRPr sz="1800">
              <a:latin typeface="Times New Roman"/>
              <a:cs typeface="Times New Roman"/>
            </a:endParaRPr>
          </a:p>
          <a:p>
            <a:pPr marL="182880" indent="-170815">
              <a:lnSpc>
                <a:spcPct val="100000"/>
              </a:lnSpc>
              <a:spcBef>
                <a:spcPts val="325"/>
              </a:spcBef>
              <a:buAutoNum type="arabicPlain"/>
              <a:tabLst>
                <a:tab pos="183515" algn="l"/>
              </a:tabLst>
            </a:pPr>
            <a:r>
              <a:rPr sz="1800" i="1" dirty="0">
                <a:latin typeface="Times New Roman"/>
                <a:cs typeface="Times New Roman"/>
              </a:rPr>
              <a:t>–</a:t>
            </a:r>
            <a:r>
              <a:rPr sz="1800" i="1" spc="-25" dirty="0">
                <a:latin typeface="Times New Roman"/>
                <a:cs typeface="Times New Roman"/>
              </a:rPr>
              <a:t> </a:t>
            </a:r>
            <a:r>
              <a:rPr sz="1800" i="1" spc="-10" dirty="0">
                <a:latin typeface="Times New Roman"/>
                <a:cs typeface="Times New Roman"/>
              </a:rPr>
              <a:t>порожній</a:t>
            </a:r>
            <a:r>
              <a:rPr sz="1800" i="1" spc="-35" dirty="0">
                <a:latin typeface="Times New Roman"/>
                <a:cs typeface="Times New Roman"/>
              </a:rPr>
              <a:t> </a:t>
            </a:r>
            <a:r>
              <a:rPr sz="1800" i="1" spc="-5" dirty="0">
                <a:latin typeface="Times New Roman"/>
                <a:cs typeface="Times New Roman"/>
              </a:rPr>
              <a:t>шпур;</a:t>
            </a:r>
            <a:endParaRPr sz="1800">
              <a:latin typeface="Times New Roman"/>
              <a:cs typeface="Times New Roman"/>
            </a:endParaRPr>
          </a:p>
          <a:p>
            <a:pPr marL="12700" marR="5080">
              <a:lnSpc>
                <a:spcPct val="114999"/>
              </a:lnSpc>
              <a:buAutoNum type="arabicPlain"/>
              <a:tabLst>
                <a:tab pos="183515" algn="l"/>
              </a:tabLst>
            </a:pPr>
            <a:r>
              <a:rPr sz="1800" i="1" dirty="0">
                <a:latin typeface="Times New Roman"/>
                <a:cs typeface="Times New Roman"/>
              </a:rPr>
              <a:t>–</a:t>
            </a:r>
            <a:r>
              <a:rPr sz="1800" i="1" spc="-30" dirty="0">
                <a:latin typeface="Times New Roman"/>
                <a:cs typeface="Times New Roman"/>
              </a:rPr>
              <a:t> </a:t>
            </a:r>
            <a:r>
              <a:rPr sz="1800" i="1" spc="-5" dirty="0">
                <a:latin typeface="Times New Roman"/>
                <a:cs typeface="Times New Roman"/>
              </a:rPr>
              <a:t>проектний</a:t>
            </a:r>
            <a:r>
              <a:rPr sz="1800" i="1" spc="-4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рівень</a:t>
            </a:r>
            <a:r>
              <a:rPr sz="1800" i="1" spc="-3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підошви </a:t>
            </a:r>
            <a:r>
              <a:rPr sz="1800" i="1" spc="-434" dirty="0">
                <a:latin typeface="Times New Roman"/>
                <a:cs typeface="Times New Roman"/>
              </a:rPr>
              <a:t> </a:t>
            </a:r>
            <a:r>
              <a:rPr sz="1800" i="1" spc="-10" dirty="0">
                <a:latin typeface="Times New Roman"/>
                <a:cs typeface="Times New Roman"/>
              </a:rPr>
              <a:t>уступу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2704" y="3100832"/>
            <a:ext cx="6073140" cy="280670"/>
          </a:xfrm>
          <a:prstGeom prst="rect">
            <a:avLst/>
          </a:prstGeom>
          <a:solidFill>
            <a:srgbClr val="00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95"/>
              </a:lnSpc>
            </a:pP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Вибухові 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методи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переважно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застосовують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 міцних</a:t>
            </a:r>
            <a:r>
              <a:rPr sz="18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породах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95107" y="493852"/>
            <a:ext cx="2847975" cy="953769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spc="5" dirty="0">
                <a:solidFill>
                  <a:srgbClr val="ECECEC"/>
                </a:solidFill>
              </a:rPr>
              <a:t>МЕТОДИ </a:t>
            </a:r>
            <a:r>
              <a:rPr spc="10" dirty="0">
                <a:solidFill>
                  <a:srgbClr val="ECECEC"/>
                </a:solidFill>
              </a:rPr>
              <a:t> </a:t>
            </a:r>
            <a:r>
              <a:rPr spc="-5" dirty="0">
                <a:solidFill>
                  <a:srgbClr val="ECECEC"/>
                </a:solidFill>
              </a:rPr>
              <a:t>ВІДКОЛЮВАННЯ</a:t>
            </a:r>
          </a:p>
        </p:txBody>
      </p:sp>
      <p:sp>
        <p:nvSpPr>
          <p:cNvPr id="3" name="object 3"/>
          <p:cNvSpPr/>
          <p:nvPr/>
        </p:nvSpPr>
        <p:spPr>
          <a:xfrm>
            <a:off x="8047863" y="2091181"/>
            <a:ext cx="2517775" cy="1374775"/>
          </a:xfrm>
          <a:custGeom>
            <a:avLst/>
            <a:gdLst/>
            <a:ahLst/>
            <a:cxnLst/>
            <a:rect l="l" t="t" r="r" b="b"/>
            <a:pathLst>
              <a:path w="2517775" h="1374775">
                <a:moveTo>
                  <a:pt x="2517648" y="438912"/>
                </a:moveTo>
                <a:lnTo>
                  <a:pt x="1441704" y="438912"/>
                </a:lnTo>
                <a:lnTo>
                  <a:pt x="1441704" y="0"/>
                </a:lnTo>
                <a:lnTo>
                  <a:pt x="0" y="0"/>
                </a:lnTo>
                <a:lnTo>
                  <a:pt x="0" y="1374648"/>
                </a:lnTo>
                <a:lnTo>
                  <a:pt x="2095500" y="1374648"/>
                </a:lnTo>
                <a:lnTo>
                  <a:pt x="2095500" y="935736"/>
                </a:lnTo>
                <a:lnTo>
                  <a:pt x="2517648" y="935736"/>
                </a:lnTo>
                <a:lnTo>
                  <a:pt x="2517648" y="438912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521067" y="2060829"/>
            <a:ext cx="33337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5B9BD4"/>
                </a:solidFill>
                <a:latin typeface="Calibri"/>
                <a:cs typeface="Calibri"/>
              </a:rPr>
              <a:t>1.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47863" y="2091182"/>
            <a:ext cx="1442085" cy="43942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3454"/>
              </a:lnSpc>
            </a:pPr>
            <a:r>
              <a:rPr sz="3200" spc="-25" dirty="0">
                <a:solidFill>
                  <a:srgbClr val="5B9BD4"/>
                </a:solidFill>
                <a:latin typeface="Calibri"/>
                <a:cs typeface="Calibri"/>
              </a:rPr>
              <a:t>Методи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47863" y="2588005"/>
            <a:ext cx="2517775" cy="38100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3000"/>
              </a:lnSpc>
            </a:pPr>
            <a:r>
              <a:rPr sz="3200" spc="-10" dirty="0">
                <a:solidFill>
                  <a:srgbClr val="5B9BD4"/>
                </a:solidFill>
                <a:latin typeface="Calibri"/>
                <a:cs typeface="Calibri"/>
              </a:rPr>
              <a:t>відколювання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47863" y="3026917"/>
            <a:ext cx="2108200" cy="43942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3250"/>
              </a:lnSpc>
            </a:pPr>
            <a:r>
              <a:rPr sz="3200" spc="-5" dirty="0">
                <a:solidFill>
                  <a:srgbClr val="5B9BD4"/>
                </a:solidFill>
                <a:latin typeface="Calibri"/>
                <a:cs typeface="Calibri"/>
              </a:rPr>
              <a:t>миттєвої</a:t>
            </a:r>
            <a:r>
              <a:rPr sz="3200" spc="-8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5B9BD4"/>
                </a:solidFill>
                <a:latin typeface="Calibri"/>
                <a:cs typeface="Calibri"/>
              </a:rPr>
              <a:t>дії.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21067" y="3504438"/>
            <a:ext cx="3599179" cy="195770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527685" marR="302895" indent="-515620">
              <a:lnSpc>
                <a:spcPts val="3460"/>
              </a:lnSpc>
              <a:spcBef>
                <a:spcPts val="535"/>
              </a:spcBef>
              <a:buAutoNum type="arabicPeriod" startAt="2"/>
              <a:tabLst>
                <a:tab pos="527685" algn="l"/>
                <a:tab pos="528320" algn="l"/>
              </a:tabLst>
            </a:pPr>
            <a:r>
              <a:rPr sz="3200" spc="-25" dirty="0">
                <a:latin typeface="Calibri"/>
                <a:cs typeface="Calibri"/>
              </a:rPr>
              <a:t>Методи</a:t>
            </a:r>
            <a:r>
              <a:rPr sz="3200" spc="-9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силової </a:t>
            </a:r>
            <a:r>
              <a:rPr sz="3200" spc="-70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динамічної</a:t>
            </a:r>
            <a:r>
              <a:rPr sz="3200" spc="-4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дії.</a:t>
            </a:r>
            <a:endParaRPr sz="3200">
              <a:latin typeface="Calibri"/>
              <a:cs typeface="Calibri"/>
            </a:endParaRPr>
          </a:p>
          <a:p>
            <a:pPr marL="527685" marR="5080" indent="-515620">
              <a:lnSpc>
                <a:spcPts val="3460"/>
              </a:lnSpc>
              <a:spcBef>
                <a:spcPts val="990"/>
              </a:spcBef>
              <a:buAutoNum type="arabicPeriod" startAt="2"/>
              <a:tabLst>
                <a:tab pos="527685" algn="l"/>
                <a:tab pos="528320" algn="l"/>
              </a:tabLst>
            </a:pPr>
            <a:r>
              <a:rPr sz="3200" spc="-25" dirty="0">
                <a:latin typeface="Calibri"/>
                <a:cs typeface="Calibri"/>
              </a:rPr>
              <a:t>Методи</a:t>
            </a:r>
            <a:r>
              <a:rPr sz="3200" spc="-8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статичної </a:t>
            </a:r>
            <a:r>
              <a:rPr sz="3200" spc="-70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дії.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5091" y="815339"/>
            <a:ext cx="1473708" cy="400812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906904" y="3250819"/>
            <a:ext cx="5103495" cy="97536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2110"/>
              </a:lnSpc>
              <a:spcBef>
                <a:spcPts val="210"/>
              </a:spcBef>
            </a:pPr>
            <a:r>
              <a:rPr sz="1800" b="1" spc="-10" dirty="0">
                <a:latin typeface="Times New Roman"/>
                <a:cs typeface="Times New Roman"/>
              </a:rPr>
              <a:t>Конструкція</a:t>
            </a:r>
            <a:r>
              <a:rPr sz="1800" b="1" spc="409" dirty="0">
                <a:latin typeface="Times New Roman"/>
                <a:cs typeface="Times New Roman"/>
              </a:rPr>
              <a:t> </a:t>
            </a:r>
            <a:r>
              <a:rPr sz="1800" b="1" spc="-15" dirty="0">
                <a:latin typeface="Times New Roman"/>
                <a:cs typeface="Times New Roman"/>
              </a:rPr>
              <a:t>генератора</a:t>
            </a:r>
            <a:r>
              <a:rPr sz="1800" b="1" spc="5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тиску</a:t>
            </a:r>
            <a:r>
              <a:rPr sz="1800" b="1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хімічного</a:t>
            </a:r>
            <a:r>
              <a:rPr sz="1800" b="1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(ГТХ) </a:t>
            </a:r>
            <a:r>
              <a:rPr sz="1800" b="1" spc="-434" dirty="0">
                <a:latin typeface="Times New Roman"/>
                <a:cs typeface="Times New Roman"/>
              </a:rPr>
              <a:t> </a:t>
            </a:r>
            <a:r>
              <a:rPr sz="1800" b="1" u="heavy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3"/>
              </a:rPr>
              <a:t>"Літокол":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1800" i="1" dirty="0">
                <a:latin typeface="Times New Roman"/>
                <a:cs typeface="Times New Roman"/>
              </a:rPr>
              <a:t>1</a:t>
            </a:r>
            <a:r>
              <a:rPr sz="1800" i="1" spc="26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–</a:t>
            </a:r>
            <a:r>
              <a:rPr sz="1800" i="1" spc="254" dirty="0">
                <a:latin typeface="Times New Roman"/>
                <a:cs typeface="Times New Roman"/>
              </a:rPr>
              <a:t> </a:t>
            </a:r>
            <a:r>
              <a:rPr sz="1800" i="1" spc="-10" dirty="0">
                <a:latin typeface="Times New Roman"/>
                <a:cs typeface="Times New Roman"/>
              </a:rPr>
              <a:t>газогенеруюча</a:t>
            </a:r>
            <a:r>
              <a:rPr sz="1800" i="1" spc="280" dirty="0">
                <a:latin typeface="Times New Roman"/>
                <a:cs typeface="Times New Roman"/>
              </a:rPr>
              <a:t> </a:t>
            </a:r>
            <a:r>
              <a:rPr sz="1800" i="1" spc="-15" dirty="0">
                <a:latin typeface="Times New Roman"/>
                <a:cs typeface="Times New Roman"/>
              </a:rPr>
              <a:t>суміш;</a:t>
            </a:r>
            <a:r>
              <a:rPr sz="1800" i="1" spc="26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2</a:t>
            </a:r>
            <a:r>
              <a:rPr sz="1800" i="1" spc="254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–</a:t>
            </a:r>
            <a:r>
              <a:rPr sz="1800" i="1" spc="254" dirty="0">
                <a:latin typeface="Times New Roman"/>
                <a:cs typeface="Times New Roman"/>
              </a:rPr>
              <a:t> </a:t>
            </a:r>
            <a:r>
              <a:rPr sz="1800" i="1" spc="-10" dirty="0">
                <a:latin typeface="Times New Roman"/>
                <a:cs typeface="Times New Roman"/>
              </a:rPr>
              <a:t>полімерна</a:t>
            </a:r>
            <a:r>
              <a:rPr sz="1800" i="1" spc="254" dirty="0">
                <a:latin typeface="Times New Roman"/>
                <a:cs typeface="Times New Roman"/>
              </a:rPr>
              <a:t> </a:t>
            </a:r>
            <a:r>
              <a:rPr sz="1800" i="1" spc="-20" dirty="0">
                <a:latin typeface="Times New Roman"/>
                <a:cs typeface="Times New Roman"/>
              </a:rPr>
              <a:t>оболонка;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06904" y="4200525"/>
            <a:ext cx="5101590" cy="56959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69215" marR="5080" indent="-57150">
              <a:lnSpc>
                <a:spcPts val="2120"/>
              </a:lnSpc>
              <a:spcBef>
                <a:spcPts val="200"/>
              </a:spcBef>
              <a:tabLst>
                <a:tab pos="1087120" algn="l"/>
                <a:tab pos="2161540" algn="l"/>
                <a:tab pos="3760470" algn="l"/>
              </a:tabLst>
            </a:pPr>
            <a:r>
              <a:rPr sz="1800" i="1" dirty="0">
                <a:latin typeface="Times New Roman"/>
                <a:cs typeface="Times New Roman"/>
              </a:rPr>
              <a:t>3	–	п</a:t>
            </a:r>
            <a:r>
              <a:rPr sz="1800" i="1" spc="5" dirty="0">
                <a:latin typeface="Times New Roman"/>
                <a:cs typeface="Times New Roman"/>
              </a:rPr>
              <a:t>ус</a:t>
            </a:r>
            <a:r>
              <a:rPr sz="1800" i="1" spc="-50" dirty="0">
                <a:latin typeface="Times New Roman"/>
                <a:cs typeface="Times New Roman"/>
              </a:rPr>
              <a:t>к</a:t>
            </a:r>
            <a:r>
              <a:rPr sz="1800" i="1" spc="-35" dirty="0">
                <a:latin typeface="Times New Roman"/>
                <a:cs typeface="Times New Roman"/>
              </a:rPr>
              <a:t>а</a:t>
            </a:r>
            <a:r>
              <a:rPr sz="1800" i="1" dirty="0">
                <a:latin typeface="Times New Roman"/>
                <a:cs typeface="Times New Roman"/>
              </a:rPr>
              <a:t>ч	</a:t>
            </a:r>
            <a:r>
              <a:rPr sz="1800" i="1" spc="-45" dirty="0">
                <a:latin typeface="Times New Roman"/>
                <a:cs typeface="Times New Roman"/>
              </a:rPr>
              <a:t>е</a:t>
            </a:r>
            <a:r>
              <a:rPr sz="1800" i="1" spc="40" dirty="0">
                <a:latin typeface="Times New Roman"/>
                <a:cs typeface="Times New Roman"/>
              </a:rPr>
              <a:t>л</a:t>
            </a:r>
            <a:r>
              <a:rPr sz="1800" i="1" dirty="0">
                <a:latin typeface="Times New Roman"/>
                <a:cs typeface="Times New Roman"/>
              </a:rPr>
              <a:t>е</a:t>
            </a:r>
            <a:r>
              <a:rPr sz="1800" i="1" spc="-25" dirty="0">
                <a:latin typeface="Times New Roman"/>
                <a:cs typeface="Times New Roman"/>
              </a:rPr>
              <a:t>к</a:t>
            </a:r>
            <a:r>
              <a:rPr sz="1800" i="1" spc="-5" dirty="0">
                <a:latin typeface="Times New Roman"/>
                <a:cs typeface="Times New Roman"/>
              </a:rPr>
              <a:t>трични</a:t>
            </a:r>
            <a:r>
              <a:rPr sz="1800" i="1" dirty="0">
                <a:latin typeface="Times New Roman"/>
                <a:cs typeface="Times New Roman"/>
              </a:rPr>
              <a:t>й;  4</a:t>
            </a:r>
            <a:r>
              <a:rPr sz="1800" i="1" spc="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–</a:t>
            </a:r>
            <a:r>
              <a:rPr sz="1800" i="1" spc="-10" dirty="0">
                <a:latin typeface="Times New Roman"/>
                <a:cs typeface="Times New Roman"/>
              </a:rPr>
              <a:t> </a:t>
            </a:r>
            <a:r>
              <a:rPr sz="1800" i="1" spc="-15" dirty="0">
                <a:latin typeface="Times New Roman"/>
                <a:cs typeface="Times New Roman"/>
              </a:rPr>
              <a:t>пробка</a:t>
            </a:r>
            <a:r>
              <a:rPr sz="1800" i="1" spc="30" dirty="0">
                <a:latin typeface="Times New Roman"/>
                <a:cs typeface="Times New Roman"/>
              </a:rPr>
              <a:t> </a:t>
            </a:r>
            <a:r>
              <a:rPr sz="1800" i="1" spc="-10" dirty="0">
                <a:latin typeface="Times New Roman"/>
                <a:cs typeface="Times New Roman"/>
              </a:rPr>
              <a:t>полімерна;</a:t>
            </a:r>
            <a:r>
              <a:rPr sz="1800" i="1" spc="-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5</a:t>
            </a:r>
            <a:r>
              <a:rPr sz="1800" i="1" spc="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–</a:t>
            </a:r>
            <a:r>
              <a:rPr sz="1800" i="1" spc="-10" dirty="0">
                <a:latin typeface="Times New Roman"/>
                <a:cs typeface="Times New Roman"/>
              </a:rPr>
              <a:t> електричні</a:t>
            </a:r>
            <a:r>
              <a:rPr sz="1800" i="1" spc="-5" dirty="0">
                <a:latin typeface="Times New Roman"/>
                <a:cs typeface="Times New Roman"/>
              </a:rPr>
              <a:t> </a:t>
            </a:r>
            <a:r>
              <a:rPr sz="1800" i="1" spc="-10" dirty="0">
                <a:latin typeface="Times New Roman"/>
                <a:cs typeface="Times New Roman"/>
              </a:rPr>
              <a:t>проводи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3831" y="5054803"/>
            <a:ext cx="6569075" cy="1603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4999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ГТХ </a:t>
            </a:r>
            <a:r>
              <a:rPr sz="1800" spc="-20" dirty="0">
                <a:latin typeface="Times New Roman"/>
                <a:cs typeface="Times New Roman"/>
              </a:rPr>
              <a:t>"Літокол" </a:t>
            </a:r>
            <a:r>
              <a:rPr sz="1800" dirty="0">
                <a:latin typeface="Times New Roman"/>
                <a:cs typeface="Times New Roman"/>
              </a:rPr>
              <a:t>– </a:t>
            </a:r>
            <a:r>
              <a:rPr sz="1800" spc="-10" dirty="0">
                <a:latin typeface="Times New Roman"/>
                <a:cs typeface="Times New Roman"/>
              </a:rPr>
              <a:t>токсичний прилад, </a:t>
            </a:r>
            <a:r>
              <a:rPr sz="1800" dirty="0">
                <a:latin typeface="Times New Roman"/>
                <a:cs typeface="Times New Roman"/>
              </a:rPr>
              <a:t>що </a:t>
            </a:r>
            <a:r>
              <a:rPr sz="1800" spc="-15" dirty="0">
                <a:latin typeface="Times New Roman"/>
                <a:cs typeface="Times New Roman"/>
              </a:rPr>
              <a:t>обумовлено </a:t>
            </a:r>
            <a:r>
              <a:rPr sz="1800" spc="-10" dirty="0">
                <a:latin typeface="Times New Roman"/>
                <a:cs typeface="Times New Roman"/>
              </a:rPr>
              <a:t>токсичністю 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компонентів, </a:t>
            </a:r>
            <a:r>
              <a:rPr sz="1800" spc="-5" dirty="0">
                <a:latin typeface="Times New Roman"/>
                <a:cs typeface="Times New Roman"/>
              </a:rPr>
              <a:t>які </a:t>
            </a:r>
            <a:r>
              <a:rPr sz="1800" spc="-20" dirty="0">
                <a:latin typeface="Times New Roman"/>
                <a:cs typeface="Times New Roman"/>
              </a:rPr>
              <a:t>входять </a:t>
            </a:r>
            <a:r>
              <a:rPr sz="1800" spc="-5" dirty="0">
                <a:latin typeface="Times New Roman"/>
                <a:cs typeface="Times New Roman"/>
              </a:rPr>
              <a:t>до </a:t>
            </a:r>
            <a:r>
              <a:rPr sz="1800" spc="-20" dirty="0">
                <a:latin typeface="Times New Roman"/>
                <a:cs typeface="Times New Roman"/>
              </a:rPr>
              <a:t>його </a:t>
            </a:r>
            <a:r>
              <a:rPr sz="1800" spc="-30" dirty="0">
                <a:latin typeface="Times New Roman"/>
                <a:cs typeface="Times New Roman"/>
              </a:rPr>
              <a:t>складу. </a:t>
            </a:r>
            <a:r>
              <a:rPr sz="1800" spc="-10" dirty="0">
                <a:latin typeface="Times New Roman"/>
                <a:cs typeface="Times New Roman"/>
              </a:rPr>
              <a:t>За </a:t>
            </a:r>
            <a:r>
              <a:rPr sz="1800" spc="-5" dirty="0">
                <a:latin typeface="Times New Roman"/>
                <a:cs typeface="Times New Roman"/>
              </a:rPr>
              <a:t>ступенем шкідливої </a:t>
            </a:r>
            <a:r>
              <a:rPr sz="1800" dirty="0">
                <a:latin typeface="Times New Roman"/>
                <a:cs typeface="Times New Roman"/>
              </a:rPr>
              <a:t>дії </a:t>
            </a:r>
            <a:r>
              <a:rPr sz="1800" spc="-434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на </a:t>
            </a:r>
            <a:r>
              <a:rPr sz="1800" spc="-10" dirty="0">
                <a:latin typeface="Times New Roman"/>
                <a:cs typeface="Times New Roman"/>
              </a:rPr>
              <a:t>організм </a:t>
            </a:r>
            <a:r>
              <a:rPr sz="1800" spc="-20" dirty="0">
                <a:latin typeface="Times New Roman"/>
                <a:cs typeface="Times New Roman"/>
              </a:rPr>
              <a:t>людини </a:t>
            </a:r>
            <a:r>
              <a:rPr sz="1800" spc="-5" dirty="0">
                <a:latin typeface="Times New Roman"/>
                <a:cs typeface="Times New Roman"/>
              </a:rPr>
              <a:t>згідно </a:t>
            </a:r>
            <a:r>
              <a:rPr sz="1800" dirty="0">
                <a:latin typeface="Times New Roman"/>
                <a:cs typeface="Times New Roman"/>
              </a:rPr>
              <a:t>з </a:t>
            </a:r>
            <a:r>
              <a:rPr sz="1800" spc="-15" dirty="0">
                <a:latin typeface="Times New Roman"/>
                <a:cs typeface="Times New Roman"/>
              </a:rPr>
              <a:t>ГОСТ </a:t>
            </a:r>
            <a:r>
              <a:rPr sz="1800" spc="-5" dirty="0">
                <a:latin typeface="Times New Roman"/>
                <a:cs typeface="Times New Roman"/>
              </a:rPr>
              <a:t>12.1.007-76 </a:t>
            </a:r>
            <a:r>
              <a:rPr sz="1800" spc="-20" dirty="0">
                <a:latin typeface="Times New Roman"/>
                <a:cs typeface="Times New Roman"/>
              </a:rPr>
              <a:t>компонент </a:t>
            </a:r>
            <a:r>
              <a:rPr sz="1800" dirty="0">
                <a:latin typeface="Times New Roman"/>
                <a:cs typeface="Times New Roman"/>
              </a:rPr>
              <a:t>№ 1 </a:t>
            </a:r>
            <a:r>
              <a:rPr sz="1800" spc="15" dirty="0">
                <a:latin typeface="Times New Roman"/>
                <a:cs typeface="Times New Roman"/>
              </a:rPr>
              <a:t>та 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компонент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№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2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відносяться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до</a:t>
            </a:r>
            <a:r>
              <a:rPr sz="1800" dirty="0">
                <a:latin typeface="Times New Roman"/>
                <a:cs typeface="Times New Roman"/>
              </a:rPr>
              <a:t> 4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класу</a:t>
            </a:r>
            <a:r>
              <a:rPr sz="1800" spc="-5" dirty="0">
                <a:latin typeface="Times New Roman"/>
                <a:cs typeface="Times New Roman"/>
              </a:rPr>
              <a:t> небезпеки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(речовини 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малошкідливі).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36292" y="307847"/>
            <a:ext cx="4241291" cy="274394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95107" y="493852"/>
            <a:ext cx="2847975" cy="953769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sz="3200" spc="5" dirty="0">
                <a:solidFill>
                  <a:srgbClr val="ECECEC"/>
                </a:solidFill>
                <a:latin typeface="Calibri Light"/>
                <a:cs typeface="Calibri Light"/>
              </a:rPr>
              <a:t>МЕТОДИ </a:t>
            </a:r>
            <a:r>
              <a:rPr sz="3200" spc="10" dirty="0">
                <a:solidFill>
                  <a:srgbClr val="ECECEC"/>
                </a:solidFill>
                <a:latin typeface="Calibri Light"/>
                <a:cs typeface="Calibri Light"/>
              </a:rPr>
              <a:t> </a:t>
            </a:r>
            <a:r>
              <a:rPr sz="3200" spc="-5" dirty="0">
                <a:solidFill>
                  <a:srgbClr val="ECECEC"/>
                </a:solidFill>
                <a:latin typeface="Calibri Light"/>
                <a:cs typeface="Calibri Light"/>
              </a:rPr>
              <a:t>ВІДКОЛЮВАННЯ</a:t>
            </a:r>
            <a:endParaRPr sz="32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047863" y="2091181"/>
            <a:ext cx="2517775" cy="1374775"/>
          </a:xfrm>
          <a:custGeom>
            <a:avLst/>
            <a:gdLst/>
            <a:ahLst/>
            <a:cxnLst/>
            <a:rect l="l" t="t" r="r" b="b"/>
            <a:pathLst>
              <a:path w="2517775" h="1374775">
                <a:moveTo>
                  <a:pt x="2517648" y="438912"/>
                </a:moveTo>
                <a:lnTo>
                  <a:pt x="1441704" y="438912"/>
                </a:lnTo>
                <a:lnTo>
                  <a:pt x="1441704" y="0"/>
                </a:lnTo>
                <a:lnTo>
                  <a:pt x="0" y="0"/>
                </a:lnTo>
                <a:lnTo>
                  <a:pt x="0" y="1374648"/>
                </a:lnTo>
                <a:lnTo>
                  <a:pt x="2095500" y="1374648"/>
                </a:lnTo>
                <a:lnTo>
                  <a:pt x="2095500" y="935736"/>
                </a:lnTo>
                <a:lnTo>
                  <a:pt x="2517648" y="935736"/>
                </a:lnTo>
                <a:lnTo>
                  <a:pt x="2517648" y="438912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521067" y="2060829"/>
            <a:ext cx="33337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5B9BD4"/>
                </a:solidFill>
                <a:latin typeface="Calibri"/>
                <a:cs typeface="Calibri"/>
              </a:rPr>
              <a:t>1.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47863" y="2091182"/>
            <a:ext cx="1442085" cy="43942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3454"/>
              </a:lnSpc>
            </a:pPr>
            <a:r>
              <a:rPr sz="3200" spc="-25" dirty="0">
                <a:solidFill>
                  <a:srgbClr val="5B9BD4"/>
                </a:solidFill>
                <a:latin typeface="Calibri"/>
                <a:cs typeface="Calibri"/>
              </a:rPr>
              <a:t>Методи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47863" y="2588005"/>
            <a:ext cx="2517775" cy="38100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3000"/>
              </a:lnSpc>
            </a:pPr>
            <a:r>
              <a:rPr sz="3200" spc="-10" dirty="0">
                <a:solidFill>
                  <a:srgbClr val="5B9BD4"/>
                </a:solidFill>
                <a:latin typeface="Calibri"/>
                <a:cs typeface="Calibri"/>
              </a:rPr>
              <a:t>відколювання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47863" y="3026917"/>
            <a:ext cx="2108200" cy="43942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3250"/>
              </a:lnSpc>
            </a:pPr>
            <a:r>
              <a:rPr sz="3200" spc="-5" dirty="0">
                <a:solidFill>
                  <a:srgbClr val="5B9BD4"/>
                </a:solidFill>
                <a:latin typeface="Calibri"/>
                <a:cs typeface="Calibri"/>
              </a:rPr>
              <a:t>миттєвої</a:t>
            </a:r>
            <a:r>
              <a:rPr sz="3200" spc="-8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5B9BD4"/>
                </a:solidFill>
                <a:latin typeface="Calibri"/>
                <a:cs typeface="Calibri"/>
              </a:rPr>
              <a:t>дії.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21067" y="3504438"/>
            <a:ext cx="3599179" cy="195770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527685" marR="302895" indent="-515620">
              <a:lnSpc>
                <a:spcPts val="3460"/>
              </a:lnSpc>
              <a:spcBef>
                <a:spcPts val="535"/>
              </a:spcBef>
              <a:buAutoNum type="arabicPeriod" startAt="2"/>
              <a:tabLst>
                <a:tab pos="527685" algn="l"/>
                <a:tab pos="528320" algn="l"/>
              </a:tabLst>
            </a:pPr>
            <a:r>
              <a:rPr sz="3200" spc="-25" dirty="0">
                <a:latin typeface="Calibri"/>
                <a:cs typeface="Calibri"/>
              </a:rPr>
              <a:t>Методи</a:t>
            </a:r>
            <a:r>
              <a:rPr sz="3200" spc="-9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силової </a:t>
            </a:r>
            <a:r>
              <a:rPr sz="3200" spc="-70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динамічної</a:t>
            </a:r>
            <a:r>
              <a:rPr sz="3200" spc="-4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дії.</a:t>
            </a:r>
            <a:endParaRPr sz="3200">
              <a:latin typeface="Calibri"/>
              <a:cs typeface="Calibri"/>
            </a:endParaRPr>
          </a:p>
          <a:p>
            <a:pPr marL="527685" marR="5080" indent="-515620">
              <a:lnSpc>
                <a:spcPts val="3460"/>
              </a:lnSpc>
              <a:spcBef>
                <a:spcPts val="990"/>
              </a:spcBef>
              <a:buAutoNum type="arabicPeriod" startAt="2"/>
              <a:tabLst>
                <a:tab pos="527685" algn="l"/>
                <a:tab pos="528320" algn="l"/>
              </a:tabLst>
            </a:pPr>
            <a:r>
              <a:rPr sz="3200" spc="-25" dirty="0">
                <a:latin typeface="Calibri"/>
                <a:cs typeface="Calibri"/>
              </a:rPr>
              <a:t>Методи</a:t>
            </a:r>
            <a:r>
              <a:rPr sz="3200" spc="-8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статичної </a:t>
            </a:r>
            <a:r>
              <a:rPr sz="3200" spc="-70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дії.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83791"/>
            <a:ext cx="7312151" cy="413156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95107" y="493852"/>
            <a:ext cx="2847975" cy="953769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spc="5" dirty="0">
                <a:solidFill>
                  <a:srgbClr val="ECECEC"/>
                </a:solidFill>
              </a:rPr>
              <a:t>МЕТОДИ </a:t>
            </a:r>
            <a:r>
              <a:rPr spc="10" dirty="0">
                <a:solidFill>
                  <a:srgbClr val="ECECEC"/>
                </a:solidFill>
              </a:rPr>
              <a:t> </a:t>
            </a:r>
            <a:r>
              <a:rPr spc="-5" dirty="0">
                <a:solidFill>
                  <a:srgbClr val="ECECEC"/>
                </a:solidFill>
              </a:rPr>
              <a:t>ВІДКОЛЮВАННЯ</a:t>
            </a:r>
          </a:p>
        </p:txBody>
      </p:sp>
      <p:sp>
        <p:nvSpPr>
          <p:cNvPr id="3" name="object 3"/>
          <p:cNvSpPr/>
          <p:nvPr/>
        </p:nvSpPr>
        <p:spPr>
          <a:xfrm>
            <a:off x="8047863" y="2091181"/>
            <a:ext cx="2517775" cy="1374775"/>
          </a:xfrm>
          <a:custGeom>
            <a:avLst/>
            <a:gdLst/>
            <a:ahLst/>
            <a:cxnLst/>
            <a:rect l="l" t="t" r="r" b="b"/>
            <a:pathLst>
              <a:path w="2517775" h="1374775">
                <a:moveTo>
                  <a:pt x="2517648" y="438912"/>
                </a:moveTo>
                <a:lnTo>
                  <a:pt x="1441704" y="438912"/>
                </a:lnTo>
                <a:lnTo>
                  <a:pt x="1441704" y="0"/>
                </a:lnTo>
                <a:lnTo>
                  <a:pt x="0" y="0"/>
                </a:lnTo>
                <a:lnTo>
                  <a:pt x="0" y="1374648"/>
                </a:lnTo>
                <a:lnTo>
                  <a:pt x="2095500" y="1374648"/>
                </a:lnTo>
                <a:lnTo>
                  <a:pt x="2095500" y="935736"/>
                </a:lnTo>
                <a:lnTo>
                  <a:pt x="2517648" y="935736"/>
                </a:lnTo>
                <a:lnTo>
                  <a:pt x="2517648" y="438912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521067" y="2060829"/>
            <a:ext cx="3599179" cy="340106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527685" marR="638175" indent="-515620">
              <a:lnSpc>
                <a:spcPts val="3460"/>
              </a:lnSpc>
              <a:spcBef>
                <a:spcPts val="53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200" spc="-25" dirty="0">
                <a:solidFill>
                  <a:srgbClr val="5B9BD4"/>
                </a:solidFill>
                <a:latin typeface="Calibri"/>
                <a:cs typeface="Calibri"/>
              </a:rPr>
              <a:t>Методи </a:t>
            </a:r>
            <a:r>
              <a:rPr sz="3200" spc="-2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B9BD4"/>
                </a:solidFill>
                <a:latin typeface="Calibri"/>
                <a:cs typeface="Calibri"/>
              </a:rPr>
              <a:t>від</a:t>
            </a:r>
            <a:r>
              <a:rPr sz="3200" spc="-50" dirty="0">
                <a:solidFill>
                  <a:srgbClr val="5B9BD4"/>
                </a:solidFill>
                <a:latin typeface="Calibri"/>
                <a:cs typeface="Calibri"/>
              </a:rPr>
              <a:t>к</a:t>
            </a:r>
            <a:r>
              <a:rPr sz="3200" spc="-60" dirty="0">
                <a:solidFill>
                  <a:srgbClr val="5B9BD4"/>
                </a:solidFill>
                <a:latin typeface="Calibri"/>
                <a:cs typeface="Calibri"/>
              </a:rPr>
              <a:t>о</a:t>
            </a:r>
            <a:r>
              <a:rPr sz="3200" spc="-5" dirty="0">
                <a:solidFill>
                  <a:srgbClr val="5B9BD4"/>
                </a:solidFill>
                <a:latin typeface="Calibri"/>
                <a:cs typeface="Calibri"/>
              </a:rPr>
              <a:t>люва</a:t>
            </a:r>
            <a:r>
              <a:rPr sz="3200" spc="5" dirty="0">
                <a:solidFill>
                  <a:srgbClr val="5B9BD4"/>
                </a:solidFill>
                <a:latin typeface="Calibri"/>
                <a:cs typeface="Calibri"/>
              </a:rPr>
              <a:t>н</a:t>
            </a:r>
            <a:r>
              <a:rPr sz="3200" dirty="0">
                <a:solidFill>
                  <a:srgbClr val="5B9BD4"/>
                </a:solidFill>
                <a:latin typeface="Calibri"/>
                <a:cs typeface="Calibri"/>
              </a:rPr>
              <a:t>ня  </a:t>
            </a:r>
            <a:r>
              <a:rPr sz="3200" spc="-5" dirty="0">
                <a:solidFill>
                  <a:srgbClr val="5B9BD4"/>
                </a:solidFill>
                <a:latin typeface="Calibri"/>
                <a:cs typeface="Calibri"/>
              </a:rPr>
              <a:t>миттєвої</a:t>
            </a:r>
            <a:r>
              <a:rPr sz="3200" spc="-3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5B9BD4"/>
                </a:solidFill>
                <a:latin typeface="Calibri"/>
                <a:cs typeface="Calibri"/>
              </a:rPr>
              <a:t>дії.</a:t>
            </a:r>
            <a:endParaRPr sz="3200">
              <a:latin typeface="Calibri"/>
              <a:cs typeface="Calibri"/>
            </a:endParaRPr>
          </a:p>
          <a:p>
            <a:pPr marL="527685" marR="302895" indent="-515620">
              <a:lnSpc>
                <a:spcPts val="3460"/>
              </a:lnSpc>
              <a:spcBef>
                <a:spcPts val="98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200" spc="-25" dirty="0">
                <a:latin typeface="Calibri"/>
                <a:cs typeface="Calibri"/>
              </a:rPr>
              <a:t>Методи</a:t>
            </a:r>
            <a:r>
              <a:rPr sz="3200" spc="-9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силової </a:t>
            </a:r>
            <a:r>
              <a:rPr sz="3200" spc="-70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динамічної</a:t>
            </a:r>
            <a:r>
              <a:rPr sz="3200" spc="-4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дії.</a:t>
            </a:r>
            <a:endParaRPr sz="3200">
              <a:latin typeface="Calibri"/>
              <a:cs typeface="Calibri"/>
            </a:endParaRPr>
          </a:p>
          <a:p>
            <a:pPr marL="527685" marR="5080" indent="-515620">
              <a:lnSpc>
                <a:spcPts val="3460"/>
              </a:lnSpc>
              <a:spcBef>
                <a:spcPts val="99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200" spc="-25" dirty="0">
                <a:latin typeface="Calibri"/>
                <a:cs typeface="Calibri"/>
              </a:rPr>
              <a:t>Методи</a:t>
            </a:r>
            <a:r>
              <a:rPr sz="3200" spc="-8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статичної </a:t>
            </a:r>
            <a:r>
              <a:rPr sz="3200" spc="-70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дії.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18816" y="146304"/>
            <a:ext cx="2441448" cy="157886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98947" y="146304"/>
            <a:ext cx="1900427" cy="271729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870" y="146304"/>
            <a:ext cx="2442969" cy="1578864"/>
          </a:xfrm>
          <a:prstGeom prst="rect">
            <a:avLst/>
          </a:prstGeom>
        </p:spPr>
      </p:pic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204597" y="3138360"/>
          <a:ext cx="7004050" cy="3423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1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7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98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4354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sz="1700" b="1" spc="-5" dirty="0">
                          <a:latin typeface="Calibri"/>
                          <a:cs typeface="Calibri"/>
                        </a:rPr>
                        <a:t>Характеристики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135255" marB="0">
                    <a:lnL w="9525">
                      <a:solidFill>
                        <a:srgbClr val="444444"/>
                      </a:solidFill>
                      <a:prstDash val="solid"/>
                    </a:lnL>
                    <a:lnR w="9525">
                      <a:solidFill>
                        <a:srgbClr val="444444"/>
                      </a:solidFill>
                      <a:prstDash val="solid"/>
                    </a:lnR>
                    <a:lnT w="9525">
                      <a:solidFill>
                        <a:srgbClr val="444444"/>
                      </a:solidFill>
                      <a:prstDash val="solid"/>
                    </a:lnT>
                    <a:lnB w="9525">
                      <a:solidFill>
                        <a:srgbClr val="44444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700" b="1" spc="-5" dirty="0">
                          <a:latin typeface="Calibri"/>
                          <a:cs typeface="Calibri"/>
                        </a:rPr>
                        <a:t>Промислові</a:t>
                      </a:r>
                      <a:r>
                        <a:rPr sz="17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b="1" dirty="0">
                          <a:latin typeface="Calibri"/>
                          <a:cs typeface="Calibri"/>
                        </a:rPr>
                        <a:t>В</a:t>
                      </a:r>
                      <a:endParaRPr sz="1700">
                        <a:latin typeface="Calibri"/>
                        <a:cs typeface="Calibri"/>
                      </a:endParaRPr>
                    </a:p>
                    <a:p>
                      <a:pPr marL="72390">
                        <a:lnSpc>
                          <a:spcPct val="100000"/>
                        </a:lnSpc>
                      </a:pPr>
                      <a:r>
                        <a:rPr sz="1700" b="1" dirty="0">
                          <a:latin typeface="Calibri"/>
                          <a:cs typeface="Calibri"/>
                        </a:rPr>
                        <a:t>М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9525">
                      <a:solidFill>
                        <a:srgbClr val="444444"/>
                      </a:solidFill>
                      <a:prstDash val="solid"/>
                    </a:lnL>
                    <a:lnR w="9525">
                      <a:solidFill>
                        <a:srgbClr val="444444"/>
                      </a:solidFill>
                      <a:prstDash val="solid"/>
                    </a:lnR>
                    <a:lnT w="9525">
                      <a:solidFill>
                        <a:srgbClr val="444444"/>
                      </a:solidFill>
                      <a:prstDash val="solid"/>
                    </a:lnT>
                    <a:lnB w="9525">
                      <a:solidFill>
                        <a:srgbClr val="44444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sz="1700" b="1" spc="-5" dirty="0">
                          <a:latin typeface="Calibri"/>
                          <a:cs typeface="Calibri"/>
                        </a:rPr>
                        <a:t>ГТХ</a:t>
                      </a:r>
                      <a:r>
                        <a:rPr sz="17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b="1" spc="-10" dirty="0">
                          <a:latin typeface="Calibri"/>
                          <a:cs typeface="Calibri"/>
                        </a:rPr>
                        <a:t>«Літокол»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135255" marB="0">
                    <a:lnL w="9525">
                      <a:solidFill>
                        <a:srgbClr val="444444"/>
                      </a:solidFill>
                      <a:prstDash val="solid"/>
                    </a:lnL>
                    <a:lnR w="9525">
                      <a:solidFill>
                        <a:srgbClr val="444444"/>
                      </a:solidFill>
                      <a:prstDash val="solid"/>
                    </a:lnR>
                    <a:lnT w="9525">
                      <a:solidFill>
                        <a:srgbClr val="444444"/>
                      </a:solidFill>
                      <a:prstDash val="solid"/>
                    </a:lnT>
                    <a:lnB w="9525">
                      <a:solidFill>
                        <a:srgbClr val="44444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3435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700" spc="-5" dirty="0">
                          <a:latin typeface="Calibri"/>
                          <a:cs typeface="Calibri"/>
                        </a:rPr>
                        <a:t>Швидкість</a:t>
                      </a:r>
                      <a:endParaRPr sz="1700">
                        <a:latin typeface="Calibri"/>
                        <a:cs typeface="Calibri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Calibri"/>
                          <a:cs typeface="Calibri"/>
                        </a:rPr>
                        <a:t>детонації/дефлаграції</a:t>
                      </a:r>
                      <a:r>
                        <a:rPr sz="17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(в</a:t>
                      </a:r>
                      <a:endParaRPr sz="1700">
                        <a:latin typeface="Calibri"/>
                        <a:cs typeface="Calibri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</a:pPr>
                      <a:r>
                        <a:rPr sz="1700" spc="-10" dirty="0">
                          <a:latin typeface="Calibri"/>
                          <a:cs typeface="Calibri"/>
                        </a:rPr>
                        <a:t>обмеженому</a:t>
                      </a:r>
                      <a:r>
                        <a:rPr sz="1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просторі)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9525">
                      <a:solidFill>
                        <a:srgbClr val="444444"/>
                      </a:solidFill>
                      <a:prstDash val="solid"/>
                    </a:lnL>
                    <a:lnR w="9525">
                      <a:solidFill>
                        <a:srgbClr val="444444"/>
                      </a:solidFill>
                      <a:prstDash val="solid"/>
                    </a:lnR>
                    <a:lnT w="9525">
                      <a:solidFill>
                        <a:srgbClr val="444444"/>
                      </a:solidFill>
                      <a:prstDash val="solid"/>
                    </a:lnT>
                    <a:lnB w="9525">
                      <a:solidFill>
                        <a:srgbClr val="44444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72390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Calibri"/>
                          <a:cs typeface="Calibri"/>
                        </a:rPr>
                        <a:t>3000</a:t>
                      </a:r>
                      <a:r>
                        <a:rPr sz="1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7000</a:t>
                      </a:r>
                      <a:r>
                        <a:rPr sz="1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м/с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9525">
                      <a:solidFill>
                        <a:srgbClr val="444444"/>
                      </a:solidFill>
                      <a:prstDash val="solid"/>
                    </a:lnL>
                    <a:lnR w="9525">
                      <a:solidFill>
                        <a:srgbClr val="444444"/>
                      </a:solidFill>
                      <a:prstDash val="solid"/>
                    </a:lnR>
                    <a:lnT w="9525">
                      <a:solidFill>
                        <a:srgbClr val="444444"/>
                      </a:solidFill>
                      <a:prstDash val="solid"/>
                    </a:lnT>
                    <a:lnB w="9525">
                      <a:solidFill>
                        <a:srgbClr val="44444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73025">
                        <a:lnSpc>
                          <a:spcPct val="100000"/>
                        </a:lnSpc>
                      </a:pPr>
                      <a:r>
                        <a:rPr sz="1700" dirty="0">
                          <a:latin typeface="Calibri"/>
                          <a:cs typeface="Calibri"/>
                        </a:rPr>
                        <a:t>450</a:t>
                      </a:r>
                      <a:r>
                        <a:rPr sz="17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м/с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9525">
                      <a:solidFill>
                        <a:srgbClr val="444444"/>
                      </a:solidFill>
                      <a:prstDash val="solid"/>
                    </a:lnL>
                    <a:lnR w="9525">
                      <a:solidFill>
                        <a:srgbClr val="444444"/>
                      </a:solidFill>
                      <a:prstDash val="solid"/>
                    </a:lnR>
                    <a:lnT w="9525">
                      <a:solidFill>
                        <a:srgbClr val="444444"/>
                      </a:solidFill>
                      <a:prstDash val="solid"/>
                    </a:lnT>
                    <a:lnB w="9525">
                      <a:solidFill>
                        <a:srgbClr val="44444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3435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700" spc="-5" dirty="0">
                          <a:latin typeface="Calibri"/>
                          <a:cs typeface="Calibri"/>
                        </a:rPr>
                        <a:t>Швидкість</a:t>
                      </a:r>
                      <a:endParaRPr sz="1700">
                        <a:latin typeface="Calibri"/>
                        <a:cs typeface="Calibri"/>
                      </a:endParaRPr>
                    </a:p>
                    <a:p>
                      <a:pPr marL="71755" marR="610235">
                        <a:lnSpc>
                          <a:spcPct val="100000"/>
                        </a:lnSpc>
                      </a:pPr>
                      <a:r>
                        <a:rPr sz="1700" spc="-20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700" spc="-2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онац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і</a:t>
                      </a:r>
                      <a:r>
                        <a:rPr sz="1700" spc="10" dirty="0">
                          <a:latin typeface="Calibri"/>
                          <a:cs typeface="Calibri"/>
                        </a:rPr>
                        <a:t>ї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1700" spc="-20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700" spc="-30" dirty="0">
                          <a:latin typeface="Calibri"/>
                          <a:cs typeface="Calibri"/>
                        </a:rPr>
                        <a:t>ф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грації</a:t>
                      </a:r>
                      <a:r>
                        <a:rPr sz="17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(на  відкритому</a:t>
                      </a:r>
                      <a:r>
                        <a:rPr sz="1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просторі)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9525">
                      <a:solidFill>
                        <a:srgbClr val="444444"/>
                      </a:solidFill>
                      <a:prstDash val="solid"/>
                    </a:lnL>
                    <a:lnR w="9525">
                      <a:solidFill>
                        <a:srgbClr val="444444"/>
                      </a:solidFill>
                      <a:prstDash val="solid"/>
                    </a:lnR>
                    <a:lnT w="9525">
                      <a:solidFill>
                        <a:srgbClr val="444444"/>
                      </a:solidFill>
                      <a:prstDash val="solid"/>
                    </a:lnT>
                    <a:lnB w="9525">
                      <a:solidFill>
                        <a:srgbClr val="44444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72390">
                        <a:lnSpc>
                          <a:spcPct val="100000"/>
                        </a:lnSpc>
                      </a:pPr>
                      <a:r>
                        <a:rPr sz="1700" dirty="0">
                          <a:latin typeface="Calibri"/>
                          <a:cs typeface="Calibri"/>
                        </a:rPr>
                        <a:t>3000</a:t>
                      </a:r>
                      <a:r>
                        <a:rPr sz="17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6000</a:t>
                      </a:r>
                      <a:r>
                        <a:rPr sz="1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м/с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9525">
                      <a:solidFill>
                        <a:srgbClr val="444444"/>
                      </a:solidFill>
                      <a:prstDash val="solid"/>
                    </a:lnL>
                    <a:lnR w="9525">
                      <a:solidFill>
                        <a:srgbClr val="444444"/>
                      </a:solidFill>
                      <a:prstDash val="solid"/>
                    </a:lnR>
                    <a:lnT w="9525">
                      <a:solidFill>
                        <a:srgbClr val="444444"/>
                      </a:solidFill>
                      <a:prstDash val="solid"/>
                    </a:lnT>
                    <a:lnB w="9525">
                      <a:solidFill>
                        <a:srgbClr val="44444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73025">
                        <a:lnSpc>
                          <a:spcPct val="100000"/>
                        </a:lnSpc>
                      </a:pPr>
                      <a:r>
                        <a:rPr sz="17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700" spc="3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м/с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9525">
                      <a:solidFill>
                        <a:srgbClr val="444444"/>
                      </a:solidFill>
                      <a:prstDash val="solid"/>
                    </a:lnL>
                    <a:lnR w="9525">
                      <a:solidFill>
                        <a:srgbClr val="444444"/>
                      </a:solidFill>
                      <a:prstDash val="solid"/>
                    </a:lnR>
                    <a:lnT w="9525">
                      <a:solidFill>
                        <a:srgbClr val="444444"/>
                      </a:solidFill>
                      <a:prstDash val="solid"/>
                    </a:lnT>
                    <a:lnB w="9525">
                      <a:solidFill>
                        <a:srgbClr val="44444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36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700" spc="-25" dirty="0">
                          <a:latin typeface="Calibri"/>
                          <a:cs typeface="Calibri"/>
                        </a:rPr>
                        <a:t>Тиск,</a:t>
                      </a:r>
                      <a:r>
                        <a:rPr sz="1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створений</a:t>
                      </a:r>
                      <a:r>
                        <a:rPr sz="1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шпурі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9525">
                      <a:solidFill>
                        <a:srgbClr val="444444"/>
                      </a:solidFill>
                      <a:prstDash val="solid"/>
                    </a:lnL>
                    <a:lnR w="9525">
                      <a:solidFill>
                        <a:srgbClr val="444444"/>
                      </a:solidFill>
                      <a:prstDash val="solid"/>
                    </a:lnR>
                    <a:lnT w="9525">
                      <a:solidFill>
                        <a:srgbClr val="444444"/>
                      </a:solidFill>
                      <a:prstDash val="solid"/>
                    </a:lnT>
                    <a:lnB w="9525">
                      <a:solidFill>
                        <a:srgbClr val="44444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700" dirty="0">
                          <a:latin typeface="Calibri"/>
                          <a:cs typeface="Calibri"/>
                        </a:rPr>
                        <a:t>1200</a:t>
                      </a:r>
                      <a:r>
                        <a:rPr sz="17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ГПа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9525">
                      <a:solidFill>
                        <a:srgbClr val="444444"/>
                      </a:solidFill>
                      <a:prstDash val="solid"/>
                    </a:lnL>
                    <a:lnR w="9525">
                      <a:solidFill>
                        <a:srgbClr val="444444"/>
                      </a:solidFill>
                      <a:prstDash val="solid"/>
                    </a:lnR>
                    <a:lnT w="9525">
                      <a:solidFill>
                        <a:srgbClr val="444444"/>
                      </a:solidFill>
                      <a:prstDash val="solid"/>
                    </a:lnT>
                    <a:lnB w="9525">
                      <a:solidFill>
                        <a:srgbClr val="44444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700" dirty="0">
                          <a:latin typeface="Calibri"/>
                          <a:cs typeface="Calibri"/>
                        </a:rPr>
                        <a:t>720</a:t>
                      </a:r>
                      <a:r>
                        <a:rPr sz="17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-810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МПа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9525">
                      <a:solidFill>
                        <a:srgbClr val="444444"/>
                      </a:solidFill>
                      <a:prstDash val="solid"/>
                    </a:lnL>
                    <a:lnR w="9525">
                      <a:solidFill>
                        <a:srgbClr val="444444"/>
                      </a:solidFill>
                      <a:prstDash val="solid"/>
                    </a:lnR>
                    <a:lnT w="9525">
                      <a:solidFill>
                        <a:srgbClr val="444444"/>
                      </a:solidFill>
                      <a:prstDash val="solid"/>
                    </a:lnT>
                    <a:lnB w="9525">
                      <a:solidFill>
                        <a:srgbClr val="44444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07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700" dirty="0">
                          <a:latin typeface="Calibri"/>
                          <a:cs typeface="Calibri"/>
                        </a:rPr>
                        <a:t>Порівняння</a:t>
                      </a:r>
                      <a:r>
                        <a:rPr sz="17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затрат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9525">
                      <a:solidFill>
                        <a:srgbClr val="444444"/>
                      </a:solidFill>
                      <a:prstDash val="solid"/>
                    </a:lnL>
                    <a:lnR w="9525">
                      <a:solidFill>
                        <a:srgbClr val="444444"/>
                      </a:solidFill>
                      <a:prstDash val="solid"/>
                    </a:lnR>
                    <a:lnT w="9525">
                      <a:solidFill>
                        <a:srgbClr val="444444"/>
                      </a:solidFill>
                      <a:prstDash val="solid"/>
                    </a:lnT>
                    <a:lnB w="9525">
                      <a:solidFill>
                        <a:srgbClr val="44444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44444"/>
                      </a:solidFill>
                      <a:prstDash val="solid"/>
                    </a:lnL>
                    <a:lnR w="9525">
                      <a:solidFill>
                        <a:srgbClr val="444444"/>
                      </a:solidFill>
                      <a:prstDash val="solid"/>
                    </a:lnR>
                    <a:lnT w="9525">
                      <a:solidFill>
                        <a:srgbClr val="444444"/>
                      </a:solidFill>
                      <a:prstDash val="solid"/>
                    </a:lnT>
                    <a:lnB w="9525">
                      <a:solidFill>
                        <a:srgbClr val="44444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7302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На рівні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традиційних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7302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промислових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ВВМ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730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(порох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скельний,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ДШ,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і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тп.)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9525">
                      <a:solidFill>
                        <a:srgbClr val="444444"/>
                      </a:solidFill>
                      <a:prstDash val="solid"/>
                    </a:lnL>
                    <a:lnR w="9525">
                      <a:solidFill>
                        <a:srgbClr val="444444"/>
                      </a:solidFill>
                      <a:prstDash val="solid"/>
                    </a:lnR>
                    <a:lnT w="9525">
                      <a:solidFill>
                        <a:srgbClr val="444444"/>
                      </a:solidFill>
                      <a:prstDash val="solid"/>
                    </a:lnT>
                    <a:lnB w="9525">
                      <a:solidFill>
                        <a:srgbClr val="44444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object 9"/>
          <p:cNvSpPr/>
          <p:nvPr/>
        </p:nvSpPr>
        <p:spPr>
          <a:xfrm>
            <a:off x="118871" y="1874520"/>
            <a:ext cx="4864735" cy="830580"/>
          </a:xfrm>
          <a:custGeom>
            <a:avLst/>
            <a:gdLst/>
            <a:ahLst/>
            <a:cxnLst/>
            <a:rect l="l" t="t" r="r" b="b"/>
            <a:pathLst>
              <a:path w="4864735" h="830580">
                <a:moveTo>
                  <a:pt x="4864608" y="0"/>
                </a:moveTo>
                <a:lnTo>
                  <a:pt x="0" y="0"/>
                </a:lnTo>
                <a:lnTo>
                  <a:pt x="0" y="830579"/>
                </a:lnTo>
                <a:lnTo>
                  <a:pt x="4864608" y="830579"/>
                </a:lnTo>
                <a:lnTo>
                  <a:pt x="4864608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97002" y="1910029"/>
            <a:ext cx="4632960" cy="754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CCCCCC"/>
                </a:solidFill>
                <a:latin typeface="Verdana"/>
                <a:cs typeface="Verdana"/>
              </a:rPr>
              <a:t>Зрівняння</a:t>
            </a:r>
            <a:endParaRPr sz="1600">
              <a:latin typeface="Verdana"/>
              <a:cs typeface="Verdana"/>
            </a:endParaRPr>
          </a:p>
          <a:p>
            <a:pPr marL="12700" marR="5080">
              <a:lnSpc>
                <a:spcPts val="1900"/>
              </a:lnSpc>
              <a:spcBef>
                <a:spcPts val="85"/>
              </a:spcBef>
            </a:pPr>
            <a:r>
              <a:rPr sz="1600" b="1" spc="-5" dirty="0">
                <a:solidFill>
                  <a:srgbClr val="CCCCCC"/>
                </a:solidFill>
                <a:latin typeface="Verdana"/>
                <a:cs typeface="Verdana"/>
              </a:rPr>
              <a:t>технічних</a:t>
            </a:r>
            <a:r>
              <a:rPr sz="1600" b="1" spc="30" dirty="0">
                <a:solidFill>
                  <a:srgbClr val="CCCCCC"/>
                </a:solidFill>
                <a:latin typeface="Verdana"/>
                <a:cs typeface="Verdana"/>
              </a:rPr>
              <a:t> </a:t>
            </a:r>
            <a:r>
              <a:rPr sz="1600" b="1" spc="-5" dirty="0">
                <a:solidFill>
                  <a:srgbClr val="CCCCCC"/>
                </a:solidFill>
                <a:latin typeface="Verdana"/>
                <a:cs typeface="Verdana"/>
              </a:rPr>
              <a:t>характеристик</a:t>
            </a:r>
            <a:r>
              <a:rPr sz="1600" b="1" spc="55" dirty="0">
                <a:solidFill>
                  <a:srgbClr val="CCCCCC"/>
                </a:solidFill>
                <a:latin typeface="Verdana"/>
                <a:cs typeface="Verdana"/>
              </a:rPr>
              <a:t> </a:t>
            </a:r>
            <a:r>
              <a:rPr sz="1600" b="1" spc="-10" dirty="0">
                <a:solidFill>
                  <a:srgbClr val="CCCCCC"/>
                </a:solidFill>
                <a:latin typeface="Verdana"/>
                <a:cs typeface="Verdana"/>
              </a:rPr>
              <a:t>промислових </a:t>
            </a:r>
            <a:r>
              <a:rPr sz="1600" b="1" spc="-530" dirty="0">
                <a:solidFill>
                  <a:srgbClr val="CCCCCC"/>
                </a:solidFill>
                <a:latin typeface="Verdana"/>
                <a:cs typeface="Verdana"/>
              </a:rPr>
              <a:t> </a:t>
            </a:r>
            <a:r>
              <a:rPr sz="1600" b="1" spc="-5" dirty="0">
                <a:solidFill>
                  <a:srgbClr val="CCCCCC"/>
                </a:solidFill>
                <a:latin typeface="Verdana"/>
                <a:cs typeface="Verdana"/>
              </a:rPr>
              <a:t>ВМ</a:t>
            </a:r>
            <a:r>
              <a:rPr sz="1600" b="1" dirty="0">
                <a:solidFill>
                  <a:srgbClr val="CCCCCC"/>
                </a:solidFill>
                <a:latin typeface="Verdana"/>
                <a:cs typeface="Verdana"/>
              </a:rPr>
              <a:t> </a:t>
            </a:r>
            <a:r>
              <a:rPr sz="1600" b="1" spc="-5" dirty="0">
                <a:solidFill>
                  <a:srgbClr val="CCCCCC"/>
                </a:solidFill>
                <a:latin typeface="Verdana"/>
                <a:cs typeface="Verdana"/>
              </a:rPr>
              <a:t>з</a:t>
            </a:r>
            <a:r>
              <a:rPr sz="1600" b="1" spc="-15" dirty="0">
                <a:solidFill>
                  <a:srgbClr val="CCCCCC"/>
                </a:solidFill>
                <a:latin typeface="Verdana"/>
                <a:cs typeface="Verdana"/>
              </a:rPr>
              <a:t> </a:t>
            </a:r>
            <a:r>
              <a:rPr sz="1600" b="1" spc="-5" dirty="0">
                <a:solidFill>
                  <a:srgbClr val="CCCCCC"/>
                </a:solidFill>
                <a:latin typeface="Verdana"/>
                <a:cs typeface="Verdana"/>
              </a:rPr>
              <a:t>характеристиками</a:t>
            </a:r>
            <a:r>
              <a:rPr sz="1600" b="1" spc="50" dirty="0">
                <a:solidFill>
                  <a:srgbClr val="CCCCCC"/>
                </a:solidFill>
                <a:latin typeface="Verdana"/>
                <a:cs typeface="Verdana"/>
              </a:rPr>
              <a:t> </a:t>
            </a:r>
            <a:r>
              <a:rPr sz="1600" b="1" spc="-5" dirty="0">
                <a:solidFill>
                  <a:srgbClr val="CCCCCC"/>
                </a:solidFill>
                <a:latin typeface="Verdana"/>
                <a:cs typeface="Verdana"/>
              </a:rPr>
              <a:t>ГТХ </a:t>
            </a:r>
            <a:r>
              <a:rPr sz="1600" b="1" spc="-10" dirty="0">
                <a:solidFill>
                  <a:srgbClr val="CCCCCC"/>
                </a:solidFill>
                <a:latin typeface="Verdana"/>
                <a:cs typeface="Verdana"/>
              </a:rPr>
              <a:t>«Літокол»</a:t>
            </a:r>
            <a:endParaRPr sz="1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95107" y="493852"/>
            <a:ext cx="2847975" cy="953769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sz="3200" spc="5" dirty="0">
                <a:solidFill>
                  <a:srgbClr val="ECECEC"/>
                </a:solidFill>
                <a:latin typeface="Calibri Light"/>
                <a:cs typeface="Calibri Light"/>
              </a:rPr>
              <a:t>МЕТОДИ </a:t>
            </a:r>
            <a:r>
              <a:rPr sz="3200" spc="10" dirty="0">
                <a:solidFill>
                  <a:srgbClr val="ECECEC"/>
                </a:solidFill>
                <a:latin typeface="Calibri Light"/>
                <a:cs typeface="Calibri Light"/>
              </a:rPr>
              <a:t> </a:t>
            </a:r>
            <a:r>
              <a:rPr sz="3200" spc="-5" dirty="0">
                <a:solidFill>
                  <a:srgbClr val="ECECEC"/>
                </a:solidFill>
                <a:latin typeface="Calibri Light"/>
                <a:cs typeface="Calibri Light"/>
              </a:rPr>
              <a:t>ВІДКОЛЮВАННЯ</a:t>
            </a:r>
            <a:endParaRPr sz="32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047863" y="2091181"/>
            <a:ext cx="2517775" cy="1374775"/>
          </a:xfrm>
          <a:custGeom>
            <a:avLst/>
            <a:gdLst/>
            <a:ahLst/>
            <a:cxnLst/>
            <a:rect l="l" t="t" r="r" b="b"/>
            <a:pathLst>
              <a:path w="2517775" h="1374775">
                <a:moveTo>
                  <a:pt x="2517648" y="438912"/>
                </a:moveTo>
                <a:lnTo>
                  <a:pt x="1441704" y="438912"/>
                </a:lnTo>
                <a:lnTo>
                  <a:pt x="1441704" y="0"/>
                </a:lnTo>
                <a:lnTo>
                  <a:pt x="0" y="0"/>
                </a:lnTo>
                <a:lnTo>
                  <a:pt x="0" y="1374648"/>
                </a:lnTo>
                <a:lnTo>
                  <a:pt x="2095500" y="1374648"/>
                </a:lnTo>
                <a:lnTo>
                  <a:pt x="2095500" y="935736"/>
                </a:lnTo>
                <a:lnTo>
                  <a:pt x="2517648" y="935736"/>
                </a:lnTo>
                <a:lnTo>
                  <a:pt x="2517648" y="438912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521067" y="2060829"/>
            <a:ext cx="33337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5B9BD4"/>
                </a:solidFill>
                <a:latin typeface="Calibri"/>
                <a:cs typeface="Calibri"/>
              </a:rPr>
              <a:t>1.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47863" y="2091182"/>
            <a:ext cx="1442085" cy="43942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3454"/>
              </a:lnSpc>
            </a:pPr>
            <a:r>
              <a:rPr sz="3200" spc="-25" dirty="0">
                <a:solidFill>
                  <a:srgbClr val="5B9BD4"/>
                </a:solidFill>
                <a:latin typeface="Calibri"/>
                <a:cs typeface="Calibri"/>
              </a:rPr>
              <a:t>Методи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47863" y="2588005"/>
            <a:ext cx="2517775" cy="38100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3000"/>
              </a:lnSpc>
            </a:pPr>
            <a:r>
              <a:rPr sz="3200" spc="-10" dirty="0">
                <a:solidFill>
                  <a:srgbClr val="5B9BD4"/>
                </a:solidFill>
                <a:latin typeface="Calibri"/>
                <a:cs typeface="Calibri"/>
              </a:rPr>
              <a:t>відколювання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47863" y="3026917"/>
            <a:ext cx="2108200" cy="43942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3250"/>
              </a:lnSpc>
            </a:pPr>
            <a:r>
              <a:rPr sz="3200" spc="-5" dirty="0">
                <a:solidFill>
                  <a:srgbClr val="5B9BD4"/>
                </a:solidFill>
                <a:latin typeface="Calibri"/>
                <a:cs typeface="Calibri"/>
              </a:rPr>
              <a:t>миттєвої</a:t>
            </a:r>
            <a:r>
              <a:rPr sz="3200" spc="-8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5B9BD4"/>
                </a:solidFill>
                <a:latin typeface="Calibri"/>
                <a:cs typeface="Calibri"/>
              </a:rPr>
              <a:t>дії.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21067" y="3504438"/>
            <a:ext cx="3599179" cy="195770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527685" marR="302895" indent="-515620">
              <a:lnSpc>
                <a:spcPts val="3460"/>
              </a:lnSpc>
              <a:spcBef>
                <a:spcPts val="535"/>
              </a:spcBef>
              <a:buAutoNum type="arabicPeriod" startAt="2"/>
              <a:tabLst>
                <a:tab pos="527685" algn="l"/>
                <a:tab pos="528320" algn="l"/>
              </a:tabLst>
            </a:pPr>
            <a:r>
              <a:rPr sz="3200" spc="-25" dirty="0">
                <a:latin typeface="Calibri"/>
                <a:cs typeface="Calibri"/>
              </a:rPr>
              <a:t>Методи</a:t>
            </a:r>
            <a:r>
              <a:rPr sz="3200" spc="-9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силової </a:t>
            </a:r>
            <a:r>
              <a:rPr sz="3200" spc="-70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динамічної</a:t>
            </a:r>
            <a:r>
              <a:rPr sz="3200" spc="-4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дії.</a:t>
            </a:r>
            <a:endParaRPr sz="3200">
              <a:latin typeface="Calibri"/>
              <a:cs typeface="Calibri"/>
            </a:endParaRPr>
          </a:p>
          <a:p>
            <a:pPr marL="527685" marR="5080" indent="-515620">
              <a:lnSpc>
                <a:spcPts val="3460"/>
              </a:lnSpc>
              <a:spcBef>
                <a:spcPts val="990"/>
              </a:spcBef>
              <a:buAutoNum type="arabicPeriod" startAt="2"/>
              <a:tabLst>
                <a:tab pos="527685" algn="l"/>
                <a:tab pos="528320" algn="l"/>
              </a:tabLst>
            </a:pPr>
            <a:r>
              <a:rPr sz="3200" spc="-25" dirty="0">
                <a:latin typeface="Calibri"/>
                <a:cs typeface="Calibri"/>
              </a:rPr>
              <a:t>Методи</a:t>
            </a:r>
            <a:r>
              <a:rPr sz="3200" spc="-8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статичної </a:t>
            </a:r>
            <a:r>
              <a:rPr sz="3200" spc="-70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дії.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3831" y="157353"/>
            <a:ext cx="5053965" cy="656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  <a:tabLst>
                <a:tab pos="1123315" algn="l"/>
                <a:tab pos="1766570" algn="l"/>
                <a:tab pos="3121660" algn="l"/>
                <a:tab pos="3665854" algn="l"/>
              </a:tabLst>
            </a:pPr>
            <a:r>
              <a:rPr sz="1800" spc="-5" dirty="0">
                <a:latin typeface="Times New Roman"/>
                <a:cs typeface="Times New Roman"/>
              </a:rPr>
              <a:t>Пер</a:t>
            </a:r>
            <a:r>
              <a:rPr sz="1800" dirty="0">
                <a:latin typeface="Times New Roman"/>
                <a:cs typeface="Times New Roman"/>
              </a:rPr>
              <a:t>е</a:t>
            </a:r>
            <a:r>
              <a:rPr sz="1800" spc="-25" dirty="0">
                <a:latin typeface="Times New Roman"/>
                <a:cs typeface="Times New Roman"/>
              </a:rPr>
              <a:t>в</a:t>
            </a:r>
            <a:r>
              <a:rPr sz="1800" dirty="0">
                <a:latin typeface="Times New Roman"/>
                <a:cs typeface="Times New Roman"/>
              </a:rPr>
              <a:t>а</a:t>
            </a:r>
            <a:r>
              <a:rPr sz="1800" spc="5" dirty="0">
                <a:latin typeface="Times New Roman"/>
                <a:cs typeface="Times New Roman"/>
              </a:rPr>
              <a:t>г</a:t>
            </a:r>
            <a:r>
              <a:rPr sz="1800" dirty="0">
                <a:latin typeface="Times New Roman"/>
                <a:cs typeface="Times New Roman"/>
              </a:rPr>
              <a:t>и	ГТХ	</a:t>
            </a:r>
            <a:r>
              <a:rPr sz="1800" spc="-10" dirty="0">
                <a:latin typeface="Times New Roman"/>
                <a:cs typeface="Times New Roman"/>
              </a:rPr>
              <a:t>"</a:t>
            </a:r>
            <a:r>
              <a:rPr sz="1800" spc="-5" dirty="0">
                <a:latin typeface="Times New Roman"/>
                <a:cs typeface="Times New Roman"/>
              </a:rPr>
              <a:t>Л</a:t>
            </a:r>
            <a:r>
              <a:rPr sz="1800" spc="5" dirty="0">
                <a:latin typeface="Times New Roman"/>
                <a:cs typeface="Times New Roman"/>
              </a:rPr>
              <a:t>і</a:t>
            </a:r>
            <a:r>
              <a:rPr sz="1800" spc="-20" dirty="0">
                <a:latin typeface="Times New Roman"/>
                <a:cs typeface="Times New Roman"/>
              </a:rPr>
              <a:t>т</a:t>
            </a:r>
            <a:r>
              <a:rPr sz="1800" dirty="0">
                <a:latin typeface="Times New Roman"/>
                <a:cs typeface="Times New Roman"/>
              </a:rPr>
              <a:t>о</a:t>
            </a:r>
            <a:r>
              <a:rPr sz="1800" spc="-100" dirty="0">
                <a:latin typeface="Times New Roman"/>
                <a:cs typeface="Times New Roman"/>
              </a:rPr>
              <a:t>к</a:t>
            </a:r>
            <a:r>
              <a:rPr sz="1800" spc="-25" dirty="0">
                <a:latin typeface="Times New Roman"/>
                <a:cs typeface="Times New Roman"/>
              </a:rPr>
              <a:t>о</a:t>
            </a:r>
            <a:r>
              <a:rPr sz="1800" spc="5" dirty="0">
                <a:latin typeface="Times New Roman"/>
                <a:cs typeface="Times New Roman"/>
              </a:rPr>
              <a:t>л</a:t>
            </a:r>
            <a:r>
              <a:rPr sz="1800" spc="-5" dirty="0">
                <a:latin typeface="Times New Roman"/>
                <a:cs typeface="Times New Roman"/>
              </a:rPr>
              <a:t>"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spc="-5" dirty="0">
                <a:latin typeface="Times New Roman"/>
                <a:cs typeface="Times New Roman"/>
              </a:rPr>
              <a:t>на</a:t>
            </a:r>
            <a:r>
              <a:rPr sz="1800" dirty="0">
                <a:latin typeface="Times New Roman"/>
                <a:cs typeface="Times New Roman"/>
              </a:rPr>
              <a:t>д	</a:t>
            </a:r>
            <a:r>
              <a:rPr sz="1800" spc="25" dirty="0">
                <a:latin typeface="Times New Roman"/>
                <a:cs typeface="Times New Roman"/>
              </a:rPr>
              <a:t>т</a:t>
            </a:r>
            <a:r>
              <a:rPr sz="1800" dirty="0">
                <a:latin typeface="Times New Roman"/>
                <a:cs typeface="Times New Roman"/>
              </a:rPr>
              <a:t>ради</a:t>
            </a:r>
            <a:r>
              <a:rPr sz="1800" spc="-10" dirty="0">
                <a:latin typeface="Times New Roman"/>
                <a:cs typeface="Times New Roman"/>
              </a:rPr>
              <a:t>ці</a:t>
            </a:r>
            <a:r>
              <a:rPr sz="1800" spc="-5" dirty="0">
                <a:latin typeface="Times New Roman"/>
                <a:cs typeface="Times New Roman"/>
              </a:rPr>
              <a:t>й</a:t>
            </a:r>
            <a:r>
              <a:rPr sz="1800" spc="-10" dirty="0">
                <a:latin typeface="Times New Roman"/>
                <a:cs typeface="Times New Roman"/>
              </a:rPr>
              <a:t>н</a:t>
            </a:r>
            <a:r>
              <a:rPr sz="1800" spc="-5" dirty="0">
                <a:latin typeface="Times New Roman"/>
                <a:cs typeface="Times New Roman"/>
              </a:rPr>
              <a:t>ими  </a:t>
            </a:r>
            <a:r>
              <a:rPr sz="1800" spc="-10" dirty="0">
                <a:latin typeface="Times New Roman"/>
                <a:cs typeface="Times New Roman"/>
              </a:rPr>
              <a:t>добування</a:t>
            </a:r>
            <a:r>
              <a:rPr sz="1800" spc="-25" dirty="0">
                <a:latin typeface="Times New Roman"/>
                <a:cs typeface="Times New Roman"/>
              </a:rPr>
              <a:t> блочного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каменю, </a:t>
            </a:r>
            <a:r>
              <a:rPr sz="1800" dirty="0">
                <a:latin typeface="Times New Roman"/>
                <a:cs typeface="Times New Roman"/>
              </a:rPr>
              <a:t>а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5" dirty="0">
                <a:latin typeface="Times New Roman"/>
                <a:cs typeface="Times New Roman"/>
              </a:rPr>
              <a:t>саме: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69407" y="198501"/>
            <a:ext cx="13296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т</a:t>
            </a:r>
            <a:r>
              <a:rPr sz="1800" spc="-15" dirty="0">
                <a:latin typeface="Times New Roman"/>
                <a:cs typeface="Times New Roman"/>
              </a:rPr>
              <a:t>е</a:t>
            </a:r>
            <a:r>
              <a:rPr sz="1800" dirty="0">
                <a:latin typeface="Times New Roman"/>
                <a:cs typeface="Times New Roman"/>
              </a:rPr>
              <a:t>хн</a:t>
            </a:r>
            <a:r>
              <a:rPr sz="1800" spc="-30" dirty="0">
                <a:latin typeface="Times New Roman"/>
                <a:cs typeface="Times New Roman"/>
              </a:rPr>
              <a:t>о</a:t>
            </a:r>
            <a:r>
              <a:rPr sz="1800" spc="-15" dirty="0">
                <a:latin typeface="Times New Roman"/>
                <a:cs typeface="Times New Roman"/>
              </a:rPr>
              <a:t>л</a:t>
            </a:r>
            <a:r>
              <a:rPr sz="1800" dirty="0">
                <a:latin typeface="Times New Roman"/>
                <a:cs typeface="Times New Roman"/>
              </a:rPr>
              <a:t>огіями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3831" y="916686"/>
            <a:ext cx="6566534" cy="3749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715" indent="-342900" algn="just">
              <a:lnSpc>
                <a:spcPct val="114999"/>
              </a:lnSpc>
              <a:spcBef>
                <a:spcPts val="100"/>
              </a:spcBef>
              <a:buFont typeface="Symbol"/>
              <a:buChar char=""/>
              <a:tabLst>
                <a:tab pos="355600" algn="l"/>
              </a:tabLst>
            </a:pPr>
            <a:r>
              <a:rPr sz="1800" spc="-5" dirty="0">
                <a:latin typeface="Times New Roman"/>
                <a:cs typeface="Times New Roman"/>
              </a:rPr>
              <a:t>відсутність </a:t>
            </a:r>
            <a:r>
              <a:rPr sz="1800" spc="-20" dirty="0">
                <a:latin typeface="Times New Roman"/>
                <a:cs typeface="Times New Roman"/>
              </a:rPr>
              <a:t>впливу </a:t>
            </a:r>
            <a:r>
              <a:rPr sz="1800" spc="-10" dirty="0">
                <a:latin typeface="Times New Roman"/>
                <a:cs typeface="Times New Roman"/>
              </a:rPr>
              <a:t>згоряння </a:t>
            </a:r>
            <a:r>
              <a:rPr sz="1800" spc="-15" dirty="0">
                <a:latin typeface="Times New Roman"/>
                <a:cs typeface="Times New Roman"/>
              </a:rPr>
              <a:t>двокомпонентної </a:t>
            </a:r>
            <a:r>
              <a:rPr sz="1800" spc="-10" dirty="0">
                <a:latin typeface="Times New Roman"/>
                <a:cs typeface="Times New Roman"/>
              </a:rPr>
              <a:t>суміші </a:t>
            </a:r>
            <a:r>
              <a:rPr sz="1800" dirty="0">
                <a:latin typeface="Times New Roman"/>
                <a:cs typeface="Times New Roman"/>
              </a:rPr>
              <a:t>в </a:t>
            </a:r>
            <a:r>
              <a:rPr sz="1800" spc="-5" dirty="0">
                <a:latin typeface="Times New Roman"/>
                <a:cs typeface="Times New Roman"/>
              </a:rPr>
              <a:t>режимі 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швидкісного горіння </a:t>
            </a:r>
            <a:r>
              <a:rPr sz="1800" spc="-5" dirty="0">
                <a:latin typeface="Times New Roman"/>
                <a:cs typeface="Times New Roman"/>
              </a:rPr>
              <a:t>на утворення </a:t>
            </a:r>
            <a:r>
              <a:rPr sz="1800" dirty="0">
                <a:latin typeface="Times New Roman"/>
                <a:cs typeface="Times New Roman"/>
              </a:rPr>
              <a:t>тріщин </a:t>
            </a:r>
            <a:r>
              <a:rPr sz="1800" spc="5" dirty="0">
                <a:latin typeface="Times New Roman"/>
                <a:cs typeface="Times New Roman"/>
              </a:rPr>
              <a:t>та </a:t>
            </a:r>
            <a:r>
              <a:rPr sz="1800" spc="-5" dirty="0">
                <a:latin typeface="Times New Roman"/>
                <a:cs typeface="Times New Roman"/>
              </a:rPr>
              <a:t>мікротріщин </a:t>
            </a:r>
            <a:r>
              <a:rPr sz="1800" dirty="0">
                <a:latin typeface="Times New Roman"/>
                <a:cs typeface="Times New Roman"/>
              </a:rPr>
              <a:t>як у 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блоці,</a:t>
            </a:r>
            <a:r>
              <a:rPr sz="1800" dirty="0">
                <a:latin typeface="Times New Roman"/>
                <a:cs typeface="Times New Roman"/>
              </a:rPr>
              <a:t> який </a:t>
            </a:r>
            <a:r>
              <a:rPr sz="1800" spc="-5" dirty="0">
                <a:latin typeface="Times New Roman"/>
                <a:cs typeface="Times New Roman"/>
              </a:rPr>
              <a:t>відокремлюється,</a:t>
            </a:r>
            <a:r>
              <a:rPr sz="1800" spc="5" dirty="0">
                <a:latin typeface="Times New Roman"/>
                <a:cs typeface="Times New Roman"/>
              </a:rPr>
              <a:t> так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і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основному</a:t>
            </a:r>
            <a:r>
              <a:rPr sz="1800" spc="-5" dirty="0">
                <a:latin typeface="Times New Roman"/>
                <a:cs typeface="Times New Roman"/>
              </a:rPr>
              <a:t> масиві;</a:t>
            </a:r>
            <a:endParaRPr sz="1800">
              <a:latin typeface="Times New Roman"/>
              <a:cs typeface="Times New Roman"/>
            </a:endParaRPr>
          </a:p>
          <a:p>
            <a:pPr marL="355600" marR="5080" indent="-342900" algn="just">
              <a:lnSpc>
                <a:spcPct val="114999"/>
              </a:lnSpc>
              <a:spcBef>
                <a:spcPts val="994"/>
              </a:spcBef>
              <a:buFont typeface="Symbol"/>
              <a:buChar char=""/>
              <a:tabLst>
                <a:tab pos="355600" algn="l"/>
              </a:tabLst>
            </a:pPr>
            <a:r>
              <a:rPr sz="1800" dirty="0">
                <a:latin typeface="Times New Roman"/>
                <a:cs typeface="Times New Roman"/>
              </a:rPr>
              <a:t>пристрій </a:t>
            </a:r>
            <a:r>
              <a:rPr sz="1800" spc="-5" dirty="0">
                <a:latin typeface="Times New Roman"/>
                <a:cs typeface="Times New Roman"/>
              </a:rPr>
              <a:t>не </a:t>
            </a:r>
            <a:r>
              <a:rPr sz="1800" dirty="0">
                <a:latin typeface="Times New Roman"/>
                <a:cs typeface="Times New Roman"/>
              </a:rPr>
              <a:t>відноситься </a:t>
            </a:r>
            <a:r>
              <a:rPr sz="1800" spc="-5" dirty="0">
                <a:latin typeface="Times New Roman"/>
                <a:cs typeface="Times New Roman"/>
              </a:rPr>
              <a:t>до </a:t>
            </a:r>
            <a:r>
              <a:rPr sz="1800" spc="-10" dirty="0">
                <a:latin typeface="Times New Roman"/>
                <a:cs typeface="Times New Roman"/>
              </a:rPr>
              <a:t>класу </a:t>
            </a:r>
            <a:r>
              <a:rPr sz="1800" spc="-5" dirty="0">
                <a:latin typeface="Times New Roman"/>
                <a:cs typeface="Times New Roman"/>
              </a:rPr>
              <a:t>небезпеки </a:t>
            </a:r>
            <a:r>
              <a:rPr sz="1800" dirty="0">
                <a:latin typeface="Times New Roman"/>
                <a:cs typeface="Times New Roman"/>
              </a:rPr>
              <a:t>1.1 – </a:t>
            </a:r>
            <a:r>
              <a:rPr sz="1800" spc="-25" dirty="0">
                <a:latin typeface="Times New Roman"/>
                <a:cs typeface="Times New Roman"/>
              </a:rPr>
              <a:t>вибухових 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матеріалів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і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потребує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значно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менших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матеріальних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витрат, 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пов'язаних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з організацією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їх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перевезення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15" dirty="0">
                <a:latin typeface="Times New Roman"/>
                <a:cs typeface="Times New Roman"/>
              </a:rPr>
              <a:t>та</a:t>
            </a:r>
            <a:r>
              <a:rPr sz="1800" spc="-5" dirty="0">
                <a:latin typeface="Times New Roman"/>
                <a:cs typeface="Times New Roman"/>
              </a:rPr>
              <a:t> зберігання;</a:t>
            </a:r>
            <a:endParaRPr sz="1800">
              <a:latin typeface="Times New Roman"/>
              <a:cs typeface="Times New Roman"/>
            </a:endParaRPr>
          </a:p>
          <a:p>
            <a:pPr marL="355600" marR="5715" indent="-342900" algn="just">
              <a:lnSpc>
                <a:spcPct val="114999"/>
              </a:lnSpc>
              <a:spcBef>
                <a:spcPts val="994"/>
              </a:spcBef>
              <a:buFont typeface="Symbol"/>
              <a:buChar char=""/>
              <a:tabLst>
                <a:tab pos="355600" algn="l"/>
              </a:tabLst>
            </a:pPr>
            <a:r>
              <a:rPr sz="1800" spc="-5" dirty="0">
                <a:latin typeface="Times New Roman"/>
                <a:cs typeface="Times New Roman"/>
              </a:rPr>
              <a:t>під </a:t>
            </a:r>
            <a:r>
              <a:rPr sz="1800" spc="-10" dirty="0">
                <a:latin typeface="Times New Roman"/>
                <a:cs typeface="Times New Roman"/>
              </a:rPr>
              <a:t>час проведення </a:t>
            </a:r>
            <a:r>
              <a:rPr sz="1800" spc="-15" dirty="0">
                <a:latin typeface="Times New Roman"/>
                <a:cs typeface="Times New Roman"/>
              </a:rPr>
              <a:t>добувних </a:t>
            </a:r>
            <a:r>
              <a:rPr sz="1800" spc="-5" dirty="0">
                <a:latin typeface="Times New Roman"/>
                <a:cs typeface="Times New Roman"/>
              </a:rPr>
              <a:t>робіт </a:t>
            </a:r>
            <a:r>
              <a:rPr sz="1800" spc="-10" dirty="0">
                <a:latin typeface="Times New Roman"/>
                <a:cs typeface="Times New Roman"/>
              </a:rPr>
              <a:t>не виникають технологічні 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втрати часу </a:t>
            </a:r>
            <a:r>
              <a:rPr sz="1800" spc="10" dirty="0">
                <a:latin typeface="Times New Roman"/>
                <a:cs typeface="Times New Roman"/>
              </a:rPr>
              <a:t>та </a:t>
            </a:r>
            <a:r>
              <a:rPr sz="1800" spc="-10" dirty="0">
                <a:latin typeface="Times New Roman"/>
                <a:cs typeface="Times New Roman"/>
              </a:rPr>
              <a:t>матеріальні </a:t>
            </a:r>
            <a:r>
              <a:rPr sz="1800" spc="-5" dirty="0">
                <a:latin typeface="Times New Roman"/>
                <a:cs typeface="Times New Roman"/>
              </a:rPr>
              <a:t>витрати, пов'язані </a:t>
            </a:r>
            <a:r>
              <a:rPr sz="1800" dirty="0">
                <a:latin typeface="Times New Roman"/>
                <a:cs typeface="Times New Roman"/>
              </a:rPr>
              <a:t>з </a:t>
            </a:r>
            <a:r>
              <a:rPr sz="1800" spc="-10" dirty="0">
                <a:latin typeface="Times New Roman"/>
                <a:cs typeface="Times New Roman"/>
              </a:rPr>
              <a:t>необхідністю 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зупинки</a:t>
            </a:r>
            <a:r>
              <a:rPr sz="1800" spc="-5" dirty="0">
                <a:latin typeface="Times New Roman"/>
                <a:cs typeface="Times New Roman"/>
              </a:rPr>
              <a:t> роботи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30" dirty="0">
                <a:latin typeface="Times New Roman"/>
                <a:cs typeface="Times New Roman"/>
              </a:rPr>
              <a:t>кар'єру,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виведення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людей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10" dirty="0">
                <a:latin typeface="Times New Roman"/>
                <a:cs typeface="Times New Roman"/>
              </a:rPr>
              <a:t>та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механізмів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на </a:t>
            </a:r>
            <a:r>
              <a:rPr sz="1800" spc="-15" dirty="0">
                <a:latin typeface="Times New Roman"/>
                <a:cs typeface="Times New Roman"/>
              </a:rPr>
              <a:t> безпечну</a:t>
            </a:r>
            <a:r>
              <a:rPr sz="1800" spc="37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відстань,</a:t>
            </a:r>
            <a:r>
              <a:rPr sz="1800" spc="37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знеструмлення</a:t>
            </a:r>
            <a:r>
              <a:rPr sz="1800" spc="36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інженерних</a:t>
            </a:r>
            <a:r>
              <a:rPr sz="1800" spc="3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мереж,</a:t>
            </a:r>
            <a:r>
              <a:rPr sz="1800" spc="35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машин </a:t>
            </a:r>
            <a:r>
              <a:rPr sz="1800" spc="-434" dirty="0">
                <a:latin typeface="Times New Roman"/>
                <a:cs typeface="Times New Roman"/>
              </a:rPr>
              <a:t> </a:t>
            </a:r>
            <a:r>
              <a:rPr sz="1800" spc="10" dirty="0">
                <a:latin typeface="Times New Roman"/>
                <a:cs typeface="Times New Roman"/>
              </a:rPr>
              <a:t>та</a:t>
            </a:r>
            <a:r>
              <a:rPr sz="1800" spc="-10" dirty="0">
                <a:latin typeface="Times New Roman"/>
                <a:cs typeface="Times New Roman"/>
              </a:rPr>
              <a:t> механізмів;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3831" y="4768722"/>
            <a:ext cx="6566534" cy="1414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7620" indent="-342900">
              <a:lnSpc>
                <a:spcPct val="114999"/>
              </a:lnSpc>
              <a:spcBef>
                <a:spcPts val="100"/>
              </a:spcBef>
              <a:buFont typeface="Symbol"/>
              <a:buChar char=""/>
              <a:tabLst>
                <a:tab pos="354965" algn="l"/>
                <a:tab pos="355600" algn="l"/>
                <a:tab pos="1718945" algn="l"/>
                <a:tab pos="3089275" algn="l"/>
                <a:tab pos="4063365" algn="l"/>
                <a:tab pos="5253990" algn="l"/>
              </a:tabLst>
            </a:pPr>
            <a:r>
              <a:rPr sz="1800" dirty="0">
                <a:latin typeface="Times New Roman"/>
                <a:cs typeface="Times New Roman"/>
              </a:rPr>
              <a:t>м</a:t>
            </a:r>
            <a:r>
              <a:rPr sz="1800" spc="-50" dirty="0">
                <a:latin typeface="Times New Roman"/>
                <a:cs typeface="Times New Roman"/>
              </a:rPr>
              <a:t>о</a:t>
            </a:r>
            <a:r>
              <a:rPr sz="1800" dirty="0">
                <a:latin typeface="Times New Roman"/>
                <a:cs typeface="Times New Roman"/>
              </a:rPr>
              <a:t>жл</a:t>
            </a:r>
            <a:r>
              <a:rPr sz="1800" spc="-5" dirty="0">
                <a:latin typeface="Times New Roman"/>
                <a:cs typeface="Times New Roman"/>
              </a:rPr>
              <a:t>ивіст</a:t>
            </a:r>
            <a:r>
              <a:rPr sz="1800" dirty="0">
                <a:latin typeface="Times New Roman"/>
                <a:cs typeface="Times New Roman"/>
              </a:rPr>
              <a:t>ь	</a:t>
            </a:r>
            <a:r>
              <a:rPr sz="1800" spc="-5" dirty="0">
                <a:latin typeface="Times New Roman"/>
                <a:cs typeface="Times New Roman"/>
              </a:rPr>
              <a:t>пла</a:t>
            </a:r>
            <a:r>
              <a:rPr sz="1800" spc="-15" dirty="0">
                <a:latin typeface="Times New Roman"/>
                <a:cs typeface="Times New Roman"/>
              </a:rPr>
              <a:t>н</a:t>
            </a:r>
            <a:r>
              <a:rPr sz="1800" spc="20" dirty="0">
                <a:latin typeface="Times New Roman"/>
                <a:cs typeface="Times New Roman"/>
              </a:rPr>
              <a:t>у</a:t>
            </a:r>
            <a:r>
              <a:rPr sz="1800" spc="-35" dirty="0">
                <a:latin typeface="Times New Roman"/>
                <a:cs typeface="Times New Roman"/>
              </a:rPr>
              <a:t>в</a:t>
            </a:r>
            <a:r>
              <a:rPr sz="1800" dirty="0">
                <a:latin typeface="Times New Roman"/>
                <a:cs typeface="Times New Roman"/>
              </a:rPr>
              <a:t>ання	р</a:t>
            </a:r>
            <a:r>
              <a:rPr sz="1800" spc="-15" dirty="0">
                <a:latin typeface="Times New Roman"/>
                <a:cs typeface="Times New Roman"/>
              </a:rPr>
              <a:t>о</a:t>
            </a:r>
            <a:r>
              <a:rPr sz="1800" dirty="0">
                <a:latin typeface="Times New Roman"/>
                <a:cs typeface="Times New Roman"/>
              </a:rPr>
              <a:t>б</a:t>
            </a:r>
            <a:r>
              <a:rPr sz="1800" spc="-30" dirty="0">
                <a:latin typeface="Times New Roman"/>
                <a:cs typeface="Times New Roman"/>
              </a:rPr>
              <a:t>о</a:t>
            </a:r>
            <a:r>
              <a:rPr sz="1800" dirty="0">
                <a:latin typeface="Times New Roman"/>
                <a:cs typeface="Times New Roman"/>
              </a:rPr>
              <a:t>ти,	</a:t>
            </a:r>
            <a:r>
              <a:rPr sz="1800" spc="-5" dirty="0">
                <a:latin typeface="Times New Roman"/>
                <a:cs typeface="Times New Roman"/>
              </a:rPr>
              <a:t>вна</a:t>
            </a:r>
            <a:r>
              <a:rPr sz="1800" spc="5" dirty="0">
                <a:latin typeface="Times New Roman"/>
                <a:cs typeface="Times New Roman"/>
              </a:rPr>
              <a:t>с</a:t>
            </a:r>
            <a:r>
              <a:rPr sz="1800" spc="-15" dirty="0">
                <a:latin typeface="Times New Roman"/>
                <a:cs typeface="Times New Roman"/>
              </a:rPr>
              <a:t>л</a:t>
            </a:r>
            <a:r>
              <a:rPr sz="1800" dirty="0">
                <a:latin typeface="Times New Roman"/>
                <a:cs typeface="Times New Roman"/>
              </a:rPr>
              <a:t>і</a:t>
            </a:r>
            <a:r>
              <a:rPr sz="1800" spc="-15" dirty="0">
                <a:latin typeface="Times New Roman"/>
                <a:cs typeface="Times New Roman"/>
              </a:rPr>
              <a:t>д</a:t>
            </a:r>
            <a:r>
              <a:rPr sz="1800" dirty="0">
                <a:latin typeface="Times New Roman"/>
                <a:cs typeface="Times New Roman"/>
              </a:rPr>
              <a:t>ок	</a:t>
            </a:r>
            <a:r>
              <a:rPr sz="1800" spc="25" dirty="0">
                <a:latin typeface="Times New Roman"/>
                <a:cs typeface="Times New Roman"/>
              </a:rPr>
              <a:t>с</a:t>
            </a:r>
            <a:r>
              <a:rPr sz="1800" dirty="0">
                <a:latin typeface="Times New Roman"/>
                <a:cs typeface="Times New Roman"/>
              </a:rPr>
              <a:t>ам</a:t>
            </a:r>
            <a:r>
              <a:rPr sz="1800" spc="35" dirty="0">
                <a:latin typeface="Times New Roman"/>
                <a:cs typeface="Times New Roman"/>
              </a:rPr>
              <a:t>о</a:t>
            </a:r>
            <a:r>
              <a:rPr sz="1800" dirty="0">
                <a:latin typeface="Times New Roman"/>
                <a:cs typeface="Times New Roman"/>
              </a:rPr>
              <a:t>стійно</a:t>
            </a:r>
            <a:r>
              <a:rPr sz="1800" spc="-50" dirty="0">
                <a:latin typeface="Times New Roman"/>
                <a:cs typeface="Times New Roman"/>
              </a:rPr>
              <a:t>г</a:t>
            </a:r>
            <a:r>
              <a:rPr sz="1800" dirty="0">
                <a:latin typeface="Times New Roman"/>
                <a:cs typeface="Times New Roman"/>
              </a:rPr>
              <a:t>о  </a:t>
            </a:r>
            <a:r>
              <a:rPr sz="1800" spc="-5" dirty="0">
                <a:latin typeface="Times New Roman"/>
                <a:cs typeface="Times New Roman"/>
              </a:rPr>
              <a:t>застосування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ГТХ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"Літокол"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видобувниками </a:t>
            </a:r>
            <a:r>
              <a:rPr sz="1800" spc="-5" dirty="0">
                <a:latin typeface="Times New Roman"/>
                <a:cs typeface="Times New Roman"/>
              </a:rPr>
              <a:t>каменю;</a:t>
            </a:r>
            <a:endParaRPr sz="1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20"/>
              </a:spcBef>
              <a:buFont typeface="Symbol"/>
              <a:buChar char=""/>
              <a:tabLst>
                <a:tab pos="354965" algn="l"/>
                <a:tab pos="355600" algn="l"/>
                <a:tab pos="1480185" algn="l"/>
                <a:tab pos="2966085" algn="l"/>
                <a:tab pos="3810635" algn="l"/>
                <a:tab pos="4803140" algn="l"/>
                <a:tab pos="6451600" algn="l"/>
              </a:tabLst>
            </a:pPr>
            <a:r>
              <a:rPr sz="1800" spc="-25" dirty="0">
                <a:latin typeface="Times New Roman"/>
                <a:cs typeface="Times New Roman"/>
              </a:rPr>
              <a:t>в</a:t>
            </a:r>
            <a:r>
              <a:rPr sz="1800" dirty="0">
                <a:latin typeface="Times New Roman"/>
                <a:cs typeface="Times New Roman"/>
              </a:rPr>
              <a:t>а</a:t>
            </a:r>
            <a:r>
              <a:rPr sz="1800" spc="-20" dirty="0">
                <a:latin typeface="Times New Roman"/>
                <a:cs typeface="Times New Roman"/>
              </a:rPr>
              <a:t>р</a:t>
            </a:r>
            <a:r>
              <a:rPr sz="1800" dirty="0">
                <a:latin typeface="Times New Roman"/>
                <a:cs typeface="Times New Roman"/>
              </a:rPr>
              <a:t>т</a:t>
            </a:r>
            <a:r>
              <a:rPr sz="1800" spc="5" dirty="0">
                <a:latin typeface="Times New Roman"/>
                <a:cs typeface="Times New Roman"/>
              </a:rPr>
              <a:t>і</a:t>
            </a:r>
            <a:r>
              <a:rPr sz="1800" spc="-10" dirty="0">
                <a:latin typeface="Times New Roman"/>
                <a:cs typeface="Times New Roman"/>
              </a:rPr>
              <a:t>с</a:t>
            </a:r>
            <a:r>
              <a:rPr sz="1800" dirty="0">
                <a:latin typeface="Times New Roman"/>
                <a:cs typeface="Times New Roman"/>
              </a:rPr>
              <a:t>ть	</a:t>
            </a:r>
            <a:r>
              <a:rPr sz="1800" spc="-5" dirty="0">
                <a:latin typeface="Times New Roman"/>
                <a:cs typeface="Times New Roman"/>
              </a:rPr>
              <a:t>видо</a:t>
            </a:r>
            <a:r>
              <a:rPr sz="1800" spc="-95" dirty="0">
                <a:latin typeface="Times New Roman"/>
                <a:cs typeface="Times New Roman"/>
              </a:rPr>
              <a:t>б</a:t>
            </a:r>
            <a:r>
              <a:rPr sz="1800" spc="20" dirty="0">
                <a:latin typeface="Times New Roman"/>
                <a:cs typeface="Times New Roman"/>
              </a:rPr>
              <a:t>у</a:t>
            </a:r>
            <a:r>
              <a:rPr sz="1800" spc="-5" dirty="0">
                <a:latin typeface="Times New Roman"/>
                <a:cs typeface="Times New Roman"/>
              </a:rPr>
              <a:t>вни</a:t>
            </a:r>
            <a:r>
              <a:rPr sz="1800" dirty="0">
                <a:latin typeface="Times New Roman"/>
                <a:cs typeface="Times New Roman"/>
              </a:rPr>
              <a:t>х	роб</a:t>
            </a:r>
            <a:r>
              <a:rPr sz="1800" spc="-15" dirty="0">
                <a:latin typeface="Times New Roman"/>
                <a:cs typeface="Times New Roman"/>
              </a:rPr>
              <a:t>і</a:t>
            </a:r>
            <a:r>
              <a:rPr sz="1800" dirty="0">
                <a:latin typeface="Times New Roman"/>
                <a:cs typeface="Times New Roman"/>
              </a:rPr>
              <a:t>т	з</a:t>
            </a:r>
            <a:r>
              <a:rPr sz="1800" spc="-10" dirty="0">
                <a:latin typeface="Times New Roman"/>
                <a:cs typeface="Times New Roman"/>
              </a:rPr>
              <a:t>н</a:t>
            </a:r>
            <a:r>
              <a:rPr sz="1800" spc="-70" dirty="0">
                <a:latin typeface="Times New Roman"/>
                <a:cs typeface="Times New Roman"/>
              </a:rPr>
              <a:t>а</a:t>
            </a:r>
            <a:r>
              <a:rPr sz="1800" spc="-10" dirty="0">
                <a:latin typeface="Times New Roman"/>
                <a:cs typeface="Times New Roman"/>
              </a:rPr>
              <a:t>ч</a:t>
            </a:r>
            <a:r>
              <a:rPr sz="1800" spc="-5" dirty="0">
                <a:latin typeface="Times New Roman"/>
                <a:cs typeface="Times New Roman"/>
              </a:rPr>
              <a:t>н</a:t>
            </a:r>
            <a:r>
              <a:rPr sz="1800" dirty="0">
                <a:latin typeface="Times New Roman"/>
                <a:cs typeface="Times New Roman"/>
              </a:rPr>
              <a:t>о	</a:t>
            </a:r>
            <a:r>
              <a:rPr sz="1800" spc="-30" dirty="0">
                <a:latin typeface="Times New Roman"/>
                <a:cs typeface="Times New Roman"/>
              </a:rPr>
              <a:t>з</a:t>
            </a:r>
            <a:r>
              <a:rPr sz="1800" dirty="0">
                <a:latin typeface="Times New Roman"/>
                <a:cs typeface="Times New Roman"/>
              </a:rPr>
              <a:t>менш</a:t>
            </a:r>
            <a:r>
              <a:rPr sz="1800" spc="15" dirty="0">
                <a:latin typeface="Times New Roman"/>
                <a:cs typeface="Times New Roman"/>
              </a:rPr>
              <a:t>у</a:t>
            </a:r>
            <a:r>
              <a:rPr sz="1800" spc="-20" dirty="0">
                <a:latin typeface="Times New Roman"/>
                <a:cs typeface="Times New Roman"/>
              </a:rPr>
              <a:t>є</a:t>
            </a:r>
            <a:r>
              <a:rPr sz="1800" dirty="0">
                <a:latin typeface="Times New Roman"/>
                <a:cs typeface="Times New Roman"/>
              </a:rPr>
              <a:t>ться,	а</a:t>
            </a:r>
            <a:endParaRPr sz="18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  <a:spcBef>
                <a:spcPts val="320"/>
              </a:spcBef>
            </a:pPr>
            <a:r>
              <a:rPr sz="1800" dirty="0">
                <a:latin typeface="Times New Roman"/>
                <a:cs typeface="Times New Roman"/>
              </a:rPr>
              <a:t>рентабельність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розробки </a:t>
            </a:r>
            <a:r>
              <a:rPr sz="1800" spc="-10" dirty="0">
                <a:latin typeface="Times New Roman"/>
                <a:cs typeface="Times New Roman"/>
              </a:rPr>
              <a:t>родовища </a:t>
            </a:r>
            <a:r>
              <a:rPr sz="1800" dirty="0">
                <a:latin typeface="Times New Roman"/>
                <a:cs typeface="Times New Roman"/>
              </a:rPr>
              <a:t>збільшується.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95107" y="493852"/>
            <a:ext cx="2847975" cy="953769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spc="5" dirty="0">
                <a:solidFill>
                  <a:srgbClr val="ECECEC"/>
                </a:solidFill>
              </a:rPr>
              <a:t>МЕТОДИ </a:t>
            </a:r>
            <a:r>
              <a:rPr spc="10" dirty="0">
                <a:solidFill>
                  <a:srgbClr val="ECECEC"/>
                </a:solidFill>
              </a:rPr>
              <a:t> </a:t>
            </a:r>
            <a:r>
              <a:rPr spc="-5" dirty="0">
                <a:solidFill>
                  <a:srgbClr val="ECECEC"/>
                </a:solidFill>
              </a:rPr>
              <a:t>ВІДКОЛЮВАННЯ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521067" y="2060829"/>
            <a:ext cx="2966085" cy="139192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527685" marR="5080" indent="-515620">
              <a:lnSpc>
                <a:spcPts val="3460"/>
              </a:lnSpc>
              <a:spcBef>
                <a:spcPts val="535"/>
              </a:spcBef>
              <a:tabLst>
                <a:tab pos="527685" algn="l"/>
              </a:tabLst>
            </a:pPr>
            <a:r>
              <a:rPr sz="3200" spc="-5" dirty="0">
                <a:latin typeface="Calibri"/>
                <a:cs typeface="Calibri"/>
              </a:rPr>
              <a:t>1.	</a:t>
            </a:r>
            <a:r>
              <a:rPr sz="3200" spc="-25" dirty="0">
                <a:latin typeface="Calibri"/>
                <a:cs typeface="Calibri"/>
              </a:rPr>
              <a:t>Методи 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від</a:t>
            </a:r>
            <a:r>
              <a:rPr sz="3200" spc="-50" dirty="0">
                <a:latin typeface="Calibri"/>
                <a:cs typeface="Calibri"/>
              </a:rPr>
              <a:t>к</a:t>
            </a:r>
            <a:r>
              <a:rPr sz="3200" spc="-60" dirty="0">
                <a:latin typeface="Calibri"/>
                <a:cs typeface="Calibri"/>
              </a:rPr>
              <a:t>о</a:t>
            </a:r>
            <a:r>
              <a:rPr sz="3200" spc="-5" dirty="0">
                <a:latin typeface="Calibri"/>
                <a:cs typeface="Calibri"/>
              </a:rPr>
              <a:t>люва</a:t>
            </a:r>
            <a:r>
              <a:rPr sz="3200" spc="5" dirty="0">
                <a:latin typeface="Calibri"/>
                <a:cs typeface="Calibri"/>
              </a:rPr>
              <a:t>н</a:t>
            </a:r>
            <a:r>
              <a:rPr sz="3200" dirty="0">
                <a:latin typeface="Calibri"/>
                <a:cs typeface="Calibri"/>
              </a:rPr>
              <a:t>ня  </a:t>
            </a:r>
            <a:r>
              <a:rPr sz="3200" spc="-5" dirty="0">
                <a:latin typeface="Calibri"/>
                <a:cs typeface="Calibri"/>
              </a:rPr>
              <a:t>миттєвої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дії.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21067" y="3504438"/>
            <a:ext cx="33337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5B9BD4"/>
                </a:solidFill>
                <a:latin typeface="Calibri"/>
                <a:cs typeface="Calibri"/>
              </a:rPr>
              <a:t>2.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47863" y="3534409"/>
            <a:ext cx="2849880" cy="93599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38100" rIns="0" bIns="0" rtlCol="0">
            <a:spAutoFit/>
          </a:bodyPr>
          <a:lstStyle/>
          <a:p>
            <a:pPr marL="635" marR="80645">
              <a:lnSpc>
                <a:spcPts val="3460"/>
              </a:lnSpc>
              <a:spcBef>
                <a:spcPts val="300"/>
              </a:spcBef>
            </a:pPr>
            <a:r>
              <a:rPr sz="3200" spc="-25" dirty="0">
                <a:solidFill>
                  <a:srgbClr val="5B9BD4"/>
                </a:solidFill>
                <a:latin typeface="Calibri"/>
                <a:cs typeface="Calibri"/>
              </a:rPr>
              <a:t>Методи</a:t>
            </a:r>
            <a:r>
              <a:rPr sz="3200" spc="-9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B9BD4"/>
                </a:solidFill>
                <a:latin typeface="Calibri"/>
                <a:cs typeface="Calibri"/>
              </a:rPr>
              <a:t>силової </a:t>
            </a:r>
            <a:r>
              <a:rPr sz="3200" spc="-70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5B9BD4"/>
                </a:solidFill>
                <a:latin typeface="Calibri"/>
                <a:cs typeface="Calibri"/>
              </a:rPr>
              <a:t>динамічної</a:t>
            </a:r>
            <a:r>
              <a:rPr sz="3200" spc="-4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5B9BD4"/>
                </a:solidFill>
                <a:latin typeface="Calibri"/>
                <a:cs typeface="Calibri"/>
              </a:rPr>
              <a:t>дії.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21067" y="4509008"/>
            <a:ext cx="3599179" cy="953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527685" marR="5080" indent="-515620">
              <a:lnSpc>
                <a:spcPts val="3460"/>
              </a:lnSpc>
              <a:spcBef>
                <a:spcPts val="535"/>
              </a:spcBef>
              <a:tabLst>
                <a:tab pos="527685" algn="l"/>
              </a:tabLst>
            </a:pPr>
            <a:r>
              <a:rPr sz="3200" spc="-5" dirty="0">
                <a:latin typeface="Calibri"/>
                <a:cs typeface="Calibri"/>
              </a:rPr>
              <a:t>3.	</a:t>
            </a:r>
            <a:r>
              <a:rPr sz="3200" spc="-25" dirty="0">
                <a:latin typeface="Calibri"/>
                <a:cs typeface="Calibri"/>
              </a:rPr>
              <a:t>Методи</a:t>
            </a:r>
            <a:r>
              <a:rPr sz="3200" spc="-8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статичної </a:t>
            </a:r>
            <a:r>
              <a:rPr sz="3200" spc="-70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дії.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91439"/>
            <a:ext cx="2711196" cy="201015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942970" y="209803"/>
            <a:ext cx="205358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Times New Roman"/>
                <a:cs typeface="Times New Roman"/>
              </a:rPr>
              <a:t>Сталеві</a:t>
            </a:r>
            <a:r>
              <a:rPr sz="2400" b="1" spc="-6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клини</a:t>
            </a:r>
            <a:endParaRPr sz="2400">
              <a:latin typeface="Times New Roman"/>
              <a:cs typeface="Times New Roman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146050" y="3463925"/>
          <a:ext cx="7097395" cy="27222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14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7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5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3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278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Діаметр</a:t>
                      </a:r>
                      <a:r>
                        <a:rPr sz="18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клинів,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мм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28575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Довжина</a:t>
                      </a:r>
                      <a:r>
                        <a:rPr sz="1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клинів,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мм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28575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Рекомендована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227965" marR="220979" algn="ctr">
                        <a:lnSpc>
                          <a:spcPct val="114999"/>
                        </a:lnSpc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відстань між </a:t>
                      </a:r>
                      <a:r>
                        <a:rPr sz="1800" b="1" spc="-3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шпурами,</a:t>
                      </a:r>
                      <a:r>
                        <a:rPr sz="1800" b="1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см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28575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Висота</a:t>
                      </a:r>
                      <a:r>
                        <a:rPr sz="18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моноліту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або</a:t>
                      </a:r>
                      <a:r>
                        <a:rPr sz="18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5" dirty="0">
                          <a:latin typeface="Calibri"/>
                          <a:cs typeface="Calibri"/>
                        </a:rPr>
                        <a:t>блока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28575">
                      <a:solidFill>
                        <a:srgbClr val="5B9B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22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28575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130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28575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5–10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28575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низька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28575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29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250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10–15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середня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9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29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450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10–15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висока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9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34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350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15–30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середня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69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34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600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15–30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середня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висока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69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34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750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15–30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висока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85516" y="659891"/>
            <a:ext cx="4408932" cy="139446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231140" y="2170765"/>
            <a:ext cx="6813550" cy="65786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1800" i="1" dirty="0">
                <a:latin typeface="Times New Roman"/>
                <a:cs typeface="Times New Roman"/>
              </a:rPr>
              <a:t>а</a:t>
            </a:r>
            <a:r>
              <a:rPr sz="1800" i="1" spc="21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–</a:t>
            </a:r>
            <a:r>
              <a:rPr sz="1800" i="1" spc="22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встановлення</a:t>
            </a:r>
            <a:r>
              <a:rPr sz="1800" i="1" spc="229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сталевого</a:t>
            </a:r>
            <a:r>
              <a:rPr sz="1800" i="1" spc="22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клина</a:t>
            </a:r>
            <a:r>
              <a:rPr sz="1800" i="1" spc="22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в</a:t>
            </a:r>
            <a:r>
              <a:rPr sz="1800" i="1" spc="215" dirty="0">
                <a:latin typeface="Times New Roman"/>
                <a:cs typeface="Times New Roman"/>
              </a:rPr>
              <a:t> </a:t>
            </a:r>
            <a:r>
              <a:rPr sz="1800" i="1" spc="-10" dirty="0">
                <a:latin typeface="Times New Roman"/>
                <a:cs typeface="Times New Roman"/>
              </a:rPr>
              <a:t>шпур;</a:t>
            </a:r>
            <a:r>
              <a:rPr sz="1800" i="1" spc="22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б</a:t>
            </a:r>
            <a:r>
              <a:rPr sz="1800" i="1" spc="21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–</a:t>
            </a:r>
            <a:r>
              <a:rPr sz="1800" i="1" spc="220" dirty="0">
                <a:latin typeface="Times New Roman"/>
                <a:cs typeface="Times New Roman"/>
              </a:rPr>
              <a:t> </a:t>
            </a:r>
            <a:r>
              <a:rPr sz="1800" i="1" spc="-5" dirty="0">
                <a:latin typeface="Times New Roman"/>
                <a:cs typeface="Times New Roman"/>
              </a:rPr>
              <a:t>зусилля</a:t>
            </a:r>
            <a:r>
              <a:rPr sz="1800" i="1" spc="22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дії</a:t>
            </a:r>
            <a:r>
              <a:rPr sz="1800" i="1" spc="21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клина</a:t>
            </a:r>
            <a:r>
              <a:rPr sz="1800" i="1" spc="220" dirty="0">
                <a:latin typeface="Times New Roman"/>
                <a:cs typeface="Times New Roman"/>
              </a:rPr>
              <a:t> </a:t>
            </a:r>
            <a:r>
              <a:rPr sz="1800" i="1" spc="-10" dirty="0">
                <a:latin typeface="Times New Roman"/>
                <a:cs typeface="Times New Roman"/>
              </a:rPr>
              <a:t>на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800" i="1" dirty="0">
                <a:latin typeface="Times New Roman"/>
                <a:cs typeface="Times New Roman"/>
              </a:rPr>
              <a:t>стінки</a:t>
            </a:r>
            <a:r>
              <a:rPr sz="1800" i="1" spc="-20" dirty="0">
                <a:latin typeface="Times New Roman"/>
                <a:cs typeface="Times New Roman"/>
              </a:rPr>
              <a:t> </a:t>
            </a:r>
            <a:r>
              <a:rPr sz="1800" i="1" spc="-10" dirty="0">
                <a:latin typeface="Times New Roman"/>
                <a:cs typeface="Times New Roman"/>
              </a:rPr>
              <a:t>шпуру;</a:t>
            </a:r>
            <a:r>
              <a:rPr sz="1800" i="1" spc="-1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в</a:t>
            </a:r>
            <a:r>
              <a:rPr sz="1800" i="1" spc="1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–</a:t>
            </a:r>
            <a:r>
              <a:rPr sz="1800" i="1" spc="-15" dirty="0">
                <a:latin typeface="Times New Roman"/>
                <a:cs typeface="Times New Roman"/>
              </a:rPr>
              <a:t> </a:t>
            </a:r>
            <a:r>
              <a:rPr sz="1800" i="1" spc="-10" dirty="0">
                <a:latin typeface="Times New Roman"/>
                <a:cs typeface="Times New Roman"/>
              </a:rPr>
              <a:t>розвиток</a:t>
            </a:r>
            <a:r>
              <a:rPr sz="1800" i="1" spc="-5" dirty="0">
                <a:latin typeface="Times New Roman"/>
                <a:cs typeface="Times New Roman"/>
              </a:rPr>
              <a:t> тріщини</a:t>
            </a:r>
            <a:r>
              <a:rPr sz="1800" i="1" dirty="0">
                <a:latin typeface="Times New Roman"/>
                <a:cs typeface="Times New Roman"/>
              </a:rPr>
              <a:t> в</a:t>
            </a:r>
            <a:r>
              <a:rPr sz="1800" i="1" spc="-5" dirty="0">
                <a:latin typeface="Times New Roman"/>
                <a:cs typeface="Times New Roman"/>
              </a:rPr>
              <a:t> шпурі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56358" y="3079750"/>
            <a:ext cx="33851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Параметри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клинів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фірми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Pellegrini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95107" y="493852"/>
            <a:ext cx="2847975" cy="953769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spc="5" dirty="0">
                <a:solidFill>
                  <a:srgbClr val="ECECEC"/>
                </a:solidFill>
              </a:rPr>
              <a:t>МЕТОДИ </a:t>
            </a:r>
            <a:r>
              <a:rPr spc="10" dirty="0">
                <a:solidFill>
                  <a:srgbClr val="ECECEC"/>
                </a:solidFill>
              </a:rPr>
              <a:t> </a:t>
            </a:r>
            <a:r>
              <a:rPr spc="-5" dirty="0">
                <a:solidFill>
                  <a:srgbClr val="ECECEC"/>
                </a:solidFill>
              </a:rPr>
              <a:t>ВІДКОЛЮВАННЯ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521067" y="2060829"/>
            <a:ext cx="2966085" cy="139192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527685" marR="5080" indent="-515620">
              <a:lnSpc>
                <a:spcPts val="3460"/>
              </a:lnSpc>
              <a:spcBef>
                <a:spcPts val="535"/>
              </a:spcBef>
              <a:tabLst>
                <a:tab pos="527685" algn="l"/>
              </a:tabLst>
            </a:pPr>
            <a:r>
              <a:rPr sz="3200" spc="-5" dirty="0">
                <a:latin typeface="Calibri"/>
                <a:cs typeface="Calibri"/>
              </a:rPr>
              <a:t>1.	</a:t>
            </a:r>
            <a:r>
              <a:rPr sz="3200" spc="-25" dirty="0">
                <a:latin typeface="Calibri"/>
                <a:cs typeface="Calibri"/>
              </a:rPr>
              <a:t>Методи 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від</a:t>
            </a:r>
            <a:r>
              <a:rPr sz="3200" spc="-50" dirty="0">
                <a:latin typeface="Calibri"/>
                <a:cs typeface="Calibri"/>
              </a:rPr>
              <a:t>к</a:t>
            </a:r>
            <a:r>
              <a:rPr sz="3200" spc="-60" dirty="0">
                <a:latin typeface="Calibri"/>
                <a:cs typeface="Calibri"/>
              </a:rPr>
              <a:t>о</a:t>
            </a:r>
            <a:r>
              <a:rPr sz="3200" spc="-5" dirty="0">
                <a:latin typeface="Calibri"/>
                <a:cs typeface="Calibri"/>
              </a:rPr>
              <a:t>люва</a:t>
            </a:r>
            <a:r>
              <a:rPr sz="3200" spc="5" dirty="0">
                <a:latin typeface="Calibri"/>
                <a:cs typeface="Calibri"/>
              </a:rPr>
              <a:t>н</a:t>
            </a:r>
            <a:r>
              <a:rPr sz="3200" dirty="0">
                <a:latin typeface="Calibri"/>
                <a:cs typeface="Calibri"/>
              </a:rPr>
              <a:t>ня  </a:t>
            </a:r>
            <a:r>
              <a:rPr sz="3200" spc="-5" dirty="0">
                <a:latin typeface="Calibri"/>
                <a:cs typeface="Calibri"/>
              </a:rPr>
              <a:t>миттєвої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дії.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21067" y="3504438"/>
            <a:ext cx="33337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5B9BD4"/>
                </a:solidFill>
                <a:latin typeface="Calibri"/>
                <a:cs typeface="Calibri"/>
              </a:rPr>
              <a:t>2.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47863" y="3534409"/>
            <a:ext cx="2849880" cy="93599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38100" rIns="0" bIns="0" rtlCol="0">
            <a:spAutoFit/>
          </a:bodyPr>
          <a:lstStyle/>
          <a:p>
            <a:pPr marL="635" marR="80645">
              <a:lnSpc>
                <a:spcPts val="3460"/>
              </a:lnSpc>
              <a:spcBef>
                <a:spcPts val="300"/>
              </a:spcBef>
            </a:pPr>
            <a:r>
              <a:rPr sz="3200" spc="-25" dirty="0">
                <a:solidFill>
                  <a:srgbClr val="5B9BD4"/>
                </a:solidFill>
                <a:latin typeface="Calibri"/>
                <a:cs typeface="Calibri"/>
              </a:rPr>
              <a:t>Методи</a:t>
            </a:r>
            <a:r>
              <a:rPr sz="3200" spc="-9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B9BD4"/>
                </a:solidFill>
                <a:latin typeface="Calibri"/>
                <a:cs typeface="Calibri"/>
              </a:rPr>
              <a:t>силової </a:t>
            </a:r>
            <a:r>
              <a:rPr sz="3200" spc="-70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5B9BD4"/>
                </a:solidFill>
                <a:latin typeface="Calibri"/>
                <a:cs typeface="Calibri"/>
              </a:rPr>
              <a:t>динамічної</a:t>
            </a:r>
            <a:r>
              <a:rPr sz="3200" spc="-4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5B9BD4"/>
                </a:solidFill>
                <a:latin typeface="Calibri"/>
                <a:cs typeface="Calibri"/>
              </a:rPr>
              <a:t>дії.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21067" y="4509008"/>
            <a:ext cx="3599179" cy="953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527685" marR="5080" indent="-515620">
              <a:lnSpc>
                <a:spcPts val="3460"/>
              </a:lnSpc>
              <a:spcBef>
                <a:spcPts val="535"/>
              </a:spcBef>
              <a:tabLst>
                <a:tab pos="527685" algn="l"/>
              </a:tabLst>
            </a:pPr>
            <a:r>
              <a:rPr sz="3200" spc="-5" dirty="0">
                <a:latin typeface="Calibri"/>
                <a:cs typeface="Calibri"/>
              </a:rPr>
              <a:t>3.	</a:t>
            </a:r>
            <a:r>
              <a:rPr sz="3200" spc="-25" dirty="0">
                <a:latin typeface="Calibri"/>
                <a:cs typeface="Calibri"/>
              </a:rPr>
              <a:t>Методи</a:t>
            </a:r>
            <a:r>
              <a:rPr sz="3200" spc="-8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статичної </a:t>
            </a:r>
            <a:r>
              <a:rPr sz="3200" spc="-70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дії.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70201" y="774319"/>
            <a:ext cx="26441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latin typeface="Times New Roman"/>
                <a:cs typeface="Times New Roman"/>
              </a:rPr>
              <a:t>СТАЛЕВІ </a:t>
            </a:r>
            <a:r>
              <a:rPr sz="2400" b="1" spc="-5" dirty="0">
                <a:latin typeface="Times New Roman"/>
                <a:cs typeface="Times New Roman"/>
              </a:rPr>
              <a:t>КЛИНИ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968" y="1383791"/>
            <a:ext cx="7091172" cy="40081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53490" y="502361"/>
            <a:ext cx="1008443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30" dirty="0"/>
              <a:t>Області</a:t>
            </a:r>
            <a:r>
              <a:rPr sz="4400" spc="-95" dirty="0"/>
              <a:t> </a:t>
            </a:r>
            <a:r>
              <a:rPr sz="4400" spc="-35" dirty="0"/>
              <a:t>використання</a:t>
            </a:r>
            <a:r>
              <a:rPr sz="4400" spc="-100" dirty="0"/>
              <a:t> </a:t>
            </a:r>
            <a:r>
              <a:rPr sz="4400" spc="-40" dirty="0"/>
              <a:t>природного</a:t>
            </a:r>
            <a:r>
              <a:rPr sz="4400" spc="-125" dirty="0"/>
              <a:t> </a:t>
            </a:r>
            <a:r>
              <a:rPr sz="4400" spc="-35" dirty="0"/>
              <a:t>каменю: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508203" y="1738325"/>
            <a:ext cx="6918959" cy="407542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Font typeface="Microsoft Sans Serif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облицювання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будівель;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2345"/>
              </a:spcBef>
              <a:buFont typeface="Microsoft Sans Serif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влаштування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паркових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комплексів;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2355"/>
              </a:spcBef>
              <a:buFont typeface="Microsoft Sans Serif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дорожнє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і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мостове</a:t>
            </a:r>
            <a:r>
              <a:rPr sz="2800" spc="-5" dirty="0">
                <a:latin typeface="Calibri"/>
                <a:cs typeface="Calibri"/>
              </a:rPr>
              <a:t> хазяйство;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2340"/>
              </a:spcBef>
              <a:buFont typeface="Microsoft Sans Serif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меморіальне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і монументальне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будівництво;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2340"/>
              </a:spcBef>
              <a:buFont typeface="Microsoft Sans Serif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внутрішнє</a:t>
            </a:r>
            <a:r>
              <a:rPr sz="2800" spc="-15" dirty="0">
                <a:latin typeface="Calibri"/>
                <a:cs typeface="Calibri"/>
              </a:rPr>
              <a:t> оздоблення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будівель;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2355"/>
              </a:spcBef>
              <a:buFont typeface="Microsoft Sans Serif"/>
              <a:buChar char="•"/>
              <a:tabLst>
                <a:tab pos="241300" algn="l"/>
              </a:tabLst>
            </a:pPr>
            <a:r>
              <a:rPr sz="2800" spc="-15" dirty="0">
                <a:latin typeface="Calibri"/>
                <a:cs typeface="Calibri"/>
              </a:rPr>
              <a:t>виготовлення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скульптур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і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пам’ятників.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024116" y="1755648"/>
            <a:ext cx="4843780" cy="4845050"/>
            <a:chOff x="7024116" y="1755648"/>
            <a:chExt cx="4843780" cy="484505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87484" y="1755648"/>
              <a:ext cx="2279904" cy="228142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24116" y="1755648"/>
              <a:ext cx="2281428" cy="228142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84436" y="4308348"/>
              <a:ext cx="2282952" cy="228447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24116" y="4308348"/>
              <a:ext cx="2292096" cy="22920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95107" y="493852"/>
            <a:ext cx="2847975" cy="953769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spc="5" dirty="0">
                <a:solidFill>
                  <a:srgbClr val="ECECEC"/>
                </a:solidFill>
              </a:rPr>
              <a:t>МЕТОДИ </a:t>
            </a:r>
            <a:r>
              <a:rPr spc="10" dirty="0">
                <a:solidFill>
                  <a:srgbClr val="ECECEC"/>
                </a:solidFill>
              </a:rPr>
              <a:t> </a:t>
            </a:r>
            <a:r>
              <a:rPr spc="-5" dirty="0">
                <a:solidFill>
                  <a:srgbClr val="ECECEC"/>
                </a:solidFill>
              </a:rPr>
              <a:t>ВІДКОЛЮВАННЯ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521067" y="2060829"/>
            <a:ext cx="2966085" cy="139192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527685" marR="5080" indent="-515620">
              <a:lnSpc>
                <a:spcPts val="3460"/>
              </a:lnSpc>
              <a:spcBef>
                <a:spcPts val="535"/>
              </a:spcBef>
              <a:tabLst>
                <a:tab pos="527685" algn="l"/>
              </a:tabLst>
            </a:pPr>
            <a:r>
              <a:rPr sz="3200" spc="-5" dirty="0">
                <a:latin typeface="Calibri"/>
                <a:cs typeface="Calibri"/>
              </a:rPr>
              <a:t>1.	</a:t>
            </a:r>
            <a:r>
              <a:rPr sz="3200" spc="-25" dirty="0">
                <a:latin typeface="Calibri"/>
                <a:cs typeface="Calibri"/>
              </a:rPr>
              <a:t>Методи 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від</a:t>
            </a:r>
            <a:r>
              <a:rPr sz="3200" spc="-50" dirty="0">
                <a:latin typeface="Calibri"/>
                <a:cs typeface="Calibri"/>
              </a:rPr>
              <a:t>к</a:t>
            </a:r>
            <a:r>
              <a:rPr sz="3200" spc="-60" dirty="0">
                <a:latin typeface="Calibri"/>
                <a:cs typeface="Calibri"/>
              </a:rPr>
              <a:t>о</a:t>
            </a:r>
            <a:r>
              <a:rPr sz="3200" spc="-5" dirty="0">
                <a:latin typeface="Calibri"/>
                <a:cs typeface="Calibri"/>
              </a:rPr>
              <a:t>люва</a:t>
            </a:r>
            <a:r>
              <a:rPr sz="3200" spc="5" dirty="0">
                <a:latin typeface="Calibri"/>
                <a:cs typeface="Calibri"/>
              </a:rPr>
              <a:t>н</a:t>
            </a:r>
            <a:r>
              <a:rPr sz="3200" dirty="0">
                <a:latin typeface="Calibri"/>
                <a:cs typeface="Calibri"/>
              </a:rPr>
              <a:t>ня  </a:t>
            </a:r>
            <a:r>
              <a:rPr sz="3200" spc="-5" dirty="0">
                <a:latin typeface="Calibri"/>
                <a:cs typeface="Calibri"/>
              </a:rPr>
              <a:t>миттєвої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дії.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21067" y="3504438"/>
            <a:ext cx="33337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5B9BD4"/>
                </a:solidFill>
                <a:latin typeface="Calibri"/>
                <a:cs typeface="Calibri"/>
              </a:rPr>
              <a:t>2.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47863" y="3534409"/>
            <a:ext cx="2849880" cy="93599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38100" rIns="0" bIns="0" rtlCol="0">
            <a:spAutoFit/>
          </a:bodyPr>
          <a:lstStyle/>
          <a:p>
            <a:pPr marL="635" marR="80645">
              <a:lnSpc>
                <a:spcPts val="3460"/>
              </a:lnSpc>
              <a:spcBef>
                <a:spcPts val="300"/>
              </a:spcBef>
            </a:pPr>
            <a:r>
              <a:rPr sz="3200" spc="-25" dirty="0">
                <a:solidFill>
                  <a:srgbClr val="5B9BD4"/>
                </a:solidFill>
                <a:latin typeface="Calibri"/>
                <a:cs typeface="Calibri"/>
              </a:rPr>
              <a:t>Методи</a:t>
            </a:r>
            <a:r>
              <a:rPr sz="3200" spc="-9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B9BD4"/>
                </a:solidFill>
                <a:latin typeface="Calibri"/>
                <a:cs typeface="Calibri"/>
              </a:rPr>
              <a:t>силової </a:t>
            </a:r>
            <a:r>
              <a:rPr sz="3200" spc="-70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5B9BD4"/>
                </a:solidFill>
                <a:latin typeface="Calibri"/>
                <a:cs typeface="Calibri"/>
              </a:rPr>
              <a:t>динамічної</a:t>
            </a:r>
            <a:r>
              <a:rPr sz="3200" spc="-4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5B9BD4"/>
                </a:solidFill>
                <a:latin typeface="Calibri"/>
                <a:cs typeface="Calibri"/>
              </a:rPr>
              <a:t>дії.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21067" y="4509008"/>
            <a:ext cx="3599179" cy="953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527685" marR="5080" indent="-515620">
              <a:lnSpc>
                <a:spcPts val="3460"/>
              </a:lnSpc>
              <a:spcBef>
                <a:spcPts val="535"/>
              </a:spcBef>
              <a:tabLst>
                <a:tab pos="527685" algn="l"/>
              </a:tabLst>
            </a:pPr>
            <a:r>
              <a:rPr sz="3200" spc="-5" dirty="0">
                <a:latin typeface="Calibri"/>
                <a:cs typeface="Calibri"/>
              </a:rPr>
              <a:t>3.	</a:t>
            </a:r>
            <a:r>
              <a:rPr sz="3200" spc="-25" dirty="0">
                <a:latin typeface="Calibri"/>
                <a:cs typeface="Calibri"/>
              </a:rPr>
              <a:t>Методи</a:t>
            </a:r>
            <a:r>
              <a:rPr sz="3200" spc="-8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статичної </a:t>
            </a:r>
            <a:r>
              <a:rPr sz="3200" spc="-70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дії.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3831" y="314578"/>
            <a:ext cx="5412105" cy="1423035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sz="1800" b="1" spc="-10" dirty="0">
                <a:latin typeface="Times New Roman"/>
                <a:cs typeface="Times New Roman"/>
              </a:rPr>
              <a:t>МЕХАНІЗОВАНІ</a:t>
            </a:r>
            <a:r>
              <a:rPr sz="1800" b="1" spc="-7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КЛИНИ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800" spc="-10" dirty="0">
                <a:latin typeface="Times New Roman"/>
                <a:cs typeface="Times New Roman"/>
              </a:rPr>
              <a:t>Механізовані</a:t>
            </a:r>
            <a:r>
              <a:rPr sz="1800" spc="-5" dirty="0">
                <a:latin typeface="Times New Roman"/>
                <a:cs typeface="Times New Roman"/>
              </a:rPr>
              <a:t> клини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відрізняються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від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5" dirty="0">
                <a:latin typeface="Times New Roman"/>
                <a:cs typeface="Times New Roman"/>
              </a:rPr>
              <a:t>простих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тим,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що</a:t>
            </a:r>
            <a:endParaRPr sz="1800">
              <a:latin typeface="Times New Roman"/>
              <a:cs typeface="Times New Roman"/>
            </a:endParaRPr>
          </a:p>
          <a:p>
            <a:pPr marL="12700" marR="263525">
              <a:lnSpc>
                <a:spcPts val="2120"/>
              </a:lnSpc>
              <a:spcBef>
                <a:spcPts val="105"/>
              </a:spcBef>
            </a:pPr>
            <a:r>
              <a:rPr sz="1800" spc="-5" dirty="0">
                <a:latin typeface="Times New Roman"/>
                <a:cs typeface="Times New Roman"/>
              </a:rPr>
              <a:t>зусилля на </a:t>
            </a:r>
            <a:r>
              <a:rPr sz="1800" dirty="0">
                <a:latin typeface="Times New Roman"/>
                <a:cs typeface="Times New Roman"/>
              </a:rPr>
              <a:t>клин </a:t>
            </a:r>
            <a:r>
              <a:rPr sz="1800" spc="-5" dirty="0">
                <a:latin typeface="Times New Roman"/>
                <a:cs typeface="Times New Roman"/>
              </a:rPr>
              <a:t>створюється не </a:t>
            </a:r>
            <a:r>
              <a:rPr sz="1800" spc="-20" dirty="0">
                <a:latin typeface="Times New Roman"/>
                <a:cs typeface="Times New Roman"/>
              </a:rPr>
              <a:t>ударом, </a:t>
            </a:r>
            <a:r>
              <a:rPr sz="1800" dirty="0">
                <a:latin typeface="Times New Roman"/>
                <a:cs typeface="Times New Roman"/>
              </a:rPr>
              <a:t>а </a:t>
            </a:r>
            <a:r>
              <a:rPr sz="1800" spc="-20" dirty="0">
                <a:latin typeface="Times New Roman"/>
                <a:cs typeface="Times New Roman"/>
              </a:rPr>
              <a:t>будь-яким </a:t>
            </a:r>
            <a:r>
              <a:rPr sz="1800" spc="-434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силовим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механічним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пристроєм.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3831" y="2121789"/>
            <a:ext cx="24580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latin typeface="Times New Roman"/>
                <a:cs typeface="Times New Roman"/>
              </a:rPr>
              <a:t>ГІДРАВЛІЧНІ</a:t>
            </a:r>
            <a:r>
              <a:rPr sz="1800" b="1" spc="-4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КЛИНИ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9079" y="2776727"/>
            <a:ext cx="6899148" cy="245599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537768" y="5406832"/>
            <a:ext cx="6256020" cy="1110615"/>
          </a:xfrm>
          <a:prstGeom prst="rect">
            <a:avLst/>
          </a:prstGeom>
        </p:spPr>
        <p:txBody>
          <a:bodyPr vert="horz" wrap="square" lIns="0" tIns="146050" rIns="0" bIns="0" rtlCol="0">
            <a:spAutoFit/>
          </a:bodyPr>
          <a:lstStyle/>
          <a:p>
            <a:pPr marL="462280">
              <a:lnSpc>
                <a:spcPct val="100000"/>
              </a:lnSpc>
              <a:spcBef>
                <a:spcPts val="1150"/>
              </a:spcBef>
            </a:pPr>
            <a:r>
              <a:rPr sz="1800" spc="-15" dirty="0">
                <a:latin typeface="Times New Roman"/>
                <a:cs typeface="Times New Roman"/>
              </a:rPr>
              <a:t>Схема</a:t>
            </a:r>
            <a:r>
              <a:rPr sz="1800" spc="-5" dirty="0">
                <a:latin typeface="Times New Roman"/>
                <a:cs typeface="Times New Roman"/>
              </a:rPr>
              <a:t> гідроклина для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розколювання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каменя:</a:t>
            </a:r>
            <a:endParaRPr sz="1800">
              <a:latin typeface="Times New Roman"/>
              <a:cs typeface="Times New Roman"/>
            </a:endParaRPr>
          </a:p>
          <a:p>
            <a:pPr marL="12700" marR="5080" indent="449580">
              <a:lnSpc>
                <a:spcPts val="2120"/>
              </a:lnSpc>
              <a:spcBef>
                <a:spcPts val="1150"/>
              </a:spcBef>
            </a:pPr>
            <a:r>
              <a:rPr sz="1800" dirty="0">
                <a:latin typeface="Times New Roman"/>
                <a:cs typeface="Times New Roman"/>
              </a:rPr>
              <a:t>1</a:t>
            </a:r>
            <a:r>
              <a:rPr sz="1800" spc="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—</a:t>
            </a:r>
            <a:r>
              <a:rPr sz="1800" spc="1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поршень</a:t>
            </a:r>
            <a:r>
              <a:rPr sz="1800" spc="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з</a:t>
            </a:r>
            <a:r>
              <a:rPr sz="1800" spc="11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штоком;</a:t>
            </a:r>
            <a:r>
              <a:rPr sz="1800" spc="11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2</a:t>
            </a:r>
            <a:r>
              <a:rPr sz="1800" spc="11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—</a:t>
            </a:r>
            <a:r>
              <a:rPr sz="1800" spc="1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клин;</a:t>
            </a:r>
            <a:r>
              <a:rPr sz="1800" spc="11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3</a:t>
            </a:r>
            <a:r>
              <a:rPr sz="1800" spc="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—</a:t>
            </a:r>
            <a:r>
              <a:rPr sz="1800" spc="114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пружинячі</a:t>
            </a:r>
            <a:r>
              <a:rPr sz="1800" spc="114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щічки; </a:t>
            </a:r>
            <a:r>
              <a:rPr sz="1800" spc="-43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4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—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корпус;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5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—</a:t>
            </a:r>
            <a:r>
              <a:rPr sz="1800" spc="-10" dirty="0">
                <a:latin typeface="Times New Roman"/>
                <a:cs typeface="Times New Roman"/>
              </a:rPr>
              <a:t> напірний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шланг;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6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—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зливний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шланг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95107" y="493852"/>
            <a:ext cx="2847975" cy="953769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spc="5" dirty="0">
                <a:solidFill>
                  <a:srgbClr val="ECECEC"/>
                </a:solidFill>
              </a:rPr>
              <a:t>МЕТОДИ </a:t>
            </a:r>
            <a:r>
              <a:rPr spc="10" dirty="0">
                <a:solidFill>
                  <a:srgbClr val="ECECEC"/>
                </a:solidFill>
              </a:rPr>
              <a:t> </a:t>
            </a:r>
            <a:r>
              <a:rPr spc="-5" dirty="0">
                <a:solidFill>
                  <a:srgbClr val="ECECEC"/>
                </a:solidFill>
              </a:rPr>
              <a:t>ВІДКОЛЮВАННЯ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521067" y="2060829"/>
            <a:ext cx="2966085" cy="139192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527685" marR="5080" indent="-515620">
              <a:lnSpc>
                <a:spcPts val="3460"/>
              </a:lnSpc>
              <a:spcBef>
                <a:spcPts val="535"/>
              </a:spcBef>
              <a:tabLst>
                <a:tab pos="527685" algn="l"/>
              </a:tabLst>
            </a:pPr>
            <a:r>
              <a:rPr sz="3200" spc="-5" dirty="0">
                <a:latin typeface="Calibri"/>
                <a:cs typeface="Calibri"/>
              </a:rPr>
              <a:t>1.	</a:t>
            </a:r>
            <a:r>
              <a:rPr sz="3200" spc="-25" dirty="0">
                <a:latin typeface="Calibri"/>
                <a:cs typeface="Calibri"/>
              </a:rPr>
              <a:t>Методи 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від</a:t>
            </a:r>
            <a:r>
              <a:rPr sz="3200" spc="-50" dirty="0">
                <a:latin typeface="Calibri"/>
                <a:cs typeface="Calibri"/>
              </a:rPr>
              <a:t>к</a:t>
            </a:r>
            <a:r>
              <a:rPr sz="3200" spc="-60" dirty="0">
                <a:latin typeface="Calibri"/>
                <a:cs typeface="Calibri"/>
              </a:rPr>
              <a:t>о</a:t>
            </a:r>
            <a:r>
              <a:rPr sz="3200" spc="-5" dirty="0">
                <a:latin typeface="Calibri"/>
                <a:cs typeface="Calibri"/>
              </a:rPr>
              <a:t>люва</a:t>
            </a:r>
            <a:r>
              <a:rPr sz="3200" spc="5" dirty="0">
                <a:latin typeface="Calibri"/>
                <a:cs typeface="Calibri"/>
              </a:rPr>
              <a:t>н</a:t>
            </a:r>
            <a:r>
              <a:rPr sz="3200" dirty="0">
                <a:latin typeface="Calibri"/>
                <a:cs typeface="Calibri"/>
              </a:rPr>
              <a:t>ня  </a:t>
            </a:r>
            <a:r>
              <a:rPr sz="3200" spc="-5" dirty="0">
                <a:latin typeface="Calibri"/>
                <a:cs typeface="Calibri"/>
              </a:rPr>
              <a:t>миттєвої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дії.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21067" y="3504438"/>
            <a:ext cx="33337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5B9BD4"/>
                </a:solidFill>
                <a:latin typeface="Calibri"/>
                <a:cs typeface="Calibri"/>
              </a:rPr>
              <a:t>2.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47863" y="3534409"/>
            <a:ext cx="2849880" cy="93599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38100" rIns="0" bIns="0" rtlCol="0">
            <a:spAutoFit/>
          </a:bodyPr>
          <a:lstStyle/>
          <a:p>
            <a:pPr marL="635" marR="80645">
              <a:lnSpc>
                <a:spcPts val="3460"/>
              </a:lnSpc>
              <a:spcBef>
                <a:spcPts val="300"/>
              </a:spcBef>
            </a:pPr>
            <a:r>
              <a:rPr sz="3200" spc="-25" dirty="0">
                <a:solidFill>
                  <a:srgbClr val="5B9BD4"/>
                </a:solidFill>
                <a:latin typeface="Calibri"/>
                <a:cs typeface="Calibri"/>
              </a:rPr>
              <a:t>Методи</a:t>
            </a:r>
            <a:r>
              <a:rPr sz="3200" spc="-9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B9BD4"/>
                </a:solidFill>
                <a:latin typeface="Calibri"/>
                <a:cs typeface="Calibri"/>
              </a:rPr>
              <a:t>силової </a:t>
            </a:r>
            <a:r>
              <a:rPr sz="3200" spc="-70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5B9BD4"/>
                </a:solidFill>
                <a:latin typeface="Calibri"/>
                <a:cs typeface="Calibri"/>
              </a:rPr>
              <a:t>динамічної</a:t>
            </a:r>
            <a:r>
              <a:rPr sz="3200" spc="-4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5B9BD4"/>
                </a:solidFill>
                <a:latin typeface="Calibri"/>
                <a:cs typeface="Calibri"/>
              </a:rPr>
              <a:t>дії.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21067" y="4509008"/>
            <a:ext cx="3599179" cy="953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527685" marR="5080" indent="-515620">
              <a:lnSpc>
                <a:spcPts val="3460"/>
              </a:lnSpc>
              <a:spcBef>
                <a:spcPts val="535"/>
              </a:spcBef>
              <a:tabLst>
                <a:tab pos="527685" algn="l"/>
              </a:tabLst>
            </a:pPr>
            <a:r>
              <a:rPr sz="3200" spc="-5" dirty="0">
                <a:latin typeface="Calibri"/>
                <a:cs typeface="Calibri"/>
              </a:rPr>
              <a:t>3.	</a:t>
            </a:r>
            <a:r>
              <a:rPr sz="3200" spc="-25" dirty="0">
                <a:latin typeface="Calibri"/>
                <a:cs typeface="Calibri"/>
              </a:rPr>
              <a:t>Методи</a:t>
            </a:r>
            <a:r>
              <a:rPr sz="3200" spc="-8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статичної </a:t>
            </a:r>
            <a:r>
              <a:rPr sz="3200" spc="-70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дії.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82520" y="610870"/>
            <a:ext cx="40836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latin typeface="Times New Roman"/>
                <a:cs typeface="Times New Roman"/>
              </a:rPr>
              <a:t>ГІДРАВЛІЧНІ</a:t>
            </a:r>
            <a:r>
              <a:rPr sz="2400" b="1" spc="-5" dirty="0">
                <a:latin typeface="Times New Roman"/>
                <a:cs typeface="Times New Roman"/>
              </a:rPr>
              <a:t> КЛИНИ</a:t>
            </a:r>
            <a:r>
              <a:rPr sz="2400" b="1" spc="-3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Calibri"/>
                <a:cs typeface="Calibri"/>
              </a:rPr>
              <a:t>Darda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500" y="1714500"/>
            <a:ext cx="7080504" cy="4000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95107" y="493852"/>
            <a:ext cx="2847975" cy="953769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spc="5" dirty="0">
                <a:solidFill>
                  <a:srgbClr val="ECECEC"/>
                </a:solidFill>
              </a:rPr>
              <a:t>МЕТОДИ </a:t>
            </a:r>
            <a:r>
              <a:rPr spc="10" dirty="0">
                <a:solidFill>
                  <a:srgbClr val="ECECEC"/>
                </a:solidFill>
              </a:rPr>
              <a:t> </a:t>
            </a:r>
            <a:r>
              <a:rPr spc="-5" dirty="0">
                <a:solidFill>
                  <a:srgbClr val="ECECEC"/>
                </a:solidFill>
              </a:rPr>
              <a:t>ВІДКОЛЮВАННЯ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521067" y="2060829"/>
            <a:ext cx="2966085" cy="139192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527685" marR="5080" indent="-515620">
              <a:lnSpc>
                <a:spcPts val="3460"/>
              </a:lnSpc>
              <a:spcBef>
                <a:spcPts val="535"/>
              </a:spcBef>
              <a:tabLst>
                <a:tab pos="527685" algn="l"/>
              </a:tabLst>
            </a:pPr>
            <a:r>
              <a:rPr sz="3200" spc="-5" dirty="0">
                <a:latin typeface="Calibri"/>
                <a:cs typeface="Calibri"/>
              </a:rPr>
              <a:t>1.	</a:t>
            </a:r>
            <a:r>
              <a:rPr sz="3200" spc="-25" dirty="0">
                <a:latin typeface="Calibri"/>
                <a:cs typeface="Calibri"/>
              </a:rPr>
              <a:t>Методи 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від</a:t>
            </a:r>
            <a:r>
              <a:rPr sz="3200" spc="-50" dirty="0">
                <a:latin typeface="Calibri"/>
                <a:cs typeface="Calibri"/>
              </a:rPr>
              <a:t>к</a:t>
            </a:r>
            <a:r>
              <a:rPr sz="3200" spc="-60" dirty="0">
                <a:latin typeface="Calibri"/>
                <a:cs typeface="Calibri"/>
              </a:rPr>
              <a:t>о</a:t>
            </a:r>
            <a:r>
              <a:rPr sz="3200" spc="-5" dirty="0">
                <a:latin typeface="Calibri"/>
                <a:cs typeface="Calibri"/>
              </a:rPr>
              <a:t>люва</a:t>
            </a:r>
            <a:r>
              <a:rPr sz="3200" spc="5" dirty="0">
                <a:latin typeface="Calibri"/>
                <a:cs typeface="Calibri"/>
              </a:rPr>
              <a:t>н</a:t>
            </a:r>
            <a:r>
              <a:rPr sz="3200" dirty="0">
                <a:latin typeface="Calibri"/>
                <a:cs typeface="Calibri"/>
              </a:rPr>
              <a:t>ня  </a:t>
            </a:r>
            <a:r>
              <a:rPr sz="3200" spc="-5" dirty="0">
                <a:latin typeface="Calibri"/>
                <a:cs typeface="Calibri"/>
              </a:rPr>
              <a:t>миттєвої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дії.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21067" y="3504438"/>
            <a:ext cx="33337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5B9BD4"/>
                </a:solidFill>
                <a:latin typeface="Calibri"/>
                <a:cs typeface="Calibri"/>
              </a:rPr>
              <a:t>2.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47863" y="3534409"/>
            <a:ext cx="2849880" cy="93599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38100" rIns="0" bIns="0" rtlCol="0">
            <a:spAutoFit/>
          </a:bodyPr>
          <a:lstStyle/>
          <a:p>
            <a:pPr marL="635" marR="80645">
              <a:lnSpc>
                <a:spcPts val="3460"/>
              </a:lnSpc>
              <a:spcBef>
                <a:spcPts val="300"/>
              </a:spcBef>
            </a:pPr>
            <a:r>
              <a:rPr sz="3200" spc="-25" dirty="0">
                <a:solidFill>
                  <a:srgbClr val="5B9BD4"/>
                </a:solidFill>
                <a:latin typeface="Calibri"/>
                <a:cs typeface="Calibri"/>
              </a:rPr>
              <a:t>Методи</a:t>
            </a:r>
            <a:r>
              <a:rPr sz="3200" spc="-9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B9BD4"/>
                </a:solidFill>
                <a:latin typeface="Calibri"/>
                <a:cs typeface="Calibri"/>
              </a:rPr>
              <a:t>силової </a:t>
            </a:r>
            <a:r>
              <a:rPr sz="3200" spc="-70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5B9BD4"/>
                </a:solidFill>
                <a:latin typeface="Calibri"/>
                <a:cs typeface="Calibri"/>
              </a:rPr>
              <a:t>динамічної</a:t>
            </a:r>
            <a:r>
              <a:rPr sz="3200" spc="-4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5B9BD4"/>
                </a:solidFill>
                <a:latin typeface="Calibri"/>
                <a:cs typeface="Calibri"/>
              </a:rPr>
              <a:t>дії.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21067" y="4509008"/>
            <a:ext cx="3599179" cy="953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527685" marR="5080" indent="-515620">
              <a:lnSpc>
                <a:spcPts val="3460"/>
              </a:lnSpc>
              <a:spcBef>
                <a:spcPts val="535"/>
              </a:spcBef>
              <a:tabLst>
                <a:tab pos="527685" algn="l"/>
              </a:tabLst>
            </a:pPr>
            <a:r>
              <a:rPr sz="3200" spc="-5" dirty="0">
                <a:latin typeface="Calibri"/>
                <a:cs typeface="Calibri"/>
              </a:rPr>
              <a:t>3.	</a:t>
            </a:r>
            <a:r>
              <a:rPr sz="3200" spc="-25" dirty="0">
                <a:latin typeface="Calibri"/>
                <a:cs typeface="Calibri"/>
              </a:rPr>
              <a:t>Методи</a:t>
            </a:r>
            <a:r>
              <a:rPr sz="3200" spc="-8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статичної </a:t>
            </a:r>
            <a:r>
              <a:rPr sz="3200" spc="-70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дії.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82520" y="610870"/>
            <a:ext cx="40836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latin typeface="Times New Roman"/>
                <a:cs typeface="Times New Roman"/>
              </a:rPr>
              <a:t>ГІДРАВЛІЧНІ</a:t>
            </a:r>
            <a:r>
              <a:rPr sz="2400" b="1" spc="-5" dirty="0">
                <a:latin typeface="Times New Roman"/>
                <a:cs typeface="Times New Roman"/>
              </a:rPr>
              <a:t> КЛИНИ</a:t>
            </a:r>
            <a:r>
              <a:rPr sz="2400" b="1" spc="-3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Calibri"/>
                <a:cs typeface="Calibri"/>
              </a:rPr>
              <a:t>Darda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4592" y="1505711"/>
            <a:ext cx="6967728" cy="393649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95107" y="493852"/>
            <a:ext cx="2847975" cy="953769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spc="5" dirty="0">
                <a:solidFill>
                  <a:srgbClr val="ECECEC"/>
                </a:solidFill>
              </a:rPr>
              <a:t>МЕТОДИ </a:t>
            </a:r>
            <a:r>
              <a:rPr spc="10" dirty="0">
                <a:solidFill>
                  <a:srgbClr val="ECECEC"/>
                </a:solidFill>
              </a:rPr>
              <a:t> </a:t>
            </a:r>
            <a:r>
              <a:rPr spc="-5" dirty="0">
                <a:solidFill>
                  <a:srgbClr val="ECECEC"/>
                </a:solidFill>
              </a:rPr>
              <a:t>ВІДКОЛЮВАННЯ</a:t>
            </a:r>
          </a:p>
        </p:txBody>
      </p:sp>
      <p:sp>
        <p:nvSpPr>
          <p:cNvPr id="3" name="object 3"/>
          <p:cNvSpPr/>
          <p:nvPr/>
        </p:nvSpPr>
        <p:spPr>
          <a:xfrm>
            <a:off x="8047863" y="4538726"/>
            <a:ext cx="3148965" cy="935990"/>
          </a:xfrm>
          <a:custGeom>
            <a:avLst/>
            <a:gdLst/>
            <a:ahLst/>
            <a:cxnLst/>
            <a:rect l="l" t="t" r="r" b="b"/>
            <a:pathLst>
              <a:path w="3148965" h="935989">
                <a:moveTo>
                  <a:pt x="3148584" y="0"/>
                </a:moveTo>
                <a:lnTo>
                  <a:pt x="0" y="0"/>
                </a:lnTo>
                <a:lnTo>
                  <a:pt x="0" y="438912"/>
                </a:lnTo>
                <a:lnTo>
                  <a:pt x="0" y="496824"/>
                </a:lnTo>
                <a:lnTo>
                  <a:pt x="0" y="935736"/>
                </a:lnTo>
                <a:lnTo>
                  <a:pt x="515112" y="935736"/>
                </a:lnTo>
                <a:lnTo>
                  <a:pt x="515112" y="496824"/>
                </a:lnTo>
                <a:lnTo>
                  <a:pt x="3148584" y="496824"/>
                </a:lnTo>
                <a:lnTo>
                  <a:pt x="3148584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521067" y="2060829"/>
            <a:ext cx="3301365" cy="239649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527685" marR="339725" indent="-515620">
              <a:lnSpc>
                <a:spcPts val="3460"/>
              </a:lnSpc>
              <a:spcBef>
                <a:spcPts val="53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200" spc="-25" dirty="0">
                <a:latin typeface="Calibri"/>
                <a:cs typeface="Calibri"/>
              </a:rPr>
              <a:t>Методи 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від</a:t>
            </a:r>
            <a:r>
              <a:rPr sz="3200" spc="-50" dirty="0">
                <a:latin typeface="Calibri"/>
                <a:cs typeface="Calibri"/>
              </a:rPr>
              <a:t>к</a:t>
            </a:r>
            <a:r>
              <a:rPr sz="3200" spc="-60" dirty="0">
                <a:latin typeface="Calibri"/>
                <a:cs typeface="Calibri"/>
              </a:rPr>
              <a:t>о</a:t>
            </a:r>
            <a:r>
              <a:rPr sz="3200" spc="-5" dirty="0">
                <a:latin typeface="Calibri"/>
                <a:cs typeface="Calibri"/>
              </a:rPr>
              <a:t>люва</a:t>
            </a:r>
            <a:r>
              <a:rPr sz="3200" spc="5" dirty="0">
                <a:latin typeface="Calibri"/>
                <a:cs typeface="Calibri"/>
              </a:rPr>
              <a:t>н</a:t>
            </a:r>
            <a:r>
              <a:rPr sz="3200" dirty="0">
                <a:latin typeface="Calibri"/>
                <a:cs typeface="Calibri"/>
              </a:rPr>
              <a:t>ня  </a:t>
            </a:r>
            <a:r>
              <a:rPr sz="3200" spc="-5" dirty="0">
                <a:latin typeface="Calibri"/>
                <a:cs typeface="Calibri"/>
              </a:rPr>
              <a:t>миттєвої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дії.</a:t>
            </a:r>
            <a:endParaRPr sz="3200">
              <a:latin typeface="Calibri"/>
              <a:cs typeface="Calibri"/>
            </a:endParaRPr>
          </a:p>
          <a:p>
            <a:pPr marL="527685" marR="5080" indent="-515620">
              <a:lnSpc>
                <a:spcPts val="3460"/>
              </a:lnSpc>
              <a:spcBef>
                <a:spcPts val="98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200" spc="-25" dirty="0">
                <a:latin typeface="Calibri"/>
                <a:cs typeface="Calibri"/>
              </a:rPr>
              <a:t>Методи</a:t>
            </a:r>
            <a:r>
              <a:rPr sz="3200" spc="-9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силової </a:t>
            </a:r>
            <a:r>
              <a:rPr sz="3200" spc="-70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динамічної</a:t>
            </a:r>
            <a:r>
              <a:rPr sz="3200" spc="-4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дії.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21067" y="4509008"/>
            <a:ext cx="33337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5B9BD4"/>
                </a:solidFill>
                <a:latin typeface="Calibri"/>
                <a:cs typeface="Calibri"/>
              </a:rPr>
              <a:t>3.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47863" y="4538726"/>
            <a:ext cx="3148965" cy="43942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3454"/>
              </a:lnSpc>
            </a:pPr>
            <a:r>
              <a:rPr sz="3200" spc="-25" dirty="0">
                <a:solidFill>
                  <a:srgbClr val="5B9BD4"/>
                </a:solidFill>
                <a:latin typeface="Calibri"/>
                <a:cs typeface="Calibri"/>
              </a:rPr>
              <a:t>Методи</a:t>
            </a:r>
            <a:r>
              <a:rPr sz="3200" spc="-5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5B9BD4"/>
                </a:solidFill>
                <a:latin typeface="Calibri"/>
                <a:cs typeface="Calibri"/>
              </a:rPr>
              <a:t>статичної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47863" y="5035550"/>
            <a:ext cx="528320" cy="43942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3254"/>
              </a:lnSpc>
            </a:pPr>
            <a:r>
              <a:rPr sz="3200" spc="-5" dirty="0">
                <a:solidFill>
                  <a:srgbClr val="5B9BD4"/>
                </a:solidFill>
                <a:latin typeface="Calibri"/>
                <a:cs typeface="Calibri"/>
              </a:rPr>
              <a:t>дії.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57604" y="467995"/>
            <a:ext cx="397573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5" dirty="0">
                <a:latin typeface="Times New Roman"/>
                <a:cs typeface="Times New Roman"/>
              </a:rPr>
              <a:t>НРС</a:t>
            </a:r>
            <a:r>
              <a:rPr sz="2000" b="1" spc="15" dirty="0">
                <a:latin typeface="Times New Roman"/>
                <a:cs typeface="Times New Roman"/>
              </a:rPr>
              <a:t> </a:t>
            </a:r>
            <a:r>
              <a:rPr sz="2000" b="1" spc="-20" dirty="0">
                <a:latin typeface="Times New Roman"/>
                <a:cs typeface="Times New Roman"/>
              </a:rPr>
              <a:t>(невибухово-руйнівні</a:t>
            </a:r>
            <a:r>
              <a:rPr sz="2000" b="1" spc="-25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суміші)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3831" y="900150"/>
            <a:ext cx="6423660" cy="1076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4999"/>
              </a:lnSpc>
              <a:spcBef>
                <a:spcPts val="100"/>
              </a:spcBef>
            </a:pPr>
            <a:r>
              <a:rPr sz="2000" spc="-10" dirty="0">
                <a:latin typeface="Times New Roman"/>
                <a:cs typeface="Times New Roman"/>
              </a:rPr>
              <a:t>Застосовують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НРС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розбавленими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їх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водою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в 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співвідношенні 10:3 </a:t>
            </a:r>
            <a:r>
              <a:rPr sz="2000" spc="-10" dirty="0">
                <a:latin typeface="Times New Roman"/>
                <a:cs typeface="Times New Roman"/>
              </a:rPr>
              <a:t>(тверда </a:t>
            </a:r>
            <a:r>
              <a:rPr sz="2000" dirty="0">
                <a:latin typeface="Times New Roman"/>
                <a:cs typeface="Times New Roman"/>
              </a:rPr>
              <a:t>фаза : рідина). </a:t>
            </a:r>
            <a:r>
              <a:rPr sz="2000" spc="-20" dirty="0">
                <a:latin typeface="Times New Roman"/>
                <a:cs typeface="Times New Roman"/>
              </a:rPr>
              <a:t>Суміш, </a:t>
            </a:r>
            <a:r>
              <a:rPr sz="2000" spc="-15" dirty="0">
                <a:latin typeface="Times New Roman"/>
                <a:cs typeface="Times New Roman"/>
              </a:rPr>
              <a:t>яка </a:t>
            </a:r>
            <a:r>
              <a:rPr sz="2000" spc="-5" dirty="0">
                <a:latin typeface="Times New Roman"/>
                <a:cs typeface="Times New Roman"/>
              </a:rPr>
              <a:t>має 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рідку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консистенцію,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поміщається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в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шпури,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де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вона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під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5731" y="1951031"/>
            <a:ext cx="6492875" cy="2706370"/>
          </a:xfrm>
          <a:prstGeom prst="rect">
            <a:avLst/>
          </a:prstGeom>
        </p:spPr>
        <p:txBody>
          <a:bodyPr vert="horz" wrap="square" lIns="0" tIns="59054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464"/>
              </a:spcBef>
              <a:tabLst>
                <a:tab pos="875030" algn="l"/>
                <a:tab pos="1955164" algn="l"/>
                <a:tab pos="3317875" algn="l"/>
                <a:tab pos="4418330" algn="l"/>
                <a:tab pos="4812030" algn="l"/>
              </a:tabLst>
            </a:pPr>
            <a:r>
              <a:rPr sz="2000" spc="-5" dirty="0">
                <a:latin typeface="Times New Roman"/>
                <a:cs typeface="Times New Roman"/>
              </a:rPr>
              <a:t>дією	</a:t>
            </a:r>
            <a:r>
              <a:rPr sz="2000" dirty="0">
                <a:latin typeface="Times New Roman"/>
                <a:cs typeface="Times New Roman"/>
              </a:rPr>
              <a:t>реакції	</a:t>
            </a:r>
            <a:r>
              <a:rPr sz="2000" spc="-5" dirty="0">
                <a:latin typeface="Times New Roman"/>
                <a:cs typeface="Times New Roman"/>
              </a:rPr>
              <a:t>гідратації	</a:t>
            </a:r>
            <a:r>
              <a:rPr sz="2000" spc="-10" dirty="0">
                <a:latin typeface="Times New Roman"/>
                <a:cs typeface="Times New Roman"/>
              </a:rPr>
              <a:t>твердіє	</a:t>
            </a:r>
            <a:r>
              <a:rPr sz="2000" dirty="0">
                <a:latin typeface="Times New Roman"/>
                <a:cs typeface="Times New Roman"/>
              </a:rPr>
              <a:t>і	</a:t>
            </a:r>
            <a:r>
              <a:rPr sz="2000" spc="-5" dirty="0">
                <a:latin typeface="Times New Roman"/>
                <a:cs typeface="Times New Roman"/>
              </a:rPr>
              <a:t>розширюється,</a:t>
            </a:r>
            <a:endParaRPr sz="2000">
              <a:latin typeface="Times New Roman"/>
              <a:cs typeface="Times New Roman"/>
            </a:endParaRPr>
          </a:p>
          <a:p>
            <a:pPr marL="50800">
              <a:lnSpc>
                <a:spcPct val="100000"/>
              </a:lnSpc>
              <a:spcBef>
                <a:spcPts val="360"/>
              </a:spcBef>
            </a:pPr>
            <a:r>
              <a:rPr sz="2000" spc="-10" dirty="0">
                <a:latin typeface="Times New Roman"/>
                <a:cs typeface="Times New Roman"/>
              </a:rPr>
              <a:t>розвиваючи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на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стінки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шпурів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тиск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до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40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МПа.</a:t>
            </a:r>
            <a:endParaRPr sz="2000">
              <a:latin typeface="Times New Roman"/>
              <a:cs typeface="Times New Roman"/>
            </a:endParaRPr>
          </a:p>
          <a:p>
            <a:pPr marL="50800">
              <a:lnSpc>
                <a:spcPct val="100000"/>
              </a:lnSpc>
              <a:spcBef>
                <a:spcPts val="1225"/>
              </a:spcBef>
            </a:pPr>
            <a:r>
              <a:rPr sz="2000" dirty="0">
                <a:latin typeface="Times New Roman"/>
                <a:cs typeface="Times New Roman"/>
              </a:rPr>
              <a:t>За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технології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застосування </a:t>
            </a:r>
            <a:r>
              <a:rPr sz="2000" spc="10" dirty="0">
                <a:latin typeface="Times New Roman"/>
                <a:cs typeface="Times New Roman"/>
              </a:rPr>
              <a:t>НРС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Times New Roman"/>
                <a:cs typeface="Times New Roman"/>
              </a:rPr>
              <a:t>рекомендують</a:t>
            </a:r>
            <a:endParaRPr sz="2000">
              <a:latin typeface="Times New Roman"/>
              <a:cs typeface="Times New Roman"/>
            </a:endParaRPr>
          </a:p>
          <a:p>
            <a:pPr marL="198120" indent="-147955">
              <a:lnSpc>
                <a:spcPct val="100000"/>
              </a:lnSpc>
              <a:buChar char="-"/>
              <a:tabLst>
                <a:tab pos="198755" algn="l"/>
              </a:tabLst>
            </a:pPr>
            <a:r>
              <a:rPr sz="2000" spc="-20" dirty="0">
                <a:latin typeface="Times New Roman"/>
                <a:cs typeface="Times New Roman"/>
              </a:rPr>
              <a:t>глибину</a:t>
            </a:r>
            <a:r>
              <a:rPr sz="2000" spc="1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Times New Roman"/>
                <a:cs typeface="Times New Roman"/>
              </a:rPr>
              <a:t>буріння</a:t>
            </a:r>
            <a:r>
              <a:rPr sz="2000" spc="-5" dirty="0">
                <a:latin typeface="Times New Roman"/>
                <a:cs typeface="Times New Roman"/>
              </a:rPr>
              <a:t> шпурів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0,8–0,9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від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висоти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блоків;</a:t>
            </a:r>
            <a:endParaRPr sz="2000">
              <a:latin typeface="Times New Roman"/>
              <a:cs typeface="Times New Roman"/>
            </a:endParaRPr>
          </a:p>
          <a:p>
            <a:pPr marL="198120" indent="-147955">
              <a:lnSpc>
                <a:spcPct val="100000"/>
              </a:lnSpc>
              <a:buChar char="-"/>
              <a:tabLst>
                <a:tab pos="198755" algn="l"/>
              </a:tabLst>
            </a:pPr>
            <a:r>
              <a:rPr sz="2000" dirty="0">
                <a:latin typeface="Times New Roman"/>
                <a:cs typeface="Times New Roman"/>
              </a:rPr>
              <a:t>відстань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між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шпурами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–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15–30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см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при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діаметрі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30–42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мм;</a:t>
            </a:r>
            <a:endParaRPr sz="2000">
              <a:latin typeface="Times New Roman"/>
              <a:cs typeface="Times New Roman"/>
            </a:endParaRPr>
          </a:p>
          <a:p>
            <a:pPr marL="50800" marR="537845">
              <a:lnSpc>
                <a:spcPct val="99000"/>
              </a:lnSpc>
              <a:spcBef>
                <a:spcPts val="25"/>
              </a:spcBef>
              <a:buChar char="-"/>
              <a:tabLst>
                <a:tab pos="198755" algn="l"/>
              </a:tabLst>
            </a:pPr>
            <a:r>
              <a:rPr sz="2000" spc="-15" dirty="0">
                <a:latin typeface="Times New Roman"/>
                <a:cs typeface="Times New Roman"/>
              </a:rPr>
              <a:t>питома </a:t>
            </a:r>
            <a:r>
              <a:rPr sz="2000" spc="-5" dirty="0">
                <a:latin typeface="Times New Roman"/>
                <a:cs typeface="Times New Roman"/>
              </a:rPr>
              <a:t>витрата </a:t>
            </a:r>
            <a:r>
              <a:rPr sz="2000" spc="5" dirty="0">
                <a:latin typeface="Times New Roman"/>
                <a:cs typeface="Times New Roman"/>
              </a:rPr>
              <a:t>НРС </a:t>
            </a:r>
            <a:r>
              <a:rPr sz="2000" dirty="0">
                <a:latin typeface="Times New Roman"/>
                <a:cs typeface="Times New Roman"/>
              </a:rPr>
              <a:t>– </a:t>
            </a:r>
            <a:r>
              <a:rPr sz="2000" spc="5" dirty="0">
                <a:latin typeface="Times New Roman"/>
                <a:cs typeface="Times New Roman"/>
              </a:rPr>
              <a:t>4–5 </a:t>
            </a:r>
            <a:r>
              <a:rPr sz="2000" dirty="0">
                <a:latin typeface="Times New Roman"/>
                <a:cs typeface="Times New Roman"/>
              </a:rPr>
              <a:t>кг/м</a:t>
            </a:r>
            <a:r>
              <a:rPr sz="1950" baseline="25641" dirty="0">
                <a:latin typeface="Times New Roman"/>
                <a:cs typeface="Times New Roman"/>
              </a:rPr>
              <a:t>3</a:t>
            </a:r>
            <a:r>
              <a:rPr sz="1950" spc="7" baseline="25641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при відокремленні 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мармурових монолітів </a:t>
            </a:r>
            <a:r>
              <a:rPr sz="2000" spc="10" dirty="0">
                <a:latin typeface="Times New Roman"/>
                <a:cs typeface="Times New Roman"/>
              </a:rPr>
              <a:t>та </a:t>
            </a:r>
            <a:r>
              <a:rPr sz="2000" spc="5" dirty="0">
                <a:latin typeface="Times New Roman"/>
                <a:cs typeface="Times New Roman"/>
              </a:rPr>
              <a:t>6–7 </a:t>
            </a:r>
            <a:r>
              <a:rPr sz="2000" spc="-5" dirty="0">
                <a:latin typeface="Times New Roman"/>
                <a:cs typeface="Times New Roman"/>
              </a:rPr>
              <a:t>кг/м3 при відокремленні </a:t>
            </a:r>
            <a:r>
              <a:rPr sz="2000" spc="-484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гранітних</a:t>
            </a:r>
            <a:r>
              <a:rPr sz="2000" spc="1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монолітів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77895" y="4520184"/>
            <a:ext cx="3546348" cy="208178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95107" y="493852"/>
            <a:ext cx="2847975" cy="953769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spc="5" dirty="0">
                <a:solidFill>
                  <a:srgbClr val="ECECEC"/>
                </a:solidFill>
              </a:rPr>
              <a:t>МЕТОДИ </a:t>
            </a:r>
            <a:r>
              <a:rPr spc="10" dirty="0">
                <a:solidFill>
                  <a:srgbClr val="ECECEC"/>
                </a:solidFill>
              </a:rPr>
              <a:t> </a:t>
            </a:r>
            <a:r>
              <a:rPr spc="-5" dirty="0">
                <a:solidFill>
                  <a:srgbClr val="ECECEC"/>
                </a:solidFill>
              </a:rPr>
              <a:t>ВІДКОЛЮВАННЯ</a:t>
            </a:r>
          </a:p>
        </p:txBody>
      </p:sp>
      <p:sp>
        <p:nvSpPr>
          <p:cNvPr id="3" name="object 3"/>
          <p:cNvSpPr/>
          <p:nvPr/>
        </p:nvSpPr>
        <p:spPr>
          <a:xfrm>
            <a:off x="8047863" y="4538726"/>
            <a:ext cx="3148965" cy="935990"/>
          </a:xfrm>
          <a:custGeom>
            <a:avLst/>
            <a:gdLst/>
            <a:ahLst/>
            <a:cxnLst/>
            <a:rect l="l" t="t" r="r" b="b"/>
            <a:pathLst>
              <a:path w="3148965" h="935989">
                <a:moveTo>
                  <a:pt x="3148584" y="0"/>
                </a:moveTo>
                <a:lnTo>
                  <a:pt x="0" y="0"/>
                </a:lnTo>
                <a:lnTo>
                  <a:pt x="0" y="438912"/>
                </a:lnTo>
                <a:lnTo>
                  <a:pt x="0" y="496824"/>
                </a:lnTo>
                <a:lnTo>
                  <a:pt x="0" y="935736"/>
                </a:lnTo>
                <a:lnTo>
                  <a:pt x="515112" y="935736"/>
                </a:lnTo>
                <a:lnTo>
                  <a:pt x="515112" y="496824"/>
                </a:lnTo>
                <a:lnTo>
                  <a:pt x="3148584" y="496824"/>
                </a:lnTo>
                <a:lnTo>
                  <a:pt x="3148584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521067" y="2060829"/>
            <a:ext cx="3301365" cy="239649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527685" marR="339725" indent="-515620">
              <a:lnSpc>
                <a:spcPts val="3460"/>
              </a:lnSpc>
              <a:spcBef>
                <a:spcPts val="53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200" spc="-25" dirty="0">
                <a:latin typeface="Calibri"/>
                <a:cs typeface="Calibri"/>
              </a:rPr>
              <a:t>Методи 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від</a:t>
            </a:r>
            <a:r>
              <a:rPr sz="3200" spc="-50" dirty="0">
                <a:latin typeface="Calibri"/>
                <a:cs typeface="Calibri"/>
              </a:rPr>
              <a:t>к</a:t>
            </a:r>
            <a:r>
              <a:rPr sz="3200" spc="-60" dirty="0">
                <a:latin typeface="Calibri"/>
                <a:cs typeface="Calibri"/>
              </a:rPr>
              <a:t>о</a:t>
            </a:r>
            <a:r>
              <a:rPr sz="3200" spc="-5" dirty="0">
                <a:latin typeface="Calibri"/>
                <a:cs typeface="Calibri"/>
              </a:rPr>
              <a:t>люва</a:t>
            </a:r>
            <a:r>
              <a:rPr sz="3200" spc="5" dirty="0">
                <a:latin typeface="Calibri"/>
                <a:cs typeface="Calibri"/>
              </a:rPr>
              <a:t>н</a:t>
            </a:r>
            <a:r>
              <a:rPr sz="3200" dirty="0">
                <a:latin typeface="Calibri"/>
                <a:cs typeface="Calibri"/>
              </a:rPr>
              <a:t>ня  </a:t>
            </a:r>
            <a:r>
              <a:rPr sz="3200" spc="-5" dirty="0">
                <a:latin typeface="Calibri"/>
                <a:cs typeface="Calibri"/>
              </a:rPr>
              <a:t>миттєвої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дії.</a:t>
            </a:r>
            <a:endParaRPr sz="3200">
              <a:latin typeface="Calibri"/>
              <a:cs typeface="Calibri"/>
            </a:endParaRPr>
          </a:p>
          <a:p>
            <a:pPr marL="527685" marR="5080" indent="-515620">
              <a:lnSpc>
                <a:spcPts val="3460"/>
              </a:lnSpc>
              <a:spcBef>
                <a:spcPts val="98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200" spc="-25" dirty="0">
                <a:latin typeface="Calibri"/>
                <a:cs typeface="Calibri"/>
              </a:rPr>
              <a:t>Методи</a:t>
            </a:r>
            <a:r>
              <a:rPr sz="3200" spc="-9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силової </a:t>
            </a:r>
            <a:r>
              <a:rPr sz="3200" spc="-70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динамічної</a:t>
            </a:r>
            <a:r>
              <a:rPr sz="3200" spc="-4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дії.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21067" y="4509008"/>
            <a:ext cx="33337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5B9BD4"/>
                </a:solidFill>
                <a:latin typeface="Calibri"/>
                <a:cs typeface="Calibri"/>
              </a:rPr>
              <a:t>3.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47863" y="4538726"/>
            <a:ext cx="3148965" cy="43942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3454"/>
              </a:lnSpc>
            </a:pPr>
            <a:r>
              <a:rPr sz="3200" spc="-25" dirty="0">
                <a:solidFill>
                  <a:srgbClr val="5B9BD4"/>
                </a:solidFill>
                <a:latin typeface="Calibri"/>
                <a:cs typeface="Calibri"/>
              </a:rPr>
              <a:t>Методи</a:t>
            </a:r>
            <a:r>
              <a:rPr sz="3200" spc="-5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5B9BD4"/>
                </a:solidFill>
                <a:latin typeface="Calibri"/>
                <a:cs typeface="Calibri"/>
              </a:rPr>
              <a:t>статичної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47863" y="5035550"/>
            <a:ext cx="528320" cy="43942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3254"/>
              </a:lnSpc>
            </a:pPr>
            <a:r>
              <a:rPr sz="3200" spc="-5" dirty="0">
                <a:solidFill>
                  <a:srgbClr val="5B9BD4"/>
                </a:solidFill>
                <a:latin typeface="Calibri"/>
                <a:cs typeface="Calibri"/>
              </a:rPr>
              <a:t>дії.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58569" y="469519"/>
            <a:ext cx="47707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5" dirty="0">
                <a:latin typeface="Times New Roman"/>
                <a:cs typeface="Times New Roman"/>
              </a:rPr>
              <a:t>НРС</a:t>
            </a:r>
            <a:r>
              <a:rPr sz="2400" b="1" spc="-10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Times New Roman"/>
                <a:cs typeface="Times New Roman"/>
              </a:rPr>
              <a:t>(невибухово-руйнівні</a:t>
            </a:r>
            <a:r>
              <a:rPr sz="2400" b="1" spc="30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Times New Roman"/>
                <a:cs typeface="Times New Roman"/>
              </a:rPr>
              <a:t>суміші)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32979" y="2725292"/>
            <a:ext cx="1004569" cy="281940"/>
          </a:xfrm>
          <a:custGeom>
            <a:avLst/>
            <a:gdLst/>
            <a:ahLst/>
            <a:cxnLst/>
            <a:rect l="l" t="t" r="r" b="b"/>
            <a:pathLst>
              <a:path w="1004569" h="281939">
                <a:moveTo>
                  <a:pt x="1004316" y="0"/>
                </a:moveTo>
                <a:lnTo>
                  <a:pt x="0" y="0"/>
                </a:lnTo>
                <a:lnTo>
                  <a:pt x="0" y="281939"/>
                </a:lnTo>
                <a:lnTo>
                  <a:pt x="1004316" y="281939"/>
                </a:lnTo>
                <a:lnTo>
                  <a:pt x="1004316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37551" y="1201292"/>
            <a:ext cx="1105535" cy="281940"/>
          </a:xfrm>
          <a:prstGeom prst="rect">
            <a:avLst/>
          </a:prstGeom>
          <a:solidFill>
            <a:srgbClr val="00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55"/>
              </a:lnSpc>
            </a:pPr>
            <a:r>
              <a:rPr sz="2000" b="1" dirty="0">
                <a:latin typeface="Times New Roman"/>
                <a:cs typeface="Times New Roman"/>
              </a:rPr>
              <a:t>Переваги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77236" y="1157096"/>
            <a:ext cx="5949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latin typeface="Times New Roman"/>
                <a:cs typeface="Times New Roman"/>
              </a:rPr>
              <a:t>Н</a:t>
            </a:r>
            <a:r>
              <a:rPr sz="2000" spc="25" dirty="0">
                <a:latin typeface="Times New Roman"/>
                <a:cs typeface="Times New Roman"/>
              </a:rPr>
              <a:t>Р</a:t>
            </a:r>
            <a:r>
              <a:rPr sz="2000" spc="-5" dirty="0">
                <a:latin typeface="Times New Roman"/>
                <a:cs typeface="Times New Roman"/>
              </a:rPr>
              <a:t>С</a:t>
            </a:r>
            <a:r>
              <a:rPr sz="2000" dirty="0">
                <a:latin typeface="Times New Roman"/>
                <a:cs typeface="Times New Roman"/>
              </a:rPr>
              <a:t>: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5233" y="1461896"/>
            <a:ext cx="5937250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Char char="-"/>
              <a:tabLst>
                <a:tab pos="299085" algn="l"/>
                <a:tab pos="299720" algn="l"/>
              </a:tabLst>
            </a:pPr>
            <a:r>
              <a:rPr sz="2000" spc="-10" dirty="0">
                <a:latin typeface="Times New Roman"/>
                <a:cs typeface="Times New Roman"/>
              </a:rPr>
              <a:t>беззвучність </a:t>
            </a:r>
            <a:r>
              <a:rPr sz="2000" spc="-15" dirty="0">
                <a:latin typeface="Times New Roman"/>
                <a:cs typeface="Times New Roman"/>
              </a:rPr>
              <a:t>розколювання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каменя;</a:t>
            </a:r>
            <a:endParaRPr sz="2000">
              <a:latin typeface="Times New Roman"/>
              <a:cs typeface="Times New Roman"/>
            </a:endParaRPr>
          </a:p>
          <a:p>
            <a:pPr marL="299085" marR="5080" indent="-287020">
              <a:lnSpc>
                <a:spcPct val="100000"/>
              </a:lnSpc>
              <a:buChar char="-"/>
              <a:tabLst>
                <a:tab pos="299085" algn="l"/>
                <a:tab pos="299720" algn="l"/>
              </a:tabLst>
            </a:pPr>
            <a:r>
              <a:rPr sz="2000" spc="-5" dirty="0">
                <a:latin typeface="Times New Roman"/>
                <a:cs typeface="Times New Roman"/>
              </a:rPr>
              <a:t>відсутність</a:t>
            </a:r>
            <a:r>
              <a:rPr sz="2000" spc="32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сейсмічного</a:t>
            </a:r>
            <a:r>
              <a:rPr sz="2000" spc="330" dirty="0">
                <a:latin typeface="Times New Roman"/>
                <a:cs typeface="Times New Roman"/>
              </a:rPr>
              <a:t> </a:t>
            </a:r>
            <a:r>
              <a:rPr sz="2000" spc="-35" dirty="0">
                <a:latin typeface="Times New Roman"/>
                <a:cs typeface="Times New Roman"/>
              </a:rPr>
              <a:t>ефекту,</a:t>
            </a:r>
            <a:r>
              <a:rPr sz="2000" spc="34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розльоту</a:t>
            </a:r>
            <a:r>
              <a:rPr sz="2000" spc="32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Times New Roman"/>
                <a:cs typeface="Times New Roman"/>
              </a:rPr>
              <a:t>осколків </a:t>
            </a:r>
            <a:r>
              <a:rPr sz="2000" spc="-484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породи,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викиду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твердих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і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газоподібних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продуктів.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20546" y="2681477"/>
            <a:ext cx="110045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latin typeface="Times New Roman"/>
                <a:cs typeface="Times New Roman"/>
              </a:rPr>
              <a:t>Недоліки: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5233" y="2986277"/>
            <a:ext cx="1812289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99085" algn="l"/>
              </a:tabLst>
            </a:pPr>
            <a:r>
              <a:rPr sz="2000" dirty="0">
                <a:latin typeface="Times New Roman"/>
                <a:cs typeface="Times New Roman"/>
              </a:rPr>
              <a:t>-	</a:t>
            </a:r>
            <a:r>
              <a:rPr sz="2000" spc="-10" dirty="0">
                <a:latin typeface="Times New Roman"/>
                <a:cs typeface="Times New Roman"/>
              </a:rPr>
              <a:t>неможливість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82264" y="2986277"/>
            <a:ext cx="37312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397760" algn="l"/>
                <a:tab pos="3318510" algn="l"/>
              </a:tabLst>
            </a:pPr>
            <a:r>
              <a:rPr sz="2000" spc="-5" dirty="0">
                <a:latin typeface="Times New Roman"/>
                <a:cs typeface="Times New Roman"/>
              </a:rPr>
              <a:t>ви</a:t>
            </a:r>
            <a:r>
              <a:rPr sz="2000" spc="-95" dirty="0">
                <a:latin typeface="Times New Roman"/>
                <a:cs typeface="Times New Roman"/>
              </a:rPr>
              <a:t>к</a:t>
            </a:r>
            <a:r>
              <a:rPr sz="2000" spc="5" dirty="0">
                <a:latin typeface="Times New Roman"/>
                <a:cs typeface="Times New Roman"/>
              </a:rPr>
              <a:t>ор</a:t>
            </a:r>
            <a:r>
              <a:rPr sz="2000" spc="-5" dirty="0">
                <a:latin typeface="Times New Roman"/>
                <a:cs typeface="Times New Roman"/>
              </a:rPr>
              <a:t>ис</a:t>
            </a:r>
            <a:r>
              <a:rPr sz="2000" spc="-25" dirty="0">
                <a:latin typeface="Times New Roman"/>
                <a:cs typeface="Times New Roman"/>
              </a:rPr>
              <a:t>т</a:t>
            </a:r>
            <a:r>
              <a:rPr sz="2000" dirty="0">
                <a:latin typeface="Times New Roman"/>
                <a:cs typeface="Times New Roman"/>
              </a:rPr>
              <a:t>о</a:t>
            </a:r>
            <a:r>
              <a:rPr sz="2000" spc="-75" dirty="0">
                <a:latin typeface="Times New Roman"/>
                <a:cs typeface="Times New Roman"/>
              </a:rPr>
              <a:t>в</a:t>
            </a:r>
            <a:r>
              <a:rPr sz="2000" dirty="0">
                <a:latin typeface="Times New Roman"/>
                <a:cs typeface="Times New Roman"/>
              </a:rPr>
              <a:t>у</a:t>
            </a:r>
            <a:r>
              <a:rPr sz="2000" spc="-25" dirty="0">
                <a:latin typeface="Times New Roman"/>
                <a:cs typeface="Times New Roman"/>
              </a:rPr>
              <a:t>в</a:t>
            </a:r>
            <a:r>
              <a:rPr sz="2000" dirty="0">
                <a:latin typeface="Times New Roman"/>
                <a:cs typeface="Times New Roman"/>
              </a:rPr>
              <a:t>а</a:t>
            </a:r>
            <a:r>
              <a:rPr sz="2000" spc="5" dirty="0">
                <a:latin typeface="Times New Roman"/>
                <a:cs typeface="Times New Roman"/>
              </a:rPr>
              <a:t>н</a:t>
            </a:r>
            <a:r>
              <a:rPr sz="2000" spc="-5" dirty="0">
                <a:latin typeface="Times New Roman"/>
                <a:cs typeface="Times New Roman"/>
              </a:rPr>
              <a:t>н</a:t>
            </a:r>
            <a:r>
              <a:rPr sz="2000" dirty="0">
                <a:latin typeface="Times New Roman"/>
                <a:cs typeface="Times New Roman"/>
              </a:rPr>
              <a:t>я	</a:t>
            </a:r>
            <a:r>
              <a:rPr sz="2000" spc="15" dirty="0">
                <a:latin typeface="Times New Roman"/>
                <a:cs typeface="Times New Roman"/>
              </a:rPr>
              <a:t>Н</a:t>
            </a:r>
            <a:r>
              <a:rPr sz="2000" spc="20" dirty="0">
                <a:latin typeface="Times New Roman"/>
                <a:cs typeface="Times New Roman"/>
              </a:rPr>
              <a:t>Р</a:t>
            </a:r>
            <a:r>
              <a:rPr sz="2000" dirty="0">
                <a:latin typeface="Times New Roman"/>
                <a:cs typeface="Times New Roman"/>
              </a:rPr>
              <a:t>С	</a:t>
            </a:r>
            <a:r>
              <a:rPr sz="2000" spc="-5" dirty="0">
                <a:latin typeface="Times New Roman"/>
                <a:cs typeface="Times New Roman"/>
              </a:rPr>
              <a:t>при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75233" y="3291077"/>
            <a:ext cx="5938520" cy="93471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Times New Roman"/>
                <a:cs typeface="Times New Roman"/>
              </a:rPr>
              <a:t>мінусовій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температурі;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ts val="2375"/>
              </a:lnSpc>
              <a:tabLst>
                <a:tab pos="299085" algn="l"/>
                <a:tab pos="1176655" algn="l"/>
                <a:tab pos="2475865" algn="l"/>
                <a:tab pos="4153535" algn="l"/>
                <a:tab pos="5080635" algn="l"/>
              </a:tabLst>
            </a:pPr>
            <a:r>
              <a:rPr sz="2000" dirty="0">
                <a:latin typeface="Times New Roman"/>
                <a:cs typeface="Times New Roman"/>
              </a:rPr>
              <a:t>-	</a:t>
            </a:r>
            <a:r>
              <a:rPr sz="2000" spc="-10" dirty="0">
                <a:latin typeface="Times New Roman"/>
                <a:cs typeface="Times New Roman"/>
              </a:rPr>
              <a:t>велика	</a:t>
            </a:r>
            <a:r>
              <a:rPr sz="2000" dirty="0">
                <a:latin typeface="Times New Roman"/>
                <a:cs typeface="Times New Roman"/>
              </a:rPr>
              <a:t>тривалість	</a:t>
            </a:r>
            <a:r>
              <a:rPr sz="2000" spc="-15" dirty="0">
                <a:latin typeface="Times New Roman"/>
                <a:cs typeface="Times New Roman"/>
              </a:rPr>
              <a:t>розколювання	</a:t>
            </a:r>
            <a:r>
              <a:rPr sz="2000" spc="-10" dirty="0">
                <a:latin typeface="Times New Roman"/>
                <a:cs typeface="Times New Roman"/>
              </a:rPr>
              <a:t>породи	(20…70</a:t>
            </a:r>
            <a:endParaRPr sz="2000">
              <a:latin typeface="Times New Roman"/>
              <a:cs typeface="Times New Roman"/>
            </a:endParaRPr>
          </a:p>
          <a:p>
            <a:pPr marL="299085">
              <a:lnSpc>
                <a:spcPts val="2375"/>
              </a:lnSpc>
            </a:pPr>
            <a:r>
              <a:rPr sz="2000" spc="-20" dirty="0">
                <a:latin typeface="Times New Roman"/>
                <a:cs typeface="Times New Roman"/>
              </a:rPr>
              <a:t>год).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3791" y="4411978"/>
            <a:ext cx="4596384" cy="244601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95107" y="493852"/>
            <a:ext cx="2847975" cy="953769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spc="5" dirty="0">
                <a:solidFill>
                  <a:srgbClr val="ECECEC"/>
                </a:solidFill>
              </a:rPr>
              <a:t>МЕТОДИ </a:t>
            </a:r>
            <a:r>
              <a:rPr spc="10" dirty="0">
                <a:solidFill>
                  <a:srgbClr val="ECECEC"/>
                </a:solidFill>
              </a:rPr>
              <a:t> </a:t>
            </a:r>
            <a:r>
              <a:rPr spc="-5" dirty="0">
                <a:solidFill>
                  <a:srgbClr val="ECECEC"/>
                </a:solidFill>
              </a:rPr>
              <a:t>ВІДКОЛЮВАННЯ</a:t>
            </a:r>
          </a:p>
        </p:txBody>
      </p:sp>
      <p:sp>
        <p:nvSpPr>
          <p:cNvPr id="3" name="object 3"/>
          <p:cNvSpPr/>
          <p:nvPr/>
        </p:nvSpPr>
        <p:spPr>
          <a:xfrm>
            <a:off x="8047863" y="4538726"/>
            <a:ext cx="3148965" cy="935990"/>
          </a:xfrm>
          <a:custGeom>
            <a:avLst/>
            <a:gdLst/>
            <a:ahLst/>
            <a:cxnLst/>
            <a:rect l="l" t="t" r="r" b="b"/>
            <a:pathLst>
              <a:path w="3148965" h="935989">
                <a:moveTo>
                  <a:pt x="3148584" y="0"/>
                </a:moveTo>
                <a:lnTo>
                  <a:pt x="0" y="0"/>
                </a:lnTo>
                <a:lnTo>
                  <a:pt x="0" y="438912"/>
                </a:lnTo>
                <a:lnTo>
                  <a:pt x="0" y="496824"/>
                </a:lnTo>
                <a:lnTo>
                  <a:pt x="0" y="935736"/>
                </a:lnTo>
                <a:lnTo>
                  <a:pt x="515112" y="935736"/>
                </a:lnTo>
                <a:lnTo>
                  <a:pt x="515112" y="496824"/>
                </a:lnTo>
                <a:lnTo>
                  <a:pt x="3148584" y="496824"/>
                </a:lnTo>
                <a:lnTo>
                  <a:pt x="3148584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521067" y="2060829"/>
            <a:ext cx="3301365" cy="239649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527685" marR="339725" indent="-515620">
              <a:lnSpc>
                <a:spcPts val="3460"/>
              </a:lnSpc>
              <a:spcBef>
                <a:spcPts val="53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200" spc="-25" dirty="0">
                <a:latin typeface="Calibri"/>
                <a:cs typeface="Calibri"/>
              </a:rPr>
              <a:t>Методи 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від</a:t>
            </a:r>
            <a:r>
              <a:rPr sz="3200" spc="-50" dirty="0">
                <a:latin typeface="Calibri"/>
                <a:cs typeface="Calibri"/>
              </a:rPr>
              <a:t>к</a:t>
            </a:r>
            <a:r>
              <a:rPr sz="3200" spc="-60" dirty="0">
                <a:latin typeface="Calibri"/>
                <a:cs typeface="Calibri"/>
              </a:rPr>
              <a:t>о</a:t>
            </a:r>
            <a:r>
              <a:rPr sz="3200" spc="-5" dirty="0">
                <a:latin typeface="Calibri"/>
                <a:cs typeface="Calibri"/>
              </a:rPr>
              <a:t>люва</a:t>
            </a:r>
            <a:r>
              <a:rPr sz="3200" spc="5" dirty="0">
                <a:latin typeface="Calibri"/>
                <a:cs typeface="Calibri"/>
              </a:rPr>
              <a:t>н</a:t>
            </a:r>
            <a:r>
              <a:rPr sz="3200" dirty="0">
                <a:latin typeface="Calibri"/>
                <a:cs typeface="Calibri"/>
              </a:rPr>
              <a:t>ня  </a:t>
            </a:r>
            <a:r>
              <a:rPr sz="3200" spc="-5" dirty="0">
                <a:latin typeface="Calibri"/>
                <a:cs typeface="Calibri"/>
              </a:rPr>
              <a:t>миттєвої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дії.</a:t>
            </a:r>
            <a:endParaRPr sz="3200">
              <a:latin typeface="Calibri"/>
              <a:cs typeface="Calibri"/>
            </a:endParaRPr>
          </a:p>
          <a:p>
            <a:pPr marL="527685" marR="5080" indent="-515620">
              <a:lnSpc>
                <a:spcPts val="3460"/>
              </a:lnSpc>
              <a:spcBef>
                <a:spcPts val="98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200" spc="-25" dirty="0">
                <a:latin typeface="Calibri"/>
                <a:cs typeface="Calibri"/>
              </a:rPr>
              <a:t>Методи</a:t>
            </a:r>
            <a:r>
              <a:rPr sz="3200" spc="-9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силової </a:t>
            </a:r>
            <a:r>
              <a:rPr sz="3200" spc="-70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динамічної</a:t>
            </a:r>
            <a:r>
              <a:rPr sz="3200" spc="-4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дії.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21067" y="4509008"/>
            <a:ext cx="33337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5B9BD4"/>
                </a:solidFill>
                <a:latin typeface="Calibri"/>
                <a:cs typeface="Calibri"/>
              </a:rPr>
              <a:t>3.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47863" y="4538726"/>
            <a:ext cx="3148965" cy="43942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3454"/>
              </a:lnSpc>
            </a:pPr>
            <a:r>
              <a:rPr sz="3200" spc="-25" dirty="0">
                <a:solidFill>
                  <a:srgbClr val="5B9BD4"/>
                </a:solidFill>
                <a:latin typeface="Calibri"/>
                <a:cs typeface="Calibri"/>
              </a:rPr>
              <a:t>Методи</a:t>
            </a:r>
            <a:r>
              <a:rPr sz="3200" spc="-5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5B9BD4"/>
                </a:solidFill>
                <a:latin typeface="Calibri"/>
                <a:cs typeface="Calibri"/>
              </a:rPr>
              <a:t>статичної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47863" y="5035550"/>
            <a:ext cx="528320" cy="43942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3254"/>
              </a:lnSpc>
            </a:pPr>
            <a:r>
              <a:rPr sz="3200" spc="-5" dirty="0">
                <a:solidFill>
                  <a:srgbClr val="5B9BD4"/>
                </a:solidFill>
                <a:latin typeface="Calibri"/>
                <a:cs typeface="Calibri"/>
              </a:rPr>
              <a:t>дії.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58569" y="469519"/>
            <a:ext cx="47707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5" dirty="0">
                <a:latin typeface="Times New Roman"/>
                <a:cs typeface="Times New Roman"/>
              </a:rPr>
              <a:t>НРС</a:t>
            </a:r>
            <a:r>
              <a:rPr sz="2400" b="1" spc="-10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Times New Roman"/>
                <a:cs typeface="Times New Roman"/>
              </a:rPr>
              <a:t>(невибухово-руйнівні</a:t>
            </a:r>
            <a:r>
              <a:rPr sz="2400" b="1" spc="30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Times New Roman"/>
                <a:cs typeface="Times New Roman"/>
              </a:rPr>
              <a:t>суміші)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8891" y="1149096"/>
            <a:ext cx="6824471" cy="511911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95107" y="493852"/>
            <a:ext cx="2847975" cy="953769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spc="5" dirty="0">
                <a:solidFill>
                  <a:srgbClr val="ECECEC"/>
                </a:solidFill>
              </a:rPr>
              <a:t>МЕТОДИ </a:t>
            </a:r>
            <a:r>
              <a:rPr spc="10" dirty="0">
                <a:solidFill>
                  <a:srgbClr val="ECECEC"/>
                </a:solidFill>
              </a:rPr>
              <a:t> </a:t>
            </a:r>
            <a:r>
              <a:rPr spc="-5" dirty="0">
                <a:solidFill>
                  <a:srgbClr val="ECECEC"/>
                </a:solidFill>
              </a:rPr>
              <a:t>ВІДКОЛЮВАННЯ</a:t>
            </a:r>
          </a:p>
        </p:txBody>
      </p:sp>
      <p:sp>
        <p:nvSpPr>
          <p:cNvPr id="3" name="object 3"/>
          <p:cNvSpPr/>
          <p:nvPr/>
        </p:nvSpPr>
        <p:spPr>
          <a:xfrm>
            <a:off x="8047863" y="4538726"/>
            <a:ext cx="3148965" cy="935990"/>
          </a:xfrm>
          <a:custGeom>
            <a:avLst/>
            <a:gdLst/>
            <a:ahLst/>
            <a:cxnLst/>
            <a:rect l="l" t="t" r="r" b="b"/>
            <a:pathLst>
              <a:path w="3148965" h="935989">
                <a:moveTo>
                  <a:pt x="3148584" y="0"/>
                </a:moveTo>
                <a:lnTo>
                  <a:pt x="0" y="0"/>
                </a:lnTo>
                <a:lnTo>
                  <a:pt x="0" y="438912"/>
                </a:lnTo>
                <a:lnTo>
                  <a:pt x="0" y="496824"/>
                </a:lnTo>
                <a:lnTo>
                  <a:pt x="0" y="935736"/>
                </a:lnTo>
                <a:lnTo>
                  <a:pt x="515112" y="935736"/>
                </a:lnTo>
                <a:lnTo>
                  <a:pt x="515112" y="496824"/>
                </a:lnTo>
                <a:lnTo>
                  <a:pt x="3148584" y="496824"/>
                </a:lnTo>
                <a:lnTo>
                  <a:pt x="3148584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521067" y="2060829"/>
            <a:ext cx="3301365" cy="239649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527685" marR="339725" indent="-515620">
              <a:lnSpc>
                <a:spcPts val="3460"/>
              </a:lnSpc>
              <a:spcBef>
                <a:spcPts val="53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200" spc="-25" dirty="0">
                <a:latin typeface="Calibri"/>
                <a:cs typeface="Calibri"/>
              </a:rPr>
              <a:t>Методи 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від</a:t>
            </a:r>
            <a:r>
              <a:rPr sz="3200" spc="-50" dirty="0">
                <a:latin typeface="Calibri"/>
                <a:cs typeface="Calibri"/>
              </a:rPr>
              <a:t>к</a:t>
            </a:r>
            <a:r>
              <a:rPr sz="3200" spc="-60" dirty="0">
                <a:latin typeface="Calibri"/>
                <a:cs typeface="Calibri"/>
              </a:rPr>
              <a:t>о</a:t>
            </a:r>
            <a:r>
              <a:rPr sz="3200" spc="-5" dirty="0">
                <a:latin typeface="Calibri"/>
                <a:cs typeface="Calibri"/>
              </a:rPr>
              <a:t>люва</a:t>
            </a:r>
            <a:r>
              <a:rPr sz="3200" spc="5" dirty="0">
                <a:latin typeface="Calibri"/>
                <a:cs typeface="Calibri"/>
              </a:rPr>
              <a:t>н</a:t>
            </a:r>
            <a:r>
              <a:rPr sz="3200" dirty="0">
                <a:latin typeface="Calibri"/>
                <a:cs typeface="Calibri"/>
              </a:rPr>
              <a:t>ня  </a:t>
            </a:r>
            <a:r>
              <a:rPr sz="3200" spc="-5" dirty="0">
                <a:latin typeface="Calibri"/>
                <a:cs typeface="Calibri"/>
              </a:rPr>
              <a:t>миттєвої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дії.</a:t>
            </a:r>
            <a:endParaRPr sz="3200">
              <a:latin typeface="Calibri"/>
              <a:cs typeface="Calibri"/>
            </a:endParaRPr>
          </a:p>
          <a:p>
            <a:pPr marL="527685" marR="5080" indent="-515620">
              <a:lnSpc>
                <a:spcPts val="3460"/>
              </a:lnSpc>
              <a:spcBef>
                <a:spcPts val="98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200" spc="-25" dirty="0">
                <a:latin typeface="Calibri"/>
                <a:cs typeface="Calibri"/>
              </a:rPr>
              <a:t>Методи</a:t>
            </a:r>
            <a:r>
              <a:rPr sz="3200" spc="-9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силової </a:t>
            </a:r>
            <a:r>
              <a:rPr sz="3200" spc="-70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динамічної</a:t>
            </a:r>
            <a:r>
              <a:rPr sz="3200" spc="-4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дії.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21067" y="4509008"/>
            <a:ext cx="33337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5B9BD4"/>
                </a:solidFill>
                <a:latin typeface="Calibri"/>
                <a:cs typeface="Calibri"/>
              </a:rPr>
              <a:t>3.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47863" y="4538726"/>
            <a:ext cx="3148965" cy="43942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3454"/>
              </a:lnSpc>
            </a:pPr>
            <a:r>
              <a:rPr sz="3200" spc="-25" dirty="0">
                <a:solidFill>
                  <a:srgbClr val="5B9BD4"/>
                </a:solidFill>
                <a:latin typeface="Calibri"/>
                <a:cs typeface="Calibri"/>
              </a:rPr>
              <a:t>Методи</a:t>
            </a:r>
            <a:r>
              <a:rPr sz="3200" spc="-5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5B9BD4"/>
                </a:solidFill>
                <a:latin typeface="Calibri"/>
                <a:cs typeface="Calibri"/>
              </a:rPr>
              <a:t>статичної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47863" y="5035550"/>
            <a:ext cx="528320" cy="43942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3254"/>
              </a:lnSpc>
            </a:pPr>
            <a:r>
              <a:rPr sz="3200" spc="-5" dirty="0">
                <a:solidFill>
                  <a:srgbClr val="5B9BD4"/>
                </a:solidFill>
                <a:latin typeface="Calibri"/>
                <a:cs typeface="Calibri"/>
              </a:rPr>
              <a:t>дії.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58569" y="469519"/>
            <a:ext cx="47707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5" dirty="0">
                <a:latin typeface="Times New Roman"/>
                <a:cs typeface="Times New Roman"/>
              </a:rPr>
              <a:t>НРС</a:t>
            </a:r>
            <a:r>
              <a:rPr sz="2400" b="1" spc="-10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Times New Roman"/>
                <a:cs typeface="Times New Roman"/>
              </a:rPr>
              <a:t>(невибухово-руйнівні</a:t>
            </a:r>
            <a:r>
              <a:rPr sz="2400" b="1" spc="30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Times New Roman"/>
                <a:cs typeface="Times New Roman"/>
              </a:rPr>
              <a:t>суміші)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352" y="1505711"/>
            <a:ext cx="6990588" cy="394868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4949" rIns="0" bIns="0" rtlCol="0">
            <a:spAutoFit/>
          </a:bodyPr>
          <a:lstStyle/>
          <a:p>
            <a:pPr marL="7418705" marR="5080">
              <a:lnSpc>
                <a:spcPct val="90000"/>
              </a:lnSpc>
              <a:spcBef>
                <a:spcPts val="484"/>
              </a:spcBef>
            </a:pPr>
            <a:r>
              <a:rPr dirty="0">
                <a:solidFill>
                  <a:srgbClr val="E1EFD9"/>
                </a:solidFill>
              </a:rPr>
              <a:t>МЕТОДИ</a:t>
            </a:r>
            <a:r>
              <a:rPr spc="-114" dirty="0">
                <a:solidFill>
                  <a:srgbClr val="E1EFD9"/>
                </a:solidFill>
              </a:rPr>
              <a:t> </a:t>
            </a:r>
            <a:r>
              <a:rPr dirty="0">
                <a:solidFill>
                  <a:srgbClr val="E1EFD9"/>
                </a:solidFill>
              </a:rPr>
              <a:t>ЗАВАЛЕННЯ </a:t>
            </a:r>
            <a:r>
              <a:rPr spc="-705" dirty="0">
                <a:solidFill>
                  <a:srgbClr val="E1EFD9"/>
                </a:solidFill>
              </a:rPr>
              <a:t> </a:t>
            </a:r>
            <a:r>
              <a:rPr spc="-5" dirty="0">
                <a:solidFill>
                  <a:srgbClr val="E1EFD9"/>
                </a:solidFill>
              </a:rPr>
              <a:t>ВІДОКРЕМЛЕНОГО </a:t>
            </a:r>
            <a:r>
              <a:rPr dirty="0">
                <a:solidFill>
                  <a:srgbClr val="E1EFD9"/>
                </a:solidFill>
              </a:rPr>
              <a:t> МОНОЛІТУ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898383" y="2725038"/>
            <a:ext cx="3803015" cy="328231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5"/>
              </a:spcBef>
            </a:pPr>
            <a:r>
              <a:rPr sz="2000" spc="-15" dirty="0">
                <a:latin typeface="Times New Roman"/>
                <a:cs typeface="Times New Roman"/>
              </a:rPr>
              <a:t>Технічні </a:t>
            </a:r>
            <a:r>
              <a:rPr sz="2000" spc="-5" dirty="0">
                <a:latin typeface="Times New Roman"/>
                <a:cs typeface="Times New Roman"/>
              </a:rPr>
              <a:t>характеристики </a:t>
            </a:r>
            <a:r>
              <a:rPr sz="2000" spc="-10" dirty="0">
                <a:latin typeface="Times New Roman"/>
                <a:cs typeface="Times New Roman"/>
              </a:rPr>
              <a:t>подушок, </a:t>
            </a:r>
            <a:r>
              <a:rPr sz="2000" spc="-48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що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розширюються:</a:t>
            </a:r>
            <a:endParaRPr sz="2000">
              <a:latin typeface="Times New Roman"/>
              <a:cs typeface="Times New Roman"/>
            </a:endParaRPr>
          </a:p>
          <a:p>
            <a:pPr marL="12700" marR="527685">
              <a:lnSpc>
                <a:spcPts val="3170"/>
              </a:lnSpc>
              <a:spcBef>
                <a:spcPts val="190"/>
              </a:spcBef>
            </a:pPr>
            <a:r>
              <a:rPr sz="2000" spc="-10" dirty="0">
                <a:latin typeface="Times New Roman"/>
                <a:cs typeface="Times New Roman"/>
              </a:rPr>
              <a:t>потужність </a:t>
            </a:r>
            <a:r>
              <a:rPr sz="2000" spc="-5" dirty="0">
                <a:latin typeface="Times New Roman"/>
                <a:cs typeface="Times New Roman"/>
              </a:rPr>
              <a:t>двигуна </a:t>
            </a:r>
            <a:r>
              <a:rPr sz="2000" dirty="0">
                <a:latin typeface="Times New Roman"/>
                <a:cs typeface="Times New Roman"/>
              </a:rPr>
              <a:t>– 2,2 </a:t>
            </a:r>
            <a:r>
              <a:rPr sz="2000" spc="-5" dirty="0">
                <a:latin typeface="Times New Roman"/>
                <a:cs typeface="Times New Roman"/>
              </a:rPr>
              <a:t>кВт; </a:t>
            </a:r>
            <a:r>
              <a:rPr sz="2000" spc="-48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маса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двигуна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–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30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кг;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2000" spc="-10" dirty="0">
                <a:latin typeface="Times New Roman"/>
                <a:cs typeface="Times New Roman"/>
              </a:rPr>
              <a:t>робочий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тиск </a:t>
            </a:r>
            <a:r>
              <a:rPr sz="2000" spc="-20" dirty="0">
                <a:latin typeface="Times New Roman"/>
                <a:cs typeface="Times New Roman"/>
              </a:rPr>
              <a:t>води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–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3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МПа;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ts val="2280"/>
              </a:lnSpc>
              <a:spcBef>
                <a:spcPts val="755"/>
              </a:spcBef>
            </a:pPr>
            <a:r>
              <a:rPr sz="2000" spc="-10" dirty="0">
                <a:latin typeface="Times New Roman"/>
                <a:cs typeface="Times New Roman"/>
              </a:rPr>
              <a:t>зусилля,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що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розвивається</a:t>
            </a:r>
            <a:r>
              <a:rPr sz="2000" spc="-25" dirty="0">
                <a:latin typeface="Times New Roman"/>
                <a:cs typeface="Times New Roman"/>
              </a:rPr>
              <a:t> кожною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ts val="2280"/>
              </a:lnSpc>
            </a:pPr>
            <a:r>
              <a:rPr sz="2000" spc="-20" dirty="0">
                <a:latin typeface="Times New Roman"/>
                <a:cs typeface="Times New Roman"/>
              </a:rPr>
              <a:t>подушкою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–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3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МН,</a:t>
            </a:r>
            <a:endParaRPr sz="2000">
              <a:latin typeface="Times New Roman"/>
              <a:cs typeface="Times New Roman"/>
            </a:endParaRPr>
          </a:p>
          <a:p>
            <a:pPr marL="12700" marR="975994">
              <a:lnSpc>
                <a:spcPct val="129500"/>
              </a:lnSpc>
              <a:spcBef>
                <a:spcPts val="65"/>
              </a:spcBef>
            </a:pPr>
            <a:r>
              <a:rPr sz="2000" spc="-5" dirty="0">
                <a:latin typeface="Times New Roman"/>
                <a:cs typeface="Times New Roman"/>
              </a:rPr>
              <a:t>товщина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подушки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–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2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мм; </a:t>
            </a:r>
            <a:r>
              <a:rPr sz="2000" spc="-48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маса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подушки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–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7–15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80" dirty="0">
                <a:latin typeface="Times New Roman"/>
                <a:cs typeface="Times New Roman"/>
              </a:rPr>
              <a:t>кг.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4736" y="457200"/>
            <a:ext cx="6245351" cy="272491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65428" y="3470529"/>
            <a:ext cx="5916295" cy="1059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latin typeface="Times New Roman"/>
                <a:cs typeface="Times New Roman"/>
              </a:rPr>
              <a:t>Схема</a:t>
            </a:r>
            <a:r>
              <a:rPr sz="1800" b="1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застосування</a:t>
            </a:r>
            <a:r>
              <a:rPr sz="1800" b="1" spc="10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гідравлічних подушок:</a:t>
            </a: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330"/>
              </a:spcBef>
            </a:pPr>
            <a:r>
              <a:rPr sz="1800" i="1" dirty="0">
                <a:latin typeface="Times New Roman"/>
                <a:cs typeface="Times New Roman"/>
              </a:rPr>
              <a:t>1</a:t>
            </a:r>
            <a:r>
              <a:rPr sz="1800" i="1" spc="-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–</a:t>
            </a:r>
            <a:r>
              <a:rPr sz="1800" i="1" spc="10" dirty="0">
                <a:latin typeface="Times New Roman"/>
                <a:cs typeface="Times New Roman"/>
              </a:rPr>
              <a:t> </a:t>
            </a:r>
            <a:r>
              <a:rPr sz="1800" i="1" spc="-5" dirty="0">
                <a:latin typeface="Times New Roman"/>
                <a:cs typeface="Times New Roman"/>
              </a:rPr>
              <a:t>пропиляна</a:t>
            </a:r>
            <a:r>
              <a:rPr sz="1800" i="1" spc="5" dirty="0">
                <a:latin typeface="Times New Roman"/>
                <a:cs typeface="Times New Roman"/>
              </a:rPr>
              <a:t> </a:t>
            </a:r>
            <a:r>
              <a:rPr sz="1800" i="1" spc="-5" dirty="0">
                <a:latin typeface="Times New Roman"/>
                <a:cs typeface="Times New Roman"/>
              </a:rPr>
              <a:t>щілина;</a:t>
            </a:r>
            <a:r>
              <a:rPr sz="1800" i="1" spc="1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2</a:t>
            </a:r>
            <a:r>
              <a:rPr sz="1800" i="1" spc="2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–</a:t>
            </a:r>
            <a:r>
              <a:rPr sz="1800" i="1" spc="-5" dirty="0">
                <a:latin typeface="Times New Roman"/>
                <a:cs typeface="Times New Roman"/>
              </a:rPr>
              <a:t> гідравлічний</a:t>
            </a:r>
            <a:r>
              <a:rPr sz="1800" i="1" spc="-10" dirty="0">
                <a:latin typeface="Times New Roman"/>
                <a:cs typeface="Times New Roman"/>
              </a:rPr>
              <a:t> насос;</a:t>
            </a:r>
            <a:r>
              <a:rPr sz="1800" i="1" spc="1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3</a:t>
            </a:r>
            <a:r>
              <a:rPr sz="1800" i="1" spc="1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–</a:t>
            </a:r>
            <a:r>
              <a:rPr sz="1800" i="1" spc="10" dirty="0">
                <a:latin typeface="Times New Roman"/>
                <a:cs typeface="Times New Roman"/>
              </a:rPr>
              <a:t> </a:t>
            </a:r>
            <a:r>
              <a:rPr sz="1800" i="1" spc="-5" dirty="0">
                <a:latin typeface="Times New Roman"/>
                <a:cs typeface="Times New Roman"/>
              </a:rPr>
              <a:t>гідравлічні</a:t>
            </a:r>
            <a:endParaRPr sz="1800">
              <a:latin typeface="Times New Roman"/>
              <a:cs typeface="Times New Roman"/>
            </a:endParaRPr>
          </a:p>
          <a:p>
            <a:pPr marL="635" algn="ctr">
              <a:lnSpc>
                <a:spcPct val="100000"/>
              </a:lnSpc>
              <a:spcBef>
                <a:spcPts val="325"/>
              </a:spcBef>
            </a:pPr>
            <a:r>
              <a:rPr sz="1800" i="1" spc="-10" dirty="0">
                <a:latin typeface="Times New Roman"/>
                <a:cs typeface="Times New Roman"/>
              </a:rPr>
              <a:t>подушки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3941" y="4884166"/>
            <a:ext cx="735584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5B9BD4"/>
                </a:solidFill>
                <a:latin typeface="Times New Roman"/>
                <a:cs typeface="Times New Roman"/>
              </a:rPr>
              <a:t>Завалення</a:t>
            </a:r>
            <a:r>
              <a:rPr sz="2400" spc="5" dirty="0">
                <a:solidFill>
                  <a:srgbClr val="5B9BD4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5B9BD4"/>
                </a:solidFill>
                <a:latin typeface="Times New Roman"/>
                <a:cs typeface="Times New Roman"/>
              </a:rPr>
              <a:t>монолітів</a:t>
            </a:r>
            <a:r>
              <a:rPr sz="2400" dirty="0">
                <a:solidFill>
                  <a:srgbClr val="5B9BD4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5B9BD4"/>
                </a:solidFill>
                <a:latin typeface="Times New Roman"/>
                <a:cs typeface="Times New Roman"/>
              </a:rPr>
              <a:t>здійснюється</a:t>
            </a:r>
            <a:r>
              <a:rPr sz="2400" spc="10" dirty="0">
                <a:solidFill>
                  <a:srgbClr val="5B9BD4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5B9BD4"/>
                </a:solidFill>
                <a:latin typeface="Times New Roman"/>
                <a:cs typeface="Times New Roman"/>
              </a:rPr>
              <a:t>за </a:t>
            </a:r>
            <a:r>
              <a:rPr sz="2400" spc="-15" dirty="0">
                <a:solidFill>
                  <a:srgbClr val="5B9BD4"/>
                </a:solidFill>
                <a:latin typeface="Times New Roman"/>
                <a:cs typeface="Times New Roman"/>
              </a:rPr>
              <a:t>допомогою:</a:t>
            </a:r>
            <a:endParaRPr sz="24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Char char="–"/>
              <a:tabLst>
                <a:tab pos="241300" algn="l"/>
              </a:tabLst>
            </a:pPr>
            <a:r>
              <a:rPr sz="2400" spc="-10" dirty="0">
                <a:latin typeface="Times New Roman"/>
                <a:cs typeface="Times New Roman"/>
              </a:rPr>
              <a:t>гідравлічні</a:t>
            </a:r>
            <a:r>
              <a:rPr sz="2400" dirty="0">
                <a:latin typeface="Times New Roman"/>
                <a:cs typeface="Times New Roman"/>
              </a:rPr>
              <a:t> або </a:t>
            </a:r>
            <a:r>
              <a:rPr sz="2400" spc="-15" dirty="0">
                <a:latin typeface="Times New Roman"/>
                <a:cs typeface="Times New Roman"/>
              </a:rPr>
              <a:t>пневматичні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подушки;</a:t>
            </a:r>
            <a:endParaRPr sz="24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Char char="–"/>
              <a:tabLst>
                <a:tab pos="241300" algn="l"/>
              </a:tabLst>
            </a:pPr>
            <a:r>
              <a:rPr sz="2400" spc="-10" dirty="0">
                <a:latin typeface="Times New Roman"/>
                <a:cs typeface="Times New Roman"/>
              </a:rPr>
              <a:t>гідравлічні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домкрати;</a:t>
            </a:r>
            <a:endParaRPr sz="24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Char char="–"/>
              <a:tabLst>
                <a:tab pos="241300" algn="l"/>
              </a:tabLst>
            </a:pPr>
            <a:r>
              <a:rPr sz="2400" spc="-10" dirty="0">
                <a:latin typeface="Times New Roman"/>
                <a:cs typeface="Times New Roman"/>
              </a:rPr>
              <a:t>механічні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скребки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або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ківш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гідравлічного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екскаватора.</a:t>
            </a:r>
            <a:endParaRPr sz="24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Char char="–"/>
              <a:tabLst>
                <a:tab pos="241300" algn="l"/>
              </a:tabLst>
            </a:pPr>
            <a:r>
              <a:rPr sz="2400" spc="-5" dirty="0">
                <a:latin typeface="Times New Roman"/>
                <a:cs typeface="Times New Roman"/>
              </a:rPr>
              <a:t>лебідки.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4949" rIns="0" bIns="0" rtlCol="0">
            <a:spAutoFit/>
          </a:bodyPr>
          <a:lstStyle/>
          <a:p>
            <a:pPr marL="7418705" marR="5080">
              <a:lnSpc>
                <a:spcPct val="90000"/>
              </a:lnSpc>
              <a:spcBef>
                <a:spcPts val="484"/>
              </a:spcBef>
            </a:pPr>
            <a:r>
              <a:rPr dirty="0">
                <a:solidFill>
                  <a:srgbClr val="E1EFD9"/>
                </a:solidFill>
              </a:rPr>
              <a:t>МЕТОДИ</a:t>
            </a:r>
            <a:r>
              <a:rPr spc="-114" dirty="0">
                <a:solidFill>
                  <a:srgbClr val="E1EFD9"/>
                </a:solidFill>
              </a:rPr>
              <a:t> </a:t>
            </a:r>
            <a:r>
              <a:rPr dirty="0">
                <a:solidFill>
                  <a:srgbClr val="E1EFD9"/>
                </a:solidFill>
              </a:rPr>
              <a:t>ЗАВАЛЕННЯ </a:t>
            </a:r>
            <a:r>
              <a:rPr spc="-705" dirty="0">
                <a:solidFill>
                  <a:srgbClr val="E1EFD9"/>
                </a:solidFill>
              </a:rPr>
              <a:t> </a:t>
            </a:r>
            <a:r>
              <a:rPr spc="-5" dirty="0">
                <a:solidFill>
                  <a:srgbClr val="E1EFD9"/>
                </a:solidFill>
              </a:rPr>
              <a:t>ВІДОКРЕМЛЕНОГО </a:t>
            </a:r>
            <a:r>
              <a:rPr dirty="0">
                <a:solidFill>
                  <a:srgbClr val="E1EFD9"/>
                </a:solidFill>
              </a:rPr>
              <a:t> МОНОЛІТУ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779" y="1100327"/>
            <a:ext cx="7097268" cy="532333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0687" y="457200"/>
            <a:ext cx="7127748" cy="187452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289429" y="2494610"/>
            <a:ext cx="28619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Загальний</a:t>
            </a:r>
            <a:r>
              <a:rPr sz="1800" b="1" spc="-15" dirty="0">
                <a:latin typeface="Times New Roman"/>
                <a:cs typeface="Times New Roman"/>
              </a:rPr>
              <a:t> </a:t>
            </a:r>
            <a:r>
              <a:rPr sz="1800" b="1" spc="-25" dirty="0">
                <a:latin typeface="Times New Roman"/>
                <a:cs typeface="Times New Roman"/>
              </a:rPr>
              <a:t>вигляд</a:t>
            </a:r>
            <a:r>
              <a:rPr sz="1800" b="1" spc="-5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шкребка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4949" rIns="0" bIns="0" rtlCol="0">
            <a:spAutoFit/>
          </a:bodyPr>
          <a:lstStyle/>
          <a:p>
            <a:pPr marL="7418705" marR="5080">
              <a:lnSpc>
                <a:spcPct val="90000"/>
              </a:lnSpc>
              <a:spcBef>
                <a:spcPts val="484"/>
              </a:spcBef>
            </a:pPr>
            <a:r>
              <a:rPr dirty="0">
                <a:solidFill>
                  <a:srgbClr val="E1EFD9"/>
                </a:solidFill>
              </a:rPr>
              <a:t>МЕТОДИ</a:t>
            </a:r>
            <a:r>
              <a:rPr spc="-114" dirty="0">
                <a:solidFill>
                  <a:srgbClr val="E1EFD9"/>
                </a:solidFill>
              </a:rPr>
              <a:t> </a:t>
            </a:r>
            <a:r>
              <a:rPr dirty="0">
                <a:solidFill>
                  <a:srgbClr val="E1EFD9"/>
                </a:solidFill>
              </a:rPr>
              <a:t>ЗАВАЛЕННЯ </a:t>
            </a:r>
            <a:r>
              <a:rPr spc="-705" dirty="0">
                <a:solidFill>
                  <a:srgbClr val="E1EFD9"/>
                </a:solidFill>
              </a:rPr>
              <a:t> </a:t>
            </a:r>
            <a:r>
              <a:rPr spc="-5" dirty="0">
                <a:solidFill>
                  <a:srgbClr val="E1EFD9"/>
                </a:solidFill>
              </a:rPr>
              <a:t>ВІДОКРЕМЛЕНОГО </a:t>
            </a:r>
            <a:r>
              <a:rPr dirty="0">
                <a:solidFill>
                  <a:srgbClr val="E1EFD9"/>
                </a:solidFill>
              </a:rPr>
              <a:t> МОНОЛІТУ</a:t>
            </a: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7339965" y="3898391"/>
          <a:ext cx="4781550" cy="16586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48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7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31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4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62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400" b="1" spc="-25" dirty="0">
                          <a:latin typeface="Calibri"/>
                          <a:cs typeface="Calibri"/>
                        </a:rPr>
                        <a:t>Тип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  <a:spcBef>
                          <a:spcPts val="250"/>
                        </a:spcBef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скребка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28575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082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Марка</a:t>
                      </a:r>
                      <a:r>
                        <a:rPr sz="1400" b="1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базового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242570">
                        <a:lnSpc>
                          <a:spcPts val="1660"/>
                        </a:lnSpc>
                        <a:spcBef>
                          <a:spcPts val="250"/>
                        </a:spcBef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навантажувача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28575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Довжина,</a:t>
                      </a:r>
                      <a:r>
                        <a:rPr sz="14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м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017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28575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Маса,</a:t>
                      </a:r>
                      <a:r>
                        <a:rPr sz="14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кг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017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28575">
                      <a:solidFill>
                        <a:srgbClr val="5B9B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012">
                <a:tc>
                  <a:txBody>
                    <a:bodyPr/>
                    <a:lstStyle/>
                    <a:p>
                      <a:pPr marL="2540" algn="ctr">
                        <a:lnSpc>
                          <a:spcPts val="1660"/>
                        </a:lnSpc>
                        <a:spcBef>
                          <a:spcPts val="6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28575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660"/>
                        </a:lnSpc>
                        <a:spcBef>
                          <a:spcPts val="6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Cat980F/GWA500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28575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660"/>
                        </a:lnSpc>
                        <a:spcBef>
                          <a:spcPts val="6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6–8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28575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660"/>
                        </a:lnSpc>
                        <a:spcBef>
                          <a:spcPts val="6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3500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28575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marR="368300" algn="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II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017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Cat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988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WA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600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175" algn="ctr">
                        <a:lnSpc>
                          <a:spcPts val="1655"/>
                        </a:lnSpc>
                        <a:spcBef>
                          <a:spcPts val="25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L330C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8–12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5500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012">
                <a:tc>
                  <a:txBody>
                    <a:bodyPr/>
                    <a:lstStyle/>
                    <a:p>
                      <a:pPr marR="344170" algn="r">
                        <a:lnSpc>
                          <a:spcPts val="1655"/>
                        </a:lnSpc>
                        <a:spcBef>
                          <a:spcPts val="60"/>
                        </a:spcBef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III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655"/>
                        </a:lnSpc>
                        <a:spcBef>
                          <a:spcPts val="6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Cat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990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WA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700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655"/>
                        </a:lnSpc>
                        <a:spcBef>
                          <a:spcPts val="6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8–12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655"/>
                        </a:lnSpc>
                        <a:spcBef>
                          <a:spcPts val="6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6500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DE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0885">
                <a:tc>
                  <a:txBody>
                    <a:bodyPr/>
                    <a:lstStyle/>
                    <a:p>
                      <a:pPr marR="339725" algn="r">
                        <a:lnSpc>
                          <a:spcPts val="1655"/>
                        </a:lnSpc>
                        <a:spcBef>
                          <a:spcPts val="60"/>
                        </a:spcBef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IV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655"/>
                        </a:lnSpc>
                        <a:spcBef>
                          <a:spcPts val="6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Cat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992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WA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800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655"/>
                        </a:lnSpc>
                        <a:spcBef>
                          <a:spcPts val="6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12–15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655"/>
                        </a:lnSpc>
                        <a:spcBef>
                          <a:spcPts val="6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7500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7817866" y="3442461"/>
            <a:ext cx="36855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latin typeface="Times New Roman"/>
                <a:cs typeface="Times New Roman"/>
              </a:rPr>
              <a:t>Технічні</a:t>
            </a:r>
            <a:r>
              <a:rPr sz="1800" b="1" spc="-2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характеристики</a:t>
            </a:r>
            <a:r>
              <a:rPr sz="1800" b="1" spc="20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шкребків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7155" y="3064764"/>
            <a:ext cx="5751576" cy="34335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01617" y="609676"/>
            <a:ext cx="459295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35" dirty="0"/>
              <a:t>Основні</a:t>
            </a:r>
            <a:r>
              <a:rPr sz="4400" spc="-135" dirty="0"/>
              <a:t> </a:t>
            </a:r>
            <a:r>
              <a:rPr sz="4400" spc="-40" dirty="0"/>
              <a:t>положення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845311" y="1401927"/>
            <a:ext cx="10632440" cy="4591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40000"/>
              </a:lnSpc>
              <a:spcBef>
                <a:spcPts val="100"/>
              </a:spcBef>
            </a:pPr>
            <a:r>
              <a:rPr sz="2600" b="1" spc="-10" dirty="0">
                <a:latin typeface="Calibri"/>
                <a:cs typeface="Calibri"/>
              </a:rPr>
              <a:t>Декоративність</a:t>
            </a:r>
            <a:r>
              <a:rPr sz="2600" b="1" spc="-5" dirty="0">
                <a:latin typeface="Calibri"/>
                <a:cs typeface="Calibri"/>
              </a:rPr>
              <a:t> </a:t>
            </a:r>
            <a:r>
              <a:rPr sz="2600" b="1" spc="-10" dirty="0">
                <a:latin typeface="Calibri"/>
                <a:cs typeface="Calibri"/>
              </a:rPr>
              <a:t>каменю</a:t>
            </a:r>
            <a:r>
              <a:rPr sz="2600" b="1" spc="-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визначається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структурою</a:t>
            </a:r>
            <a:r>
              <a:rPr sz="2600" dirty="0">
                <a:latin typeface="Calibri"/>
                <a:cs typeface="Calibri"/>
              </a:rPr>
              <a:t> і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текстурою</a:t>
            </a:r>
            <a:r>
              <a:rPr sz="2600" spc="-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породи</a:t>
            </a:r>
            <a:r>
              <a:rPr sz="2600" spc="-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і 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ставить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у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залежність</a:t>
            </a:r>
            <a:r>
              <a:rPr sz="2600" spc="-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від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неї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видобуток</a:t>
            </a:r>
            <a:r>
              <a:rPr sz="2600" spc="-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блоків</a:t>
            </a:r>
            <a:r>
              <a:rPr sz="2600" spc="-5" dirty="0">
                <a:latin typeface="Calibri"/>
                <a:cs typeface="Calibri"/>
              </a:rPr>
              <a:t> та</a:t>
            </a:r>
            <a:r>
              <a:rPr sz="2600" dirty="0">
                <a:latin typeface="Calibri"/>
                <a:cs typeface="Calibri"/>
              </a:rPr>
              <a:t> їх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переробку</a:t>
            </a:r>
            <a:r>
              <a:rPr sz="2600" spc="58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на 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продукцію,</a:t>
            </a:r>
            <a:r>
              <a:rPr sz="2600" spc="56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що</a:t>
            </a:r>
            <a:r>
              <a:rPr sz="2600" spc="-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впливає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на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повноту</a:t>
            </a:r>
            <a:r>
              <a:rPr sz="2600" dirty="0">
                <a:latin typeface="Calibri"/>
                <a:cs typeface="Calibri"/>
              </a:rPr>
              <a:t> і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якість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вилучення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природного </a:t>
            </a:r>
            <a:r>
              <a:rPr sz="2600" spc="-10" dirty="0">
                <a:latin typeface="Calibri"/>
                <a:cs typeface="Calibri"/>
              </a:rPr>
              <a:t> облицьовувального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каменю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при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його </a:t>
            </a:r>
            <a:r>
              <a:rPr sz="2600" spc="-5" dirty="0">
                <a:latin typeface="Calibri"/>
                <a:cs typeface="Calibri"/>
              </a:rPr>
              <a:t>добуванні.</a:t>
            </a:r>
            <a:endParaRPr sz="2600">
              <a:latin typeface="Calibri"/>
              <a:cs typeface="Calibri"/>
            </a:endParaRPr>
          </a:p>
          <a:p>
            <a:pPr marL="12700" marR="5080" algn="just">
              <a:lnSpc>
                <a:spcPct val="140000"/>
              </a:lnSpc>
              <a:spcBef>
                <a:spcPts val="994"/>
              </a:spcBef>
            </a:pPr>
            <a:r>
              <a:rPr sz="2600" b="1" i="1" spc="-5" dirty="0">
                <a:latin typeface="Calibri"/>
                <a:cs typeface="Calibri"/>
              </a:rPr>
              <a:t>Природна</a:t>
            </a:r>
            <a:r>
              <a:rPr sz="2600" b="1" i="1" dirty="0">
                <a:latin typeface="Calibri"/>
                <a:cs typeface="Calibri"/>
              </a:rPr>
              <a:t> </a:t>
            </a:r>
            <a:r>
              <a:rPr sz="2600" b="1" i="1" spc="-5" dirty="0">
                <a:latin typeface="Calibri"/>
                <a:cs typeface="Calibri"/>
              </a:rPr>
              <a:t>тріщинуватість</a:t>
            </a:r>
            <a:r>
              <a:rPr sz="2600" b="1" i="1" dirty="0">
                <a:latin typeface="Calibri"/>
                <a:cs typeface="Calibri"/>
              </a:rPr>
              <a:t> </a:t>
            </a:r>
            <a:r>
              <a:rPr sz="2600" b="1" i="1" spc="-5" dirty="0">
                <a:latin typeface="Calibri"/>
                <a:cs typeface="Calibri"/>
              </a:rPr>
              <a:t>масивів</a:t>
            </a:r>
            <a:r>
              <a:rPr sz="2600" b="1" i="1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-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важлива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гірничо-геологічна </a:t>
            </a:r>
            <a:r>
              <a:rPr sz="2600" spc="-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характеристика</a:t>
            </a:r>
            <a:r>
              <a:rPr sz="2600" spc="-5" dirty="0">
                <a:latin typeface="Calibri"/>
                <a:cs typeface="Calibri"/>
              </a:rPr>
              <a:t> залягання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облицювальних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гірських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15" dirty="0">
                <a:latin typeface="Calibri"/>
                <a:cs typeface="Calibri"/>
              </a:rPr>
              <a:t>порід,</a:t>
            </a:r>
            <a:r>
              <a:rPr sz="2600" spc="2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яка</a:t>
            </a:r>
            <a:r>
              <a:rPr sz="2600" spc="-5" dirty="0">
                <a:latin typeface="Calibri"/>
                <a:cs typeface="Calibri"/>
              </a:rPr>
              <a:t> має </a:t>
            </a:r>
            <a:r>
              <a:rPr sz="2600" dirty="0">
                <a:latin typeface="Calibri"/>
                <a:cs typeface="Calibri"/>
              </a:rPr>
              <a:t> вирішальний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вплив</a:t>
            </a:r>
            <a:r>
              <a:rPr sz="2600" dirty="0">
                <a:latin typeface="Calibri"/>
                <a:cs typeface="Calibri"/>
              </a:rPr>
              <a:t> на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вибір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технології</a:t>
            </a:r>
            <a:r>
              <a:rPr sz="2600" spc="-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та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комплексів</a:t>
            </a:r>
            <a:r>
              <a:rPr sz="2600" spc="-5" dirty="0">
                <a:latin typeface="Calibri"/>
                <a:cs typeface="Calibri"/>
              </a:rPr>
              <a:t> устаткування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для 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добування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блоків</a:t>
            </a:r>
            <a:r>
              <a:rPr sz="2600" spc="-5" dirty="0">
                <a:latin typeface="Calibri"/>
                <a:cs typeface="Calibri"/>
              </a:rPr>
              <a:t> каменю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і </a:t>
            </a:r>
            <a:r>
              <a:rPr sz="2600" spc="-15" dirty="0">
                <a:latin typeface="Calibri"/>
                <a:cs typeface="Calibri"/>
              </a:rPr>
              <a:t>подальшу</a:t>
            </a:r>
            <a:r>
              <a:rPr sz="2600" spc="-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їх </a:t>
            </a:r>
            <a:r>
              <a:rPr sz="2600" spc="-15" dirty="0">
                <a:latin typeface="Calibri"/>
                <a:cs typeface="Calibri"/>
              </a:rPr>
              <a:t>обробку.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359" y="1828798"/>
            <a:ext cx="8677656" cy="490423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4949" rIns="0" bIns="0" rtlCol="0">
            <a:spAutoFit/>
          </a:bodyPr>
          <a:lstStyle/>
          <a:p>
            <a:pPr marL="7418705" marR="5080">
              <a:lnSpc>
                <a:spcPct val="90000"/>
              </a:lnSpc>
              <a:spcBef>
                <a:spcPts val="484"/>
              </a:spcBef>
            </a:pPr>
            <a:r>
              <a:rPr dirty="0">
                <a:solidFill>
                  <a:srgbClr val="E1EFD9"/>
                </a:solidFill>
              </a:rPr>
              <a:t>МЕТОДИ</a:t>
            </a:r>
            <a:r>
              <a:rPr spc="-114" dirty="0">
                <a:solidFill>
                  <a:srgbClr val="E1EFD9"/>
                </a:solidFill>
              </a:rPr>
              <a:t> </a:t>
            </a:r>
            <a:r>
              <a:rPr dirty="0">
                <a:solidFill>
                  <a:srgbClr val="E1EFD9"/>
                </a:solidFill>
              </a:rPr>
              <a:t>ЗАВАЛЕННЯ </a:t>
            </a:r>
            <a:r>
              <a:rPr spc="-705" dirty="0">
                <a:solidFill>
                  <a:srgbClr val="E1EFD9"/>
                </a:solidFill>
              </a:rPr>
              <a:t> </a:t>
            </a:r>
            <a:r>
              <a:rPr spc="-5" dirty="0">
                <a:solidFill>
                  <a:srgbClr val="E1EFD9"/>
                </a:solidFill>
              </a:rPr>
              <a:t>ВІДОКРЕМЛЕНОГО </a:t>
            </a:r>
            <a:r>
              <a:rPr dirty="0">
                <a:solidFill>
                  <a:srgbClr val="E1EFD9"/>
                </a:solidFill>
              </a:rPr>
              <a:t> </a:t>
            </a:r>
            <a:r>
              <a:rPr dirty="0">
                <a:solidFill>
                  <a:srgbClr val="E7E6E6"/>
                </a:solidFill>
              </a:rPr>
              <a:t>МОНО</a:t>
            </a:r>
            <a:r>
              <a:rPr dirty="0">
                <a:solidFill>
                  <a:srgbClr val="E1EFD9"/>
                </a:solidFill>
              </a:rPr>
              <a:t>ЛІТУ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359" y="1764792"/>
            <a:ext cx="8625840" cy="487375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4949" rIns="0" bIns="0" rtlCol="0">
            <a:spAutoFit/>
          </a:bodyPr>
          <a:lstStyle/>
          <a:p>
            <a:pPr marL="7418705" marR="5080">
              <a:lnSpc>
                <a:spcPct val="90000"/>
              </a:lnSpc>
              <a:spcBef>
                <a:spcPts val="484"/>
              </a:spcBef>
            </a:pPr>
            <a:r>
              <a:rPr dirty="0">
                <a:solidFill>
                  <a:srgbClr val="E1EFD9"/>
                </a:solidFill>
              </a:rPr>
              <a:t>МЕТОДИ</a:t>
            </a:r>
            <a:r>
              <a:rPr spc="-114" dirty="0">
                <a:solidFill>
                  <a:srgbClr val="E1EFD9"/>
                </a:solidFill>
              </a:rPr>
              <a:t> </a:t>
            </a:r>
            <a:r>
              <a:rPr dirty="0">
                <a:solidFill>
                  <a:srgbClr val="E1EFD9"/>
                </a:solidFill>
              </a:rPr>
              <a:t>ЗАВАЛЕННЯ </a:t>
            </a:r>
            <a:r>
              <a:rPr spc="-705" dirty="0">
                <a:solidFill>
                  <a:srgbClr val="E1EFD9"/>
                </a:solidFill>
              </a:rPr>
              <a:t> </a:t>
            </a:r>
            <a:r>
              <a:rPr spc="-5" dirty="0">
                <a:solidFill>
                  <a:srgbClr val="E1EFD9"/>
                </a:solidFill>
              </a:rPr>
              <a:t>ВІДОКРЕМЛЕНОГО </a:t>
            </a:r>
            <a:r>
              <a:rPr dirty="0">
                <a:solidFill>
                  <a:srgbClr val="E1EFD9"/>
                </a:solidFill>
              </a:rPr>
              <a:t> </a:t>
            </a:r>
            <a:r>
              <a:rPr dirty="0">
                <a:solidFill>
                  <a:srgbClr val="E7E6E6"/>
                </a:solidFill>
              </a:rPr>
              <a:t>МОНО</a:t>
            </a:r>
            <a:r>
              <a:rPr dirty="0">
                <a:solidFill>
                  <a:srgbClr val="E1EFD9"/>
                </a:solidFill>
              </a:rPr>
              <a:t>ЛІТУ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444" y="1783079"/>
            <a:ext cx="8730996" cy="493318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4949" rIns="0" bIns="0" rtlCol="0">
            <a:spAutoFit/>
          </a:bodyPr>
          <a:lstStyle/>
          <a:p>
            <a:pPr marL="7418705" marR="5080">
              <a:lnSpc>
                <a:spcPct val="90000"/>
              </a:lnSpc>
              <a:spcBef>
                <a:spcPts val="484"/>
              </a:spcBef>
            </a:pPr>
            <a:r>
              <a:rPr dirty="0">
                <a:solidFill>
                  <a:srgbClr val="E1EFD9"/>
                </a:solidFill>
              </a:rPr>
              <a:t>МЕТОДИ</a:t>
            </a:r>
            <a:r>
              <a:rPr spc="-114" dirty="0">
                <a:solidFill>
                  <a:srgbClr val="E1EFD9"/>
                </a:solidFill>
              </a:rPr>
              <a:t> </a:t>
            </a:r>
            <a:r>
              <a:rPr dirty="0">
                <a:solidFill>
                  <a:srgbClr val="E1EFD9"/>
                </a:solidFill>
              </a:rPr>
              <a:t>ЗАВАЛЕННЯ </a:t>
            </a:r>
            <a:r>
              <a:rPr spc="-705" dirty="0">
                <a:solidFill>
                  <a:srgbClr val="E1EFD9"/>
                </a:solidFill>
              </a:rPr>
              <a:t> </a:t>
            </a:r>
            <a:r>
              <a:rPr spc="-5" dirty="0">
                <a:solidFill>
                  <a:srgbClr val="E1EFD9"/>
                </a:solidFill>
              </a:rPr>
              <a:t>ВІДОКРЕМЛЕНОГО </a:t>
            </a:r>
            <a:r>
              <a:rPr dirty="0">
                <a:solidFill>
                  <a:srgbClr val="E1EFD9"/>
                </a:solidFill>
              </a:rPr>
              <a:t> </a:t>
            </a:r>
            <a:r>
              <a:rPr dirty="0">
                <a:solidFill>
                  <a:srgbClr val="E7E6E6"/>
                </a:solidFill>
              </a:rPr>
              <a:t>МОНО</a:t>
            </a:r>
            <a:r>
              <a:rPr dirty="0">
                <a:solidFill>
                  <a:srgbClr val="E1EFD9"/>
                </a:solidFill>
              </a:rPr>
              <a:t>ЛІТУ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87282" y="746251"/>
            <a:ext cx="3274695" cy="139192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 indent="1187450">
              <a:lnSpc>
                <a:spcPts val="3460"/>
              </a:lnSpc>
              <a:spcBef>
                <a:spcPts val="535"/>
              </a:spcBef>
            </a:pPr>
            <a:r>
              <a:rPr spc="-5" dirty="0"/>
              <a:t>СП</a:t>
            </a:r>
            <a:r>
              <a:rPr spc="5" dirty="0"/>
              <a:t>Е</a:t>
            </a:r>
            <a:r>
              <a:rPr spc="-5" dirty="0"/>
              <a:t>ЦІА</a:t>
            </a:r>
            <a:r>
              <a:rPr spc="-15" dirty="0"/>
              <a:t>Л</a:t>
            </a:r>
            <a:r>
              <a:rPr spc="-5" dirty="0"/>
              <a:t>ЬНІ  </a:t>
            </a:r>
            <a:r>
              <a:rPr dirty="0"/>
              <a:t>ІНСТРУМЕНТИ</a:t>
            </a:r>
            <a:r>
              <a:rPr spc="-90" dirty="0"/>
              <a:t> </a:t>
            </a:r>
            <a:r>
              <a:rPr dirty="0"/>
              <a:t>ДЛЯ</a:t>
            </a:r>
          </a:p>
          <a:p>
            <a:pPr marL="1210310">
              <a:lnSpc>
                <a:spcPts val="3400"/>
              </a:lnSpc>
            </a:pPr>
            <a:r>
              <a:rPr dirty="0"/>
              <a:t>ВИДОБУТКУ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141334" y="2063242"/>
            <a:ext cx="361759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alibri Light"/>
                <a:cs typeface="Calibri Light"/>
              </a:rPr>
              <a:t>БЛОЧНОГО</a:t>
            </a:r>
            <a:r>
              <a:rPr sz="3200" spc="-45" dirty="0">
                <a:latin typeface="Calibri Light"/>
                <a:cs typeface="Calibri Light"/>
              </a:rPr>
              <a:t> </a:t>
            </a:r>
            <a:r>
              <a:rPr sz="3200" spc="-5" dirty="0">
                <a:latin typeface="Calibri Light"/>
                <a:cs typeface="Calibri Light"/>
              </a:rPr>
              <a:t>КАМЕНЮ</a:t>
            </a:r>
            <a:endParaRPr sz="320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51989" y="442087"/>
            <a:ext cx="266001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5B9BD4"/>
                </a:solidFill>
                <a:latin typeface="Calibri"/>
                <a:cs typeface="Calibri"/>
              </a:rPr>
              <a:t>КАМЕНЕРІЗНІ</a:t>
            </a:r>
            <a:r>
              <a:rPr sz="2000" b="1" spc="-4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5B9BD4"/>
                </a:solidFill>
                <a:latin typeface="Calibri"/>
                <a:cs typeface="Calibri"/>
              </a:rPr>
              <a:t>МАШИНИ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473568" y="2825369"/>
            <a:ext cx="4721860" cy="1484630"/>
            <a:chOff x="7473568" y="2825369"/>
            <a:chExt cx="4721860" cy="148463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76743" y="2828544"/>
              <a:ext cx="4715256" cy="147827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476743" y="2828544"/>
              <a:ext cx="4715510" cy="1478280"/>
            </a:xfrm>
            <a:custGeom>
              <a:avLst/>
              <a:gdLst/>
              <a:ahLst/>
              <a:cxnLst/>
              <a:rect l="l" t="t" r="r" b="b"/>
              <a:pathLst>
                <a:path w="4715509" h="1478279">
                  <a:moveTo>
                    <a:pt x="0" y="1478279"/>
                  </a:moveTo>
                  <a:lnTo>
                    <a:pt x="4715256" y="1478279"/>
                  </a:lnTo>
                </a:path>
                <a:path w="4715509" h="1478279">
                  <a:moveTo>
                    <a:pt x="4715256" y="0"/>
                  </a:moveTo>
                  <a:lnTo>
                    <a:pt x="0" y="0"/>
                  </a:lnTo>
                  <a:lnTo>
                    <a:pt x="0" y="1478279"/>
                  </a:lnTo>
                </a:path>
              </a:pathLst>
            </a:custGeom>
            <a:ln w="635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557261" y="2846908"/>
            <a:ext cx="4525645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Каменерізні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машини </a:t>
            </a:r>
            <a:r>
              <a:rPr sz="1800" dirty="0">
                <a:latin typeface="Calibri"/>
                <a:cs typeface="Calibri"/>
              </a:rPr>
              <a:t>для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добування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стінових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і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облицювальних каменів</a:t>
            </a:r>
            <a:r>
              <a:rPr sz="1800" spc="-10" dirty="0">
                <a:latin typeface="Calibri"/>
                <a:cs typeface="Calibri"/>
              </a:rPr>
              <a:t> поділяються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на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машини </a:t>
            </a:r>
            <a:r>
              <a:rPr sz="1800" dirty="0">
                <a:latin typeface="Calibri"/>
                <a:cs typeface="Calibri"/>
              </a:rPr>
              <a:t>для відкритих </a:t>
            </a:r>
            <a:r>
              <a:rPr sz="1800" spc="-5" dirty="0">
                <a:latin typeface="Calibri"/>
                <a:cs typeface="Calibri"/>
              </a:rPr>
              <a:t>розробок каменю </a:t>
            </a:r>
            <a:r>
              <a:rPr sz="1800" dirty="0">
                <a:latin typeface="Calibri"/>
                <a:cs typeface="Calibri"/>
              </a:rPr>
              <a:t>й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машини </a:t>
            </a:r>
            <a:r>
              <a:rPr sz="1800" dirty="0">
                <a:latin typeface="Calibri"/>
                <a:cs typeface="Calibri"/>
              </a:rPr>
              <a:t>для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підземної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розробки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каменю.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7452" y="826008"/>
            <a:ext cx="7054596" cy="258470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87452" y="826008"/>
            <a:ext cx="7054850" cy="2585085"/>
          </a:xfrm>
          <a:prstGeom prst="rect">
            <a:avLst/>
          </a:prstGeom>
          <a:ln w="6350">
            <a:solidFill>
              <a:srgbClr val="A4A4A4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40"/>
              </a:spcBef>
            </a:pPr>
            <a:r>
              <a:rPr sz="1800" spc="-10" dirty="0">
                <a:latin typeface="Calibri"/>
                <a:cs typeface="Calibri"/>
              </a:rPr>
              <a:t>Розрізняють:</a:t>
            </a:r>
            <a:endParaRPr sz="1800">
              <a:latin typeface="Calibri"/>
              <a:cs typeface="Calibri"/>
            </a:endParaRPr>
          </a:p>
          <a:p>
            <a:pPr marL="434340" marR="142240" indent="-342900">
              <a:lnSpc>
                <a:spcPct val="100000"/>
              </a:lnSpc>
              <a:buFont typeface="Calibri"/>
              <a:buAutoNum type="arabicParenR"/>
              <a:tabLst>
                <a:tab pos="486409" algn="l"/>
                <a:tab pos="487045" algn="l"/>
              </a:tabLst>
            </a:pPr>
            <a:r>
              <a:rPr dirty="0"/>
              <a:t>	</a:t>
            </a:r>
            <a:r>
              <a:rPr sz="1800" spc="-5" dirty="0">
                <a:latin typeface="Calibri"/>
                <a:cs typeface="Calibri"/>
              </a:rPr>
              <a:t>за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конструкцією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різального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органу: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машини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з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дисковими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пилами,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з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кільцевими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фрезами,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з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різальними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ланцюгами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(барами)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та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алмазно-канатні;</a:t>
            </a:r>
            <a:endParaRPr sz="1800">
              <a:latin typeface="Calibri"/>
              <a:cs typeface="Calibri"/>
            </a:endParaRPr>
          </a:p>
          <a:p>
            <a:pPr marL="434340" indent="-343535">
              <a:lnSpc>
                <a:spcPct val="100000"/>
              </a:lnSpc>
              <a:buAutoNum type="arabicParenR"/>
              <a:tabLst>
                <a:tab pos="434340" algn="l"/>
                <a:tab pos="434975" algn="l"/>
              </a:tabLst>
            </a:pPr>
            <a:r>
              <a:rPr sz="1800" spc="-5" dirty="0">
                <a:latin typeface="Calibri"/>
                <a:cs typeface="Calibri"/>
              </a:rPr>
              <a:t>за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розташуванням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каменерізних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машин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відносно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уступу:</a:t>
            </a:r>
            <a:endParaRPr sz="1800">
              <a:latin typeface="Calibri"/>
              <a:cs typeface="Calibri"/>
            </a:endParaRPr>
          </a:p>
          <a:p>
            <a:pPr marL="257810" indent="-167005">
              <a:lnSpc>
                <a:spcPct val="100000"/>
              </a:lnSpc>
              <a:buChar char="–"/>
              <a:tabLst>
                <a:tab pos="258445" algn="l"/>
              </a:tabLst>
            </a:pPr>
            <a:r>
              <a:rPr sz="1800" spc="-10" dirty="0">
                <a:latin typeface="Calibri"/>
                <a:cs typeface="Calibri"/>
              </a:rPr>
              <a:t>підошвоуступні,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що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розташовуються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на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підошві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уступу;</a:t>
            </a:r>
            <a:endParaRPr sz="1800">
              <a:latin typeface="Calibri"/>
              <a:cs typeface="Calibri"/>
            </a:endParaRPr>
          </a:p>
          <a:p>
            <a:pPr marL="257810" indent="-167005">
              <a:lnSpc>
                <a:spcPct val="100000"/>
              </a:lnSpc>
              <a:buChar char="–"/>
              <a:tabLst>
                <a:tab pos="258445" algn="l"/>
              </a:tabLst>
            </a:pPr>
            <a:r>
              <a:rPr sz="1800" spc="-10" dirty="0">
                <a:latin typeface="Calibri"/>
                <a:cs typeface="Calibri"/>
              </a:rPr>
              <a:t>надуступні,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що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розташовуються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на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покрівлі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уступу;</a:t>
            </a:r>
            <a:endParaRPr sz="1800">
              <a:latin typeface="Calibri"/>
              <a:cs typeface="Calibri"/>
            </a:endParaRPr>
          </a:p>
          <a:p>
            <a:pPr marL="91440" marR="448309">
              <a:lnSpc>
                <a:spcPct val="100000"/>
              </a:lnSpc>
              <a:spcBef>
                <a:spcPts val="5"/>
              </a:spcBef>
              <a:buChar char="–"/>
              <a:tabLst>
                <a:tab pos="258445" algn="l"/>
              </a:tabLst>
            </a:pPr>
            <a:r>
              <a:rPr sz="1800" spc="-5" dirty="0">
                <a:latin typeface="Calibri"/>
                <a:cs typeface="Calibri"/>
              </a:rPr>
              <a:t>комбіновані,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тобто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такі,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що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розташовуються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частково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на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підошві,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частково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на </a:t>
            </a:r>
            <a:r>
              <a:rPr sz="1800" spc="-5" dirty="0">
                <a:latin typeface="Calibri"/>
                <a:cs typeface="Calibri"/>
              </a:rPr>
              <a:t>покрівлі </a:t>
            </a:r>
            <a:r>
              <a:rPr sz="1800" spc="-10" dirty="0">
                <a:latin typeface="Calibri"/>
                <a:cs typeface="Calibri"/>
              </a:rPr>
              <a:t>уступу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(одна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з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назв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– </a:t>
            </a:r>
            <a:r>
              <a:rPr sz="1800" spc="-15" dirty="0">
                <a:latin typeface="Calibri"/>
                <a:cs typeface="Calibri"/>
              </a:rPr>
              <a:t>„уступні“)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7452" y="3877055"/>
            <a:ext cx="3736848" cy="2555748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4063746" y="4042664"/>
            <a:ext cx="160147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П</a:t>
            </a:r>
            <a:r>
              <a:rPr sz="1800" spc="-10" dirty="0">
                <a:latin typeface="Calibri"/>
                <a:cs typeface="Calibri"/>
              </a:rPr>
              <a:t>ід</a:t>
            </a:r>
            <a:r>
              <a:rPr sz="1800" spc="-5" dirty="0">
                <a:latin typeface="Calibri"/>
                <a:cs typeface="Calibri"/>
              </a:rPr>
              <a:t>ошв</a:t>
            </a:r>
            <a:r>
              <a:rPr sz="1800" spc="-20" dirty="0">
                <a:latin typeface="Calibri"/>
                <a:cs typeface="Calibri"/>
              </a:rPr>
              <a:t>о</a:t>
            </a:r>
            <a:r>
              <a:rPr sz="1800" spc="-15" dirty="0">
                <a:latin typeface="Calibri"/>
                <a:cs typeface="Calibri"/>
              </a:rPr>
              <a:t>у</a:t>
            </a:r>
            <a:r>
              <a:rPr sz="1800" spc="-10" dirty="0">
                <a:latin typeface="Calibri"/>
                <a:cs typeface="Calibri"/>
              </a:rPr>
              <a:t>с</a:t>
            </a:r>
            <a:r>
              <a:rPr sz="1800" spc="-5" dirty="0">
                <a:latin typeface="Calibri"/>
                <a:cs typeface="Calibri"/>
              </a:rPr>
              <a:t>тупна  </a:t>
            </a:r>
            <a:r>
              <a:rPr sz="1800" spc="-10" dirty="0">
                <a:latin typeface="Calibri"/>
                <a:cs typeface="Calibri"/>
              </a:rPr>
              <a:t>дискова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каменерізна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машина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26252" y="4876800"/>
            <a:ext cx="6365748" cy="1755648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5826252" y="4876800"/>
            <a:ext cx="6365875" cy="1755775"/>
          </a:xfrm>
          <a:prstGeom prst="rect">
            <a:avLst/>
          </a:prstGeom>
          <a:ln w="6350">
            <a:solidFill>
              <a:srgbClr val="EC7C3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50"/>
              </a:spcBef>
            </a:pPr>
            <a:r>
              <a:rPr sz="1800" spc="-5" dirty="0">
                <a:latin typeface="Calibri"/>
                <a:cs typeface="Calibri"/>
              </a:rPr>
              <a:t>Машини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поділяють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на:</a:t>
            </a:r>
            <a:endParaRPr sz="1800">
              <a:latin typeface="Calibri"/>
              <a:cs typeface="Calibri"/>
            </a:endParaRPr>
          </a:p>
          <a:p>
            <a:pPr marL="377825" indent="-287020">
              <a:lnSpc>
                <a:spcPct val="100000"/>
              </a:lnSpc>
              <a:buChar char="-"/>
              <a:tabLst>
                <a:tab pos="377825" algn="l"/>
                <a:tab pos="378460" algn="l"/>
              </a:tabLst>
            </a:pPr>
            <a:r>
              <a:rPr sz="1800" spc="-5" dirty="0">
                <a:latin typeface="Calibri"/>
                <a:cs typeface="Calibri"/>
              </a:rPr>
              <a:t>універсальні,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які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можуть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виконувати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всі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3</a:t>
            </a:r>
            <a:r>
              <a:rPr sz="1800" spc="-5" dirty="0">
                <a:latin typeface="Calibri"/>
                <a:cs typeface="Calibri"/>
              </a:rPr>
              <a:t> операції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–</a:t>
            </a:r>
            <a:endParaRPr sz="1800">
              <a:latin typeface="Calibri"/>
              <a:cs typeface="Calibri"/>
            </a:endParaRPr>
          </a:p>
          <a:p>
            <a:pPr marL="377825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Calibri"/>
                <a:cs typeface="Calibri"/>
              </a:rPr>
              <a:t>поперечні,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горизонтальні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та тилові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пропили;</a:t>
            </a:r>
            <a:endParaRPr sz="1800">
              <a:latin typeface="Calibri"/>
              <a:cs typeface="Calibri"/>
            </a:endParaRPr>
          </a:p>
          <a:p>
            <a:pPr marL="377825" indent="-287020">
              <a:lnSpc>
                <a:spcPct val="100000"/>
              </a:lnSpc>
              <a:buChar char="-"/>
              <a:tabLst>
                <a:tab pos="377825" algn="l"/>
                <a:tab pos="378460" algn="l"/>
              </a:tabLst>
            </a:pPr>
            <a:r>
              <a:rPr sz="1800" spc="-5" dirty="0">
                <a:latin typeface="Calibri"/>
                <a:cs typeface="Calibri"/>
              </a:rPr>
              <a:t>операційні,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які</a:t>
            </a:r>
            <a:r>
              <a:rPr sz="1800" spc="-10" dirty="0">
                <a:latin typeface="Calibri"/>
                <a:cs typeface="Calibri"/>
              </a:rPr>
              <a:t> виконують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лише </a:t>
            </a:r>
            <a:r>
              <a:rPr sz="1800" spc="-15" dirty="0">
                <a:latin typeface="Calibri"/>
                <a:cs typeface="Calibri"/>
              </a:rPr>
              <a:t>одну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операцію;</a:t>
            </a:r>
            <a:endParaRPr sz="1800">
              <a:latin typeface="Calibri"/>
              <a:cs typeface="Calibri"/>
            </a:endParaRPr>
          </a:p>
          <a:p>
            <a:pPr marL="377825" marR="619125" indent="-287020">
              <a:lnSpc>
                <a:spcPct val="100000"/>
              </a:lnSpc>
              <a:buChar char="-"/>
              <a:tabLst>
                <a:tab pos="377825" algn="l"/>
                <a:tab pos="378460" algn="l"/>
              </a:tabLst>
            </a:pPr>
            <a:r>
              <a:rPr sz="1800" spc="-5" dirty="0">
                <a:latin typeface="Calibri"/>
                <a:cs typeface="Calibri"/>
              </a:rPr>
              <a:t>агрегати,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які поєднують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кілька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операційних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машин,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що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мають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спільне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керування</a:t>
            </a:r>
            <a:r>
              <a:rPr sz="1800" dirty="0">
                <a:latin typeface="Calibri"/>
                <a:cs typeface="Calibri"/>
              </a:rPr>
              <a:t> і напрям </a:t>
            </a:r>
            <a:r>
              <a:rPr sz="1800" spc="-15" dirty="0">
                <a:latin typeface="Calibri"/>
                <a:cs typeface="Calibri"/>
              </a:rPr>
              <a:t>руху.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87282" y="746251"/>
            <a:ext cx="3274695" cy="139192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 indent="1187450">
              <a:lnSpc>
                <a:spcPts val="3460"/>
              </a:lnSpc>
              <a:spcBef>
                <a:spcPts val="535"/>
              </a:spcBef>
            </a:pPr>
            <a:r>
              <a:rPr spc="-5" dirty="0"/>
              <a:t>СП</a:t>
            </a:r>
            <a:r>
              <a:rPr spc="5" dirty="0"/>
              <a:t>Е</a:t>
            </a:r>
            <a:r>
              <a:rPr spc="-5" dirty="0"/>
              <a:t>ЦІА</a:t>
            </a:r>
            <a:r>
              <a:rPr spc="-15" dirty="0"/>
              <a:t>Л</a:t>
            </a:r>
            <a:r>
              <a:rPr spc="-5" dirty="0"/>
              <a:t>ЬНІ  </a:t>
            </a:r>
            <a:r>
              <a:rPr dirty="0"/>
              <a:t>ІНСТРУМЕНТИ</a:t>
            </a:r>
            <a:r>
              <a:rPr spc="-90" dirty="0"/>
              <a:t> </a:t>
            </a:r>
            <a:r>
              <a:rPr dirty="0"/>
              <a:t>ДЛЯ</a:t>
            </a:r>
          </a:p>
          <a:p>
            <a:pPr marL="1210310">
              <a:lnSpc>
                <a:spcPts val="3400"/>
              </a:lnSpc>
            </a:pPr>
            <a:r>
              <a:rPr dirty="0"/>
              <a:t>ВИДОБУТКУ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141334" y="2063242"/>
            <a:ext cx="361759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alibri Light"/>
                <a:cs typeface="Calibri Light"/>
              </a:rPr>
              <a:t>БЛОЧНОГО</a:t>
            </a:r>
            <a:r>
              <a:rPr sz="3200" spc="-45" dirty="0">
                <a:latin typeface="Calibri Light"/>
                <a:cs typeface="Calibri Light"/>
              </a:rPr>
              <a:t> </a:t>
            </a:r>
            <a:r>
              <a:rPr sz="3200" spc="-5" dirty="0">
                <a:latin typeface="Calibri Light"/>
                <a:cs typeface="Calibri Light"/>
              </a:rPr>
              <a:t>КАМЕНЮ</a:t>
            </a:r>
            <a:endParaRPr sz="320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78509" y="442087"/>
            <a:ext cx="39179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5B9BD4"/>
                </a:solidFill>
                <a:latin typeface="Calibri"/>
                <a:cs typeface="Calibri"/>
              </a:rPr>
              <a:t>МАШИНИ</a:t>
            </a:r>
            <a:r>
              <a:rPr sz="2000" b="1" spc="-3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5B9BD4"/>
                </a:solidFill>
                <a:latin typeface="Calibri"/>
                <a:cs typeface="Calibri"/>
              </a:rPr>
              <a:t>З</a:t>
            </a:r>
            <a:r>
              <a:rPr sz="2000" b="1" spc="-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5B9BD4"/>
                </a:solidFill>
                <a:latin typeface="Calibri"/>
                <a:cs typeface="Calibri"/>
              </a:rPr>
              <a:t>ДИСКОВИМИ</a:t>
            </a:r>
            <a:r>
              <a:rPr sz="2000" b="1" spc="-3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5B9BD4"/>
                </a:solidFill>
                <a:latin typeface="Calibri"/>
                <a:cs typeface="Calibri"/>
              </a:rPr>
              <a:t>ПИЛАМИ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193153" y="2813176"/>
            <a:ext cx="5002530" cy="2560955"/>
            <a:chOff x="7193153" y="2813176"/>
            <a:chExt cx="5002530" cy="256095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96328" y="2816351"/>
              <a:ext cx="4995672" cy="255422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196328" y="2816351"/>
              <a:ext cx="4996180" cy="2554605"/>
            </a:xfrm>
            <a:custGeom>
              <a:avLst/>
              <a:gdLst/>
              <a:ahLst/>
              <a:cxnLst/>
              <a:rect l="l" t="t" r="r" b="b"/>
              <a:pathLst>
                <a:path w="4996180" h="2554604">
                  <a:moveTo>
                    <a:pt x="0" y="2554224"/>
                  </a:moveTo>
                  <a:lnTo>
                    <a:pt x="4995672" y="2554224"/>
                  </a:lnTo>
                  <a:lnTo>
                    <a:pt x="4995672" y="0"/>
                  </a:lnTo>
                  <a:lnTo>
                    <a:pt x="0" y="0"/>
                  </a:lnTo>
                  <a:lnTo>
                    <a:pt x="0" y="2554224"/>
                  </a:lnTo>
                  <a:close/>
                </a:path>
              </a:pathLst>
            </a:custGeom>
            <a:ln w="635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275703" y="2833243"/>
            <a:ext cx="4199890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Calibri"/>
                <a:cs typeface="Calibri"/>
              </a:rPr>
              <a:t>СМ-89А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000" spc="-10" dirty="0">
                <a:latin typeface="Calibri"/>
                <a:cs typeface="Calibri"/>
              </a:rPr>
              <a:t>Область </a:t>
            </a:r>
            <a:r>
              <a:rPr sz="2000" spc="-5" dirty="0">
                <a:latin typeface="Calibri"/>
                <a:cs typeface="Calibri"/>
              </a:rPr>
              <a:t>використання </a:t>
            </a:r>
            <a:r>
              <a:rPr sz="2000" spc="-10" dirty="0">
                <a:latin typeface="Calibri"/>
                <a:cs typeface="Calibri"/>
              </a:rPr>
              <a:t>розрахована </a:t>
            </a:r>
            <a:r>
              <a:rPr sz="2000" dirty="0">
                <a:latin typeface="Calibri"/>
                <a:cs typeface="Calibri"/>
              </a:rPr>
              <a:t>на </a:t>
            </a:r>
            <a:r>
              <a:rPr sz="2000" spc="-44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роботу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з </a:t>
            </a:r>
            <a:r>
              <a:rPr sz="2000" spc="-5" dirty="0">
                <a:latin typeface="Calibri"/>
                <a:cs typeface="Calibri"/>
              </a:rPr>
              <a:t>низькими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уступами.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75703" y="4052696"/>
            <a:ext cx="4535170" cy="1245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Calibri"/>
                <a:cs typeface="Calibri"/>
              </a:rPr>
              <a:t>Призначена </a:t>
            </a:r>
            <a:r>
              <a:rPr sz="2000" spc="-5" dirty="0">
                <a:latin typeface="Calibri"/>
                <a:cs typeface="Calibri"/>
              </a:rPr>
              <a:t>для </a:t>
            </a:r>
            <a:r>
              <a:rPr sz="2000" dirty="0">
                <a:latin typeface="Calibri"/>
                <a:cs typeface="Calibri"/>
              </a:rPr>
              <a:t>вирізування </a:t>
            </a:r>
            <a:r>
              <a:rPr sz="2000" spc="-5" dirty="0">
                <a:latin typeface="Calibri"/>
                <a:cs typeface="Calibri"/>
              </a:rPr>
              <a:t>штучного 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будівного </a:t>
            </a:r>
            <a:r>
              <a:rPr sz="2000" spc="-5" dirty="0">
                <a:latin typeface="Calibri"/>
                <a:cs typeface="Calibri"/>
              </a:rPr>
              <a:t>каменю </a:t>
            </a:r>
            <a:r>
              <a:rPr sz="2000" dirty="0">
                <a:latin typeface="Calibri"/>
                <a:cs typeface="Calibri"/>
              </a:rPr>
              <a:t>із вапняків </a:t>
            </a:r>
            <a:r>
              <a:rPr sz="2000" spc="-5" dirty="0">
                <a:latin typeface="Calibri"/>
                <a:cs typeface="Calibri"/>
              </a:rPr>
              <a:t>міцністю </a:t>
            </a:r>
            <a:r>
              <a:rPr sz="2000" spc="-15" dirty="0">
                <a:latin typeface="Calibri"/>
                <a:cs typeface="Calibri"/>
              </a:rPr>
              <a:t>до </a:t>
            </a:r>
            <a:r>
              <a:rPr sz="2000" spc="-4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10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Н/мм2,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розміром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49×24×18,8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або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Calibri"/>
                <a:cs typeface="Calibri"/>
              </a:rPr>
              <a:t>39×19×18,8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см.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66615" y="1694815"/>
            <a:ext cx="267970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Машина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з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дисковими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пилами </a:t>
            </a:r>
            <a:r>
              <a:rPr sz="1800" spc="-10" dirty="0">
                <a:latin typeface="Calibri"/>
                <a:cs typeface="Calibri"/>
              </a:rPr>
              <a:t>низькоуступна </a:t>
            </a:r>
            <a:r>
              <a:rPr sz="1800" dirty="0">
                <a:latin typeface="Calibri"/>
                <a:cs typeface="Calibri"/>
              </a:rPr>
              <a:t>СМ-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89А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(підошвоуступна)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0415" y="826008"/>
            <a:ext cx="4295183" cy="321868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0415" y="4223003"/>
            <a:ext cx="3013034" cy="2395268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3611371" y="4913757"/>
            <a:ext cx="280987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Низькоуступна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машина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для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видобутку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стінового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каменю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„PRIMA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“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87282" y="746251"/>
            <a:ext cx="3274695" cy="139192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 indent="1187450">
              <a:lnSpc>
                <a:spcPts val="3460"/>
              </a:lnSpc>
              <a:spcBef>
                <a:spcPts val="535"/>
              </a:spcBef>
            </a:pPr>
            <a:r>
              <a:rPr spc="-5" dirty="0"/>
              <a:t>СП</a:t>
            </a:r>
            <a:r>
              <a:rPr spc="5" dirty="0"/>
              <a:t>Е</a:t>
            </a:r>
            <a:r>
              <a:rPr spc="-5" dirty="0"/>
              <a:t>ЦІА</a:t>
            </a:r>
            <a:r>
              <a:rPr spc="-15" dirty="0"/>
              <a:t>Л</a:t>
            </a:r>
            <a:r>
              <a:rPr spc="-5" dirty="0"/>
              <a:t>ЬНІ  </a:t>
            </a:r>
            <a:r>
              <a:rPr dirty="0"/>
              <a:t>ІНСТРУМЕНТИ</a:t>
            </a:r>
            <a:r>
              <a:rPr spc="-90" dirty="0"/>
              <a:t> </a:t>
            </a:r>
            <a:r>
              <a:rPr dirty="0"/>
              <a:t>ДЛЯ</a:t>
            </a:r>
          </a:p>
          <a:p>
            <a:pPr marL="1210310">
              <a:lnSpc>
                <a:spcPts val="3400"/>
              </a:lnSpc>
            </a:pPr>
            <a:r>
              <a:rPr dirty="0"/>
              <a:t>ВИДОБУТКУ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141334" y="2063242"/>
            <a:ext cx="361759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alibri Light"/>
                <a:cs typeface="Calibri Light"/>
              </a:rPr>
              <a:t>БЛОЧНОГО</a:t>
            </a:r>
            <a:r>
              <a:rPr sz="3200" spc="-45" dirty="0">
                <a:latin typeface="Calibri Light"/>
                <a:cs typeface="Calibri Light"/>
              </a:rPr>
              <a:t> </a:t>
            </a:r>
            <a:r>
              <a:rPr sz="3200" spc="-5" dirty="0">
                <a:latin typeface="Calibri Light"/>
                <a:cs typeface="Calibri Light"/>
              </a:rPr>
              <a:t>КАМЕНЮ</a:t>
            </a:r>
            <a:endParaRPr sz="320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78509" y="442087"/>
            <a:ext cx="39179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5B9BD4"/>
                </a:solidFill>
                <a:latin typeface="Calibri"/>
                <a:cs typeface="Calibri"/>
              </a:rPr>
              <a:t>МАШИНИ</a:t>
            </a:r>
            <a:r>
              <a:rPr sz="2000" b="1" spc="-3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5B9BD4"/>
                </a:solidFill>
                <a:latin typeface="Calibri"/>
                <a:cs typeface="Calibri"/>
              </a:rPr>
              <a:t>З</a:t>
            </a:r>
            <a:r>
              <a:rPr sz="2000" b="1" spc="-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5B9BD4"/>
                </a:solidFill>
                <a:latin typeface="Calibri"/>
                <a:cs typeface="Calibri"/>
              </a:rPr>
              <a:t>ДИСКОВИМИ</a:t>
            </a:r>
            <a:r>
              <a:rPr sz="2000" b="1" spc="-3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5B9BD4"/>
                </a:solidFill>
                <a:latin typeface="Calibri"/>
                <a:cs typeface="Calibri"/>
              </a:rPr>
              <a:t>ПИЛАМИ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8371" y="2964179"/>
            <a:ext cx="4544568" cy="277215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527797" y="6083604"/>
            <a:ext cx="4046854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Каменерізна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пила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Pilemaster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RS15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на </a:t>
            </a:r>
            <a:r>
              <a:rPr sz="1800" spc="-5" dirty="0">
                <a:latin typeface="Calibri"/>
                <a:cs typeface="Calibri"/>
              </a:rPr>
              <a:t>базі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latin typeface="Calibri"/>
                <a:cs typeface="Calibri"/>
              </a:rPr>
              <a:t>екскаватора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060" y="1690116"/>
            <a:ext cx="7161276" cy="404622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41334" y="746251"/>
            <a:ext cx="3620770" cy="183070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8140" marR="5080" indent="1187450" algn="r">
              <a:lnSpc>
                <a:spcPts val="3460"/>
              </a:lnSpc>
              <a:spcBef>
                <a:spcPts val="535"/>
              </a:spcBef>
            </a:pPr>
            <a:r>
              <a:rPr sz="3200" spc="-5" dirty="0">
                <a:latin typeface="Calibri Light"/>
                <a:cs typeface="Calibri Light"/>
              </a:rPr>
              <a:t>СП</a:t>
            </a:r>
            <a:r>
              <a:rPr sz="3200" spc="5" dirty="0">
                <a:latin typeface="Calibri Light"/>
                <a:cs typeface="Calibri Light"/>
              </a:rPr>
              <a:t>Е</a:t>
            </a:r>
            <a:r>
              <a:rPr sz="3200" spc="-5" dirty="0">
                <a:latin typeface="Calibri Light"/>
                <a:cs typeface="Calibri Light"/>
              </a:rPr>
              <a:t>ЦІА</a:t>
            </a:r>
            <a:r>
              <a:rPr sz="3200" spc="-15" dirty="0">
                <a:latin typeface="Calibri Light"/>
                <a:cs typeface="Calibri Light"/>
              </a:rPr>
              <a:t>Л</a:t>
            </a:r>
            <a:r>
              <a:rPr sz="3200" spc="-5" dirty="0">
                <a:latin typeface="Calibri Light"/>
                <a:cs typeface="Calibri Light"/>
              </a:rPr>
              <a:t>ЬНІ  </a:t>
            </a:r>
            <a:r>
              <a:rPr sz="3200" dirty="0">
                <a:latin typeface="Calibri Light"/>
                <a:cs typeface="Calibri Light"/>
              </a:rPr>
              <a:t>ІНСТРУМЕНТИ</a:t>
            </a:r>
            <a:r>
              <a:rPr sz="3200" spc="-90" dirty="0">
                <a:latin typeface="Calibri Light"/>
                <a:cs typeface="Calibri Light"/>
              </a:rPr>
              <a:t> </a:t>
            </a:r>
            <a:r>
              <a:rPr sz="3200" dirty="0">
                <a:latin typeface="Calibri Light"/>
                <a:cs typeface="Calibri Light"/>
              </a:rPr>
              <a:t>ДЛЯ</a:t>
            </a:r>
            <a:endParaRPr sz="3200">
              <a:latin typeface="Calibri Light"/>
              <a:cs typeface="Calibri Light"/>
            </a:endParaRPr>
          </a:p>
          <a:p>
            <a:pPr marR="7620" algn="r">
              <a:lnSpc>
                <a:spcPts val="3210"/>
              </a:lnSpc>
            </a:pPr>
            <a:r>
              <a:rPr sz="3200" dirty="0">
                <a:latin typeface="Calibri Light"/>
                <a:cs typeface="Calibri Light"/>
              </a:rPr>
              <a:t>ВИДОБУТКУ</a:t>
            </a:r>
            <a:endParaRPr sz="3200">
              <a:latin typeface="Calibri Light"/>
              <a:cs typeface="Calibri Light"/>
            </a:endParaRPr>
          </a:p>
          <a:p>
            <a:pPr marR="7620" algn="r">
              <a:lnSpc>
                <a:spcPts val="3650"/>
              </a:lnSpc>
            </a:pPr>
            <a:r>
              <a:rPr sz="3200" dirty="0">
                <a:latin typeface="Calibri Light"/>
                <a:cs typeface="Calibri Light"/>
              </a:rPr>
              <a:t>БЛОЧНОГО</a:t>
            </a:r>
            <a:r>
              <a:rPr sz="3200" spc="-55" dirty="0">
                <a:latin typeface="Calibri Light"/>
                <a:cs typeface="Calibri Light"/>
              </a:rPr>
              <a:t> </a:t>
            </a:r>
            <a:r>
              <a:rPr sz="3200" spc="-5" dirty="0">
                <a:latin typeface="Calibri Light"/>
                <a:cs typeface="Calibri Light"/>
              </a:rPr>
              <a:t>КАМЕНЮ</a:t>
            </a:r>
            <a:endParaRPr sz="32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8976" y="1013458"/>
            <a:ext cx="7624572" cy="5718048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41334" y="746251"/>
            <a:ext cx="3620770" cy="183070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8140" marR="5080" indent="1187450" algn="r">
              <a:lnSpc>
                <a:spcPts val="3460"/>
              </a:lnSpc>
              <a:spcBef>
                <a:spcPts val="535"/>
              </a:spcBef>
            </a:pPr>
            <a:r>
              <a:rPr sz="3200" spc="-5" dirty="0">
                <a:latin typeface="Calibri Light"/>
                <a:cs typeface="Calibri Light"/>
              </a:rPr>
              <a:t>СП</a:t>
            </a:r>
            <a:r>
              <a:rPr sz="3200" spc="5" dirty="0">
                <a:latin typeface="Calibri Light"/>
                <a:cs typeface="Calibri Light"/>
              </a:rPr>
              <a:t>Е</a:t>
            </a:r>
            <a:r>
              <a:rPr sz="3200" spc="-5" dirty="0">
                <a:latin typeface="Calibri Light"/>
                <a:cs typeface="Calibri Light"/>
              </a:rPr>
              <a:t>ЦІА</a:t>
            </a:r>
            <a:r>
              <a:rPr sz="3200" spc="-15" dirty="0">
                <a:latin typeface="Calibri Light"/>
                <a:cs typeface="Calibri Light"/>
              </a:rPr>
              <a:t>Л</a:t>
            </a:r>
            <a:r>
              <a:rPr sz="3200" spc="-5" dirty="0">
                <a:latin typeface="Calibri Light"/>
                <a:cs typeface="Calibri Light"/>
              </a:rPr>
              <a:t>ЬНІ  </a:t>
            </a:r>
            <a:r>
              <a:rPr sz="3200" dirty="0">
                <a:latin typeface="Calibri Light"/>
                <a:cs typeface="Calibri Light"/>
              </a:rPr>
              <a:t>ІНСТРУМЕНТИ</a:t>
            </a:r>
            <a:r>
              <a:rPr sz="3200" spc="-90" dirty="0">
                <a:latin typeface="Calibri Light"/>
                <a:cs typeface="Calibri Light"/>
              </a:rPr>
              <a:t> </a:t>
            </a:r>
            <a:r>
              <a:rPr sz="3200" dirty="0">
                <a:latin typeface="Calibri Light"/>
                <a:cs typeface="Calibri Light"/>
              </a:rPr>
              <a:t>ДЛЯ</a:t>
            </a:r>
            <a:endParaRPr sz="3200">
              <a:latin typeface="Calibri Light"/>
              <a:cs typeface="Calibri Light"/>
            </a:endParaRPr>
          </a:p>
          <a:p>
            <a:pPr marR="7620" algn="r">
              <a:lnSpc>
                <a:spcPts val="3210"/>
              </a:lnSpc>
            </a:pPr>
            <a:r>
              <a:rPr sz="3200" dirty="0">
                <a:latin typeface="Calibri Light"/>
                <a:cs typeface="Calibri Light"/>
              </a:rPr>
              <a:t>ВИДОБУТКУ</a:t>
            </a:r>
            <a:endParaRPr sz="3200">
              <a:latin typeface="Calibri Light"/>
              <a:cs typeface="Calibri Light"/>
            </a:endParaRPr>
          </a:p>
          <a:p>
            <a:pPr marR="7620" algn="r">
              <a:lnSpc>
                <a:spcPts val="3650"/>
              </a:lnSpc>
            </a:pPr>
            <a:r>
              <a:rPr sz="3200" dirty="0">
                <a:latin typeface="Calibri Light"/>
                <a:cs typeface="Calibri Light"/>
              </a:rPr>
              <a:t>БЛОЧНОГО</a:t>
            </a:r>
            <a:r>
              <a:rPr sz="3200" spc="-55" dirty="0">
                <a:latin typeface="Calibri Light"/>
                <a:cs typeface="Calibri Light"/>
              </a:rPr>
              <a:t> </a:t>
            </a:r>
            <a:r>
              <a:rPr sz="3200" spc="-5" dirty="0">
                <a:latin typeface="Calibri Light"/>
                <a:cs typeface="Calibri Light"/>
              </a:rPr>
              <a:t>КАМЕНЮ</a:t>
            </a:r>
            <a:endParaRPr sz="32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2420" y="1610867"/>
            <a:ext cx="8534400" cy="4821936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87282" y="746251"/>
            <a:ext cx="3274695" cy="139192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 indent="1187450">
              <a:lnSpc>
                <a:spcPts val="3460"/>
              </a:lnSpc>
              <a:spcBef>
                <a:spcPts val="535"/>
              </a:spcBef>
            </a:pPr>
            <a:r>
              <a:rPr spc="-5" dirty="0"/>
              <a:t>СП</a:t>
            </a:r>
            <a:r>
              <a:rPr spc="5" dirty="0"/>
              <a:t>Е</a:t>
            </a:r>
            <a:r>
              <a:rPr spc="-5" dirty="0"/>
              <a:t>ЦІА</a:t>
            </a:r>
            <a:r>
              <a:rPr spc="-15" dirty="0"/>
              <a:t>Л</a:t>
            </a:r>
            <a:r>
              <a:rPr spc="-5" dirty="0"/>
              <a:t>ЬНІ  </a:t>
            </a:r>
            <a:r>
              <a:rPr dirty="0"/>
              <a:t>ІНСТРУМЕНТИ</a:t>
            </a:r>
            <a:r>
              <a:rPr spc="-90" dirty="0"/>
              <a:t> </a:t>
            </a:r>
            <a:r>
              <a:rPr dirty="0"/>
              <a:t>ДЛЯ</a:t>
            </a:r>
          </a:p>
          <a:p>
            <a:pPr marL="1210310">
              <a:lnSpc>
                <a:spcPts val="3400"/>
              </a:lnSpc>
            </a:pPr>
            <a:r>
              <a:rPr dirty="0"/>
              <a:t>ВИДОБУТКУ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141334" y="2063242"/>
            <a:ext cx="361759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alibri Light"/>
                <a:cs typeface="Calibri Light"/>
              </a:rPr>
              <a:t>БЛОЧНОГО</a:t>
            </a:r>
            <a:r>
              <a:rPr sz="3200" spc="-45" dirty="0">
                <a:latin typeface="Calibri Light"/>
                <a:cs typeface="Calibri Light"/>
              </a:rPr>
              <a:t> </a:t>
            </a:r>
            <a:r>
              <a:rPr sz="3200" spc="-5" dirty="0">
                <a:latin typeface="Calibri Light"/>
                <a:cs typeface="Calibri Light"/>
              </a:rPr>
              <a:t>КАМЕНЮ</a:t>
            </a:r>
            <a:endParaRPr sz="320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3897" y="443610"/>
            <a:ext cx="46526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5B9BD4"/>
                </a:solidFill>
                <a:latin typeface="Calibri"/>
                <a:cs typeface="Calibri"/>
              </a:rPr>
              <a:t>МАШИНИ</a:t>
            </a:r>
            <a:r>
              <a:rPr sz="1800" spc="-1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5B9BD4"/>
                </a:solidFill>
                <a:latin typeface="Calibri"/>
                <a:cs typeface="Calibri"/>
              </a:rPr>
              <a:t>З</a:t>
            </a:r>
            <a:r>
              <a:rPr sz="1800" spc="-10" dirty="0">
                <a:solidFill>
                  <a:srgbClr val="5B9BD4"/>
                </a:solidFill>
                <a:latin typeface="Calibri"/>
                <a:cs typeface="Calibri"/>
              </a:rPr>
              <a:t> ГНУЧКИМИ</a:t>
            </a:r>
            <a:r>
              <a:rPr sz="1800" spc="2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5B9BD4"/>
                </a:solidFill>
                <a:latin typeface="Calibri"/>
                <a:cs typeface="Calibri"/>
              </a:rPr>
              <a:t>РОБОЧИМИ</a:t>
            </a:r>
            <a:r>
              <a:rPr sz="1800" spc="-3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5B9BD4"/>
                </a:solidFill>
                <a:latin typeface="Calibri"/>
                <a:cs typeface="Calibri"/>
              </a:rPr>
              <a:t>ОРГАНАМИ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587" y="941832"/>
            <a:ext cx="4761530" cy="276344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97683" y="1113922"/>
            <a:ext cx="1978669" cy="108990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76843" y="2682239"/>
            <a:ext cx="3560063" cy="195833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64823" y="4782309"/>
            <a:ext cx="4654024" cy="195986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11327" y="2558237"/>
            <a:ext cx="7339330" cy="3877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7135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Послідовність </a:t>
            </a:r>
            <a:r>
              <a:rPr sz="1800" spc="-5" dirty="0">
                <a:latin typeface="Calibri"/>
                <a:cs typeface="Calibri"/>
              </a:rPr>
              <a:t>операцій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при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виконанні </a:t>
            </a:r>
            <a:r>
              <a:rPr sz="1800" spc="-5" dirty="0">
                <a:latin typeface="Calibri"/>
                <a:cs typeface="Calibri"/>
              </a:rPr>
              <a:t> вертикального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пропилу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баровою </a:t>
            </a:r>
            <a:r>
              <a:rPr sz="1800" dirty="0">
                <a:latin typeface="Calibri"/>
                <a:cs typeface="Calibri"/>
              </a:rPr>
              <a:t>пилою без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створення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траншей</a:t>
            </a:r>
            <a:endParaRPr sz="1800">
              <a:latin typeface="Calibri"/>
              <a:cs typeface="Calibri"/>
            </a:endParaRPr>
          </a:p>
          <a:p>
            <a:pPr marL="12700" marR="1089660">
              <a:lnSpc>
                <a:spcPct val="100000"/>
              </a:lnSpc>
              <a:spcBef>
                <a:spcPts val="1050"/>
              </a:spcBef>
            </a:pPr>
            <a:r>
              <a:rPr sz="1800" dirty="0">
                <a:latin typeface="Calibri"/>
                <a:cs typeface="Calibri"/>
              </a:rPr>
              <a:t>а)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– </a:t>
            </a:r>
            <a:r>
              <a:rPr sz="1800" spc="-5" dirty="0">
                <a:latin typeface="Calibri"/>
                <a:cs typeface="Calibri"/>
              </a:rPr>
              <a:t>врізування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бару;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б)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– </a:t>
            </a:r>
            <a:r>
              <a:rPr sz="1800" spc="-5" dirty="0">
                <a:latin typeface="Calibri"/>
                <a:cs typeface="Calibri"/>
              </a:rPr>
              <a:t>робоча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подача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машини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при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виконанні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пропилу;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в) – кінець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ходу </a:t>
            </a:r>
            <a:r>
              <a:rPr sz="1800" spc="-5" dirty="0">
                <a:latin typeface="Calibri"/>
                <a:cs typeface="Calibri"/>
              </a:rPr>
              <a:t>машини;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г)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–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розворот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бару</a:t>
            </a:r>
            <a:r>
              <a:rPr sz="1800" dirty="0">
                <a:latin typeface="Calibri"/>
                <a:cs typeface="Calibri"/>
              </a:rPr>
              <a:t> за</a:t>
            </a:r>
            <a:endParaRPr sz="1800">
              <a:latin typeface="Calibri"/>
              <a:cs typeface="Calibri"/>
            </a:endParaRPr>
          </a:p>
          <a:p>
            <a:pPr marL="12700" marR="577215">
              <a:lnSpc>
                <a:spcPct val="100000"/>
              </a:lnSpc>
            </a:pPr>
            <a:r>
              <a:rPr sz="1800" spc="-15" dirty="0">
                <a:latin typeface="Calibri"/>
                <a:cs typeface="Calibri"/>
              </a:rPr>
              <a:t>годинниковою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стрілкою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(змінюється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напрям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руху</a:t>
            </a:r>
            <a:r>
              <a:rPr sz="1800" spc="-10" dirty="0">
                <a:latin typeface="Calibri"/>
                <a:cs typeface="Calibri"/>
              </a:rPr>
              <a:t> ріжучого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ланцюга);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д)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– </a:t>
            </a:r>
            <a:r>
              <a:rPr sz="1800" spc="-5" dirty="0">
                <a:latin typeface="Calibri"/>
                <a:cs typeface="Calibri"/>
              </a:rPr>
              <a:t>робоча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подача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машини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у </a:t>
            </a:r>
            <a:r>
              <a:rPr sz="1800" spc="-10" dirty="0">
                <a:latin typeface="Calibri"/>
                <a:cs typeface="Calibri"/>
              </a:rPr>
              <a:t>зворотному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напрямі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і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завершення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виконання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вертикального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пропилу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84150" marR="756285" indent="112395">
              <a:lnSpc>
                <a:spcPct val="100000"/>
              </a:lnSpc>
              <a:spcBef>
                <a:spcPts val="1165"/>
              </a:spcBef>
            </a:pPr>
            <a:r>
              <a:rPr sz="1800" spc="-5" dirty="0">
                <a:latin typeface="Calibri"/>
                <a:cs typeface="Calibri"/>
              </a:rPr>
              <a:t>Барові машини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випускають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італійські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та німецькі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фірми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b="1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6"/>
              </a:rPr>
              <a:t>Fantini</a:t>
            </a:r>
            <a:r>
              <a:rPr sz="1800" b="1" spc="-10" dirty="0">
                <a:solidFill>
                  <a:srgbClr val="333E50"/>
                </a:solidFill>
                <a:latin typeface="Calibri"/>
                <a:cs typeface="Calibri"/>
              </a:rPr>
              <a:t>, </a:t>
            </a:r>
            <a:r>
              <a:rPr sz="1800" b="1" spc="-5" dirty="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18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7"/>
              </a:rPr>
              <a:t>Pellegrini</a:t>
            </a:r>
            <a:r>
              <a:rPr sz="1800" b="1" spc="-5" dirty="0">
                <a:solidFill>
                  <a:srgbClr val="333E50"/>
                </a:solidFill>
                <a:latin typeface="Calibri"/>
                <a:cs typeface="Calibri"/>
              </a:rPr>
              <a:t>,</a:t>
            </a:r>
            <a:r>
              <a:rPr sz="1800" b="1" spc="-20" dirty="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18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8"/>
              </a:rPr>
              <a:t>DazziniMacchine</a:t>
            </a:r>
            <a:r>
              <a:rPr sz="1800" b="1" spc="-5" dirty="0">
                <a:solidFill>
                  <a:srgbClr val="333E50"/>
                </a:solidFill>
                <a:latin typeface="Calibri"/>
                <a:cs typeface="Calibri"/>
              </a:rPr>
              <a:t>,</a:t>
            </a:r>
            <a:r>
              <a:rPr sz="1800" b="1" spc="-45" dirty="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18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9"/>
              </a:rPr>
              <a:t>Officine</a:t>
            </a:r>
            <a:r>
              <a:rPr sz="1800" b="1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9"/>
              </a:rPr>
              <a:t> </a:t>
            </a:r>
            <a:r>
              <a:rPr sz="18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9"/>
              </a:rPr>
              <a:t>meccanica</a:t>
            </a:r>
            <a:r>
              <a:rPr sz="1800" b="1" u="heavy" spc="-3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9"/>
              </a:rPr>
              <a:t> </a:t>
            </a:r>
            <a:r>
              <a:rPr sz="18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9"/>
              </a:rPr>
              <a:t>Carrone</a:t>
            </a:r>
            <a:r>
              <a:rPr sz="1800" b="1" spc="-5" dirty="0">
                <a:solidFill>
                  <a:srgbClr val="333E50"/>
                </a:solidFill>
                <a:latin typeface="Calibri"/>
                <a:cs typeface="Calibri"/>
              </a:rPr>
              <a:t>,</a:t>
            </a:r>
            <a:r>
              <a:rPr sz="1800" b="1" spc="-30" dirty="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18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10"/>
              </a:rPr>
              <a:t>Korfmann</a:t>
            </a:r>
            <a:r>
              <a:rPr sz="1800" spc="-5" dirty="0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87282" y="746251"/>
            <a:ext cx="3274695" cy="139192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 indent="1187450">
              <a:lnSpc>
                <a:spcPts val="3460"/>
              </a:lnSpc>
              <a:spcBef>
                <a:spcPts val="535"/>
              </a:spcBef>
            </a:pPr>
            <a:r>
              <a:rPr spc="-5" dirty="0"/>
              <a:t>СП</a:t>
            </a:r>
            <a:r>
              <a:rPr spc="5" dirty="0"/>
              <a:t>Е</a:t>
            </a:r>
            <a:r>
              <a:rPr spc="-5" dirty="0"/>
              <a:t>ЦІА</a:t>
            </a:r>
            <a:r>
              <a:rPr spc="-15" dirty="0"/>
              <a:t>Л</a:t>
            </a:r>
            <a:r>
              <a:rPr spc="-5" dirty="0"/>
              <a:t>ЬНІ  </a:t>
            </a:r>
            <a:r>
              <a:rPr dirty="0"/>
              <a:t>ІНСТРУМЕНТИ</a:t>
            </a:r>
            <a:r>
              <a:rPr spc="-90" dirty="0"/>
              <a:t> </a:t>
            </a:r>
            <a:r>
              <a:rPr dirty="0"/>
              <a:t>ДЛЯ</a:t>
            </a:r>
          </a:p>
          <a:p>
            <a:pPr marL="1210310">
              <a:lnSpc>
                <a:spcPts val="3400"/>
              </a:lnSpc>
            </a:pPr>
            <a:r>
              <a:rPr dirty="0"/>
              <a:t>ВИДОБУТКУ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141334" y="2063242"/>
            <a:ext cx="361759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alibri Light"/>
                <a:cs typeface="Calibri Light"/>
              </a:rPr>
              <a:t>БЛОЧНОГО</a:t>
            </a:r>
            <a:r>
              <a:rPr sz="3200" spc="-45" dirty="0">
                <a:latin typeface="Calibri Light"/>
                <a:cs typeface="Calibri Light"/>
              </a:rPr>
              <a:t> </a:t>
            </a:r>
            <a:r>
              <a:rPr sz="3200" spc="-5" dirty="0">
                <a:latin typeface="Calibri Light"/>
                <a:cs typeface="Calibri Light"/>
              </a:rPr>
              <a:t>КАМЕНЮ</a:t>
            </a:r>
            <a:endParaRPr sz="320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23072" y="3768090"/>
            <a:ext cx="370459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libri"/>
                <a:cs typeface="Calibri"/>
              </a:rPr>
              <a:t>Барові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машини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800" spc="-10" dirty="0">
                <a:latin typeface="Calibri"/>
                <a:cs typeface="Calibri"/>
              </a:rPr>
              <a:t>італійської фірми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b="1" u="heavy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Fantini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28955"/>
            <a:ext cx="7193280" cy="6725920"/>
            <a:chOff x="0" y="28955"/>
            <a:chExt cx="7193280" cy="672592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97141"/>
              <a:ext cx="5787026" cy="430991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40763" y="2598449"/>
              <a:ext cx="5652516" cy="41563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8955"/>
              <a:ext cx="5821679" cy="2971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296539" y="5904687"/>
            <a:ext cx="4336415" cy="577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Площини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тріщин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окремості: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S –</a:t>
            </a:r>
            <a:r>
              <a:rPr sz="1800" b="1" spc="1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поздовжні;</a:t>
            </a:r>
            <a:endParaRPr sz="18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25"/>
              </a:spcBef>
            </a:pPr>
            <a:r>
              <a:rPr sz="1800" b="1" dirty="0">
                <a:latin typeface="Calibri"/>
                <a:cs typeface="Calibri"/>
              </a:rPr>
              <a:t>Q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–</a:t>
            </a:r>
            <a:r>
              <a:rPr sz="1800" b="1" spc="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поперечні;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L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–</a:t>
            </a:r>
            <a:r>
              <a:rPr sz="1800" b="1" spc="1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пологі;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D –</a:t>
            </a:r>
            <a:r>
              <a:rPr sz="1800" b="1" spc="-5" dirty="0">
                <a:latin typeface="Calibri"/>
                <a:cs typeface="Calibri"/>
              </a:rPr>
              <a:t> діагональні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B5A995-B488-2701-C4F5-230B055EB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14400"/>
            <a:ext cx="10150720" cy="4557155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87282" y="746251"/>
            <a:ext cx="3274695" cy="139192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 indent="1187450">
              <a:lnSpc>
                <a:spcPts val="3460"/>
              </a:lnSpc>
              <a:spcBef>
                <a:spcPts val="535"/>
              </a:spcBef>
            </a:pPr>
            <a:r>
              <a:rPr spc="-5" dirty="0"/>
              <a:t>СП</a:t>
            </a:r>
            <a:r>
              <a:rPr spc="5" dirty="0"/>
              <a:t>Е</a:t>
            </a:r>
            <a:r>
              <a:rPr spc="-5" dirty="0"/>
              <a:t>ЦІА</a:t>
            </a:r>
            <a:r>
              <a:rPr spc="-15" dirty="0"/>
              <a:t>Л</a:t>
            </a:r>
            <a:r>
              <a:rPr spc="-5" dirty="0"/>
              <a:t>ЬНІ  </a:t>
            </a:r>
            <a:r>
              <a:rPr dirty="0"/>
              <a:t>ІНСТРУМЕНТИ</a:t>
            </a:r>
            <a:r>
              <a:rPr spc="-90" dirty="0"/>
              <a:t> </a:t>
            </a:r>
            <a:r>
              <a:rPr dirty="0"/>
              <a:t>ДЛЯ</a:t>
            </a:r>
          </a:p>
          <a:p>
            <a:pPr marL="1210310">
              <a:lnSpc>
                <a:spcPts val="3400"/>
              </a:lnSpc>
            </a:pPr>
            <a:r>
              <a:rPr dirty="0"/>
              <a:t>ВИДОБУТКУ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141334" y="2063242"/>
            <a:ext cx="361759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alibri Light"/>
                <a:cs typeface="Calibri Light"/>
              </a:rPr>
              <a:t>БЛОЧНОГО</a:t>
            </a:r>
            <a:r>
              <a:rPr sz="3200" spc="-45" dirty="0">
                <a:latin typeface="Calibri Light"/>
                <a:cs typeface="Calibri Light"/>
              </a:rPr>
              <a:t> </a:t>
            </a:r>
            <a:r>
              <a:rPr sz="3200" spc="-5" dirty="0">
                <a:latin typeface="Calibri Light"/>
                <a:cs typeface="Calibri Light"/>
              </a:rPr>
              <a:t>КАМЕНЮ</a:t>
            </a:r>
            <a:endParaRPr sz="320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23072" y="3768090"/>
            <a:ext cx="370459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libri"/>
                <a:cs typeface="Calibri"/>
              </a:rPr>
              <a:t>Барові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машини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800" spc="-10" dirty="0">
                <a:latin typeface="Calibri"/>
                <a:cs typeface="Calibri"/>
              </a:rPr>
              <a:t>італійської фірми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b="1" u="heavy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Fantini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920" y="1677923"/>
            <a:ext cx="8042148" cy="4543044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059293" y="796797"/>
            <a:ext cx="3274695" cy="1661795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 marR="313690">
              <a:lnSpc>
                <a:spcPct val="90000"/>
              </a:lnSpc>
              <a:spcBef>
                <a:spcPts val="450"/>
              </a:spcBef>
            </a:pPr>
            <a:r>
              <a:rPr sz="2900" spc="-5" dirty="0"/>
              <a:t>СПЕЦІАЛЬНІ </a:t>
            </a:r>
            <a:r>
              <a:rPr sz="2900" dirty="0"/>
              <a:t> </a:t>
            </a:r>
            <a:r>
              <a:rPr sz="2900" spc="-5" dirty="0"/>
              <a:t>ІНСТРУМЕНТИ</a:t>
            </a:r>
            <a:r>
              <a:rPr sz="2900" spc="-75" dirty="0"/>
              <a:t> </a:t>
            </a:r>
            <a:r>
              <a:rPr sz="2900" dirty="0"/>
              <a:t>ДЛЯ </a:t>
            </a:r>
            <a:r>
              <a:rPr sz="2900" spc="-640" dirty="0"/>
              <a:t> </a:t>
            </a:r>
            <a:r>
              <a:rPr sz="2900" spc="-5" dirty="0"/>
              <a:t>ВИДОБУТКУ</a:t>
            </a:r>
            <a:endParaRPr sz="2900"/>
          </a:p>
          <a:p>
            <a:pPr marL="12700">
              <a:lnSpc>
                <a:spcPts val="3130"/>
              </a:lnSpc>
            </a:pPr>
            <a:r>
              <a:rPr sz="2900" dirty="0"/>
              <a:t>БЛОЧНОГО</a:t>
            </a:r>
            <a:r>
              <a:rPr sz="2900" spc="-95" dirty="0"/>
              <a:t> </a:t>
            </a:r>
            <a:r>
              <a:rPr sz="2900" spc="-5" dirty="0"/>
              <a:t>КАМЕНЮ</a:t>
            </a:r>
            <a:endParaRPr sz="29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22464" y="2514600"/>
            <a:ext cx="4559808" cy="25146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522464" y="2514600"/>
            <a:ext cx="4559935" cy="2514600"/>
          </a:xfrm>
          <a:prstGeom prst="rect">
            <a:avLst/>
          </a:prstGeom>
          <a:ln w="6350">
            <a:solidFill>
              <a:srgbClr val="5B9BD4"/>
            </a:solidFill>
          </a:ln>
        </p:spPr>
        <p:txBody>
          <a:bodyPr vert="horz" wrap="square" lIns="0" tIns="381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0"/>
              </a:spcBef>
            </a:pPr>
            <a:r>
              <a:rPr sz="1800" dirty="0">
                <a:latin typeface="Calibri"/>
                <a:cs typeface="Calibri"/>
              </a:rPr>
              <a:t>Переваги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канатних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пил:</a:t>
            </a:r>
            <a:endParaRPr sz="1800">
              <a:latin typeface="Calibri"/>
              <a:cs typeface="Calibri"/>
            </a:endParaRPr>
          </a:p>
          <a:p>
            <a:pPr marL="378460" indent="-287020">
              <a:lnSpc>
                <a:spcPct val="100000"/>
              </a:lnSpc>
              <a:spcBef>
                <a:spcPts val="790"/>
              </a:spcBef>
              <a:buChar char="-"/>
              <a:tabLst>
                <a:tab pos="378460" algn="l"/>
                <a:tab pos="379095" algn="l"/>
              </a:tabLst>
            </a:pPr>
            <a:r>
              <a:rPr sz="1800" spc="-10" dirty="0">
                <a:latin typeface="Calibri"/>
                <a:cs typeface="Calibri"/>
              </a:rPr>
              <a:t>простота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конструкції;</a:t>
            </a:r>
            <a:endParaRPr sz="1800">
              <a:latin typeface="Calibri"/>
              <a:cs typeface="Calibri"/>
            </a:endParaRPr>
          </a:p>
          <a:p>
            <a:pPr marL="378460" indent="-287020">
              <a:lnSpc>
                <a:spcPct val="100000"/>
              </a:lnSpc>
              <a:spcBef>
                <a:spcPts val="780"/>
              </a:spcBef>
              <a:buChar char="-"/>
              <a:tabLst>
                <a:tab pos="378460" algn="l"/>
                <a:tab pos="379095" algn="l"/>
              </a:tabLst>
            </a:pPr>
            <a:r>
              <a:rPr sz="1800" spc="-5" dirty="0">
                <a:latin typeface="Calibri"/>
                <a:cs typeface="Calibri"/>
              </a:rPr>
              <a:t>незначна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енерго-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і </a:t>
            </a:r>
            <a:r>
              <a:rPr sz="1800" spc="-10" dirty="0">
                <a:latin typeface="Calibri"/>
                <a:cs typeface="Calibri"/>
              </a:rPr>
              <a:t>металоємність;</a:t>
            </a:r>
            <a:endParaRPr sz="1800">
              <a:latin typeface="Calibri"/>
              <a:cs typeface="Calibri"/>
            </a:endParaRPr>
          </a:p>
          <a:p>
            <a:pPr marL="378460" indent="-287020">
              <a:lnSpc>
                <a:spcPct val="100000"/>
              </a:lnSpc>
              <a:spcBef>
                <a:spcPts val="780"/>
              </a:spcBef>
              <a:buChar char="-"/>
              <a:tabLst>
                <a:tab pos="378460" algn="l"/>
                <a:tab pos="379095" algn="l"/>
              </a:tabLst>
            </a:pPr>
            <a:r>
              <a:rPr sz="1800" spc="-5" dirty="0">
                <a:latin typeface="Calibri"/>
                <a:cs typeface="Calibri"/>
              </a:rPr>
              <a:t>невисокі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витрати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сировини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на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пропил;</a:t>
            </a:r>
            <a:endParaRPr sz="1800">
              <a:latin typeface="Calibri"/>
              <a:cs typeface="Calibri"/>
            </a:endParaRPr>
          </a:p>
          <a:p>
            <a:pPr marL="378460" indent="-287020">
              <a:lnSpc>
                <a:spcPts val="2050"/>
              </a:lnSpc>
              <a:spcBef>
                <a:spcPts val="795"/>
              </a:spcBef>
              <a:buChar char="-"/>
              <a:tabLst>
                <a:tab pos="378460" algn="l"/>
                <a:tab pos="379095" algn="l"/>
              </a:tabLst>
            </a:pPr>
            <a:r>
              <a:rPr sz="1800" spc="-5" dirty="0">
                <a:latin typeface="Calibri"/>
                <a:cs typeface="Calibri"/>
              </a:rPr>
              <a:t>можливість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отримати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блоки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великого</a:t>
            </a:r>
            <a:endParaRPr sz="1800">
              <a:latin typeface="Calibri"/>
              <a:cs typeface="Calibri"/>
            </a:endParaRPr>
          </a:p>
          <a:p>
            <a:pPr marL="378460">
              <a:lnSpc>
                <a:spcPts val="2050"/>
              </a:lnSpc>
            </a:pPr>
            <a:r>
              <a:rPr sz="1800" spc="-15" dirty="0">
                <a:latin typeface="Calibri"/>
                <a:cs typeface="Calibri"/>
              </a:rPr>
              <a:t>розміру.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58264" y="475234"/>
            <a:ext cx="44215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5B9BD4"/>
                </a:solidFill>
                <a:latin typeface="Calibri"/>
                <a:cs typeface="Calibri"/>
              </a:rPr>
              <a:t>МАШИНА</a:t>
            </a:r>
            <a:r>
              <a:rPr sz="1800" spc="-3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5B9BD4"/>
                </a:solidFill>
                <a:latin typeface="Calibri"/>
                <a:cs typeface="Calibri"/>
              </a:rPr>
              <a:t>АЛМАЗНО-КАНАТНА</a:t>
            </a:r>
            <a:r>
              <a:rPr sz="1800" spc="-3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5B9BD4"/>
                </a:solidFill>
                <a:latin typeface="Calibri"/>
                <a:cs typeface="Calibri"/>
              </a:rPr>
              <a:t>КАМЕНЕРІЗНА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2440" y="5640322"/>
            <a:ext cx="11462004" cy="119938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72440" y="5640322"/>
            <a:ext cx="11462385" cy="1199515"/>
          </a:xfrm>
          <a:prstGeom prst="rect">
            <a:avLst/>
          </a:prstGeom>
          <a:ln w="6350">
            <a:solidFill>
              <a:srgbClr val="EC7C3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50"/>
              </a:spcBef>
            </a:pPr>
            <a:r>
              <a:rPr sz="1800" spc="-15" dirty="0">
                <a:latin typeface="Calibri"/>
                <a:cs typeface="Calibri"/>
              </a:rPr>
              <a:t>Недоліки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канатних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пил:</a:t>
            </a:r>
            <a:endParaRPr sz="1800">
              <a:latin typeface="Calibri"/>
              <a:cs typeface="Calibri"/>
            </a:endParaRPr>
          </a:p>
          <a:p>
            <a:pPr marL="377190" indent="-287020">
              <a:lnSpc>
                <a:spcPct val="100000"/>
              </a:lnSpc>
              <a:buChar char="-"/>
              <a:tabLst>
                <a:tab pos="377190" algn="l"/>
                <a:tab pos="377825" algn="l"/>
              </a:tabLst>
            </a:pPr>
            <a:r>
              <a:rPr sz="1800" spc="-5" dirty="0">
                <a:latin typeface="Calibri"/>
                <a:cs typeface="Calibri"/>
              </a:rPr>
              <a:t>складність експлуатації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при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від’ємних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температурах;</a:t>
            </a:r>
            <a:endParaRPr sz="1800">
              <a:latin typeface="Calibri"/>
              <a:cs typeface="Calibri"/>
            </a:endParaRPr>
          </a:p>
          <a:p>
            <a:pPr marL="377190" indent="-287020">
              <a:lnSpc>
                <a:spcPct val="100000"/>
              </a:lnSpc>
              <a:buChar char="-"/>
              <a:tabLst>
                <a:tab pos="377190" algn="l"/>
                <a:tab pos="377825" algn="l"/>
              </a:tabLst>
            </a:pPr>
            <a:r>
              <a:rPr sz="1800" spc="-10" dirty="0">
                <a:latin typeface="Calibri"/>
                <a:cs typeface="Calibri"/>
              </a:rPr>
              <a:t>різке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зниження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показників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роботи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за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наявності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твердих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включень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та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розколин;</a:t>
            </a:r>
            <a:endParaRPr sz="1800">
              <a:latin typeface="Calibri"/>
              <a:cs typeface="Calibri"/>
            </a:endParaRPr>
          </a:p>
          <a:p>
            <a:pPr marL="377190" indent="-287020">
              <a:lnSpc>
                <a:spcPct val="100000"/>
              </a:lnSpc>
              <a:buChar char="-"/>
              <a:tabLst>
                <a:tab pos="377190" algn="l"/>
                <a:tab pos="377825" algn="l"/>
              </a:tabLst>
            </a:pPr>
            <a:r>
              <a:rPr sz="1800" spc="-5" dirty="0">
                <a:latin typeface="Calibri"/>
                <a:cs typeface="Calibri"/>
              </a:rPr>
              <a:t>значний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об’єм </a:t>
            </a:r>
            <a:r>
              <a:rPr sz="1800" spc="-10" dirty="0">
                <a:latin typeface="Calibri"/>
                <a:cs typeface="Calibri"/>
              </a:rPr>
              <a:t>підготовчих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робіт.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1355" y="1014983"/>
            <a:ext cx="6841490" cy="1201420"/>
          </a:xfrm>
          <a:prstGeom prst="rect">
            <a:avLst/>
          </a:prstGeom>
          <a:solidFill>
            <a:srgbClr val="A4A4A4"/>
          </a:solidFill>
          <a:ln w="12700">
            <a:solidFill>
              <a:srgbClr val="787878"/>
            </a:solidFill>
          </a:ln>
        </p:spPr>
        <p:txBody>
          <a:bodyPr vert="horz" wrap="square" lIns="0" tIns="26669" rIns="0" bIns="0" rtlCol="0">
            <a:spAutoFit/>
          </a:bodyPr>
          <a:lstStyle/>
          <a:p>
            <a:pPr marL="91440" marR="182880">
              <a:lnSpc>
                <a:spcPct val="100000"/>
              </a:lnSpc>
              <a:spcBef>
                <a:spcPts val="209"/>
              </a:spcBef>
            </a:pPr>
            <a:r>
              <a:rPr sz="2400" b="1" spc="-30" dirty="0">
                <a:solidFill>
                  <a:srgbClr val="FFFFFF"/>
                </a:solidFill>
                <a:latin typeface="Calibri"/>
                <a:cs typeface="Calibri"/>
              </a:rPr>
              <a:t>КАНАТНА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ПИЛА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це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сталевий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трос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діаметром 3,5- </a:t>
            </a:r>
            <a:r>
              <a:rPr sz="2400" spc="-5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6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мм, який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звито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у нескінчену 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петлю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з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трьох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жил </a:t>
            </a:r>
            <a:r>
              <a:rPr sz="2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діаметром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1,2-1,8 мм.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81355" y="2287904"/>
            <a:ext cx="7341234" cy="3194050"/>
            <a:chOff x="181355" y="2287904"/>
            <a:chExt cx="7341234" cy="319405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1355" y="2350007"/>
              <a:ext cx="4622292" cy="313192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28338" y="2287904"/>
              <a:ext cx="3293744" cy="21697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71661" y="663066"/>
            <a:ext cx="3617595" cy="183070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352425">
              <a:lnSpc>
                <a:spcPct val="90000"/>
              </a:lnSpc>
              <a:spcBef>
                <a:spcPts val="484"/>
              </a:spcBef>
            </a:pPr>
            <a:r>
              <a:rPr sz="3200" spc="-5" dirty="0">
                <a:latin typeface="Calibri Light"/>
                <a:cs typeface="Calibri Light"/>
              </a:rPr>
              <a:t>СПЕЦІАЛЬНІ </a:t>
            </a:r>
            <a:r>
              <a:rPr sz="3200" dirty="0">
                <a:latin typeface="Calibri Light"/>
                <a:cs typeface="Calibri Light"/>
              </a:rPr>
              <a:t> </a:t>
            </a:r>
            <a:r>
              <a:rPr sz="3200" spc="-5" dirty="0">
                <a:latin typeface="Calibri Light"/>
                <a:cs typeface="Calibri Light"/>
              </a:rPr>
              <a:t>ІНСТРУМЕНТИ</a:t>
            </a:r>
            <a:r>
              <a:rPr sz="3200" spc="-70" dirty="0">
                <a:latin typeface="Calibri Light"/>
                <a:cs typeface="Calibri Light"/>
              </a:rPr>
              <a:t> </a:t>
            </a:r>
            <a:r>
              <a:rPr sz="3200" dirty="0">
                <a:latin typeface="Calibri Light"/>
                <a:cs typeface="Calibri Light"/>
              </a:rPr>
              <a:t>ДЛЯ </a:t>
            </a:r>
            <a:r>
              <a:rPr sz="3200" spc="-710" dirty="0">
                <a:latin typeface="Calibri Light"/>
                <a:cs typeface="Calibri Light"/>
              </a:rPr>
              <a:t> </a:t>
            </a:r>
            <a:r>
              <a:rPr sz="3200" dirty="0">
                <a:latin typeface="Calibri Light"/>
                <a:cs typeface="Calibri Light"/>
              </a:rPr>
              <a:t>ВИДОБУТКУ</a:t>
            </a:r>
            <a:endParaRPr sz="3200">
              <a:latin typeface="Calibri Light"/>
              <a:cs typeface="Calibri Light"/>
            </a:endParaRPr>
          </a:p>
          <a:p>
            <a:pPr marL="12700">
              <a:lnSpc>
                <a:spcPts val="3454"/>
              </a:lnSpc>
            </a:pPr>
            <a:r>
              <a:rPr sz="3200" dirty="0">
                <a:latin typeface="Calibri Light"/>
                <a:cs typeface="Calibri Light"/>
              </a:rPr>
              <a:t>БЛОЧНОГО</a:t>
            </a:r>
            <a:r>
              <a:rPr sz="3200" spc="-45" dirty="0">
                <a:latin typeface="Calibri Light"/>
                <a:cs typeface="Calibri Light"/>
              </a:rPr>
              <a:t> </a:t>
            </a:r>
            <a:r>
              <a:rPr sz="3200" spc="-5" dirty="0">
                <a:latin typeface="Calibri Light"/>
                <a:cs typeface="Calibri Light"/>
              </a:rPr>
              <a:t>КАМЕНЮ</a:t>
            </a:r>
            <a:endParaRPr sz="32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12564" y="2499358"/>
            <a:ext cx="7610856" cy="42992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58264" y="475234"/>
            <a:ext cx="44215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5B9BD4"/>
                </a:solidFill>
                <a:latin typeface="Calibri"/>
                <a:cs typeface="Calibri"/>
              </a:rPr>
              <a:t>МАШИНА</a:t>
            </a:r>
            <a:r>
              <a:rPr sz="1800" spc="-3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5B9BD4"/>
                </a:solidFill>
                <a:latin typeface="Calibri"/>
                <a:cs typeface="Calibri"/>
              </a:rPr>
              <a:t>АЛМАЗНО-КАНАТНА</a:t>
            </a:r>
            <a:r>
              <a:rPr sz="1800" spc="-3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5B9BD4"/>
                </a:solidFill>
                <a:latin typeface="Calibri"/>
                <a:cs typeface="Calibri"/>
              </a:rPr>
              <a:t>КАМЕНЕРІЗНА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6324" y="4002023"/>
            <a:ext cx="3925824" cy="271119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6324" y="903732"/>
            <a:ext cx="3925824" cy="285597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408170" y="933449"/>
            <a:ext cx="3432810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6095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Microsoft Sans Serif"/>
                <a:cs typeface="Microsoft Sans Serif"/>
              </a:rPr>
              <a:t>1</a:t>
            </a:r>
            <a:r>
              <a:rPr sz="1600" spc="10" dirty="0">
                <a:latin typeface="Microsoft Sans Serif"/>
                <a:cs typeface="Microsoft Sans Serif"/>
              </a:rPr>
              <a:t> </a:t>
            </a:r>
            <a:r>
              <a:rPr sz="1600" spc="415" dirty="0">
                <a:latin typeface="Microsoft Sans Serif"/>
                <a:cs typeface="Microsoft Sans Serif"/>
              </a:rPr>
              <a:t>–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рейковий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шлях;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2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415" dirty="0">
                <a:latin typeface="Microsoft Sans Serif"/>
                <a:cs typeface="Microsoft Sans Serif"/>
              </a:rPr>
              <a:t>–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корпус;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3</a:t>
            </a:r>
            <a:r>
              <a:rPr sz="1600" spc="5" dirty="0">
                <a:latin typeface="Microsoft Sans Serif"/>
                <a:cs typeface="Microsoft Sans Serif"/>
              </a:rPr>
              <a:t> </a:t>
            </a:r>
            <a:r>
              <a:rPr sz="1600" spc="415" dirty="0">
                <a:latin typeface="Microsoft Sans Serif"/>
                <a:cs typeface="Microsoft Sans Serif"/>
              </a:rPr>
              <a:t>–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колеса;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4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415" dirty="0">
                <a:latin typeface="Microsoft Sans Serif"/>
                <a:cs typeface="Microsoft Sans Serif"/>
              </a:rPr>
              <a:t>–</a:t>
            </a:r>
            <a:r>
              <a:rPr sz="1600" spc="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захисна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планка</a:t>
            </a:r>
            <a:endParaRPr sz="16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1600" spc="-15" dirty="0">
                <a:latin typeface="Microsoft Sans Serif"/>
                <a:cs typeface="Microsoft Sans Serif"/>
              </a:rPr>
              <a:t>(захист </a:t>
            </a:r>
            <a:r>
              <a:rPr sz="1600" spc="-5" dirty="0">
                <a:latin typeface="Microsoft Sans Serif"/>
                <a:cs typeface="Microsoft Sans Serif"/>
              </a:rPr>
              <a:t>від </a:t>
            </a:r>
            <a:r>
              <a:rPr sz="1600" spc="-45" dirty="0">
                <a:latin typeface="Microsoft Sans Serif"/>
                <a:cs typeface="Microsoft Sans Serif"/>
              </a:rPr>
              <a:t>канату,</a:t>
            </a:r>
            <a:r>
              <a:rPr sz="1600" spc="335" dirty="0">
                <a:latin typeface="Microsoft Sans Serif"/>
                <a:cs typeface="Microsoft Sans Serif"/>
              </a:rPr>
              <a:t> </a:t>
            </a:r>
            <a:r>
              <a:rPr sz="1600" spc="-35" dirty="0">
                <a:latin typeface="Microsoft Sans Serif"/>
                <a:cs typeface="Microsoft Sans Serif"/>
              </a:rPr>
              <a:t>який </a:t>
            </a:r>
            <a:r>
              <a:rPr sz="1600" spc="-10" dirty="0">
                <a:latin typeface="Microsoft Sans Serif"/>
                <a:cs typeface="Microsoft Sans Serif"/>
              </a:rPr>
              <a:t>обірвався); </a:t>
            </a:r>
            <a:r>
              <a:rPr sz="1600" spc="-5" dirty="0">
                <a:latin typeface="Microsoft Sans Serif"/>
                <a:cs typeface="Microsoft Sans Serif"/>
              </a:rPr>
              <a:t> 5 </a:t>
            </a:r>
            <a:r>
              <a:rPr sz="1600" spc="415" dirty="0">
                <a:latin typeface="Microsoft Sans Serif"/>
                <a:cs typeface="Microsoft Sans Serif"/>
              </a:rPr>
              <a:t>– </a:t>
            </a:r>
            <a:r>
              <a:rPr sz="1600" spc="-15" dirty="0">
                <a:latin typeface="Microsoft Sans Serif"/>
                <a:cs typeface="Microsoft Sans Serif"/>
              </a:rPr>
              <a:t>поворотний </a:t>
            </a:r>
            <a:r>
              <a:rPr sz="1600" spc="-35" dirty="0">
                <a:latin typeface="Microsoft Sans Serif"/>
                <a:cs typeface="Microsoft Sans Serif"/>
              </a:rPr>
              <a:t>вузол </a:t>
            </a:r>
            <a:r>
              <a:rPr sz="1600" spc="-70" dirty="0">
                <a:latin typeface="Microsoft Sans Serif"/>
                <a:cs typeface="Microsoft Sans Serif"/>
              </a:rPr>
              <a:t>з </a:t>
            </a:r>
            <a:r>
              <a:rPr sz="1600" spc="-25" dirty="0">
                <a:latin typeface="Microsoft Sans Serif"/>
                <a:cs typeface="Microsoft Sans Serif"/>
              </a:rPr>
              <a:t>робочим </a:t>
            </a:r>
            <a:r>
              <a:rPr sz="1600" spc="-20" dirty="0">
                <a:latin typeface="Microsoft Sans Serif"/>
                <a:cs typeface="Microsoft Sans Serif"/>
              </a:rPr>
              <a:t> (приводним) </a:t>
            </a:r>
            <a:r>
              <a:rPr sz="1600" spc="-30" dirty="0">
                <a:latin typeface="Microsoft Sans Serif"/>
                <a:cs typeface="Microsoft Sans Serif"/>
              </a:rPr>
              <a:t>шківом; </a:t>
            </a:r>
            <a:r>
              <a:rPr sz="1600" spc="-5" dirty="0">
                <a:latin typeface="Microsoft Sans Serif"/>
                <a:cs typeface="Microsoft Sans Serif"/>
              </a:rPr>
              <a:t>6 </a:t>
            </a:r>
            <a:r>
              <a:rPr sz="1600" spc="420" dirty="0">
                <a:latin typeface="Microsoft Sans Serif"/>
                <a:cs typeface="Microsoft Sans Serif"/>
              </a:rPr>
              <a:t>– </a:t>
            </a:r>
            <a:r>
              <a:rPr sz="1600" spc="-25" dirty="0">
                <a:latin typeface="Microsoft Sans Serif"/>
                <a:cs typeface="Microsoft Sans Serif"/>
              </a:rPr>
              <a:t>допоміжні </a:t>
            </a:r>
            <a:r>
              <a:rPr sz="1600" spc="-20" dirty="0">
                <a:latin typeface="Microsoft Sans Serif"/>
                <a:cs typeface="Microsoft Sans Serif"/>
              </a:rPr>
              <a:t> напрямні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шківи;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7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415" dirty="0">
                <a:latin typeface="Microsoft Sans Serif"/>
                <a:cs typeface="Microsoft Sans Serif"/>
              </a:rPr>
              <a:t>–</a:t>
            </a:r>
            <a:r>
              <a:rPr sz="1600" spc="1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алмазний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55" dirty="0">
                <a:latin typeface="Microsoft Sans Serif"/>
                <a:cs typeface="Microsoft Sans Serif"/>
              </a:rPr>
              <a:t>канат.</a:t>
            </a:r>
            <a:endParaRPr sz="16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8381365" marR="352425">
              <a:lnSpc>
                <a:spcPct val="90000"/>
              </a:lnSpc>
              <a:spcBef>
                <a:spcPts val="484"/>
              </a:spcBef>
            </a:pPr>
            <a:r>
              <a:rPr spc="-5" dirty="0"/>
              <a:t>СПЕЦІАЛЬНІ </a:t>
            </a:r>
            <a:r>
              <a:rPr dirty="0"/>
              <a:t> </a:t>
            </a:r>
            <a:r>
              <a:rPr spc="-5" dirty="0"/>
              <a:t>ІНСТРУМЕНТИ</a:t>
            </a:r>
            <a:r>
              <a:rPr spc="-70" dirty="0"/>
              <a:t> </a:t>
            </a:r>
            <a:r>
              <a:rPr dirty="0"/>
              <a:t>ДЛЯ </a:t>
            </a:r>
            <a:r>
              <a:rPr spc="-710" dirty="0"/>
              <a:t> </a:t>
            </a:r>
            <a:r>
              <a:rPr dirty="0"/>
              <a:t>ВИДОБУТКУ</a:t>
            </a:r>
          </a:p>
          <a:p>
            <a:pPr marL="8381365">
              <a:lnSpc>
                <a:spcPts val="3454"/>
              </a:lnSpc>
            </a:pPr>
            <a:r>
              <a:rPr dirty="0"/>
              <a:t>БЛОЧНОГО</a:t>
            </a:r>
            <a:r>
              <a:rPr spc="-45" dirty="0"/>
              <a:t> </a:t>
            </a:r>
            <a:r>
              <a:rPr spc="-5" dirty="0"/>
              <a:t>КАМЕНЮ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58264" y="475234"/>
            <a:ext cx="44215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5B9BD4"/>
                </a:solidFill>
                <a:latin typeface="Calibri"/>
                <a:cs typeface="Calibri"/>
              </a:rPr>
              <a:t>МАШИНА</a:t>
            </a:r>
            <a:r>
              <a:rPr sz="1800" spc="-3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5B9BD4"/>
                </a:solidFill>
                <a:latin typeface="Calibri"/>
                <a:cs typeface="Calibri"/>
              </a:rPr>
              <a:t>АЛМАЗНО-КАНАТНА</a:t>
            </a:r>
            <a:r>
              <a:rPr sz="1800" spc="-3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5B9BD4"/>
                </a:solidFill>
                <a:latin typeface="Calibri"/>
                <a:cs typeface="Calibri"/>
              </a:rPr>
              <a:t>КАМЕНЕРІЗНА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736" y="1088019"/>
            <a:ext cx="7671550" cy="342551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8739" y="3401948"/>
            <a:ext cx="11640185" cy="3365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986395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Способи врізання алмазного канату </a:t>
            </a:r>
            <a:r>
              <a:rPr sz="1800" dirty="0">
                <a:latin typeface="Calibri"/>
                <a:cs typeface="Calibri"/>
              </a:rPr>
              <a:t>у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масив </a:t>
            </a:r>
            <a:r>
              <a:rPr sz="1800" dirty="0">
                <a:latin typeface="Calibri"/>
                <a:cs typeface="Calibri"/>
              </a:rPr>
              <a:t>при </a:t>
            </a:r>
            <a:r>
              <a:rPr sz="1800" spc="-5" dirty="0">
                <a:latin typeface="Calibri"/>
                <a:cs typeface="Calibri"/>
              </a:rPr>
              <a:t>відокремленні </a:t>
            </a:r>
            <a:r>
              <a:rPr sz="1800" dirty="0">
                <a:latin typeface="Calibri"/>
                <a:cs typeface="Calibri"/>
              </a:rPr>
              <a:t>від </a:t>
            </a:r>
            <a:r>
              <a:rPr sz="1800" spc="-10" dirty="0">
                <a:latin typeface="Calibri"/>
                <a:cs typeface="Calibri"/>
              </a:rPr>
              <a:t>нього </a:t>
            </a:r>
            <a:r>
              <a:rPr sz="1800" spc="-5" dirty="0">
                <a:latin typeface="Calibri"/>
                <a:cs typeface="Calibri"/>
              </a:rPr>
              <a:t> каменю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3255645" algn="l"/>
              </a:tabLst>
            </a:pPr>
            <a:r>
              <a:rPr sz="1800" dirty="0">
                <a:latin typeface="Calibri"/>
                <a:cs typeface="Calibri"/>
              </a:rPr>
              <a:t>а –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горизонтальне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різання;	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– </a:t>
            </a:r>
            <a:r>
              <a:rPr sz="1800" spc="-5" dirty="0">
                <a:latin typeface="Calibri"/>
                <a:cs typeface="Calibri"/>
              </a:rPr>
              <a:t>вертикальне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врізання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у </a:t>
            </a:r>
            <a:r>
              <a:rPr sz="1800" spc="-5" dirty="0">
                <a:latin typeface="Calibri"/>
                <a:cs typeface="Calibri"/>
              </a:rPr>
              <a:t>горизонтальну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поверхню.</a:t>
            </a:r>
            <a:endParaRPr sz="1800">
              <a:latin typeface="Calibri"/>
              <a:cs typeface="Calibri"/>
            </a:endParaRPr>
          </a:p>
          <a:p>
            <a:pPr marL="180340" indent="-167640">
              <a:lnSpc>
                <a:spcPct val="100000"/>
              </a:lnSpc>
              <a:buAutoNum type="arabicPlain"/>
              <a:tabLst>
                <a:tab pos="180340" algn="l"/>
              </a:tabLst>
            </a:pPr>
            <a:r>
              <a:rPr sz="1800" dirty="0">
                <a:latin typeface="Calibri"/>
                <a:cs typeface="Calibri"/>
              </a:rPr>
              <a:t>–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канатне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устаткування (електричне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або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дизельне);</a:t>
            </a:r>
            <a:endParaRPr sz="1800">
              <a:latin typeface="Calibri"/>
              <a:cs typeface="Calibri"/>
            </a:endParaRPr>
          </a:p>
          <a:p>
            <a:pPr marL="180340" indent="-167640">
              <a:lnSpc>
                <a:spcPct val="100000"/>
              </a:lnSpc>
              <a:buAutoNum type="arabicPlain"/>
              <a:tabLst>
                <a:tab pos="180340" algn="l"/>
              </a:tabLst>
            </a:pPr>
            <a:r>
              <a:rPr sz="1800" dirty="0">
                <a:latin typeface="Calibri"/>
                <a:cs typeface="Calibri"/>
              </a:rPr>
              <a:t>–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напрямні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шківи;</a:t>
            </a:r>
            <a:endParaRPr sz="1800">
              <a:latin typeface="Calibri"/>
              <a:cs typeface="Calibri"/>
            </a:endParaRPr>
          </a:p>
          <a:p>
            <a:pPr marL="180340" indent="-167640">
              <a:lnSpc>
                <a:spcPct val="100000"/>
              </a:lnSpc>
              <a:buAutoNum type="arabicPlain"/>
              <a:tabLst>
                <a:tab pos="180340" algn="l"/>
              </a:tabLst>
            </a:pPr>
            <a:r>
              <a:rPr sz="1800" dirty="0">
                <a:latin typeface="Calibri"/>
                <a:cs typeface="Calibri"/>
              </a:rPr>
              <a:t>–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алмазний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канат;</a:t>
            </a:r>
            <a:endParaRPr sz="1800">
              <a:latin typeface="Calibri"/>
              <a:cs typeface="Calibri"/>
            </a:endParaRPr>
          </a:p>
          <a:p>
            <a:pPr marL="180340" indent="-167640">
              <a:lnSpc>
                <a:spcPct val="100000"/>
              </a:lnSpc>
              <a:buAutoNum type="arabicPlain"/>
              <a:tabLst>
                <a:tab pos="180340" algn="l"/>
              </a:tabLst>
            </a:pPr>
            <a:r>
              <a:rPr sz="1800" dirty="0">
                <a:latin typeface="Calibri"/>
                <a:cs typeface="Calibri"/>
              </a:rPr>
              <a:t>– </a:t>
            </a:r>
            <a:r>
              <a:rPr sz="1800" spc="-5" dirty="0">
                <a:latin typeface="Calibri"/>
                <a:cs typeface="Calibri"/>
              </a:rPr>
              <a:t>стаціонарні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напрямні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шківи;</a:t>
            </a:r>
            <a:endParaRPr sz="1800">
              <a:latin typeface="Calibri"/>
              <a:cs typeface="Calibri"/>
            </a:endParaRPr>
          </a:p>
          <a:p>
            <a:pPr marL="180340" indent="-167640">
              <a:lnSpc>
                <a:spcPct val="100000"/>
              </a:lnSpc>
              <a:spcBef>
                <a:spcPts val="5"/>
              </a:spcBef>
              <a:buAutoNum type="arabicPlain"/>
              <a:tabLst>
                <a:tab pos="180340" algn="l"/>
              </a:tabLst>
            </a:pPr>
            <a:r>
              <a:rPr sz="1800" dirty="0">
                <a:latin typeface="Calibri"/>
                <a:cs typeface="Calibri"/>
              </a:rPr>
              <a:t>–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отвори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для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розташування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канату,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які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пробурили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заздалегідь;</a:t>
            </a:r>
            <a:endParaRPr sz="1800">
              <a:latin typeface="Calibri"/>
              <a:cs typeface="Calibri"/>
            </a:endParaRPr>
          </a:p>
          <a:p>
            <a:pPr marL="180340" indent="-167640">
              <a:lnSpc>
                <a:spcPct val="100000"/>
              </a:lnSpc>
              <a:buAutoNum type="arabicPlain"/>
              <a:tabLst>
                <a:tab pos="180340" algn="l"/>
              </a:tabLst>
            </a:pPr>
            <a:r>
              <a:rPr sz="1800" dirty="0">
                <a:latin typeface="Calibri"/>
                <a:cs typeface="Calibri"/>
              </a:rPr>
              <a:t>–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пропил, </a:t>
            </a:r>
            <a:r>
              <a:rPr sz="1800" spc="-10" dirty="0">
                <a:latin typeface="Calibri"/>
                <a:cs typeface="Calibri"/>
              </a:rPr>
              <a:t>що його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здійснює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канат;</a:t>
            </a:r>
            <a:endParaRPr sz="1800">
              <a:latin typeface="Calibri"/>
              <a:cs typeface="Calibri"/>
            </a:endParaRPr>
          </a:p>
          <a:p>
            <a:pPr marL="180340" indent="-167640">
              <a:lnSpc>
                <a:spcPct val="100000"/>
              </a:lnSpc>
              <a:buAutoNum type="arabicPlain"/>
              <a:tabLst>
                <a:tab pos="180340" algn="l"/>
              </a:tabLst>
            </a:pPr>
            <a:r>
              <a:rPr sz="1800" dirty="0">
                <a:latin typeface="Calibri"/>
                <a:cs typeface="Calibri"/>
              </a:rPr>
              <a:t>–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спеціальний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набір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шківів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для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здійснення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вертикального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пропилу,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врізання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у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горизонтальну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поверхню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8381365" marR="352425">
              <a:lnSpc>
                <a:spcPct val="90000"/>
              </a:lnSpc>
              <a:spcBef>
                <a:spcPts val="484"/>
              </a:spcBef>
            </a:pPr>
            <a:r>
              <a:rPr spc="-5" dirty="0"/>
              <a:t>СПЕЦІАЛЬНІ </a:t>
            </a:r>
            <a:r>
              <a:rPr dirty="0"/>
              <a:t> </a:t>
            </a:r>
            <a:r>
              <a:rPr spc="-5" dirty="0"/>
              <a:t>ІНСТРУМЕНТИ</a:t>
            </a:r>
            <a:r>
              <a:rPr spc="-70" dirty="0"/>
              <a:t> </a:t>
            </a:r>
            <a:r>
              <a:rPr dirty="0"/>
              <a:t>ДЛЯ </a:t>
            </a:r>
            <a:r>
              <a:rPr spc="-710" dirty="0"/>
              <a:t> </a:t>
            </a:r>
            <a:r>
              <a:rPr dirty="0"/>
              <a:t>ВИДОБУТКУ</a:t>
            </a:r>
          </a:p>
          <a:p>
            <a:pPr marL="8381365">
              <a:lnSpc>
                <a:spcPts val="3454"/>
              </a:lnSpc>
            </a:pPr>
            <a:r>
              <a:rPr dirty="0"/>
              <a:t>БЛОЧНОГО</a:t>
            </a:r>
            <a:r>
              <a:rPr spc="-45" dirty="0"/>
              <a:t> </a:t>
            </a:r>
            <a:r>
              <a:rPr spc="-5" dirty="0"/>
              <a:t>КАМЕНЮ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58264" y="475234"/>
            <a:ext cx="44215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5B9BD4"/>
                </a:solidFill>
                <a:latin typeface="Calibri"/>
                <a:cs typeface="Calibri"/>
              </a:rPr>
              <a:t>МАШИНА</a:t>
            </a:r>
            <a:r>
              <a:rPr sz="1800" spc="-3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5B9BD4"/>
                </a:solidFill>
                <a:latin typeface="Calibri"/>
                <a:cs typeface="Calibri"/>
              </a:rPr>
              <a:t>АЛМАЗНО-КАНАТНА</a:t>
            </a:r>
            <a:r>
              <a:rPr sz="1800" spc="-3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5B9BD4"/>
                </a:solidFill>
                <a:latin typeface="Calibri"/>
                <a:cs typeface="Calibri"/>
              </a:rPr>
              <a:t>КАМЕНЕРІЗНА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3923" y="1671827"/>
            <a:ext cx="8191500" cy="4628388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 indent="1187450">
              <a:lnSpc>
                <a:spcPts val="3460"/>
              </a:lnSpc>
              <a:spcBef>
                <a:spcPts val="535"/>
              </a:spcBef>
            </a:pPr>
            <a:r>
              <a:rPr spc="-5" dirty="0"/>
              <a:t>СП</a:t>
            </a:r>
            <a:r>
              <a:rPr spc="5" dirty="0"/>
              <a:t>Е</a:t>
            </a:r>
            <a:r>
              <a:rPr spc="-5" dirty="0"/>
              <a:t>ЦІА</a:t>
            </a:r>
            <a:r>
              <a:rPr spc="-15" dirty="0"/>
              <a:t>Л</a:t>
            </a:r>
            <a:r>
              <a:rPr spc="-5" dirty="0"/>
              <a:t>ЬНІ  </a:t>
            </a:r>
            <a:r>
              <a:rPr dirty="0"/>
              <a:t>ІНСТРУМЕНТИ</a:t>
            </a:r>
            <a:r>
              <a:rPr spc="-90" dirty="0"/>
              <a:t> </a:t>
            </a:r>
            <a:r>
              <a:rPr dirty="0"/>
              <a:t>ДЛЯ</a:t>
            </a:r>
          </a:p>
          <a:p>
            <a:pPr marL="1210310">
              <a:lnSpc>
                <a:spcPts val="3400"/>
              </a:lnSpc>
            </a:pPr>
            <a:r>
              <a:rPr dirty="0"/>
              <a:t>ВИДОБУТКУ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141334" y="2063242"/>
            <a:ext cx="361759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alibri Light"/>
                <a:cs typeface="Calibri Light"/>
              </a:rPr>
              <a:t>БЛОЧНОГО</a:t>
            </a:r>
            <a:r>
              <a:rPr sz="3200" spc="-45" dirty="0">
                <a:latin typeface="Calibri Light"/>
                <a:cs typeface="Calibri Light"/>
              </a:rPr>
              <a:t> </a:t>
            </a:r>
            <a:r>
              <a:rPr sz="3200" spc="-5" dirty="0">
                <a:latin typeface="Calibri Light"/>
                <a:cs typeface="Calibri Light"/>
              </a:rPr>
              <a:t>КАМЕНЮ</a:t>
            </a:r>
            <a:endParaRPr sz="320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23072" y="3684270"/>
            <a:ext cx="3887470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libri"/>
                <a:cs typeface="Calibri"/>
              </a:rPr>
              <a:t>Алмазно-канатні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машини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італійської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фірми 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DazziniMacchine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107351" y="55880"/>
            <a:ext cx="5072380" cy="6697345"/>
            <a:chOff x="1107351" y="55880"/>
            <a:chExt cx="5072380" cy="669734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4356" y="105153"/>
              <a:ext cx="4453128" cy="664768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07351" y="55879"/>
              <a:ext cx="5072380" cy="280670"/>
            </a:xfrm>
            <a:custGeom>
              <a:avLst/>
              <a:gdLst/>
              <a:ahLst/>
              <a:cxnLst/>
              <a:rect l="l" t="t" r="r" b="b"/>
              <a:pathLst>
                <a:path w="5072380" h="280670">
                  <a:moveTo>
                    <a:pt x="5071821" y="0"/>
                  </a:moveTo>
                  <a:lnTo>
                    <a:pt x="1118577" y="0"/>
                  </a:lnTo>
                  <a:lnTo>
                    <a:pt x="1042416" y="0"/>
                  </a:lnTo>
                  <a:lnTo>
                    <a:pt x="0" y="0"/>
                  </a:lnTo>
                  <a:lnTo>
                    <a:pt x="0" y="280416"/>
                  </a:lnTo>
                  <a:lnTo>
                    <a:pt x="1042377" y="280416"/>
                  </a:lnTo>
                  <a:lnTo>
                    <a:pt x="1118577" y="280416"/>
                  </a:lnTo>
                  <a:lnTo>
                    <a:pt x="5071821" y="280416"/>
                  </a:lnTo>
                  <a:lnTo>
                    <a:pt x="507182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45311" y="1599437"/>
            <a:ext cx="16573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i="1" spc="-5" dirty="0">
                <a:latin typeface="Calibri"/>
                <a:cs typeface="Calibri"/>
              </a:rPr>
              <a:t>Блочність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56661" y="1599437"/>
            <a:ext cx="87217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60985" algn="l"/>
                <a:tab pos="2135505" algn="l"/>
                <a:tab pos="3871595" algn="l"/>
                <a:tab pos="4807585" algn="l"/>
                <a:tab pos="5098415" algn="l"/>
                <a:tab pos="6319520" algn="l"/>
                <a:tab pos="7426325" algn="l"/>
              </a:tabLst>
            </a:pPr>
            <a:r>
              <a:rPr sz="2800" spc="-5" dirty="0">
                <a:latin typeface="Calibri"/>
                <a:cs typeface="Calibri"/>
              </a:rPr>
              <a:t>-	</a:t>
            </a:r>
            <a:r>
              <a:rPr sz="2800" spc="-35" dirty="0">
                <a:latin typeface="Calibri"/>
                <a:cs typeface="Calibri"/>
              </a:rPr>
              <a:t>т</a:t>
            </a:r>
            <a:r>
              <a:rPr sz="2800" spc="-5" dirty="0">
                <a:latin typeface="Calibri"/>
                <a:cs typeface="Calibri"/>
              </a:rPr>
              <a:t>ео</a:t>
            </a:r>
            <a:r>
              <a:rPr sz="2800" dirty="0">
                <a:latin typeface="Calibri"/>
                <a:cs typeface="Calibri"/>
              </a:rPr>
              <a:t>р</a:t>
            </a:r>
            <a:r>
              <a:rPr sz="2800" spc="-15" dirty="0">
                <a:latin typeface="Calibri"/>
                <a:cs typeface="Calibri"/>
              </a:rPr>
              <a:t>е</a:t>
            </a:r>
            <a:r>
              <a:rPr sz="2800" spc="-10" dirty="0">
                <a:latin typeface="Calibri"/>
                <a:cs typeface="Calibri"/>
              </a:rPr>
              <a:t>тичн</a:t>
            </a:r>
            <a:r>
              <a:rPr sz="2800" spc="-5" dirty="0">
                <a:latin typeface="Calibri"/>
                <a:cs typeface="Calibri"/>
              </a:rPr>
              <a:t>о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м</a:t>
            </a:r>
            <a:r>
              <a:rPr sz="2800" spc="-25" dirty="0">
                <a:latin typeface="Calibri"/>
                <a:cs typeface="Calibri"/>
              </a:rPr>
              <a:t>о</a:t>
            </a:r>
            <a:r>
              <a:rPr sz="2800" spc="-5" dirty="0">
                <a:latin typeface="Calibri"/>
                <a:cs typeface="Calibri"/>
              </a:rPr>
              <a:t>жливий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вихід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з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масив</a:t>
            </a:r>
            <a:r>
              <a:rPr sz="2800" spc="-5" dirty="0">
                <a:latin typeface="Calibri"/>
                <a:cs typeface="Calibri"/>
              </a:rPr>
              <a:t>у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5" dirty="0">
                <a:latin typeface="Calibri"/>
                <a:cs typeface="Calibri"/>
              </a:rPr>
              <a:t>б</a:t>
            </a:r>
            <a:r>
              <a:rPr sz="2800" spc="-10" dirty="0">
                <a:latin typeface="Calibri"/>
                <a:cs typeface="Calibri"/>
              </a:rPr>
              <a:t>ло</a:t>
            </a:r>
            <a:r>
              <a:rPr sz="2800" spc="-15" dirty="0">
                <a:latin typeface="Calibri"/>
                <a:cs typeface="Calibri"/>
              </a:rPr>
              <a:t>к</a:t>
            </a:r>
            <a:r>
              <a:rPr sz="2800" spc="-5" dirty="0">
                <a:latin typeface="Calibri"/>
                <a:cs typeface="Calibri"/>
              </a:rPr>
              <a:t>ів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40" dirty="0">
                <a:latin typeface="Calibri"/>
                <a:cs typeface="Calibri"/>
              </a:rPr>
              <a:t>к</a:t>
            </a:r>
            <a:r>
              <a:rPr sz="2800" spc="-5" dirty="0">
                <a:latin typeface="Calibri"/>
                <a:cs typeface="Calibri"/>
              </a:rPr>
              <a:t>аменю,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5311" y="2024866"/>
            <a:ext cx="10632440" cy="3227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5"/>
              </a:spcBef>
            </a:pPr>
            <a:r>
              <a:rPr sz="2800" spc="-15" dirty="0">
                <a:latin typeface="Calibri"/>
                <a:cs typeface="Calibri"/>
              </a:rPr>
              <a:t>що</a:t>
            </a:r>
            <a:r>
              <a:rPr sz="2800" spc="60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відповідають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вимогам</a:t>
            </a:r>
            <a:r>
              <a:rPr sz="2800" spc="-5" dirty="0">
                <a:latin typeface="Calibri"/>
                <a:cs typeface="Calibri"/>
              </a:rPr>
              <a:t> промисловості.</a:t>
            </a:r>
            <a:r>
              <a:rPr sz="2800" spc="6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Дослідженнями </a:t>
            </a:r>
            <a:r>
              <a:rPr sz="2800" spc="-5" dirty="0">
                <a:latin typeface="Calibri"/>
                <a:cs typeface="Calibri"/>
              </a:rPr>
              <a:t> визначено,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що</a:t>
            </a:r>
            <a:r>
              <a:rPr sz="2800" spc="60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теоретичний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вихід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блоків</a:t>
            </a:r>
            <a:r>
              <a:rPr sz="2800" spc="60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(теоретична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блочність) 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цілком </a:t>
            </a:r>
            <a:r>
              <a:rPr sz="2800" spc="-5" dirty="0">
                <a:latin typeface="Calibri"/>
                <a:cs typeface="Calibri"/>
              </a:rPr>
              <a:t>і повністю </a:t>
            </a:r>
            <a:r>
              <a:rPr sz="2800" spc="-10" dirty="0">
                <a:latin typeface="Calibri"/>
                <a:cs typeface="Calibri"/>
              </a:rPr>
              <a:t>залежить </a:t>
            </a:r>
            <a:r>
              <a:rPr sz="2800" spc="-5" dirty="0">
                <a:latin typeface="Calibri"/>
                <a:cs typeface="Calibri"/>
              </a:rPr>
              <a:t>від </a:t>
            </a:r>
            <a:r>
              <a:rPr sz="2800" spc="-15" dirty="0">
                <a:latin typeface="Calibri"/>
                <a:cs typeface="Calibri"/>
              </a:rPr>
              <a:t>природної </a:t>
            </a:r>
            <a:r>
              <a:rPr sz="2800" spc="-10" dirty="0">
                <a:latin typeface="Calibri"/>
                <a:cs typeface="Calibri"/>
              </a:rPr>
              <a:t>тріщинуватості і, </a:t>
            </a:r>
            <a:r>
              <a:rPr sz="2800" spc="-5" dirty="0">
                <a:latin typeface="Calibri"/>
                <a:cs typeface="Calibri"/>
              </a:rPr>
              <a:t>в першу 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чергу, </a:t>
            </a:r>
            <a:r>
              <a:rPr sz="2800" spc="-5" dirty="0">
                <a:latin typeface="Calibri"/>
                <a:cs typeface="Calibri"/>
              </a:rPr>
              <a:t>від </a:t>
            </a:r>
            <a:r>
              <a:rPr sz="2800" spc="-10" dirty="0">
                <a:latin typeface="Calibri"/>
                <a:cs typeface="Calibri"/>
              </a:rPr>
              <a:t>таких </a:t>
            </a:r>
            <a:r>
              <a:rPr sz="2800" spc="-5" dirty="0">
                <a:latin typeface="Calibri"/>
                <a:cs typeface="Calibri"/>
              </a:rPr>
              <a:t>показників </a:t>
            </a:r>
            <a:r>
              <a:rPr sz="2800" spc="-10" dirty="0">
                <a:latin typeface="Calibri"/>
                <a:cs typeface="Calibri"/>
              </a:rPr>
              <a:t>її, як неортогональність системи </a:t>
            </a:r>
            <a:r>
              <a:rPr sz="2800" spc="-5" dirty="0">
                <a:latin typeface="Calibri"/>
                <a:cs typeface="Calibri"/>
              </a:rPr>
              <a:t>тріщин, 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відстаней між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ними,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кутів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падіння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тріщин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тощо.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упити мармурові та гранітні сляби: каталог, фото, ціни в Україні">
            <a:extLst>
              <a:ext uri="{FF2B5EF4-FFF2-40B4-BE49-F238E27FC236}">
                <a16:creationId xmlns:a16="http://schemas.microsoft.com/office/drawing/2014/main" id="{8D4E7860-8532-07F9-630D-45B4B1990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70313"/>
            <a:ext cx="3276600" cy="245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➤ Сляби: особливості, способи видобування та виробництва | PIETRA">
            <a:extLst>
              <a:ext uri="{FF2B5EF4-FFF2-40B4-BE49-F238E27FC236}">
                <a16:creationId xmlns:a16="http://schemas.microsoft.com/office/drawing/2014/main" id="{90C984C0-BA04-9E14-DD70-CE8F227C1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124200"/>
            <a:ext cx="479583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Сляби та вироби із граніту – Лезниківський Кар'єр">
            <a:extLst>
              <a:ext uri="{FF2B5EF4-FFF2-40B4-BE49-F238E27FC236}">
                <a16:creationId xmlns:a16="http://schemas.microsoft.com/office/drawing/2014/main" id="{ED49E7E5-F2F4-F5AB-A63B-783BF4926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6" y="282677"/>
            <a:ext cx="4648202" cy="250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7D4C34-BA72-B253-D03C-162CE2CC0564}"/>
              </a:ext>
            </a:extLst>
          </p:cNvPr>
          <p:cNvSpPr txBox="1"/>
          <p:nvPr/>
        </p:nvSpPr>
        <p:spPr>
          <a:xfrm>
            <a:off x="381000" y="1143000"/>
            <a:ext cx="6096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212121"/>
                </a:solidFill>
                <a:effectLst/>
                <a:latin typeface="LatoWeb"/>
              </a:rPr>
              <a:t>Сляб</a:t>
            </a:r>
            <a:r>
              <a:rPr lang="ru-RU" b="0" i="0" dirty="0">
                <a:solidFill>
                  <a:srgbClr val="212121"/>
                </a:solidFill>
                <a:effectLst/>
                <a:latin typeface="LatoWeb"/>
              </a:rPr>
              <a:t> — 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LatoWeb"/>
              </a:rPr>
              <a:t>від</a:t>
            </a:r>
            <a:r>
              <a:rPr lang="ru-RU" b="0" i="0" dirty="0">
                <a:solidFill>
                  <a:srgbClr val="212121"/>
                </a:solidFill>
                <a:effectLst/>
                <a:latin typeface="LatoWeb"/>
              </a:rPr>
              <a:t> 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LatoWeb"/>
              </a:rPr>
              <a:t>англійського</a:t>
            </a:r>
            <a:r>
              <a:rPr lang="ru-RU" b="0" i="0" dirty="0">
                <a:solidFill>
                  <a:srgbClr val="212121"/>
                </a:solidFill>
                <a:effectLst/>
                <a:latin typeface="LatoWeb"/>
              </a:rPr>
              <a:t> слова 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LatoWeb"/>
              </a:rPr>
              <a:t>Slab</a:t>
            </a:r>
            <a:r>
              <a:rPr lang="ru-RU" b="0" i="0" dirty="0">
                <a:solidFill>
                  <a:srgbClr val="212121"/>
                </a:solidFill>
                <a:effectLst/>
                <a:latin typeface="LatoWeb"/>
              </a:rPr>
              <a:t> — плита, пластина, великий шматок.</a:t>
            </a:r>
            <a:r>
              <a:rPr lang="ru-RU" dirty="0">
                <a:solidFill>
                  <a:srgbClr val="212121"/>
                </a:solidFill>
                <a:latin typeface="LatoWeb"/>
              </a:rPr>
              <a:t> 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LatoWeb"/>
              </a:rPr>
              <a:t>Це</a:t>
            </a:r>
            <a:r>
              <a:rPr lang="ru-RU" b="0" i="0" dirty="0">
                <a:solidFill>
                  <a:srgbClr val="212121"/>
                </a:solidFill>
                <a:effectLst/>
                <a:latin typeface="LatoWeb"/>
              </a:rPr>
              <a:t> плита з 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LatoWeb"/>
              </a:rPr>
              <a:t>мармуру</a:t>
            </a:r>
            <a:r>
              <a:rPr lang="ru-RU" b="0" i="0" dirty="0">
                <a:solidFill>
                  <a:srgbClr val="212121"/>
                </a:solidFill>
                <a:effectLst/>
                <a:latin typeface="LatoWeb"/>
              </a:rPr>
              <a:t>, 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LatoWeb"/>
              </a:rPr>
              <a:t>онікса</a:t>
            </a:r>
            <a:r>
              <a:rPr lang="ru-RU" b="0" i="0" dirty="0">
                <a:solidFill>
                  <a:srgbClr val="212121"/>
                </a:solidFill>
                <a:effectLst/>
                <a:latin typeface="LatoWeb"/>
              </a:rPr>
              <a:t>, 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LatoWeb"/>
              </a:rPr>
              <a:t>сланцю</a:t>
            </a:r>
            <a:r>
              <a:rPr lang="ru-RU" b="0" i="0" dirty="0">
                <a:solidFill>
                  <a:srgbClr val="212121"/>
                </a:solidFill>
                <a:effectLst/>
                <a:latin typeface="LatoWeb"/>
              </a:rPr>
              <a:t>, 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LatoWeb"/>
              </a:rPr>
              <a:t>граніту</a:t>
            </a:r>
            <a:r>
              <a:rPr lang="ru-RU" b="0" i="0" dirty="0">
                <a:solidFill>
                  <a:srgbClr val="212121"/>
                </a:solidFill>
                <a:effectLst/>
                <a:latin typeface="LatoWeb"/>
              </a:rPr>
              <a:t> та 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LatoWeb"/>
              </a:rPr>
              <a:t>інших</a:t>
            </a:r>
            <a:r>
              <a:rPr lang="ru-RU" b="0" i="0" dirty="0">
                <a:solidFill>
                  <a:srgbClr val="212121"/>
                </a:solidFill>
                <a:effectLst/>
                <a:latin typeface="LatoWeb"/>
              </a:rPr>
              <a:t> 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LatoWeb"/>
              </a:rPr>
              <a:t>кам'яних</a:t>
            </a:r>
            <a:r>
              <a:rPr lang="ru-RU" b="0" i="0" dirty="0">
                <a:solidFill>
                  <a:srgbClr val="212121"/>
                </a:solidFill>
                <a:effectLst/>
                <a:latin typeface="LatoWeb"/>
              </a:rPr>
              <a:t> 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LatoWeb"/>
              </a:rPr>
              <a:t>порід</a:t>
            </a:r>
            <a:r>
              <a:rPr lang="ru-RU" b="0" i="0" dirty="0">
                <a:solidFill>
                  <a:srgbClr val="212121"/>
                </a:solidFill>
                <a:effectLst/>
                <a:latin typeface="LatoWeb"/>
              </a:rPr>
              <a:t>. 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LatoWeb"/>
              </a:rPr>
              <a:t>Фактично</a:t>
            </a:r>
            <a:r>
              <a:rPr lang="ru-RU" b="0" i="0" dirty="0">
                <a:solidFill>
                  <a:srgbClr val="212121"/>
                </a:solidFill>
                <a:effectLst/>
                <a:latin typeface="LatoWeb"/>
              </a:rPr>
              <a:t> сляб є «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LatoWeb"/>
              </a:rPr>
              <a:t>напівфабрикат</a:t>
            </a:r>
            <a:r>
              <a:rPr lang="ru-RU" b="0" i="0" dirty="0">
                <a:solidFill>
                  <a:srgbClr val="212121"/>
                </a:solidFill>
                <a:effectLst/>
                <a:latin typeface="LatoWeb"/>
              </a:rPr>
              <a:t>», 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LatoWeb"/>
              </a:rPr>
              <a:t>призначений</a:t>
            </a:r>
            <a:r>
              <a:rPr lang="ru-RU" b="0" i="0" dirty="0">
                <a:solidFill>
                  <a:srgbClr val="212121"/>
                </a:solidFill>
                <a:effectLst/>
                <a:latin typeface="LatoWeb"/>
              </a:rPr>
              <a:t> для 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LatoWeb"/>
              </a:rPr>
              <a:t>подальшої</a:t>
            </a:r>
            <a:r>
              <a:rPr lang="ru-RU" b="0" i="0" dirty="0">
                <a:solidFill>
                  <a:srgbClr val="212121"/>
                </a:solidFill>
                <a:effectLst/>
                <a:latin typeface="LatoWeb"/>
              </a:rPr>
              <a:t> 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LatoWeb"/>
              </a:rPr>
              <a:t>обробки</a:t>
            </a:r>
            <a:r>
              <a:rPr lang="ru-RU" b="0" i="0" dirty="0">
                <a:solidFill>
                  <a:srgbClr val="212121"/>
                </a:solidFill>
                <a:effectLst/>
                <a:latin typeface="LatoWeb"/>
              </a:rPr>
              <a:t>. 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LatoWeb"/>
              </a:rPr>
              <a:t>Він</a:t>
            </a:r>
            <a:r>
              <a:rPr lang="ru-RU" b="0" i="0" dirty="0">
                <a:solidFill>
                  <a:srgbClr val="212121"/>
                </a:solidFill>
                <a:effectLst/>
                <a:latin typeface="LatoWeb"/>
              </a:rPr>
              <a:t> 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LatoWeb"/>
              </a:rPr>
              <a:t>має</a:t>
            </a:r>
            <a:r>
              <a:rPr lang="ru-RU" b="0" i="0" dirty="0">
                <a:solidFill>
                  <a:srgbClr val="212121"/>
                </a:solidFill>
                <a:effectLst/>
                <a:latin typeface="LatoWeb"/>
              </a:rPr>
              <a:t> попит у 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LatoWeb"/>
              </a:rPr>
              <a:t>кам'яних</a:t>
            </a:r>
            <a:r>
              <a:rPr lang="ru-RU" b="0" i="0" dirty="0">
                <a:solidFill>
                  <a:srgbClr val="212121"/>
                </a:solidFill>
                <a:effectLst/>
                <a:latin typeface="LatoWeb"/>
              </a:rPr>
              <a:t> 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LatoWeb"/>
              </a:rPr>
              <a:t>майстернях</a:t>
            </a:r>
            <a:r>
              <a:rPr lang="ru-RU" b="0" i="0" dirty="0">
                <a:solidFill>
                  <a:srgbClr val="212121"/>
                </a:solidFill>
                <a:effectLst/>
                <a:latin typeface="LatoWeb"/>
              </a:rPr>
              <a:t>, 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LatoWeb"/>
              </a:rPr>
              <a:t>які</a:t>
            </a:r>
            <a:r>
              <a:rPr lang="ru-RU" b="0" i="0" dirty="0">
                <a:solidFill>
                  <a:srgbClr val="212121"/>
                </a:solidFill>
                <a:effectLst/>
                <a:latin typeface="LatoWeb"/>
              </a:rPr>
              <a:t> 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LatoWeb"/>
              </a:rPr>
              <a:t>спеціалізуються</a:t>
            </a:r>
            <a:r>
              <a:rPr lang="ru-RU" b="0" i="0" dirty="0">
                <a:solidFill>
                  <a:srgbClr val="212121"/>
                </a:solidFill>
                <a:effectLst/>
                <a:latin typeface="LatoWeb"/>
              </a:rPr>
              <a:t> на 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LatoWeb"/>
              </a:rPr>
              <a:t>виготовленні</a:t>
            </a:r>
            <a:r>
              <a:rPr lang="ru-RU" b="0" i="0" dirty="0">
                <a:solidFill>
                  <a:srgbClr val="212121"/>
                </a:solidFill>
                <a:effectLst/>
                <a:latin typeface="LatoWeb"/>
              </a:rPr>
              <a:t> 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LatoWeb"/>
              </a:rPr>
              <a:t>оздоблювальних</a:t>
            </a:r>
            <a:r>
              <a:rPr lang="ru-RU" b="0" i="0" dirty="0">
                <a:solidFill>
                  <a:srgbClr val="212121"/>
                </a:solidFill>
                <a:effectLst/>
                <a:latin typeface="LatoWeb"/>
              </a:rPr>
              <a:t> 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LatoWeb"/>
              </a:rPr>
              <a:t>матеріалів</a:t>
            </a:r>
            <a:r>
              <a:rPr lang="ru-RU" b="0" i="0" dirty="0">
                <a:solidFill>
                  <a:srgbClr val="212121"/>
                </a:solidFill>
                <a:effectLst/>
                <a:latin typeface="LatoWeb"/>
              </a:rPr>
              <a:t>.</a:t>
            </a:r>
            <a:br>
              <a:rPr lang="ru-RU" b="0" i="0" dirty="0">
                <a:solidFill>
                  <a:srgbClr val="212121"/>
                </a:solidFill>
                <a:effectLst/>
                <a:latin typeface="LatoWeb"/>
              </a:rPr>
            </a:br>
            <a:br>
              <a:rPr lang="ru-RU" b="0" i="0" dirty="0">
                <a:solidFill>
                  <a:srgbClr val="212121"/>
                </a:solidFill>
                <a:effectLst/>
                <a:latin typeface="LatoWeb"/>
              </a:rPr>
            </a:br>
            <a:endParaRPr lang="en-US" b="0" i="0" dirty="0">
              <a:solidFill>
                <a:srgbClr val="212121"/>
              </a:solidFill>
              <a:effectLst/>
              <a:latin typeface="LatoWeb"/>
            </a:endParaRPr>
          </a:p>
          <a:p>
            <a:pPr algn="l"/>
            <a:br>
              <a:rPr lang="ru-RU" dirty="0"/>
            </a:br>
            <a:endParaRPr lang="ru-UA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0268" y="335279"/>
            <a:ext cx="10951464" cy="61874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25797" y="528320"/>
            <a:ext cx="34766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Roboto"/>
                <a:cs typeface="Roboto"/>
              </a:rPr>
              <a:t>ВИДОБУТОК</a:t>
            </a:r>
            <a:r>
              <a:rPr sz="2400" spc="-75" dirty="0">
                <a:latin typeface="Roboto"/>
                <a:cs typeface="Roboto"/>
              </a:rPr>
              <a:t> </a:t>
            </a:r>
            <a:r>
              <a:rPr sz="2400" spc="-10" dirty="0">
                <a:latin typeface="Roboto"/>
                <a:cs typeface="Roboto"/>
              </a:rPr>
              <a:t>БАЗАЛЬТА</a:t>
            </a:r>
            <a:endParaRPr sz="240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6400" y="231647"/>
            <a:ext cx="8525256" cy="63947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</TotalTime>
  <Words>3005</Words>
  <Application>Microsoft Office PowerPoint</Application>
  <PresentationFormat>Широкоэкранный</PresentationFormat>
  <Paragraphs>652</Paragraphs>
  <Slides>55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5" baseType="lpstr">
      <vt:lpstr>Arial</vt:lpstr>
      <vt:lpstr>Calibri</vt:lpstr>
      <vt:lpstr>Calibri Light</vt:lpstr>
      <vt:lpstr>LatoWeb</vt:lpstr>
      <vt:lpstr>Microsoft Sans Serif</vt:lpstr>
      <vt:lpstr>Roboto</vt:lpstr>
      <vt:lpstr>Symbol</vt:lpstr>
      <vt:lpstr>Times New Roman</vt:lpstr>
      <vt:lpstr>Verdana</vt:lpstr>
      <vt:lpstr>Office Theme</vt:lpstr>
      <vt:lpstr>Презентация PowerPoint</vt:lpstr>
      <vt:lpstr>Видобування природного каменю</vt:lpstr>
      <vt:lpstr>Області використання природного каменю:</vt:lpstr>
      <vt:lpstr>Основні положення</vt:lpstr>
      <vt:lpstr>Презентация PowerPoint</vt:lpstr>
      <vt:lpstr>Презентация PowerPoint</vt:lpstr>
      <vt:lpstr>Презентация PowerPoint</vt:lpstr>
      <vt:lpstr>Презентация PowerPoint</vt:lpstr>
      <vt:lpstr>ВИДОБУТОК БАЗАЛЬТА</vt:lpstr>
      <vt:lpstr>ВИДОБУТОК МАРМУРУ НА КАР'ЄРІ В ІСПАНІЇ</vt:lpstr>
      <vt:lpstr>способів руйнування  облицьовувального  підготовці  його до</vt:lpstr>
      <vt:lpstr>Схема поділу моноліту на блоки</vt:lpstr>
      <vt:lpstr>Презентация PowerPoint</vt:lpstr>
      <vt:lpstr>Шарова панельно-положиста технологічна  схема видобування гранітних блоків при  термовибухоклиновому способі підготовки  їх до виймання та розробки масивів типів  1б, 1в: 1 – бак для пального;</vt:lpstr>
      <vt:lpstr>Презентация PowerPoint</vt:lpstr>
      <vt:lpstr>Презентация PowerPoint</vt:lpstr>
      <vt:lpstr>ПОРОДОРУЙНІВНИЙ  ІНСТРУМЕНТ</vt:lpstr>
      <vt:lpstr>ПОРОДОРУЙНІВНИЙ  ІНСТРУМЕНТ</vt:lpstr>
      <vt:lpstr>Бурові роботи при  видобуванні блоків</vt:lpstr>
      <vt:lpstr>Презентация PowerPoint</vt:lpstr>
      <vt:lpstr>Технічна характеристика перфораторів</vt:lpstr>
      <vt:lpstr>Перфоратори</vt:lpstr>
      <vt:lpstr>МЕТОДИ  ВІДКОЛЮВАННЯ</vt:lpstr>
      <vt:lpstr>МЕТОДИ  ВІДКОЛЮВАННЯ</vt:lpstr>
      <vt:lpstr>Презентация PowerPoint</vt:lpstr>
      <vt:lpstr>МЕТОДИ  ВІДКОЛЮВАННЯ</vt:lpstr>
      <vt:lpstr>Презентация PowerPoint</vt:lpstr>
      <vt:lpstr>МЕТОДИ  ВІДКОЛЮВАННЯ</vt:lpstr>
      <vt:lpstr>МЕТОДИ  ВІДКОЛЮВАННЯ</vt:lpstr>
      <vt:lpstr>МЕТОДИ  ВІДКОЛЮВАННЯ</vt:lpstr>
      <vt:lpstr>МЕТОДИ  ВІДКОЛЮВАННЯ</vt:lpstr>
      <vt:lpstr>МЕТОДИ  ВІДКОЛЮВАННЯ</vt:lpstr>
      <vt:lpstr>МЕТОДИ  ВІДКОЛЮВАННЯ</vt:lpstr>
      <vt:lpstr>МЕТОДИ  ВІДКОЛЮВАННЯ</vt:lpstr>
      <vt:lpstr>МЕТОДИ  ВІДКОЛЮВАННЯ</vt:lpstr>
      <vt:lpstr>МЕТОДИ  ВІДКОЛЮВАННЯ</vt:lpstr>
      <vt:lpstr>МЕТОДИ ЗАВАЛЕННЯ  ВІДОКРЕМЛЕНОГО  МОНОЛІТУ</vt:lpstr>
      <vt:lpstr>МЕТОДИ ЗАВАЛЕННЯ  ВІДОКРЕМЛЕНОГО  МОНОЛІТУ</vt:lpstr>
      <vt:lpstr>МЕТОДИ ЗАВАЛЕННЯ  ВІДОКРЕМЛЕНОГО  МОНОЛІТУ</vt:lpstr>
      <vt:lpstr>МЕТОДИ ЗАВАЛЕННЯ  ВІДОКРЕМЛЕНОГО  МОНОЛІТУ</vt:lpstr>
      <vt:lpstr>МЕТОДИ ЗАВАЛЕННЯ  ВІДОКРЕМЛЕНОГО  МОНОЛІТУ</vt:lpstr>
      <vt:lpstr>МЕТОДИ ЗАВАЛЕННЯ  ВІДОКРЕМЛЕНОГО  МОНОЛІТУ</vt:lpstr>
      <vt:lpstr>СПЕЦІАЛЬНІ  ІНСТРУМЕНТИ ДЛЯ ВИДОБУТКУ</vt:lpstr>
      <vt:lpstr>СПЕЦІАЛЬНІ  ІНСТРУМЕНТИ ДЛЯ ВИДОБУТКУ</vt:lpstr>
      <vt:lpstr>СПЕЦІАЛЬНІ  ІНСТРУМЕНТИ ДЛЯ ВИДОБУТКУ</vt:lpstr>
      <vt:lpstr>Презентация PowerPoint</vt:lpstr>
      <vt:lpstr>Презентация PowerPoint</vt:lpstr>
      <vt:lpstr>СПЕЦІАЛЬНІ  ІНСТРУМЕНТИ ДЛЯ ВИДОБУТКУ</vt:lpstr>
      <vt:lpstr>СПЕЦІАЛЬНІ  ІНСТРУМЕНТИ ДЛЯ ВИДОБУТКУ</vt:lpstr>
      <vt:lpstr>СПЕЦІАЛЬНІ  ІНСТРУМЕНТИ ДЛЯ ВИДОБУТКУ</vt:lpstr>
      <vt:lpstr>СПЕЦІАЛЬНІ  ІНСТРУМЕНТИ ДЛЯ  ВИДОБУТКУ БЛОЧНОГО КАМЕНЮ</vt:lpstr>
      <vt:lpstr>МАШИНА АЛМАЗНО-КАНАТНА КАМЕНЕРІЗНА</vt:lpstr>
      <vt:lpstr>СПЕЦІАЛЬНІ  ІНСТРУМЕНТИ ДЛЯ  ВИДОБУТКУ БЛОЧНОГО КАМЕНЮ</vt:lpstr>
      <vt:lpstr>СПЕЦІАЛЬНІ  ІНСТРУМЕНТИ ДЛЯ  ВИДОБУТКУ БЛОЧНОГО КАМЕНЮ</vt:lpstr>
      <vt:lpstr>СПЕЦІАЛЬНІ  ІНСТРУМЕНТИ ДЛЯ ВИДОБУТКУ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Лекція 4. Технологія нагірного способу видобування блочного облицювального каменю</dc:title>
  <dc:creator>sv.kalchuk@outlook.com</dc:creator>
  <cp:lastModifiedBy>Ярослав Наумов</cp:lastModifiedBy>
  <cp:revision>5</cp:revision>
  <dcterms:created xsi:type="dcterms:W3CDTF">2024-11-12T18:35:00Z</dcterms:created>
  <dcterms:modified xsi:type="dcterms:W3CDTF">2024-11-13T07:34:50Z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2023-12-03T00:00:00Z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2024-11-12T00:00:00Z</vt:filetime>
  </property>
</Properties>
</file>