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sldSz cx="12192000" cy="6858000"/>
  <p:notesSz cx="12192000" cy="6858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77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3842" y="506425"/>
            <a:ext cx="3544315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38120" y="330453"/>
            <a:ext cx="6715759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15354" y="2715005"/>
            <a:ext cx="5934709" cy="2220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g"/><Relationship Id="rId4" Type="http://schemas.openxmlformats.org/officeDocument/2006/relationships/image" Target="../media/image74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youtube.com/watch?v=BiBM-RjoEVA&amp;ab_channel=%D0%A3%D0%BA%D1%80%D0%B0%D1%97%D0%BD%D1%81%D1%8C%D0%BA%D0%B0%D0%BF%D1%80%D0%B0%D0%B2%D0%B4%D0%B0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hyperlink" Target="https://ru.wikipedia.org/wiki/%D0%9D%D0%B5%D0%BC%D0%B5%D1%86%D0%BA%D0%B8%D0%B9_%D1%8F%D0%B7%D1%8B%D0%B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g"/><Relationship Id="rId5" Type="http://schemas.openxmlformats.org/officeDocument/2006/relationships/image" Target="../media/image107.png"/><Relationship Id="rId4" Type="http://schemas.openxmlformats.org/officeDocument/2006/relationships/image" Target="../media/image106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4" Type="http://schemas.openxmlformats.org/officeDocument/2006/relationships/image" Target="../media/image11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121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7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zakon.rada.gov.ua/laws/show/86-2022-%D0%BF#n8" TargetMode="External"/><Relationship Id="rId4" Type="http://schemas.openxmlformats.org/officeDocument/2006/relationships/image" Target="../media/image142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80884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657469" y="409727"/>
            <a:ext cx="6425565" cy="70866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65"/>
              </a:spcBef>
            </a:pPr>
            <a:r>
              <a:rPr sz="1600" b="1" spc="-15" dirty="0">
                <a:solidFill>
                  <a:srgbClr val="1D2024"/>
                </a:solidFill>
                <a:latin typeface="Times New Roman"/>
                <a:cs typeface="Times New Roman"/>
              </a:rPr>
              <a:t>ДЕРЖАВНИЙ</a:t>
            </a:r>
            <a:r>
              <a:rPr sz="1600" b="1" spc="40" dirty="0">
                <a:solidFill>
                  <a:srgbClr val="1D2024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1D2024"/>
                </a:solidFill>
                <a:latin typeface="Times New Roman"/>
                <a:cs typeface="Times New Roman"/>
              </a:rPr>
              <a:t>УНІВЕРСИТЕТ</a:t>
            </a:r>
            <a:r>
              <a:rPr sz="1600" b="1" spc="10" dirty="0">
                <a:solidFill>
                  <a:srgbClr val="1D2024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1D2024"/>
                </a:solidFill>
                <a:latin typeface="Times New Roman"/>
                <a:cs typeface="Times New Roman"/>
              </a:rPr>
              <a:t>"ЖИТОМИРСЬКА</a:t>
            </a:r>
            <a:r>
              <a:rPr sz="1600" b="1" spc="60" dirty="0">
                <a:solidFill>
                  <a:srgbClr val="1D2024"/>
                </a:solidFill>
                <a:latin typeface="Times New Roman"/>
                <a:cs typeface="Times New Roman"/>
              </a:rPr>
              <a:t> </a:t>
            </a:r>
            <a:r>
              <a:rPr sz="1600" b="1" spc="-20" dirty="0">
                <a:solidFill>
                  <a:srgbClr val="1D2024"/>
                </a:solidFill>
                <a:latin typeface="Times New Roman"/>
                <a:cs typeface="Times New Roman"/>
              </a:rPr>
              <a:t>ПОЛІТЕХНІКА"</a:t>
            </a: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770"/>
              </a:spcBef>
            </a:pPr>
            <a:r>
              <a:rPr sz="1600" b="1" spc="-15" dirty="0">
                <a:solidFill>
                  <a:srgbClr val="1D2024"/>
                </a:solidFill>
                <a:latin typeface="Times New Roman"/>
                <a:cs typeface="Times New Roman"/>
              </a:rPr>
              <a:t>Кафедра</a:t>
            </a:r>
            <a:r>
              <a:rPr sz="1600" b="1" spc="35" dirty="0">
                <a:solidFill>
                  <a:srgbClr val="1D2024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1D2024"/>
                </a:solidFill>
                <a:latin typeface="Times New Roman"/>
                <a:cs typeface="Times New Roman"/>
              </a:rPr>
              <a:t>гірничих</a:t>
            </a:r>
            <a:r>
              <a:rPr sz="1600" b="1" spc="20" dirty="0">
                <a:solidFill>
                  <a:srgbClr val="1D2024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1D2024"/>
                </a:solidFill>
                <a:latin typeface="Times New Roman"/>
                <a:cs typeface="Times New Roman"/>
              </a:rPr>
              <a:t>технологій</a:t>
            </a:r>
            <a:r>
              <a:rPr sz="1600" b="1" spc="40" dirty="0">
                <a:solidFill>
                  <a:srgbClr val="1D2024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1D2024"/>
                </a:solidFill>
                <a:latin typeface="Times New Roman"/>
                <a:cs typeface="Times New Roman"/>
              </a:rPr>
              <a:t>і</a:t>
            </a:r>
            <a:r>
              <a:rPr sz="1600" b="1" spc="10" dirty="0">
                <a:solidFill>
                  <a:srgbClr val="1D2024"/>
                </a:solidFill>
                <a:latin typeface="Times New Roman"/>
                <a:cs typeface="Times New Roman"/>
              </a:rPr>
              <a:t> </a:t>
            </a:r>
            <a:r>
              <a:rPr sz="1600" b="1" spc="-20" dirty="0">
                <a:solidFill>
                  <a:srgbClr val="1D2024"/>
                </a:solidFill>
                <a:latin typeface="Times New Roman"/>
                <a:cs typeface="Times New Roman"/>
              </a:rPr>
              <a:t>будівництва</a:t>
            </a:r>
            <a:r>
              <a:rPr sz="1600" b="1" spc="15" dirty="0">
                <a:solidFill>
                  <a:srgbClr val="1D2024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1D2024"/>
                </a:solidFill>
                <a:latin typeface="Times New Roman"/>
                <a:cs typeface="Times New Roman"/>
              </a:rPr>
              <a:t>ім.</a:t>
            </a:r>
            <a:r>
              <a:rPr sz="1600" b="1" spc="5" dirty="0">
                <a:solidFill>
                  <a:srgbClr val="1D2024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1D2024"/>
                </a:solidFill>
                <a:latin typeface="Times New Roman"/>
                <a:cs typeface="Times New Roman"/>
              </a:rPr>
              <a:t>проф.</a:t>
            </a:r>
            <a:r>
              <a:rPr sz="1600" b="1" spc="10" dirty="0">
                <a:solidFill>
                  <a:srgbClr val="1D2024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1D2024"/>
                </a:solidFill>
                <a:latin typeface="Times New Roman"/>
                <a:cs typeface="Times New Roman"/>
              </a:rPr>
              <a:t>Бакка</a:t>
            </a:r>
            <a:r>
              <a:rPr sz="1600" b="1" spc="15" dirty="0">
                <a:solidFill>
                  <a:srgbClr val="1D2024"/>
                </a:solidFill>
                <a:latin typeface="Times New Roman"/>
                <a:cs typeface="Times New Roman"/>
              </a:rPr>
              <a:t> </a:t>
            </a:r>
            <a:r>
              <a:rPr sz="1600" b="1" spc="-45" dirty="0">
                <a:solidFill>
                  <a:srgbClr val="1D2024"/>
                </a:solidFill>
                <a:latin typeface="Times New Roman"/>
                <a:cs typeface="Times New Roman"/>
              </a:rPr>
              <a:t>М.Т.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29273" y="1816734"/>
            <a:ext cx="5487035" cy="2308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5260">
              <a:lnSpc>
                <a:spcPct val="130000"/>
              </a:lnSpc>
              <a:spcBef>
                <a:spcPts val="100"/>
              </a:spcBef>
            </a:pPr>
            <a:r>
              <a:rPr sz="2700" b="1" spc="-15" dirty="0">
                <a:latin typeface="Calibri"/>
                <a:cs typeface="Calibri"/>
              </a:rPr>
              <a:t>СКЛАДОВІ</a:t>
            </a:r>
            <a:r>
              <a:rPr sz="2700" b="1" spc="-10" dirty="0">
                <a:latin typeface="Calibri"/>
                <a:cs typeface="Calibri"/>
              </a:rPr>
              <a:t> СТРУКТУРИ</a:t>
            </a:r>
            <a:r>
              <a:rPr sz="2700" b="1" dirty="0">
                <a:latin typeface="Calibri"/>
                <a:cs typeface="Calibri"/>
              </a:rPr>
              <a:t> </a:t>
            </a:r>
            <a:r>
              <a:rPr sz="2700" b="1" spc="-10" dirty="0">
                <a:latin typeface="Calibri"/>
                <a:cs typeface="Calibri"/>
              </a:rPr>
              <a:t>ТЕХНОЛОГІЇ </a:t>
            </a:r>
            <a:r>
              <a:rPr sz="2700" b="1" spc="-5" dirty="0">
                <a:latin typeface="Calibri"/>
                <a:cs typeface="Calibri"/>
              </a:rPr>
              <a:t> </a:t>
            </a:r>
            <a:r>
              <a:rPr sz="2700" b="1" spc="-20" dirty="0">
                <a:latin typeface="Calibri"/>
                <a:cs typeface="Calibri"/>
              </a:rPr>
              <a:t>ВІДКРИТОГО</a:t>
            </a:r>
            <a:r>
              <a:rPr sz="2700" b="1" spc="-15" dirty="0">
                <a:latin typeface="Calibri"/>
                <a:cs typeface="Calibri"/>
              </a:rPr>
              <a:t> ВИДОБУТКУ</a:t>
            </a:r>
            <a:r>
              <a:rPr sz="2700" b="1" spc="5" dirty="0">
                <a:latin typeface="Calibri"/>
                <a:cs typeface="Calibri"/>
              </a:rPr>
              <a:t> </a:t>
            </a:r>
            <a:r>
              <a:rPr sz="2700" b="1" spc="-15" dirty="0">
                <a:latin typeface="Calibri"/>
                <a:cs typeface="Calibri"/>
              </a:rPr>
              <a:t>КОРИСНИХ</a:t>
            </a:r>
            <a:endParaRPr sz="2700">
              <a:latin typeface="Calibri"/>
              <a:cs typeface="Calibri"/>
            </a:endParaRPr>
          </a:p>
          <a:p>
            <a:pPr marL="1997075">
              <a:lnSpc>
                <a:spcPct val="100000"/>
              </a:lnSpc>
              <a:spcBef>
                <a:spcPts val="975"/>
              </a:spcBef>
            </a:pPr>
            <a:r>
              <a:rPr sz="2700" b="1" spc="-15" dirty="0">
                <a:latin typeface="Calibri"/>
                <a:cs typeface="Calibri"/>
              </a:rPr>
              <a:t>КОПАЛИН</a:t>
            </a:r>
            <a:endParaRPr sz="2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00">
              <a:latin typeface="Calibri"/>
              <a:cs typeface="Calibri"/>
            </a:endParaRPr>
          </a:p>
          <a:p>
            <a:pPr marR="12700" algn="ctr">
              <a:lnSpc>
                <a:spcPct val="100000"/>
              </a:lnSpc>
              <a:spcBef>
                <a:spcPts val="5"/>
              </a:spcBef>
            </a:pPr>
            <a:r>
              <a:rPr sz="2200" b="1" spc="-5" dirty="0">
                <a:latin typeface="Calibri"/>
                <a:cs typeface="Calibri"/>
              </a:rPr>
              <a:t>Лекція</a:t>
            </a:r>
            <a:r>
              <a:rPr sz="2200" b="1" spc="-20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5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37838" y="335356"/>
            <a:ext cx="412178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Методи</a:t>
            </a:r>
            <a:r>
              <a:rPr spc="-105" dirty="0"/>
              <a:t> </a:t>
            </a:r>
            <a:r>
              <a:rPr spc="-25" dirty="0"/>
              <a:t>підривних</a:t>
            </a:r>
            <a:r>
              <a:rPr spc="-100" dirty="0"/>
              <a:t> </a:t>
            </a:r>
            <a:r>
              <a:rPr spc="-15" dirty="0"/>
              <a:t>робіт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07890" y="1564970"/>
            <a:ext cx="7909559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 indent="440055" algn="just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latin typeface="Calibri"/>
                <a:cs typeface="Calibri"/>
              </a:rPr>
              <a:t>Метод </a:t>
            </a:r>
            <a:r>
              <a:rPr sz="2400" b="1" spc="-5" dirty="0">
                <a:latin typeface="Calibri"/>
                <a:cs typeface="Calibri"/>
              </a:rPr>
              <a:t>шпурових зарядів </a:t>
            </a:r>
            <a:r>
              <a:rPr sz="2400" spc="-15" dirty="0">
                <a:latin typeface="Calibri"/>
                <a:cs typeface="Calibri"/>
              </a:rPr>
              <a:t>полягає </a:t>
            </a:r>
            <a:r>
              <a:rPr sz="2400" dirty="0">
                <a:latin typeface="Calibri"/>
                <a:cs typeface="Calibri"/>
              </a:rPr>
              <a:t>в </a:t>
            </a:r>
            <a:r>
              <a:rPr sz="2400" spc="-5" dirty="0">
                <a:latin typeface="Calibri"/>
                <a:cs typeface="Calibri"/>
              </a:rPr>
              <a:t>розташуванні </a:t>
            </a:r>
            <a:r>
              <a:rPr sz="2400" dirty="0">
                <a:latin typeface="Calibri"/>
                <a:cs typeface="Calibri"/>
              </a:rPr>
              <a:t>набоїв 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ВР в шпурах – </a:t>
            </a:r>
            <a:r>
              <a:rPr sz="2400" spc="-5" dirty="0">
                <a:latin typeface="Calibri"/>
                <a:cs typeface="Calibri"/>
              </a:rPr>
              <a:t>циліндричних каналах </a:t>
            </a:r>
            <a:r>
              <a:rPr sz="2400" spc="-10" dirty="0">
                <a:latin typeface="Calibri"/>
                <a:cs typeface="Calibri"/>
              </a:rPr>
              <a:t>діаметром до </a:t>
            </a:r>
            <a:r>
              <a:rPr sz="2400" spc="-5" dirty="0">
                <a:latin typeface="Calibri"/>
                <a:cs typeface="Calibri"/>
              </a:rPr>
              <a:t>75 мм </a:t>
            </a:r>
            <a:r>
              <a:rPr sz="2400" dirty="0">
                <a:latin typeface="Calibri"/>
                <a:cs typeface="Calibri"/>
              </a:rPr>
              <a:t>і 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глибиною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до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5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м.</a:t>
            </a:r>
            <a:endParaRPr sz="2400">
              <a:latin typeface="Calibri"/>
              <a:cs typeface="Calibri"/>
            </a:endParaRPr>
          </a:p>
          <a:p>
            <a:pPr marL="12700" marR="5080" indent="440055" algn="just">
              <a:lnSpc>
                <a:spcPct val="100000"/>
              </a:lnSpc>
              <a:spcBef>
                <a:spcPts val="5"/>
              </a:spcBef>
            </a:pPr>
            <a:r>
              <a:rPr sz="2400" spc="-10" dirty="0">
                <a:latin typeface="Calibri"/>
                <a:cs typeface="Calibri"/>
              </a:rPr>
              <a:t>Цей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метод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широко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застосовують</a:t>
            </a:r>
            <a:r>
              <a:rPr sz="2400" spc="5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на</a:t>
            </a:r>
            <a:r>
              <a:rPr sz="2400" spc="54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відкритих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розробках: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857992" y="3394709"/>
            <a:ext cx="12560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Calibri"/>
                <a:cs typeface="Calibri"/>
              </a:rPr>
              <a:t>нерудних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07890" y="3394709"/>
            <a:ext cx="666115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193675" indent="-22860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309245" algn="l"/>
                <a:tab pos="309880" algn="l"/>
                <a:tab pos="995044" algn="l"/>
                <a:tab pos="2848610" algn="l"/>
                <a:tab pos="4275455" algn="l"/>
                <a:tab pos="4548505" algn="l"/>
                <a:tab pos="5234305" algn="l"/>
              </a:tabLst>
            </a:pPr>
            <a:r>
              <a:rPr dirty="0"/>
              <a:t>	</a:t>
            </a:r>
            <a:r>
              <a:rPr sz="2400" dirty="0">
                <a:latin typeface="Calibri"/>
                <a:cs typeface="Calibri"/>
              </a:rPr>
              <a:t>при	</a:t>
            </a:r>
            <a:r>
              <a:rPr sz="2400" spc="-10" dirty="0">
                <a:latin typeface="Calibri"/>
                <a:cs typeface="Calibri"/>
              </a:rPr>
              <a:t>роздільному	</a:t>
            </a:r>
            <a:r>
              <a:rPr sz="2400" dirty="0">
                <a:latin typeface="Calibri"/>
                <a:cs typeface="Calibri"/>
              </a:rPr>
              <a:t>вийманні	і	при	вийманні </a:t>
            </a:r>
            <a:r>
              <a:rPr sz="2400" spc="-10" dirty="0">
                <a:latin typeface="Calibri"/>
                <a:cs typeface="Calibri"/>
              </a:rPr>
              <a:t>корисних 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копалин,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Font typeface="Microsoft Sans Serif"/>
              <a:buChar char="•"/>
              <a:tabLst>
                <a:tab pos="241300" algn="l"/>
              </a:tabLst>
            </a:pPr>
            <a:r>
              <a:rPr sz="2400" dirty="0">
                <a:latin typeface="Calibri"/>
                <a:cs typeface="Calibri"/>
              </a:rPr>
              <a:t>при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розробці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покладів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незначної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потужності,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Font typeface="Microsoft Sans Serif"/>
              <a:buChar char="•"/>
              <a:tabLst>
                <a:tab pos="241300" algn="l"/>
              </a:tabLst>
            </a:pPr>
            <a:r>
              <a:rPr sz="2400" dirty="0">
                <a:latin typeface="Calibri"/>
                <a:cs typeface="Calibri"/>
              </a:rPr>
              <a:t>при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розпушуванні </a:t>
            </a:r>
            <a:r>
              <a:rPr sz="2400" dirty="0">
                <a:latin typeface="Calibri"/>
                <a:cs typeface="Calibri"/>
              </a:rPr>
              <a:t>сезонної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мерзлоти,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Font typeface="Microsoft Sans Serif"/>
              <a:buChar char="•"/>
              <a:tabLst>
                <a:tab pos="241300" algn="l"/>
              </a:tabLst>
            </a:pPr>
            <a:r>
              <a:rPr sz="2400" dirty="0">
                <a:latin typeface="Calibri"/>
                <a:cs typeface="Calibri"/>
              </a:rPr>
              <a:t>при</a:t>
            </a:r>
            <a:r>
              <a:rPr sz="2400" spc="-10" dirty="0">
                <a:latin typeface="Calibri"/>
                <a:cs typeface="Calibri"/>
              </a:rPr>
              <a:t> комбайновому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вийманні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зруйнованих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порід,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Font typeface="Microsoft Sans Serif"/>
              <a:buChar char="•"/>
              <a:tabLst>
                <a:tab pos="241300" algn="l"/>
              </a:tabLst>
            </a:pPr>
            <a:r>
              <a:rPr sz="2400" dirty="0">
                <a:latin typeface="Calibri"/>
                <a:cs typeface="Calibri"/>
              </a:rPr>
              <a:t>при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подрібненні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негабаритів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і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т.ін.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307" y="1665732"/>
            <a:ext cx="3784091" cy="41361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37838" y="383794"/>
            <a:ext cx="41211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30" dirty="0"/>
              <a:t>Методи</a:t>
            </a:r>
            <a:r>
              <a:rPr spc="-90" dirty="0"/>
              <a:t> </a:t>
            </a:r>
            <a:r>
              <a:rPr spc="-25" dirty="0"/>
              <a:t>підривних</a:t>
            </a:r>
            <a:r>
              <a:rPr spc="-90" dirty="0"/>
              <a:t> </a:t>
            </a:r>
            <a:r>
              <a:rPr spc="-15" dirty="0"/>
              <a:t>робіт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349365" y="1781047"/>
            <a:ext cx="20808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alibri"/>
                <a:cs typeface="Calibri"/>
              </a:rPr>
              <a:t>све</a:t>
            </a:r>
            <a:r>
              <a:rPr sz="2400" b="1" spc="-45" dirty="0">
                <a:latin typeface="Calibri"/>
                <a:cs typeface="Calibri"/>
              </a:rPr>
              <a:t>р</a:t>
            </a:r>
            <a:r>
              <a:rPr sz="2400" b="1" spc="-5" dirty="0">
                <a:latin typeface="Calibri"/>
                <a:cs typeface="Calibri"/>
              </a:rPr>
              <a:t>д</a:t>
            </a:r>
            <a:r>
              <a:rPr sz="2400" b="1" spc="-10" dirty="0">
                <a:latin typeface="Calibri"/>
                <a:cs typeface="Calibri"/>
              </a:rPr>
              <a:t>л</a:t>
            </a:r>
            <a:r>
              <a:rPr sz="2400" b="1" dirty="0">
                <a:latin typeface="Calibri"/>
                <a:cs typeface="Calibri"/>
              </a:rPr>
              <a:t>овин</a:t>
            </a:r>
            <a:r>
              <a:rPr sz="2400" b="1" spc="10" dirty="0">
                <a:latin typeface="Calibri"/>
                <a:cs typeface="Calibri"/>
              </a:rPr>
              <a:t>н</a:t>
            </a:r>
            <a:r>
              <a:rPr sz="2400" b="1" spc="5" dirty="0">
                <a:latin typeface="Calibri"/>
                <a:cs typeface="Calibri"/>
              </a:rPr>
              <a:t>и</a:t>
            </a:r>
            <a:r>
              <a:rPr sz="2400" b="1" dirty="0">
                <a:latin typeface="Calibri"/>
                <a:cs typeface="Calibri"/>
              </a:rPr>
              <a:t>х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40318" y="1781047"/>
            <a:ext cx="26365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45235" algn="l"/>
                <a:tab pos="2477135" algn="l"/>
              </a:tabLst>
            </a:pPr>
            <a:r>
              <a:rPr sz="2400" b="1" dirty="0">
                <a:latin typeface="Calibri"/>
                <a:cs typeface="Calibri"/>
              </a:rPr>
              <a:t>за</a:t>
            </a:r>
            <a:r>
              <a:rPr sz="2400" b="1" spc="-10" dirty="0">
                <a:latin typeface="Calibri"/>
                <a:cs typeface="Calibri"/>
              </a:rPr>
              <a:t>р</a:t>
            </a:r>
            <a:r>
              <a:rPr sz="2400" b="1" spc="-5" dirty="0">
                <a:latin typeface="Calibri"/>
                <a:cs typeface="Calibri"/>
              </a:rPr>
              <a:t>яді</a:t>
            </a:r>
            <a:r>
              <a:rPr sz="2400" b="1" dirty="0">
                <a:latin typeface="Calibri"/>
                <a:cs typeface="Calibri"/>
              </a:rPr>
              <a:t>в	</a:t>
            </a:r>
            <a:r>
              <a:rPr sz="2400" dirty="0">
                <a:latin typeface="Calibri"/>
                <a:cs typeface="Calibri"/>
              </a:rPr>
              <a:t>п</a:t>
            </a:r>
            <a:r>
              <a:rPr sz="2400" spc="-55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ля</a:t>
            </a:r>
            <a:r>
              <a:rPr sz="2400" spc="-15" dirty="0">
                <a:latin typeface="Calibri"/>
                <a:cs typeface="Calibri"/>
              </a:rPr>
              <a:t>г</a:t>
            </a:r>
            <a:r>
              <a:rPr sz="2400" dirty="0">
                <a:latin typeface="Calibri"/>
                <a:cs typeface="Calibri"/>
              </a:rPr>
              <a:t>ає	в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03775" y="1781047"/>
            <a:ext cx="15240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755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latin typeface="Calibri"/>
                <a:cs typeface="Calibri"/>
              </a:rPr>
              <a:t>Метод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розмі</a:t>
            </a:r>
            <a:r>
              <a:rPr sz="2400" spc="-25" dirty="0">
                <a:latin typeface="Calibri"/>
                <a:cs typeface="Calibri"/>
              </a:rPr>
              <a:t>щ</a:t>
            </a:r>
            <a:r>
              <a:rPr sz="2400" dirty="0">
                <a:latin typeface="Calibri"/>
                <a:cs typeface="Calibri"/>
              </a:rPr>
              <a:t>енні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28841" y="2146808"/>
            <a:ext cx="45453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00810" algn="l"/>
                <a:tab pos="2147570" algn="l"/>
                <a:tab pos="2716530" algn="l"/>
              </a:tabLst>
            </a:pPr>
            <a:r>
              <a:rPr sz="2400" spc="-5" dirty="0">
                <a:latin typeface="Calibri"/>
                <a:cs typeface="Calibri"/>
              </a:rPr>
              <a:t>зарядів	</a:t>
            </a:r>
            <a:r>
              <a:rPr sz="2400" dirty="0">
                <a:latin typeface="Calibri"/>
                <a:cs typeface="Calibri"/>
              </a:rPr>
              <a:t>ВР	в	</a:t>
            </a:r>
            <a:r>
              <a:rPr sz="2400" spc="-10" dirty="0">
                <a:latin typeface="Calibri"/>
                <a:cs typeface="Calibri"/>
              </a:rPr>
              <a:t>свердловинах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03775" y="2512567"/>
            <a:ext cx="647319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551940" algn="l"/>
                <a:tab pos="2854960" algn="l"/>
                <a:tab pos="3418840" algn="l"/>
                <a:tab pos="4643120" algn="l"/>
                <a:tab pos="5121275" algn="l"/>
                <a:tab pos="5734050" algn="l"/>
                <a:tab pos="6389370" algn="l"/>
              </a:tabLst>
            </a:pPr>
            <a:r>
              <a:rPr sz="2400" spc="-5" dirty="0">
                <a:latin typeface="Calibri"/>
                <a:cs typeface="Calibri"/>
              </a:rPr>
              <a:t>діаме</a:t>
            </a:r>
            <a:r>
              <a:rPr sz="2400" spc="-10" dirty="0">
                <a:latin typeface="Calibri"/>
                <a:cs typeface="Calibri"/>
              </a:rPr>
              <a:t>т</a:t>
            </a:r>
            <a:r>
              <a:rPr sz="2400" spc="-5" dirty="0">
                <a:latin typeface="Calibri"/>
                <a:cs typeface="Calibri"/>
              </a:rPr>
              <a:t>ро</a:t>
            </a:r>
            <a:r>
              <a:rPr sz="2400" dirty="0">
                <a:latin typeface="Calibri"/>
                <a:cs typeface="Calibri"/>
              </a:rPr>
              <a:t>м	</a:t>
            </a:r>
            <a:r>
              <a:rPr sz="2400" spc="-5" dirty="0">
                <a:latin typeface="Calibri"/>
                <a:cs typeface="Calibri"/>
              </a:rPr>
              <a:t>105</a:t>
            </a:r>
            <a:r>
              <a:rPr sz="2400" spc="-10" dirty="0">
                <a:latin typeface="Calibri"/>
                <a:cs typeface="Calibri"/>
              </a:rPr>
              <a:t>...</a:t>
            </a:r>
            <a:r>
              <a:rPr sz="2400" spc="-5" dirty="0">
                <a:latin typeface="Calibri"/>
                <a:cs typeface="Calibri"/>
              </a:rPr>
              <a:t>40</a:t>
            </a:r>
            <a:r>
              <a:rPr sz="2400" dirty="0">
                <a:latin typeface="Calibri"/>
                <a:cs typeface="Calibri"/>
              </a:rPr>
              <a:t>0	</a:t>
            </a:r>
            <a:r>
              <a:rPr sz="2400" spc="5" dirty="0">
                <a:latin typeface="Calibri"/>
                <a:cs typeface="Calibri"/>
              </a:rPr>
              <a:t>м</a:t>
            </a:r>
            <a:r>
              <a:rPr sz="2400" dirty="0">
                <a:latin typeface="Calibri"/>
                <a:cs typeface="Calibri"/>
              </a:rPr>
              <a:t>м	</a:t>
            </a:r>
            <a:r>
              <a:rPr sz="2400" spc="-5" dirty="0">
                <a:latin typeface="Calibri"/>
                <a:cs typeface="Calibri"/>
              </a:rPr>
              <a:t>(ч</a:t>
            </a:r>
            <a:r>
              <a:rPr sz="2400" spc="5" dirty="0">
                <a:latin typeface="Calibri"/>
                <a:cs typeface="Calibri"/>
              </a:rPr>
              <a:t>а</a:t>
            </a:r>
            <a:r>
              <a:rPr sz="2400" dirty="0">
                <a:latin typeface="Calibri"/>
                <a:cs typeface="Calibri"/>
              </a:rPr>
              <a:t>стіше	</a:t>
            </a:r>
            <a:r>
              <a:rPr sz="2400" spc="-20" dirty="0">
                <a:latin typeface="Calibri"/>
                <a:cs typeface="Calibri"/>
              </a:rPr>
              <a:t>д</a:t>
            </a:r>
            <a:r>
              <a:rPr sz="2400" dirty="0">
                <a:latin typeface="Calibri"/>
                <a:cs typeface="Calibri"/>
              </a:rPr>
              <a:t>о	</a:t>
            </a:r>
            <a:r>
              <a:rPr sz="2400" spc="-5" dirty="0">
                <a:latin typeface="Calibri"/>
                <a:cs typeface="Calibri"/>
              </a:rPr>
              <a:t>27</a:t>
            </a:r>
            <a:r>
              <a:rPr sz="2400" dirty="0">
                <a:latin typeface="Calibri"/>
                <a:cs typeface="Calibri"/>
              </a:rPr>
              <a:t>0	</a:t>
            </a:r>
            <a:r>
              <a:rPr sz="2400" spc="-5" dirty="0">
                <a:latin typeface="Calibri"/>
                <a:cs typeface="Calibri"/>
              </a:rPr>
              <a:t>мм</a:t>
            </a:r>
            <a:r>
              <a:rPr sz="2400" dirty="0">
                <a:latin typeface="Calibri"/>
                <a:cs typeface="Calibri"/>
              </a:rPr>
              <a:t>)	і  </a:t>
            </a:r>
            <a:r>
              <a:rPr sz="2400" spc="-20" dirty="0">
                <a:latin typeface="Calibri"/>
                <a:cs typeface="Calibri"/>
              </a:rPr>
              <a:t>глибиною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більше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5м.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44210" y="3244341"/>
            <a:ext cx="25482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25675" algn="l"/>
              </a:tabLst>
            </a:pPr>
            <a:r>
              <a:rPr sz="2400" dirty="0">
                <a:latin typeface="Calibri"/>
                <a:cs typeface="Calibri"/>
              </a:rPr>
              <a:t>За</a:t>
            </a:r>
            <a:r>
              <a:rPr sz="2400" spc="5" dirty="0">
                <a:latin typeface="Calibri"/>
                <a:cs typeface="Calibri"/>
              </a:rPr>
              <a:t>с</a:t>
            </a: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spc="-20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со</a:t>
            </a:r>
            <a:r>
              <a:rPr sz="2400" spc="-10" dirty="0">
                <a:latin typeface="Calibri"/>
                <a:cs typeface="Calibri"/>
              </a:rPr>
              <a:t>в</a:t>
            </a:r>
            <a:r>
              <a:rPr sz="2400" spc="-20" dirty="0">
                <a:latin typeface="Calibri"/>
                <a:cs typeface="Calibri"/>
              </a:rPr>
              <a:t>у</a:t>
            </a:r>
            <a:r>
              <a:rPr sz="2400" dirty="0">
                <a:latin typeface="Calibri"/>
                <a:cs typeface="Calibri"/>
              </a:rPr>
              <a:t>є</a:t>
            </a:r>
            <a:r>
              <a:rPr sz="2400" spc="-15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ься	на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03775" y="3610102"/>
            <a:ext cx="3028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42695" algn="l"/>
                <a:tab pos="1525905" algn="l"/>
              </a:tabLst>
            </a:pPr>
            <a:r>
              <a:rPr sz="2400" spc="-5" dirty="0">
                <a:latin typeface="Calibri"/>
                <a:cs typeface="Calibri"/>
              </a:rPr>
              <a:t>відбійці	</a:t>
            </a:r>
            <a:r>
              <a:rPr sz="2400" dirty="0">
                <a:latin typeface="Calibri"/>
                <a:cs typeface="Calibri"/>
              </a:rPr>
              <a:t>і	</a:t>
            </a:r>
            <a:r>
              <a:rPr sz="2400" spc="-10" dirty="0">
                <a:latin typeface="Calibri"/>
                <a:cs typeface="Calibri"/>
              </a:rPr>
              <a:t>проведенні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21573" y="3244341"/>
            <a:ext cx="32556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0">
              <a:lnSpc>
                <a:spcPct val="100000"/>
              </a:lnSpc>
              <a:spcBef>
                <a:spcPts val="100"/>
              </a:spcBef>
              <a:tabLst>
                <a:tab pos="1400810" algn="l"/>
                <a:tab pos="1429385" algn="l"/>
                <a:tab pos="1789430" algn="l"/>
                <a:tab pos="2162810" algn="l"/>
                <a:tab pos="2771140" algn="l"/>
              </a:tabLst>
            </a:pPr>
            <a:r>
              <a:rPr sz="2400" spc="-50" dirty="0">
                <a:latin typeface="Calibri"/>
                <a:cs typeface="Calibri"/>
              </a:rPr>
              <a:t>к</a:t>
            </a:r>
            <a:r>
              <a:rPr sz="2400" dirty="0">
                <a:latin typeface="Calibri"/>
                <a:cs typeface="Calibri"/>
              </a:rPr>
              <a:t>ар'єр</a:t>
            </a:r>
            <a:r>
              <a:rPr sz="2400" spc="-10" dirty="0">
                <a:latin typeface="Calibri"/>
                <a:cs typeface="Calibri"/>
              </a:rPr>
              <a:t>а</a:t>
            </a:r>
            <a:r>
              <a:rPr sz="2400" dirty="0">
                <a:latin typeface="Calibri"/>
                <a:cs typeface="Calibri"/>
              </a:rPr>
              <a:t>х	п</a:t>
            </a:r>
            <a:r>
              <a:rPr sz="2400" spc="-15" dirty="0">
                <a:latin typeface="Calibri"/>
                <a:cs typeface="Calibri"/>
              </a:rPr>
              <a:t>р</a:t>
            </a:r>
            <a:r>
              <a:rPr sz="2400" dirty="0">
                <a:latin typeface="Calibri"/>
                <a:cs typeface="Calibri"/>
              </a:rPr>
              <a:t>и	ус</a:t>
            </a:r>
            <a:r>
              <a:rPr sz="2400" spc="-10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упній  </a:t>
            </a:r>
            <a:r>
              <a:rPr sz="2400" spc="-5" dirty="0">
                <a:latin typeface="Calibri"/>
                <a:cs typeface="Calibri"/>
              </a:rPr>
              <a:t>траншей</a:t>
            </a:r>
            <a:r>
              <a:rPr sz="2400" dirty="0">
                <a:latin typeface="Calibri"/>
                <a:cs typeface="Calibri"/>
              </a:rPr>
              <a:t>,		а	</a:t>
            </a:r>
            <a:r>
              <a:rPr sz="2400" spc="-5" dirty="0">
                <a:latin typeface="Calibri"/>
                <a:cs typeface="Calibri"/>
              </a:rPr>
              <a:t>та</a:t>
            </a:r>
            <a:r>
              <a:rPr sz="2400" spc="-40" dirty="0">
                <a:latin typeface="Calibri"/>
                <a:cs typeface="Calibri"/>
              </a:rPr>
              <a:t>к</a:t>
            </a:r>
            <a:r>
              <a:rPr sz="2400" spc="-30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ж	</a:t>
            </a:r>
            <a:r>
              <a:rPr sz="2400" spc="-5" dirty="0">
                <a:latin typeface="Calibri"/>
                <a:cs typeface="Calibri"/>
              </a:rPr>
              <a:t>для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03775" y="3975557"/>
            <a:ext cx="647192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відбійки </a:t>
            </a:r>
            <a:r>
              <a:rPr sz="2400" spc="-35" dirty="0">
                <a:latin typeface="Calibri"/>
                <a:cs typeface="Calibri"/>
              </a:rPr>
              <a:t>руди </a:t>
            </a:r>
            <a:r>
              <a:rPr sz="2400" dirty="0">
                <a:latin typeface="Calibri"/>
                <a:cs typeface="Calibri"/>
              </a:rPr>
              <a:t>в </a:t>
            </a:r>
            <a:r>
              <a:rPr sz="2400" spc="-5" dirty="0">
                <a:latin typeface="Calibri"/>
                <a:cs typeface="Calibri"/>
              </a:rPr>
              <a:t>очисних </a:t>
            </a:r>
            <a:r>
              <a:rPr sz="2400" dirty="0">
                <a:latin typeface="Calibri"/>
                <a:cs typeface="Calibri"/>
              </a:rPr>
              <a:t>вибоях з </a:t>
            </a:r>
            <a:r>
              <a:rPr sz="2400" spc="-5" dirty="0">
                <a:latin typeface="Calibri"/>
                <a:cs typeface="Calibri"/>
              </a:rPr>
              <a:t>паралельним </a:t>
            </a:r>
            <a:r>
              <a:rPr sz="2400" dirty="0">
                <a:latin typeface="Calibri"/>
                <a:cs typeface="Calibri"/>
              </a:rPr>
              <a:t> або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віялоподібним</a:t>
            </a:r>
            <a:r>
              <a:rPr sz="2400" spc="-5" dirty="0">
                <a:latin typeface="Calibri"/>
                <a:cs typeface="Calibri"/>
              </a:rPr>
              <a:t> розташування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свердловин, 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при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розробці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ціликів </a:t>
            </a:r>
            <a:r>
              <a:rPr sz="2400" dirty="0">
                <a:latin typeface="Calibri"/>
                <a:cs typeface="Calibri"/>
              </a:rPr>
              <a:t>і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при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відбійці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стелин.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2648" y="1402080"/>
            <a:ext cx="3665220" cy="48707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6799" y="1372870"/>
            <a:ext cx="3242945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65405">
              <a:lnSpc>
                <a:spcPts val="3460"/>
              </a:lnSpc>
              <a:spcBef>
                <a:spcPts val="535"/>
              </a:spcBef>
            </a:pPr>
            <a:r>
              <a:rPr spc="-20" dirty="0"/>
              <a:t>ВІДЕО </a:t>
            </a:r>
            <a:r>
              <a:rPr spc="-30" dirty="0"/>
              <a:t>ПІДРИВНИХ </a:t>
            </a:r>
            <a:r>
              <a:rPr spc="-710" dirty="0"/>
              <a:t> </a:t>
            </a:r>
            <a:r>
              <a:rPr spc="-20" dirty="0"/>
              <a:t>РОБІТ</a:t>
            </a:r>
            <a:r>
              <a:rPr spc="-105" dirty="0"/>
              <a:t> </a:t>
            </a:r>
            <a:r>
              <a:rPr spc="-15" dirty="0"/>
              <a:t>НА</a:t>
            </a:r>
            <a:r>
              <a:rPr spc="-90" dirty="0"/>
              <a:t> </a:t>
            </a:r>
            <a:r>
              <a:rPr spc="-20" dirty="0"/>
              <a:t>КАР’ЄРАХ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00371" y="2350007"/>
            <a:ext cx="7508748" cy="42428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6799" y="1372870"/>
            <a:ext cx="3242945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65405">
              <a:lnSpc>
                <a:spcPts val="3460"/>
              </a:lnSpc>
              <a:spcBef>
                <a:spcPts val="535"/>
              </a:spcBef>
            </a:pPr>
            <a:r>
              <a:rPr spc="-20" dirty="0"/>
              <a:t>ВІДЕО </a:t>
            </a:r>
            <a:r>
              <a:rPr spc="-30" dirty="0"/>
              <a:t>ПІДРИВНИХ </a:t>
            </a:r>
            <a:r>
              <a:rPr spc="-710" dirty="0"/>
              <a:t> </a:t>
            </a:r>
            <a:r>
              <a:rPr spc="-20" dirty="0"/>
              <a:t>РОБІТ</a:t>
            </a:r>
            <a:r>
              <a:rPr spc="-105" dirty="0"/>
              <a:t> </a:t>
            </a:r>
            <a:r>
              <a:rPr spc="-15" dirty="0"/>
              <a:t>НА</a:t>
            </a:r>
            <a:r>
              <a:rPr spc="-90" dirty="0"/>
              <a:t> </a:t>
            </a:r>
            <a:r>
              <a:rPr spc="-20" dirty="0"/>
              <a:t>КАР’ЄРАХ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427" y="3508247"/>
            <a:ext cx="5617464" cy="317449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56020" y="225552"/>
            <a:ext cx="5669280" cy="320344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56020" y="3543298"/>
            <a:ext cx="5669280" cy="320344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4708" y="642061"/>
            <a:ext cx="694944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Класифікація</a:t>
            </a:r>
            <a:r>
              <a:rPr spc="-90" dirty="0"/>
              <a:t> </a:t>
            </a:r>
            <a:r>
              <a:rPr spc="-20" dirty="0"/>
              <a:t>гірських</a:t>
            </a:r>
            <a:r>
              <a:rPr spc="-70" dirty="0"/>
              <a:t> </a:t>
            </a:r>
            <a:r>
              <a:rPr spc="-15" dirty="0"/>
              <a:t>порід</a:t>
            </a:r>
            <a:r>
              <a:rPr spc="-95" dirty="0"/>
              <a:t> </a:t>
            </a:r>
            <a:r>
              <a:rPr spc="-10" dirty="0"/>
              <a:t>за</a:t>
            </a:r>
            <a:r>
              <a:rPr spc="-50" dirty="0"/>
              <a:t> </a:t>
            </a:r>
            <a:r>
              <a:rPr spc="-20" dirty="0"/>
              <a:t>буримістю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831850" y="1557400"/>
          <a:ext cx="10711815" cy="26809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7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4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6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8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>
                        <a:lnSpc>
                          <a:spcPts val="2730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Клас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400" spc="-20" dirty="0">
                          <a:latin typeface="Calibri"/>
                          <a:cs typeface="Calibri"/>
                        </a:rPr>
                        <a:t>породи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0"/>
                        </a:spcBef>
                      </a:pPr>
                      <a:r>
                        <a:rPr sz="2400" spc="-20" dirty="0">
                          <a:latin typeface="Calibri"/>
                          <a:cs typeface="Calibri"/>
                        </a:rPr>
                        <a:t>Порода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165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375920">
                        <a:lnSpc>
                          <a:spcPct val="100000"/>
                        </a:lnSpc>
                        <a:spcBef>
                          <a:spcPts val="1300"/>
                        </a:spcBef>
                      </a:pPr>
                      <a:r>
                        <a:rPr sz="2400" spc="-10" dirty="0">
                          <a:latin typeface="Calibri"/>
                          <a:cs typeface="Calibri"/>
                        </a:rPr>
                        <a:t>Показник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2400" spc="-7" baseline="-20833" dirty="0">
                          <a:latin typeface="Calibri"/>
                          <a:cs typeface="Calibri"/>
                        </a:rPr>
                        <a:t>б</a:t>
                      </a:r>
                      <a:endParaRPr sz="2400" baseline="-20833">
                        <a:latin typeface="Calibri"/>
                        <a:cs typeface="Calibri"/>
                      </a:endParaRPr>
                    </a:p>
                  </a:txBody>
                  <a:tcPr marL="0" marR="0" marT="165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886460">
                        <a:lnSpc>
                          <a:spcPct val="100000"/>
                        </a:lnSpc>
                        <a:spcBef>
                          <a:spcPts val="1300"/>
                        </a:spcBef>
                      </a:pPr>
                      <a:r>
                        <a:rPr sz="2400" spc="-15" dirty="0">
                          <a:latin typeface="Calibri"/>
                          <a:cs typeface="Calibri"/>
                        </a:rPr>
                        <a:t>Категорія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165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495">
                <a:tc>
                  <a:txBody>
                    <a:bodyPr/>
                    <a:lstStyle/>
                    <a:p>
                      <a:pPr algn="ctr">
                        <a:lnSpc>
                          <a:spcPts val="273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1.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2.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3.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4.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2400" spc="-10" dirty="0">
                          <a:latin typeface="Calibri"/>
                          <a:cs typeface="Calibri"/>
                        </a:rPr>
                        <a:t>5.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73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Легкобуримі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68580" marR="1210945">
                        <a:lnSpc>
                          <a:spcPct val="100000"/>
                        </a:lnSpc>
                      </a:pPr>
                      <a:r>
                        <a:rPr sz="2400" spc="-10" dirty="0">
                          <a:latin typeface="Calibri"/>
                          <a:cs typeface="Calibri"/>
                        </a:rPr>
                        <a:t>Середньої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буримості </a:t>
                      </a:r>
                      <a:r>
                        <a:rPr sz="2400" spc="-5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Важкобуримі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2400" spc="-15" dirty="0">
                          <a:latin typeface="Calibri"/>
                          <a:cs typeface="Calibri"/>
                        </a:rPr>
                        <a:t>Надто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важкобуримі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Виключно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10" dirty="0">
                          <a:latin typeface="Calibri"/>
                          <a:cs typeface="Calibri"/>
                        </a:rPr>
                        <a:t>важкобуримі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14400">
                        <a:lnSpc>
                          <a:spcPts val="2730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1…5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906780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6…10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760095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11…15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760095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16…22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76009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21…25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2730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1,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2,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3,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4,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5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6,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7,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8,</a:t>
                      </a:r>
                      <a:r>
                        <a:rPr sz="2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9,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10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11,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12,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13,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14,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15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16,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17,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18,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19,</a:t>
                      </a:r>
                      <a:r>
                        <a:rPr sz="2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20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2400" spc="-5" dirty="0">
                          <a:latin typeface="Calibri"/>
                          <a:cs typeface="Calibri"/>
                        </a:rPr>
                        <a:t>21,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22,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23,</a:t>
                      </a:r>
                      <a:r>
                        <a:rPr sz="2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 dirty="0">
                          <a:latin typeface="Calibri"/>
                          <a:cs typeface="Calibri"/>
                        </a:rPr>
                        <a:t>24,</a:t>
                      </a:r>
                      <a:r>
                        <a:rPr sz="2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dirty="0">
                          <a:latin typeface="Calibri"/>
                          <a:cs typeface="Calibri"/>
                        </a:rPr>
                        <a:t>25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019251" y="4585207"/>
            <a:ext cx="8608060" cy="7499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8100" marR="30480">
              <a:lnSpc>
                <a:spcPts val="2820"/>
              </a:lnSpc>
              <a:spcBef>
                <a:spcPts val="240"/>
              </a:spcBef>
            </a:pPr>
            <a:r>
              <a:rPr sz="2400" spc="-20" dirty="0">
                <a:latin typeface="Times New Roman"/>
                <a:cs typeface="Times New Roman"/>
              </a:rPr>
              <a:t>Породи </a:t>
            </a:r>
            <a:r>
              <a:rPr sz="2400" dirty="0">
                <a:latin typeface="Times New Roman"/>
                <a:cs typeface="Times New Roman"/>
              </a:rPr>
              <a:t>з </a:t>
            </a:r>
            <a:r>
              <a:rPr sz="2400" i="1" spc="-10" dirty="0">
                <a:latin typeface="Times New Roman"/>
                <a:cs typeface="Times New Roman"/>
              </a:rPr>
              <a:t>П</a:t>
            </a:r>
            <a:r>
              <a:rPr sz="2400" spc="-15" baseline="-20833" dirty="0">
                <a:latin typeface="Times New Roman"/>
                <a:cs typeface="Times New Roman"/>
              </a:rPr>
              <a:t>б</a:t>
            </a:r>
            <a:r>
              <a:rPr sz="2400" spc="-7" baseline="-20833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&gt; 25 відносяться до </a:t>
            </a:r>
            <a:r>
              <a:rPr sz="2400" spc="-15" dirty="0">
                <a:latin typeface="Times New Roman"/>
                <a:cs typeface="Times New Roman"/>
              </a:rPr>
              <a:t>позакатегорійних, </a:t>
            </a:r>
            <a:r>
              <a:rPr sz="2400" dirty="0">
                <a:latin typeface="Times New Roman"/>
                <a:cs typeface="Times New Roman"/>
              </a:rPr>
              <a:t>для їх </a:t>
            </a:r>
            <a:r>
              <a:rPr sz="2400" spc="-15" dirty="0">
                <a:latin typeface="Times New Roman"/>
                <a:cs typeface="Times New Roman"/>
              </a:rPr>
              <a:t>буріння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застосовують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вогневий</a:t>
            </a:r>
            <a:r>
              <a:rPr sz="2400" b="1" dirty="0">
                <a:latin typeface="Times New Roman"/>
                <a:cs typeface="Times New Roman"/>
              </a:rPr>
              <a:t> спосіб</a:t>
            </a:r>
            <a:r>
              <a:rPr sz="2400" dirty="0"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72685" y="355549"/>
            <a:ext cx="321691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СП</a:t>
            </a:r>
            <a:r>
              <a:rPr spc="-35" dirty="0"/>
              <a:t>О</a:t>
            </a:r>
            <a:r>
              <a:rPr spc="-40" dirty="0"/>
              <a:t>С</a:t>
            </a:r>
            <a:r>
              <a:rPr spc="-50" dirty="0"/>
              <a:t>О</a:t>
            </a:r>
            <a:r>
              <a:rPr spc="-30" dirty="0"/>
              <a:t>Б</a:t>
            </a:r>
            <a:r>
              <a:rPr dirty="0"/>
              <a:t>И</a:t>
            </a:r>
            <a:r>
              <a:rPr spc="-90" dirty="0"/>
              <a:t> </a:t>
            </a:r>
            <a:r>
              <a:rPr spc="-30" dirty="0"/>
              <a:t>Б</a:t>
            </a:r>
            <a:r>
              <a:rPr spc="-25" dirty="0"/>
              <a:t>УР</a:t>
            </a:r>
            <a:r>
              <a:rPr spc="-5" dirty="0"/>
              <a:t>І</a:t>
            </a:r>
            <a:r>
              <a:rPr spc="-45" dirty="0"/>
              <a:t>Н</a:t>
            </a:r>
            <a:r>
              <a:rPr spc="-30" dirty="0"/>
              <a:t>Н</a:t>
            </a:r>
            <a:r>
              <a:rPr dirty="0"/>
              <a:t>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34441" y="1798141"/>
            <a:ext cx="4346575" cy="373634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241300" marR="654685" indent="-228600">
              <a:lnSpc>
                <a:spcPts val="2590"/>
              </a:lnSpc>
              <a:spcBef>
                <a:spcPts val="430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400" spc="-35" dirty="0">
                <a:latin typeface="Calibri"/>
                <a:cs typeface="Calibri"/>
              </a:rPr>
              <a:t>Ударний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(ручними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і 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колонковими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бурильними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молотками);</a:t>
            </a:r>
            <a:endParaRPr sz="2400">
              <a:latin typeface="Calibri"/>
              <a:cs typeface="Calibri"/>
            </a:endParaRPr>
          </a:p>
          <a:p>
            <a:pPr marL="241300" marR="623570" indent="-228600">
              <a:lnSpc>
                <a:spcPts val="2590"/>
              </a:lnSpc>
              <a:spcBef>
                <a:spcPts val="1015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400" spc="-5" dirty="0">
                <a:latin typeface="Calibri"/>
                <a:cs typeface="Calibri"/>
              </a:rPr>
              <a:t>Обертальний </a:t>
            </a:r>
            <a:r>
              <a:rPr sz="2400" spc="-10" dirty="0">
                <a:latin typeface="Calibri"/>
                <a:cs typeface="Calibri"/>
              </a:rPr>
              <a:t>(шарошкове,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шнекове);</a:t>
            </a:r>
            <a:endParaRPr sz="2400">
              <a:latin typeface="Calibri"/>
              <a:cs typeface="Calibri"/>
            </a:endParaRPr>
          </a:p>
          <a:p>
            <a:pPr marL="241300" marR="5080" indent="-228600">
              <a:lnSpc>
                <a:spcPts val="2590"/>
              </a:lnSpc>
              <a:spcBef>
                <a:spcPts val="1005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400" spc="-15" dirty="0">
                <a:latin typeface="Calibri"/>
                <a:cs typeface="Calibri"/>
              </a:rPr>
              <a:t>Ударно-обертальний </a:t>
            </a:r>
            <a:r>
              <a:rPr sz="2400" spc="-5" dirty="0">
                <a:latin typeface="Calibri"/>
                <a:cs typeface="Calibri"/>
              </a:rPr>
              <a:t>(станками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пневмоударного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буріння,</a:t>
            </a:r>
            <a:endParaRPr sz="2400">
              <a:latin typeface="Calibri"/>
              <a:cs typeface="Calibri"/>
            </a:endParaRPr>
          </a:p>
          <a:p>
            <a:pPr marL="241300">
              <a:lnSpc>
                <a:spcPts val="2555"/>
              </a:lnSpc>
            </a:pPr>
            <a:r>
              <a:rPr sz="2400" spc="-5" dirty="0">
                <a:latin typeface="Calibri"/>
                <a:cs typeface="Calibri"/>
              </a:rPr>
              <a:t>перфораторами);</a:t>
            </a:r>
            <a:endParaRPr sz="2400">
              <a:latin typeface="Calibri"/>
              <a:cs typeface="Calibri"/>
            </a:endParaRPr>
          </a:p>
          <a:p>
            <a:pPr marL="241300" marR="1101090" indent="-228600">
              <a:lnSpc>
                <a:spcPts val="2590"/>
              </a:lnSpc>
              <a:spcBef>
                <a:spcPts val="1035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400" spc="-10" dirty="0">
                <a:latin typeface="Calibri"/>
                <a:cs typeface="Calibri"/>
              </a:rPr>
              <a:t>Обертально-ударний </a:t>
            </a:r>
            <a:r>
              <a:rPr sz="2400" spc="-5" dirty="0">
                <a:latin typeface="Calibri"/>
                <a:cs typeface="Calibri"/>
              </a:rPr>
              <a:t> (буровими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каретками).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9491" y="1720595"/>
            <a:ext cx="6960107" cy="39319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88614" y="564007"/>
            <a:ext cx="541972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i="1" spc="-30" dirty="0">
                <a:latin typeface="Calibri Light"/>
                <a:cs typeface="Calibri Light"/>
              </a:rPr>
              <a:t>Процес</a:t>
            </a:r>
            <a:r>
              <a:rPr i="1" spc="-75" dirty="0">
                <a:latin typeface="Calibri Light"/>
                <a:cs typeface="Calibri Light"/>
              </a:rPr>
              <a:t> </a:t>
            </a:r>
            <a:r>
              <a:rPr i="1" spc="-30" dirty="0">
                <a:latin typeface="Calibri Light"/>
                <a:cs typeface="Calibri Light"/>
              </a:rPr>
              <a:t>виймання</a:t>
            </a:r>
            <a:r>
              <a:rPr i="1" spc="-70" dirty="0">
                <a:latin typeface="Calibri Light"/>
                <a:cs typeface="Calibri Light"/>
              </a:rPr>
              <a:t> </a:t>
            </a:r>
            <a:r>
              <a:rPr i="1" spc="-25" dirty="0">
                <a:latin typeface="Calibri Light"/>
                <a:cs typeface="Calibri Light"/>
              </a:rPr>
              <a:t>гірських</a:t>
            </a:r>
            <a:r>
              <a:rPr i="1" spc="-65" dirty="0">
                <a:latin typeface="Calibri Light"/>
                <a:cs typeface="Calibri Light"/>
              </a:rPr>
              <a:t> </a:t>
            </a:r>
            <a:r>
              <a:rPr i="1" spc="-20" dirty="0">
                <a:latin typeface="Calibri Light"/>
                <a:cs typeface="Calibri Light"/>
              </a:rPr>
              <a:t>порід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8442" y="1454682"/>
            <a:ext cx="4954905" cy="3673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100"/>
              </a:lnSpc>
              <a:spcBef>
                <a:spcPts val="100"/>
              </a:spcBef>
            </a:pPr>
            <a:r>
              <a:rPr sz="2200" spc="-15" dirty="0">
                <a:latin typeface="Calibri"/>
                <a:cs typeface="Calibri"/>
              </a:rPr>
              <a:t>Полягає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у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відокремленні</a:t>
            </a:r>
            <a:r>
              <a:rPr sz="2200" spc="-5" dirty="0">
                <a:latin typeface="Calibri"/>
                <a:cs typeface="Calibri"/>
              </a:rPr>
              <a:t> їх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від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масиву 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робочим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органом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виймальної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машини.</a:t>
            </a:r>
            <a:endParaRPr sz="2200">
              <a:latin typeface="Calibri"/>
              <a:cs typeface="Calibri"/>
            </a:endParaRPr>
          </a:p>
          <a:p>
            <a:pPr marL="12700" marR="5080" algn="just">
              <a:lnSpc>
                <a:spcPct val="150000"/>
              </a:lnSpc>
              <a:spcBef>
                <a:spcPts val="994"/>
              </a:spcBef>
            </a:pPr>
            <a:r>
              <a:rPr sz="2200" b="1" i="1" spc="-5" dirty="0">
                <a:latin typeface="Calibri"/>
                <a:cs typeface="Calibri"/>
              </a:rPr>
              <a:t>Навантаження</a:t>
            </a:r>
            <a:r>
              <a:rPr sz="2200" b="1" i="1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виконується</a:t>
            </a:r>
            <a:r>
              <a:rPr sz="2200" spc="-5" dirty="0">
                <a:latin typeface="Calibri"/>
                <a:cs typeface="Calibri"/>
              </a:rPr>
              <a:t> або </a:t>
            </a:r>
            <a:r>
              <a:rPr sz="2200" spc="-484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машиною,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що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робить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виймання,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або 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комплексом </a:t>
            </a:r>
            <a:r>
              <a:rPr sz="2200" spc="-5" dirty="0">
                <a:latin typeface="Calibri"/>
                <a:cs typeface="Calibri"/>
              </a:rPr>
              <a:t>вибійних </a:t>
            </a:r>
            <a:r>
              <a:rPr sz="2200" dirty="0">
                <a:latin typeface="Calibri"/>
                <a:cs typeface="Calibri"/>
              </a:rPr>
              <a:t>машин. </a:t>
            </a:r>
            <a:r>
              <a:rPr sz="2200" spc="-5" dirty="0">
                <a:latin typeface="Calibri"/>
                <a:cs typeface="Calibri"/>
              </a:rPr>
              <a:t>Виймання 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може</a:t>
            </a:r>
            <a:r>
              <a:rPr sz="2200" spc="-10" dirty="0">
                <a:latin typeface="Calibri"/>
                <a:cs typeface="Calibri"/>
              </a:rPr>
              <a:t> бути</a:t>
            </a:r>
            <a:r>
              <a:rPr sz="2200" spc="-5" dirty="0">
                <a:latin typeface="Calibri"/>
                <a:cs typeface="Calibri"/>
              </a:rPr>
              <a:t> валовим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(суцільним)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чи </a:t>
            </a:r>
            <a:r>
              <a:rPr sz="2200" spc="-484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роздільним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(селективним)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33515" y="1748027"/>
            <a:ext cx="5949695" cy="336194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Т</a:t>
            </a:r>
            <a:r>
              <a:rPr spc="-25" dirty="0"/>
              <a:t>И</a:t>
            </a:r>
            <a:r>
              <a:rPr spc="-40" dirty="0"/>
              <a:t>П</a:t>
            </a:r>
            <a:r>
              <a:rPr dirty="0"/>
              <a:t>И</a:t>
            </a:r>
            <a:r>
              <a:rPr spc="-90" dirty="0"/>
              <a:t> </a:t>
            </a:r>
            <a:r>
              <a:rPr spc="-20" dirty="0"/>
              <a:t>Е</a:t>
            </a:r>
            <a:r>
              <a:rPr spc="-30" dirty="0"/>
              <a:t>К</a:t>
            </a:r>
            <a:r>
              <a:rPr spc="-25" dirty="0"/>
              <a:t>С</a:t>
            </a:r>
            <a:r>
              <a:rPr spc="-30" dirty="0"/>
              <a:t>К</a:t>
            </a:r>
            <a:r>
              <a:rPr spc="-20" dirty="0"/>
              <a:t>А</a:t>
            </a:r>
            <a:r>
              <a:rPr spc="-25" dirty="0"/>
              <a:t>В</a:t>
            </a:r>
            <a:r>
              <a:rPr spc="-35" dirty="0"/>
              <a:t>А</a:t>
            </a:r>
            <a:r>
              <a:rPr spc="-30" dirty="0"/>
              <a:t>Т</a:t>
            </a:r>
            <a:r>
              <a:rPr spc="-50" dirty="0"/>
              <a:t>О</a:t>
            </a:r>
            <a:r>
              <a:rPr spc="-35" dirty="0"/>
              <a:t>Р</a:t>
            </a:r>
            <a:r>
              <a:rPr spc="-30" dirty="0"/>
              <a:t>І</a:t>
            </a:r>
            <a:r>
              <a:rPr dirty="0"/>
              <a:t>В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98823" y="1163828"/>
            <a:ext cx="38557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Calibri"/>
                <a:cs typeface="Calibri"/>
              </a:rPr>
              <a:t>Пряма </a:t>
            </a:r>
            <a:r>
              <a:rPr sz="2800" b="1" spc="-10" dirty="0">
                <a:latin typeface="Calibri"/>
                <a:cs typeface="Calibri"/>
              </a:rPr>
              <a:t>механічна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лопата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636" y="1828800"/>
            <a:ext cx="6609588" cy="269138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93635" y="1842516"/>
            <a:ext cx="4770120" cy="31729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5591" y="4180330"/>
            <a:ext cx="4093464" cy="258622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21791" y="415544"/>
            <a:ext cx="460184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25" dirty="0">
                <a:latin typeface="Calibri Light"/>
                <a:cs typeface="Calibri Light"/>
              </a:rPr>
              <a:t>Зворотна</a:t>
            </a:r>
            <a:r>
              <a:rPr sz="3200" spc="-110" dirty="0">
                <a:latin typeface="Calibri Light"/>
                <a:cs typeface="Calibri Light"/>
              </a:rPr>
              <a:t> </a:t>
            </a:r>
            <a:r>
              <a:rPr sz="3200" spc="-25" dirty="0">
                <a:latin typeface="Calibri Light"/>
                <a:cs typeface="Calibri Light"/>
              </a:rPr>
              <a:t>механічна</a:t>
            </a:r>
            <a:r>
              <a:rPr sz="3200" spc="-110" dirty="0">
                <a:latin typeface="Calibri Light"/>
                <a:cs typeface="Calibri Light"/>
              </a:rPr>
              <a:t> </a:t>
            </a:r>
            <a:r>
              <a:rPr sz="3200" spc="-20" dirty="0">
                <a:latin typeface="Calibri Light"/>
                <a:cs typeface="Calibri Light"/>
              </a:rPr>
              <a:t>лопата</a:t>
            </a:r>
            <a:endParaRPr sz="32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1663" y="920496"/>
            <a:ext cx="4398264" cy="293217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08340" y="361569"/>
            <a:ext cx="1628139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Драглайн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6294120" y="966216"/>
            <a:ext cx="5638800" cy="5892165"/>
            <a:chOff x="6294120" y="966216"/>
            <a:chExt cx="5638800" cy="589216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86956" y="966216"/>
              <a:ext cx="5045963" cy="37840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94120" y="4552187"/>
              <a:ext cx="3080004" cy="230581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598914" y="5014721"/>
            <a:ext cx="2157730" cy="1603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 Light"/>
                <a:cs typeface="Calibri Light"/>
              </a:rPr>
              <a:t>Ківш</a:t>
            </a:r>
            <a:r>
              <a:rPr sz="2400" spc="-85" dirty="0">
                <a:latin typeface="Calibri Light"/>
                <a:cs typeface="Calibri Light"/>
              </a:rPr>
              <a:t> </a:t>
            </a:r>
            <a:r>
              <a:rPr sz="2400" spc="-20" dirty="0">
                <a:latin typeface="Calibri Light"/>
                <a:cs typeface="Calibri Light"/>
              </a:rPr>
              <a:t>драглайну</a:t>
            </a:r>
            <a:endParaRPr sz="2400">
              <a:latin typeface="Calibri Light"/>
              <a:cs typeface="Calibri Light"/>
            </a:endParaRPr>
          </a:p>
          <a:p>
            <a:pPr marL="29845">
              <a:lnSpc>
                <a:spcPct val="100000"/>
              </a:lnSpc>
              <a:spcBef>
                <a:spcPts val="1620"/>
              </a:spcBef>
            </a:pPr>
            <a:r>
              <a:rPr sz="2200" spc="-10" dirty="0">
                <a:latin typeface="Calibri"/>
                <a:cs typeface="Calibri"/>
              </a:rPr>
              <a:t>Об’єм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ківша</a:t>
            </a:r>
            <a:endParaRPr sz="2200">
              <a:latin typeface="Calibri"/>
              <a:cs typeface="Calibri"/>
            </a:endParaRPr>
          </a:p>
          <a:p>
            <a:pPr marL="29845">
              <a:lnSpc>
                <a:spcPct val="100000"/>
              </a:lnSpc>
            </a:pPr>
            <a:r>
              <a:rPr sz="2200" spc="-15" dirty="0">
                <a:latin typeface="Calibri"/>
                <a:cs typeface="Calibri"/>
              </a:rPr>
              <a:t>може</a:t>
            </a:r>
            <a:r>
              <a:rPr sz="2200" spc="-8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сягати</a:t>
            </a:r>
            <a:endParaRPr sz="2200">
              <a:latin typeface="Calibri"/>
              <a:cs typeface="Calibri"/>
            </a:endParaRPr>
          </a:p>
          <a:p>
            <a:pPr marL="29845">
              <a:lnSpc>
                <a:spcPct val="100000"/>
              </a:lnSpc>
              <a:spcBef>
                <a:spcPts val="5"/>
              </a:spcBef>
            </a:pPr>
            <a:r>
              <a:rPr sz="2200" spc="-10" dirty="0">
                <a:latin typeface="Calibri"/>
                <a:cs typeface="Calibri"/>
              </a:rPr>
              <a:t>більше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100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м.куб.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67480" y="4269994"/>
            <a:ext cx="146050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i="1" spc="-20" dirty="0">
                <a:latin typeface="Calibri Light"/>
                <a:cs typeface="Calibri Light"/>
              </a:rPr>
              <a:t>Гр</a:t>
            </a:r>
            <a:r>
              <a:rPr sz="3200" i="1" spc="-30" dirty="0">
                <a:latin typeface="Calibri Light"/>
                <a:cs typeface="Calibri Light"/>
              </a:rPr>
              <a:t>ей</a:t>
            </a:r>
            <a:r>
              <a:rPr sz="3200" i="1" spc="-50" dirty="0">
                <a:latin typeface="Calibri Light"/>
                <a:cs typeface="Calibri Light"/>
              </a:rPr>
              <a:t>ф</a:t>
            </a:r>
            <a:r>
              <a:rPr sz="3200" i="1" spc="-30" dirty="0">
                <a:latin typeface="Calibri Light"/>
                <a:cs typeface="Calibri Light"/>
              </a:rPr>
              <a:t>е</a:t>
            </a:r>
            <a:r>
              <a:rPr sz="3200" i="1" dirty="0">
                <a:latin typeface="Calibri Light"/>
                <a:cs typeface="Calibri Light"/>
              </a:rPr>
              <a:t>р</a:t>
            </a:r>
            <a:endParaRPr sz="32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663" y="486155"/>
            <a:ext cx="5167884" cy="290626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24788" y="3256026"/>
            <a:ext cx="3514090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i="1" spc="-30" dirty="0">
                <a:latin typeface="Calibri Light"/>
                <a:cs typeface="Calibri Light"/>
              </a:rPr>
              <a:t>Роторний</a:t>
            </a:r>
            <a:r>
              <a:rPr sz="2900" i="1" spc="-135" dirty="0">
                <a:latin typeface="Calibri Light"/>
                <a:cs typeface="Calibri Light"/>
              </a:rPr>
              <a:t> </a:t>
            </a:r>
            <a:r>
              <a:rPr sz="2900" i="1" spc="-25" dirty="0">
                <a:latin typeface="Calibri Light"/>
                <a:cs typeface="Calibri Light"/>
              </a:rPr>
              <a:t>екскаватор</a:t>
            </a:r>
            <a:endParaRPr sz="29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91453" y="1021461"/>
            <a:ext cx="5248910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567180" marR="5080" indent="-1555115">
              <a:lnSpc>
                <a:spcPts val="3460"/>
              </a:lnSpc>
              <a:spcBef>
                <a:spcPts val="535"/>
              </a:spcBef>
            </a:pPr>
            <a:r>
              <a:rPr sz="3200" i="1" spc="-35" dirty="0">
                <a:latin typeface="Calibri Light"/>
                <a:cs typeface="Calibri Light"/>
              </a:rPr>
              <a:t>Ланцюговий багатоковшевий </a:t>
            </a:r>
            <a:r>
              <a:rPr sz="3200" i="1" spc="-30" dirty="0">
                <a:latin typeface="Calibri Light"/>
                <a:cs typeface="Calibri Light"/>
              </a:rPr>
              <a:t> екскаватор</a:t>
            </a:r>
            <a:endParaRPr sz="3200">
              <a:latin typeface="Calibri Light"/>
              <a:cs typeface="Calibri Ligh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40068" y="2157983"/>
            <a:ext cx="4917948" cy="327507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0520" y="3870958"/>
            <a:ext cx="5167884" cy="291998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65601" y="474421"/>
            <a:ext cx="486600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ВИДИ</a:t>
            </a:r>
            <a:r>
              <a:rPr spc="-125" dirty="0"/>
              <a:t> </a:t>
            </a:r>
            <a:r>
              <a:rPr spc="-25" dirty="0"/>
              <a:t>ВІДКРИТИХ</a:t>
            </a:r>
            <a:r>
              <a:rPr spc="-120" dirty="0"/>
              <a:t> </a:t>
            </a:r>
            <a:r>
              <a:rPr spc="-30" dirty="0"/>
              <a:t>РОЗРОБОК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122629"/>
            <a:ext cx="6309360" cy="2495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Залежно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від</a:t>
            </a:r>
            <a:r>
              <a:rPr sz="2400" spc="-15" dirty="0">
                <a:latin typeface="Calibri"/>
                <a:cs typeface="Calibri"/>
              </a:rPr>
              <a:t> положення</a:t>
            </a:r>
            <a:r>
              <a:rPr sz="2400" spc="-5" dirty="0">
                <a:latin typeface="Calibri"/>
                <a:cs typeface="Calibri"/>
              </a:rPr>
              <a:t> покладу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щодо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денної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35"/>
              </a:lnSpc>
            </a:pPr>
            <a:r>
              <a:rPr sz="2400" spc="-10" dirty="0">
                <a:latin typeface="Calibri"/>
                <a:cs typeface="Calibri"/>
              </a:rPr>
              <a:t>поверхні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розрізняють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розробки:</a:t>
            </a:r>
            <a:endParaRPr sz="2400">
              <a:latin typeface="Calibri"/>
              <a:cs typeface="Calibri"/>
            </a:endParaRPr>
          </a:p>
          <a:p>
            <a:pPr marL="12700" marR="578485">
              <a:lnSpc>
                <a:spcPts val="2590"/>
              </a:lnSpc>
              <a:spcBef>
                <a:spcPts val="1050"/>
              </a:spcBef>
            </a:pPr>
            <a:r>
              <a:rPr sz="2400" i="1" dirty="0">
                <a:latin typeface="Calibri"/>
                <a:cs typeface="Calibri"/>
              </a:rPr>
              <a:t>– </a:t>
            </a:r>
            <a:r>
              <a:rPr sz="2400" b="1" i="1" spc="-10" dirty="0">
                <a:latin typeface="Calibri"/>
                <a:cs typeface="Calibri"/>
              </a:rPr>
              <a:t>поверхневого </a:t>
            </a:r>
            <a:r>
              <a:rPr sz="2400" b="1" i="1" spc="-5" dirty="0">
                <a:latin typeface="Calibri"/>
                <a:cs typeface="Calibri"/>
              </a:rPr>
              <a:t>виду </a:t>
            </a:r>
            <a:r>
              <a:rPr sz="2400" dirty="0">
                <a:latin typeface="Calibri"/>
                <a:cs typeface="Calibri"/>
              </a:rPr>
              <a:t>з </a:t>
            </a:r>
            <a:r>
              <a:rPr sz="2400" spc="-15" dirty="0">
                <a:latin typeface="Calibri"/>
                <a:cs typeface="Calibri"/>
              </a:rPr>
              <a:t>глибиною </a:t>
            </a:r>
            <a:r>
              <a:rPr sz="2400" spc="-10" dirty="0">
                <a:latin typeface="Calibri"/>
                <a:cs typeface="Calibri"/>
              </a:rPr>
              <a:t>кар’єру до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40...60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м:</a:t>
            </a:r>
            <a:r>
              <a:rPr sz="2400" spc="-10" dirty="0">
                <a:latin typeface="Calibri"/>
                <a:cs typeface="Calibri"/>
              </a:rPr>
              <a:t> розробка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розсипів,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будівельних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415"/>
              </a:lnSpc>
            </a:pPr>
            <a:r>
              <a:rPr sz="2400" dirty="0">
                <a:latin typeface="Calibri"/>
                <a:cs typeface="Calibri"/>
              </a:rPr>
              <a:t>гірських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порід,</a:t>
            </a:r>
            <a:r>
              <a:rPr sz="2400" spc="-5" dirty="0">
                <a:latin typeface="Calibri"/>
                <a:cs typeface="Calibri"/>
              </a:rPr>
              <a:t> частини вугільних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і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невеликої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ts val="2590"/>
              </a:lnSpc>
              <a:spcBef>
                <a:spcPts val="185"/>
              </a:spcBef>
            </a:pPr>
            <a:r>
              <a:rPr sz="2400" spc="-5" dirty="0">
                <a:latin typeface="Calibri"/>
                <a:cs typeface="Calibri"/>
              </a:rPr>
              <a:t>частини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рудних</a:t>
            </a:r>
            <a:r>
              <a:rPr sz="2400" spc="-20" dirty="0">
                <a:latin typeface="Calibri"/>
                <a:cs typeface="Calibri"/>
              </a:rPr>
              <a:t> родовищ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при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горизонтальному </a:t>
            </a:r>
            <a:r>
              <a:rPr sz="2400" dirty="0">
                <a:latin typeface="Calibri"/>
                <a:cs typeface="Calibri"/>
              </a:rPr>
              <a:t>і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положистому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заляганні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корисної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копалини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908" y="3709415"/>
            <a:ext cx="5955792" cy="234696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999478" y="1849958"/>
            <a:ext cx="4808855" cy="203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00"/>
              </a:spcBef>
            </a:pPr>
            <a:r>
              <a:rPr sz="2400" i="1" dirty="0">
                <a:latin typeface="Calibri"/>
                <a:cs typeface="Calibri"/>
              </a:rPr>
              <a:t>–</a:t>
            </a:r>
            <a:r>
              <a:rPr sz="2400" i="1" spc="-5" dirty="0">
                <a:latin typeface="Calibri"/>
                <a:cs typeface="Calibri"/>
              </a:rPr>
              <a:t> </a:t>
            </a:r>
            <a:r>
              <a:rPr sz="2400" b="1" i="1" spc="-10" dirty="0">
                <a:latin typeface="Calibri"/>
                <a:cs typeface="Calibri"/>
              </a:rPr>
              <a:t>глибинного</a:t>
            </a:r>
            <a:r>
              <a:rPr sz="2400" b="1" i="1" spc="5" dirty="0">
                <a:latin typeface="Calibri"/>
                <a:cs typeface="Calibri"/>
              </a:rPr>
              <a:t> </a:t>
            </a:r>
            <a:r>
              <a:rPr sz="2400" b="1" i="1" spc="-5" dirty="0">
                <a:latin typeface="Calibri"/>
                <a:cs typeface="Calibri"/>
              </a:rPr>
              <a:t>виду</a:t>
            </a:r>
            <a:r>
              <a:rPr sz="2400" b="1" i="1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з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глибиною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595"/>
              </a:lnSpc>
            </a:pPr>
            <a:r>
              <a:rPr sz="2400" spc="-10" dirty="0">
                <a:latin typeface="Calibri"/>
                <a:cs typeface="Calibri"/>
              </a:rPr>
              <a:t>кар’єру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до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400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м: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розробка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великої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ts val="2590"/>
              </a:lnSpc>
              <a:spcBef>
                <a:spcPts val="185"/>
              </a:spcBef>
            </a:pPr>
            <a:r>
              <a:rPr sz="2400" spc="-5" dirty="0">
                <a:latin typeface="Calibri"/>
                <a:cs typeface="Calibri"/>
              </a:rPr>
              <a:t>частини </a:t>
            </a:r>
            <a:r>
              <a:rPr sz="2400" spc="-25" dirty="0">
                <a:latin typeface="Calibri"/>
                <a:cs typeface="Calibri"/>
              </a:rPr>
              <a:t>рудних </a:t>
            </a:r>
            <a:r>
              <a:rPr sz="2400" spc="-5" dirty="0">
                <a:latin typeface="Calibri"/>
                <a:cs typeface="Calibri"/>
              </a:rPr>
              <a:t>родовищ, </a:t>
            </a:r>
            <a:r>
              <a:rPr sz="2400" spc="-15" dirty="0">
                <a:latin typeface="Calibri"/>
                <a:cs typeface="Calibri"/>
              </a:rPr>
              <a:t>нерудних </a:t>
            </a:r>
            <a:r>
              <a:rPr sz="2400" dirty="0">
                <a:latin typeface="Calibri"/>
                <a:cs typeface="Calibri"/>
              </a:rPr>
              <a:t>і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частково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вугільних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родовищ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при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415"/>
              </a:lnSpc>
            </a:pPr>
            <a:r>
              <a:rPr sz="2400" spc="-10" dirty="0">
                <a:latin typeface="Calibri"/>
                <a:cs typeface="Calibri"/>
              </a:rPr>
              <a:t>похилому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і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крутому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падінні</a:t>
            </a:r>
            <a:r>
              <a:rPr sz="2400" spc="-10" dirty="0">
                <a:latin typeface="Calibri"/>
                <a:cs typeface="Calibri"/>
              </a:rPr>
              <a:t> покладу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35"/>
              </a:lnSpc>
            </a:pPr>
            <a:r>
              <a:rPr sz="2400" spc="-10" dirty="0">
                <a:latin typeface="Calibri"/>
                <a:cs typeface="Calibri"/>
              </a:rPr>
              <a:t>середньої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потужності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і </a:t>
            </a:r>
            <a:r>
              <a:rPr sz="2400" spc="-10" dirty="0">
                <a:latin typeface="Calibri"/>
                <a:cs typeface="Calibri"/>
              </a:rPr>
              <a:t>потужних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93992" y="4230623"/>
            <a:ext cx="5398008" cy="221894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5091" y="3947159"/>
            <a:ext cx="5175504" cy="291083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257290" y="737107"/>
            <a:ext cx="5562600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3125" marR="5080" indent="-2131060">
              <a:lnSpc>
                <a:spcPts val="3460"/>
              </a:lnSpc>
              <a:spcBef>
                <a:spcPts val="535"/>
              </a:spcBef>
            </a:pPr>
            <a:r>
              <a:rPr sz="3200" i="1" spc="-30" dirty="0">
                <a:latin typeface="Calibri Light"/>
                <a:cs typeface="Calibri Light"/>
              </a:rPr>
              <a:t>Типи </a:t>
            </a:r>
            <a:r>
              <a:rPr sz="3200" i="1" spc="-35" dirty="0">
                <a:latin typeface="Calibri Light"/>
                <a:cs typeface="Calibri Light"/>
              </a:rPr>
              <a:t>виймально-транспортних </a:t>
            </a:r>
            <a:r>
              <a:rPr sz="3200" i="1" spc="-30" dirty="0">
                <a:latin typeface="Calibri Light"/>
                <a:cs typeface="Calibri Light"/>
              </a:rPr>
              <a:t> машин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41324" y="146050"/>
            <a:ext cx="37668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Фронтальний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навантажувач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4840" y="609600"/>
            <a:ext cx="4712208" cy="310438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697863" y="4131945"/>
            <a:ext cx="23634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alibri"/>
                <a:cs typeface="Calibri"/>
              </a:rPr>
              <a:t>Колісний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скрепер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31556" y="3276727"/>
            <a:ext cx="14217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latin typeface="Calibri"/>
                <a:cs typeface="Calibri"/>
              </a:rPr>
              <a:t>Бульдозер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96000" y="3944110"/>
            <a:ext cx="5791200" cy="291236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3060" y="186689"/>
            <a:ext cx="740981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Основні</a:t>
            </a:r>
            <a:r>
              <a:rPr spc="-65" dirty="0"/>
              <a:t> </a:t>
            </a:r>
            <a:r>
              <a:rPr spc="-25" dirty="0"/>
              <a:t>показники</a:t>
            </a:r>
            <a:r>
              <a:rPr spc="-70" dirty="0"/>
              <a:t> </a:t>
            </a:r>
            <a:r>
              <a:rPr spc="-25" dirty="0"/>
              <a:t>відкритих</a:t>
            </a:r>
            <a:r>
              <a:rPr spc="-75" dirty="0"/>
              <a:t> </a:t>
            </a:r>
            <a:r>
              <a:rPr spc="-20" dirty="0"/>
              <a:t>гірничих</a:t>
            </a:r>
            <a:r>
              <a:rPr spc="-60" dirty="0"/>
              <a:t> </a:t>
            </a:r>
            <a:r>
              <a:rPr spc="-15" dirty="0"/>
              <a:t>робіт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6438" y="988898"/>
            <a:ext cx="5169535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i="1" spc="-30" dirty="0">
                <a:latin typeface="Calibri"/>
                <a:cs typeface="Calibri"/>
              </a:rPr>
              <a:t>Уступ</a:t>
            </a:r>
            <a:r>
              <a:rPr sz="2400" b="1" i="1" spc="-25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—</a:t>
            </a:r>
            <a:r>
              <a:rPr sz="2400" b="1" i="1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частина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товщі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гірських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порід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у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кар'єрі, </a:t>
            </a:r>
            <a:r>
              <a:rPr sz="2400" spc="-15" dirty="0">
                <a:latin typeface="Calibri"/>
                <a:cs typeface="Calibri"/>
              </a:rPr>
              <a:t>яка </a:t>
            </a:r>
            <a:r>
              <a:rPr sz="2400" spc="-5" dirty="0">
                <a:latin typeface="Calibri"/>
                <a:cs typeface="Calibri"/>
              </a:rPr>
              <a:t>має робочу поверхню </a:t>
            </a:r>
            <a:r>
              <a:rPr sz="2400" dirty="0">
                <a:latin typeface="Calibri"/>
                <a:cs typeface="Calibri"/>
              </a:rPr>
              <a:t>у 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формі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сходинки</a:t>
            </a:r>
            <a:r>
              <a:rPr sz="2400" spc="-5" dirty="0">
                <a:latin typeface="Calibri"/>
                <a:cs typeface="Calibri"/>
              </a:rPr>
              <a:t> та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розробляється</a:t>
            </a:r>
            <a:endParaRPr sz="2400">
              <a:latin typeface="Calibri"/>
              <a:cs typeface="Calibri"/>
            </a:endParaRPr>
          </a:p>
          <a:p>
            <a:pPr marL="12700" marR="504190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Calibri"/>
                <a:cs typeface="Calibri"/>
              </a:rPr>
              <a:t>самостійними </a:t>
            </a:r>
            <a:r>
              <a:rPr sz="2400" dirty="0">
                <a:latin typeface="Calibri"/>
                <a:cs typeface="Calibri"/>
              </a:rPr>
              <a:t>засобами виймання і </a:t>
            </a:r>
            <a:r>
              <a:rPr sz="2400" spc="-5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транспортування.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7191" y="1499616"/>
            <a:ext cx="6428232" cy="490575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7967" y="3075432"/>
            <a:ext cx="3872483" cy="213643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50011" y="4862271"/>
            <a:ext cx="4196080" cy="1480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rgbClr val="1F2021"/>
                </a:solidFill>
                <a:latin typeface="Microsoft Sans Serif"/>
                <a:cs typeface="Microsoft Sans Serif"/>
              </a:rPr>
              <a:t>Уступ:</a:t>
            </a:r>
            <a:r>
              <a:rPr sz="2400" spc="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1F2021"/>
                </a:solidFill>
                <a:latin typeface="Microsoft Sans Serif"/>
                <a:cs typeface="Microsoft Sans Serif"/>
              </a:rPr>
              <a:t>1</a:t>
            </a:r>
            <a:r>
              <a:rPr sz="2400" spc="3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2400" spc="994" dirty="0">
                <a:solidFill>
                  <a:srgbClr val="1F2021"/>
                </a:solidFill>
                <a:latin typeface="Microsoft Sans Serif"/>
                <a:cs typeface="Microsoft Sans Serif"/>
              </a:rPr>
              <a:t>—</a:t>
            </a:r>
            <a:r>
              <a:rPr sz="2400" spc="2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1F2021"/>
                </a:solidFill>
                <a:latin typeface="Microsoft Sans Serif"/>
                <a:cs typeface="Microsoft Sans Serif"/>
              </a:rPr>
              <a:t>верхня</a:t>
            </a:r>
            <a:r>
              <a:rPr sz="2400" spc="3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2400" spc="-15" dirty="0">
                <a:solidFill>
                  <a:srgbClr val="1F2021"/>
                </a:solidFill>
                <a:latin typeface="Microsoft Sans Serif"/>
                <a:cs typeface="Microsoft Sans Serif"/>
              </a:rPr>
              <a:t>площадка;</a:t>
            </a:r>
            <a:endParaRPr sz="2400">
              <a:latin typeface="Microsoft Sans Serif"/>
              <a:cs typeface="Microsoft Sans Serif"/>
            </a:endParaRPr>
          </a:p>
          <a:p>
            <a:pPr marL="267335" indent="-255270">
              <a:lnSpc>
                <a:spcPct val="100000"/>
              </a:lnSpc>
              <a:spcBef>
                <a:spcPts val="5"/>
              </a:spcBef>
              <a:buAutoNum type="arabicPlain" startAt="2"/>
              <a:tabLst>
                <a:tab pos="267970" algn="l"/>
              </a:tabLst>
            </a:pPr>
            <a:r>
              <a:rPr sz="2400" spc="990" dirty="0">
                <a:solidFill>
                  <a:srgbClr val="1F2021"/>
                </a:solidFill>
                <a:latin typeface="Microsoft Sans Serif"/>
                <a:cs typeface="Microsoft Sans Serif"/>
              </a:rPr>
              <a:t>—</a:t>
            </a:r>
            <a:r>
              <a:rPr sz="240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1F2021"/>
                </a:solidFill>
                <a:latin typeface="Microsoft Sans Serif"/>
                <a:cs typeface="Microsoft Sans Serif"/>
              </a:rPr>
              <a:t>верхня</a:t>
            </a:r>
            <a:r>
              <a:rPr sz="2400" spc="2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1F2021"/>
                </a:solidFill>
                <a:latin typeface="Microsoft Sans Serif"/>
                <a:cs typeface="Microsoft Sans Serif"/>
              </a:rPr>
              <a:t>брівка;</a:t>
            </a:r>
            <a:endParaRPr sz="2400">
              <a:latin typeface="Microsoft Sans Serif"/>
              <a:cs typeface="Microsoft Sans Serif"/>
            </a:endParaRPr>
          </a:p>
          <a:p>
            <a:pPr marL="12700" marR="117475">
              <a:lnSpc>
                <a:spcPts val="2810"/>
              </a:lnSpc>
              <a:spcBef>
                <a:spcPts val="150"/>
              </a:spcBef>
              <a:buAutoNum type="arabicPlain" startAt="2"/>
              <a:tabLst>
                <a:tab pos="267970" algn="l"/>
              </a:tabLst>
            </a:pPr>
            <a:r>
              <a:rPr sz="2400" spc="990" dirty="0">
                <a:solidFill>
                  <a:srgbClr val="1F2021"/>
                </a:solidFill>
                <a:latin typeface="Microsoft Sans Serif"/>
                <a:cs typeface="Microsoft Sans Serif"/>
              </a:rPr>
              <a:t>—</a:t>
            </a:r>
            <a:r>
              <a:rPr sz="2400" spc="1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1F2021"/>
                </a:solidFill>
                <a:latin typeface="Microsoft Sans Serif"/>
                <a:cs typeface="Microsoft Sans Serif"/>
              </a:rPr>
              <a:t>уступ;</a:t>
            </a:r>
            <a:r>
              <a:rPr sz="2400" spc="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1F2021"/>
                </a:solidFill>
                <a:latin typeface="Microsoft Sans Serif"/>
                <a:cs typeface="Microsoft Sans Serif"/>
              </a:rPr>
              <a:t>4</a:t>
            </a:r>
            <a:r>
              <a:rPr sz="2400" spc="3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2400" spc="140" dirty="0">
                <a:solidFill>
                  <a:srgbClr val="1F2021"/>
                </a:solidFill>
                <a:latin typeface="Microsoft Sans Serif"/>
                <a:cs typeface="Microsoft Sans Serif"/>
              </a:rPr>
              <a:t>—нижня</a:t>
            </a:r>
            <a:r>
              <a:rPr sz="2400" spc="1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1F2021"/>
                </a:solidFill>
                <a:latin typeface="Microsoft Sans Serif"/>
                <a:cs typeface="Microsoft Sans Serif"/>
              </a:rPr>
              <a:t>брівка; </a:t>
            </a:r>
            <a:r>
              <a:rPr sz="2400" spc="-62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1F2021"/>
                </a:solidFill>
                <a:latin typeface="Microsoft Sans Serif"/>
                <a:cs typeface="Microsoft Sans Serif"/>
              </a:rPr>
              <a:t>5</a:t>
            </a:r>
            <a:r>
              <a:rPr sz="2400" spc="2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2400" spc="990" dirty="0">
                <a:solidFill>
                  <a:srgbClr val="1F2021"/>
                </a:solidFill>
                <a:latin typeface="Microsoft Sans Serif"/>
                <a:cs typeface="Microsoft Sans Serif"/>
              </a:rPr>
              <a:t>—</a:t>
            </a:r>
            <a:r>
              <a:rPr sz="2400" spc="1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2400" spc="-30" dirty="0">
                <a:solidFill>
                  <a:srgbClr val="1F2021"/>
                </a:solidFill>
                <a:latin typeface="Microsoft Sans Serif"/>
                <a:cs typeface="Microsoft Sans Serif"/>
              </a:rPr>
              <a:t>нижня</a:t>
            </a:r>
            <a:r>
              <a:rPr sz="2400" spc="1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2400" spc="-15" dirty="0">
                <a:solidFill>
                  <a:srgbClr val="1F2021"/>
                </a:solidFill>
                <a:latin typeface="Microsoft Sans Serif"/>
                <a:cs typeface="Microsoft Sans Serif"/>
              </a:rPr>
              <a:t>площадка</a:t>
            </a:r>
            <a:endParaRPr sz="2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1214" y="661873"/>
            <a:ext cx="662749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0" dirty="0">
                <a:latin typeface="Microsoft Sans Serif"/>
                <a:cs typeface="Microsoft Sans Serif"/>
              </a:rPr>
              <a:t>Типи</a:t>
            </a:r>
            <a:r>
              <a:rPr spc="10" dirty="0">
                <a:latin typeface="Microsoft Sans Serif"/>
                <a:cs typeface="Microsoft Sans Serif"/>
              </a:rPr>
              <a:t> </a:t>
            </a:r>
            <a:r>
              <a:rPr dirty="0">
                <a:latin typeface="Microsoft Sans Serif"/>
                <a:cs typeface="Microsoft Sans Serif"/>
              </a:rPr>
              <a:t>фронту</a:t>
            </a:r>
            <a:r>
              <a:rPr spc="20" dirty="0">
                <a:latin typeface="Microsoft Sans Serif"/>
                <a:cs typeface="Microsoft Sans Serif"/>
              </a:rPr>
              <a:t> </a:t>
            </a:r>
            <a:r>
              <a:rPr spc="-20" dirty="0">
                <a:latin typeface="Microsoft Sans Serif"/>
                <a:cs typeface="Microsoft Sans Serif"/>
              </a:rPr>
              <a:t>гірничих</a:t>
            </a:r>
            <a:r>
              <a:rPr spc="20" dirty="0">
                <a:latin typeface="Microsoft Sans Serif"/>
                <a:cs typeface="Microsoft Sans Serif"/>
              </a:rPr>
              <a:t> </a:t>
            </a:r>
            <a:r>
              <a:rPr spc="-10" dirty="0">
                <a:latin typeface="Microsoft Sans Serif"/>
                <a:cs typeface="Microsoft Sans Serif"/>
              </a:rPr>
              <a:t>робіт</a:t>
            </a:r>
            <a:r>
              <a:rPr spc="30" dirty="0">
                <a:latin typeface="Microsoft Sans Serif"/>
                <a:cs typeface="Microsoft Sans Serif"/>
              </a:rPr>
              <a:t> </a:t>
            </a:r>
            <a:r>
              <a:rPr spc="-10" dirty="0">
                <a:latin typeface="Microsoft Sans Serif"/>
                <a:cs typeface="Microsoft Sans Serif"/>
              </a:rPr>
              <a:t>уступів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495" y="1385316"/>
            <a:ext cx="10957560" cy="361645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10920" y="5020132"/>
            <a:ext cx="11139170" cy="14865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800"/>
              </a:lnSpc>
              <a:spcBef>
                <a:spcPts val="105"/>
              </a:spcBef>
            </a:pPr>
            <a:r>
              <a:rPr sz="2400" spc="-10" dirty="0">
                <a:latin typeface="Roboto"/>
                <a:cs typeface="Roboto"/>
              </a:rPr>
              <a:t>а,</a:t>
            </a:r>
            <a:r>
              <a:rPr sz="2400" spc="-5" dirty="0">
                <a:latin typeface="Roboto"/>
                <a:cs typeface="Roboto"/>
              </a:rPr>
              <a:t> </a:t>
            </a:r>
            <a:r>
              <a:rPr sz="2400" spc="5" dirty="0">
                <a:latin typeface="Roboto"/>
                <a:cs typeface="Roboto"/>
              </a:rPr>
              <a:t>в</a:t>
            </a:r>
            <a:r>
              <a:rPr sz="2400" spc="-5" dirty="0">
                <a:latin typeface="Roboto"/>
                <a:cs typeface="Roboto"/>
              </a:rPr>
              <a:t> </a:t>
            </a:r>
            <a:r>
              <a:rPr sz="2400" spc="-420" dirty="0">
                <a:latin typeface="Roboto"/>
                <a:cs typeface="Roboto"/>
              </a:rPr>
              <a:t>-</a:t>
            </a:r>
            <a:r>
              <a:rPr sz="2400" spc="-340" dirty="0">
                <a:latin typeface="Roboto"/>
                <a:cs typeface="Roboto"/>
              </a:rPr>
              <a:t> </a:t>
            </a:r>
            <a:r>
              <a:rPr sz="2400" spc="-10" dirty="0">
                <a:latin typeface="Roboto"/>
                <a:cs typeface="Roboto"/>
              </a:rPr>
              <a:t>тупиковий</a:t>
            </a:r>
            <a:r>
              <a:rPr sz="2400" spc="25" dirty="0">
                <a:latin typeface="Roboto"/>
                <a:cs typeface="Roboto"/>
              </a:rPr>
              <a:t> </a:t>
            </a:r>
            <a:r>
              <a:rPr sz="2400" spc="-50" dirty="0">
                <a:latin typeface="Roboto"/>
                <a:cs typeface="Roboto"/>
              </a:rPr>
              <a:t>зі</a:t>
            </a:r>
            <a:r>
              <a:rPr sz="2400" dirty="0">
                <a:latin typeface="Roboto"/>
                <a:cs typeface="Roboto"/>
              </a:rPr>
              <a:t> </a:t>
            </a:r>
            <a:r>
              <a:rPr sz="2400" spc="-15" dirty="0">
                <a:latin typeface="Roboto"/>
                <a:cs typeface="Roboto"/>
              </a:rPr>
              <a:t>зворотним</a:t>
            </a:r>
            <a:r>
              <a:rPr sz="2400" spc="35" dirty="0">
                <a:latin typeface="Roboto"/>
                <a:cs typeface="Roboto"/>
              </a:rPr>
              <a:t> </a:t>
            </a:r>
            <a:r>
              <a:rPr sz="2400" spc="-25" dirty="0">
                <a:latin typeface="Roboto"/>
                <a:cs typeface="Roboto"/>
              </a:rPr>
              <a:t>рухом</a:t>
            </a:r>
            <a:r>
              <a:rPr sz="2400" dirty="0">
                <a:latin typeface="Roboto"/>
                <a:cs typeface="Roboto"/>
              </a:rPr>
              <a:t> </a:t>
            </a:r>
            <a:r>
              <a:rPr sz="2400" spc="-25" dirty="0">
                <a:latin typeface="Roboto"/>
                <a:cs typeface="Roboto"/>
              </a:rPr>
              <a:t>транспорту</a:t>
            </a:r>
            <a:r>
              <a:rPr sz="2400" spc="25" dirty="0">
                <a:latin typeface="Roboto"/>
                <a:cs typeface="Roboto"/>
              </a:rPr>
              <a:t> </a:t>
            </a:r>
            <a:r>
              <a:rPr sz="2400" spc="-45" dirty="0">
                <a:latin typeface="Roboto"/>
                <a:cs typeface="Roboto"/>
              </a:rPr>
              <a:t>та</a:t>
            </a:r>
            <a:r>
              <a:rPr sz="2400" spc="-15" dirty="0">
                <a:latin typeface="Roboto"/>
                <a:cs typeface="Roboto"/>
              </a:rPr>
              <a:t> </a:t>
            </a:r>
            <a:r>
              <a:rPr sz="2400" spc="-35" dirty="0">
                <a:latin typeface="Roboto"/>
                <a:cs typeface="Roboto"/>
              </a:rPr>
              <a:t>фланговим</a:t>
            </a:r>
            <a:r>
              <a:rPr sz="2400" spc="20" dirty="0">
                <a:latin typeface="Roboto"/>
                <a:cs typeface="Roboto"/>
              </a:rPr>
              <a:t> </a:t>
            </a:r>
            <a:r>
              <a:rPr sz="2400" spc="-15" dirty="0">
                <a:latin typeface="Roboto"/>
                <a:cs typeface="Roboto"/>
              </a:rPr>
              <a:t>закладенням </a:t>
            </a:r>
            <a:r>
              <a:rPr sz="2400" spc="-10" dirty="0">
                <a:latin typeface="Roboto"/>
                <a:cs typeface="Roboto"/>
              </a:rPr>
              <a:t> </a:t>
            </a:r>
            <a:r>
              <a:rPr sz="2400" spc="-25" dirty="0">
                <a:latin typeface="Roboto"/>
                <a:cs typeface="Roboto"/>
              </a:rPr>
              <a:t>розк</a:t>
            </a:r>
            <a:r>
              <a:rPr sz="2400" spc="-35" dirty="0">
                <a:latin typeface="Roboto"/>
                <a:cs typeface="Roboto"/>
              </a:rPr>
              <a:t>р</a:t>
            </a:r>
            <a:r>
              <a:rPr sz="2400" spc="5" dirty="0">
                <a:latin typeface="Roboto"/>
                <a:cs typeface="Roboto"/>
              </a:rPr>
              <a:t>и</a:t>
            </a:r>
            <a:r>
              <a:rPr sz="2400" dirty="0">
                <a:latin typeface="Roboto"/>
                <a:cs typeface="Roboto"/>
              </a:rPr>
              <a:t>в</a:t>
            </a:r>
            <a:r>
              <a:rPr sz="2400" spc="20" dirty="0">
                <a:latin typeface="Roboto"/>
                <a:cs typeface="Roboto"/>
              </a:rPr>
              <a:t>н</a:t>
            </a:r>
            <a:r>
              <a:rPr sz="2400" spc="10" dirty="0">
                <a:latin typeface="Roboto"/>
                <a:cs typeface="Roboto"/>
              </a:rPr>
              <a:t>и</a:t>
            </a:r>
            <a:r>
              <a:rPr sz="2400" spc="-20" dirty="0">
                <a:latin typeface="Roboto"/>
                <a:cs typeface="Roboto"/>
              </a:rPr>
              <a:t>х</a:t>
            </a:r>
            <a:r>
              <a:rPr sz="2400" spc="45" dirty="0">
                <a:latin typeface="Roboto"/>
                <a:cs typeface="Roboto"/>
              </a:rPr>
              <a:t> </a:t>
            </a:r>
            <a:r>
              <a:rPr sz="2400" spc="10" dirty="0">
                <a:latin typeface="Roboto"/>
                <a:cs typeface="Roboto"/>
              </a:rPr>
              <a:t>в</a:t>
            </a:r>
            <a:r>
              <a:rPr sz="2400" dirty="0">
                <a:latin typeface="Roboto"/>
                <a:cs typeface="Roboto"/>
              </a:rPr>
              <a:t>и</a:t>
            </a:r>
            <a:r>
              <a:rPr sz="2400" spc="-25" dirty="0">
                <a:latin typeface="Roboto"/>
                <a:cs typeface="Roboto"/>
              </a:rPr>
              <a:t>робок;</a:t>
            </a:r>
            <a:r>
              <a:rPr sz="2400" spc="45" dirty="0">
                <a:latin typeface="Roboto"/>
                <a:cs typeface="Roboto"/>
              </a:rPr>
              <a:t> </a:t>
            </a:r>
            <a:r>
              <a:rPr sz="2400" dirty="0">
                <a:latin typeface="Roboto"/>
                <a:cs typeface="Roboto"/>
              </a:rPr>
              <a:t>б</a:t>
            </a:r>
            <a:r>
              <a:rPr sz="2400" spc="-15" dirty="0">
                <a:latin typeface="Roboto"/>
                <a:cs typeface="Roboto"/>
              </a:rPr>
              <a:t> </a:t>
            </a:r>
            <a:r>
              <a:rPr sz="2400" spc="-420" dirty="0">
                <a:latin typeface="Roboto"/>
                <a:cs typeface="Roboto"/>
              </a:rPr>
              <a:t>-</a:t>
            </a:r>
            <a:r>
              <a:rPr sz="2400" dirty="0">
                <a:latin typeface="Roboto"/>
                <a:cs typeface="Roboto"/>
              </a:rPr>
              <a:t> </a:t>
            </a:r>
            <a:r>
              <a:rPr sz="2400" spc="-30" dirty="0">
                <a:latin typeface="Roboto"/>
                <a:cs typeface="Roboto"/>
              </a:rPr>
              <a:t>туп</a:t>
            </a:r>
            <a:r>
              <a:rPr sz="2400" spc="-40" dirty="0">
                <a:latin typeface="Roboto"/>
                <a:cs typeface="Roboto"/>
              </a:rPr>
              <a:t>и</a:t>
            </a:r>
            <a:r>
              <a:rPr sz="2400" spc="-5" dirty="0">
                <a:latin typeface="Roboto"/>
                <a:cs typeface="Roboto"/>
              </a:rPr>
              <a:t>ко</a:t>
            </a:r>
            <a:r>
              <a:rPr sz="2400" spc="-15" dirty="0">
                <a:latin typeface="Roboto"/>
                <a:cs typeface="Roboto"/>
              </a:rPr>
              <a:t>в</a:t>
            </a:r>
            <a:r>
              <a:rPr sz="2400" spc="15" dirty="0">
                <a:latin typeface="Roboto"/>
                <a:cs typeface="Roboto"/>
              </a:rPr>
              <a:t>и</a:t>
            </a:r>
            <a:r>
              <a:rPr sz="2400" spc="20" dirty="0">
                <a:latin typeface="Roboto"/>
                <a:cs typeface="Roboto"/>
              </a:rPr>
              <a:t>й</a:t>
            </a:r>
            <a:r>
              <a:rPr sz="2400" spc="35" dirty="0">
                <a:latin typeface="Roboto"/>
                <a:cs typeface="Roboto"/>
              </a:rPr>
              <a:t> </a:t>
            </a:r>
            <a:r>
              <a:rPr sz="2400" spc="-50" dirty="0">
                <a:latin typeface="Roboto"/>
                <a:cs typeface="Roboto"/>
              </a:rPr>
              <a:t>зі</a:t>
            </a:r>
            <a:r>
              <a:rPr sz="2400" spc="5" dirty="0">
                <a:latin typeface="Roboto"/>
                <a:cs typeface="Roboto"/>
              </a:rPr>
              <a:t> </a:t>
            </a:r>
            <a:r>
              <a:rPr sz="2400" spc="-70" dirty="0">
                <a:latin typeface="Roboto"/>
                <a:cs typeface="Roboto"/>
              </a:rPr>
              <a:t>з</a:t>
            </a:r>
            <a:r>
              <a:rPr sz="2400" spc="-5" dirty="0">
                <a:latin typeface="Roboto"/>
                <a:cs typeface="Roboto"/>
              </a:rPr>
              <a:t>во</a:t>
            </a:r>
            <a:r>
              <a:rPr sz="2400" spc="-15" dirty="0">
                <a:latin typeface="Roboto"/>
                <a:cs typeface="Roboto"/>
              </a:rPr>
              <a:t>р</a:t>
            </a:r>
            <a:r>
              <a:rPr sz="2400" spc="-25" dirty="0">
                <a:latin typeface="Roboto"/>
                <a:cs typeface="Roboto"/>
              </a:rPr>
              <a:t>от</a:t>
            </a:r>
            <a:r>
              <a:rPr sz="2400" spc="-30" dirty="0">
                <a:latin typeface="Roboto"/>
                <a:cs typeface="Roboto"/>
              </a:rPr>
              <a:t>н</a:t>
            </a:r>
            <a:r>
              <a:rPr sz="2400" spc="-5" dirty="0">
                <a:latin typeface="Roboto"/>
                <a:cs typeface="Roboto"/>
              </a:rPr>
              <a:t>и</a:t>
            </a:r>
            <a:r>
              <a:rPr sz="2400" spc="5" dirty="0">
                <a:latin typeface="Roboto"/>
                <a:cs typeface="Roboto"/>
              </a:rPr>
              <a:t>м</a:t>
            </a:r>
            <a:r>
              <a:rPr sz="2400" spc="25" dirty="0">
                <a:latin typeface="Roboto"/>
                <a:cs typeface="Roboto"/>
              </a:rPr>
              <a:t> </a:t>
            </a:r>
            <a:r>
              <a:rPr sz="2400" spc="-25" dirty="0">
                <a:latin typeface="Roboto"/>
                <a:cs typeface="Roboto"/>
              </a:rPr>
              <a:t>рухом</a:t>
            </a:r>
            <a:r>
              <a:rPr sz="2400" spc="5" dirty="0">
                <a:latin typeface="Roboto"/>
                <a:cs typeface="Roboto"/>
              </a:rPr>
              <a:t> </a:t>
            </a:r>
            <a:r>
              <a:rPr sz="2400" spc="-45" dirty="0">
                <a:latin typeface="Roboto"/>
                <a:cs typeface="Roboto"/>
              </a:rPr>
              <a:t>т</a:t>
            </a:r>
            <a:r>
              <a:rPr sz="2400" spc="-60" dirty="0">
                <a:latin typeface="Roboto"/>
                <a:cs typeface="Roboto"/>
              </a:rPr>
              <a:t>р</a:t>
            </a:r>
            <a:r>
              <a:rPr sz="2400" dirty="0">
                <a:latin typeface="Roboto"/>
                <a:cs typeface="Roboto"/>
              </a:rPr>
              <a:t>анспо</a:t>
            </a:r>
            <a:r>
              <a:rPr sz="2400" spc="-10" dirty="0">
                <a:latin typeface="Roboto"/>
                <a:cs typeface="Roboto"/>
              </a:rPr>
              <a:t>р</a:t>
            </a:r>
            <a:r>
              <a:rPr sz="2400" spc="-75" dirty="0">
                <a:latin typeface="Roboto"/>
                <a:cs typeface="Roboto"/>
              </a:rPr>
              <a:t>ту</a:t>
            </a:r>
            <a:r>
              <a:rPr sz="2400" spc="25" dirty="0">
                <a:latin typeface="Roboto"/>
                <a:cs typeface="Roboto"/>
              </a:rPr>
              <a:t> </a:t>
            </a:r>
            <a:r>
              <a:rPr sz="2400" spc="-35" dirty="0">
                <a:latin typeface="Roboto"/>
                <a:cs typeface="Roboto"/>
              </a:rPr>
              <a:t>та  </a:t>
            </a:r>
            <a:r>
              <a:rPr sz="2400" dirty="0">
                <a:latin typeface="Roboto"/>
                <a:cs typeface="Roboto"/>
              </a:rPr>
              <a:t>центральним</a:t>
            </a:r>
            <a:r>
              <a:rPr sz="2400" spc="-20" dirty="0">
                <a:latin typeface="Roboto"/>
                <a:cs typeface="Roboto"/>
              </a:rPr>
              <a:t> </a:t>
            </a:r>
            <a:r>
              <a:rPr sz="2400" spc="-15" dirty="0">
                <a:latin typeface="Roboto"/>
                <a:cs typeface="Roboto"/>
              </a:rPr>
              <a:t>закладенням</a:t>
            </a:r>
            <a:r>
              <a:rPr sz="2400" spc="-5" dirty="0">
                <a:latin typeface="Roboto"/>
                <a:cs typeface="Roboto"/>
              </a:rPr>
              <a:t> </a:t>
            </a:r>
            <a:r>
              <a:rPr sz="2400" spc="-10" dirty="0">
                <a:latin typeface="Roboto"/>
                <a:cs typeface="Roboto"/>
              </a:rPr>
              <a:t>розкривних</a:t>
            </a:r>
            <a:r>
              <a:rPr sz="2400" spc="40" dirty="0">
                <a:latin typeface="Roboto"/>
                <a:cs typeface="Roboto"/>
              </a:rPr>
              <a:t> </a:t>
            </a:r>
            <a:r>
              <a:rPr sz="2400" spc="-15" dirty="0">
                <a:latin typeface="Roboto"/>
                <a:cs typeface="Roboto"/>
              </a:rPr>
              <a:t>виробок;</a:t>
            </a:r>
            <a:r>
              <a:rPr sz="2400" spc="45" dirty="0">
                <a:latin typeface="Roboto"/>
                <a:cs typeface="Roboto"/>
              </a:rPr>
              <a:t> </a:t>
            </a:r>
            <a:r>
              <a:rPr sz="2400" spc="10" dirty="0">
                <a:latin typeface="Roboto"/>
                <a:cs typeface="Roboto"/>
              </a:rPr>
              <a:t>г</a:t>
            </a:r>
            <a:r>
              <a:rPr sz="2400" spc="5" dirty="0">
                <a:latin typeface="Roboto"/>
                <a:cs typeface="Roboto"/>
              </a:rPr>
              <a:t> </a:t>
            </a:r>
            <a:r>
              <a:rPr sz="2400" spc="-75" dirty="0">
                <a:latin typeface="Roboto"/>
                <a:cs typeface="Roboto"/>
              </a:rPr>
              <a:t>—</a:t>
            </a:r>
            <a:r>
              <a:rPr sz="2400" dirty="0">
                <a:latin typeface="Roboto"/>
                <a:cs typeface="Roboto"/>
              </a:rPr>
              <a:t> </a:t>
            </a:r>
            <a:r>
              <a:rPr sz="2400" spc="-10" dirty="0">
                <a:latin typeface="Roboto"/>
                <a:cs typeface="Roboto"/>
              </a:rPr>
              <a:t>наскрізний</a:t>
            </a:r>
            <a:r>
              <a:rPr sz="2400" spc="25" dirty="0">
                <a:latin typeface="Roboto"/>
                <a:cs typeface="Roboto"/>
              </a:rPr>
              <a:t> </a:t>
            </a:r>
            <a:r>
              <a:rPr sz="2400" spc="-75" dirty="0">
                <a:latin typeface="Roboto"/>
                <a:cs typeface="Roboto"/>
              </a:rPr>
              <a:t>з</a:t>
            </a:r>
            <a:r>
              <a:rPr sz="2400" spc="5" dirty="0">
                <a:latin typeface="Roboto"/>
                <a:cs typeface="Roboto"/>
              </a:rPr>
              <a:t> </a:t>
            </a:r>
            <a:r>
              <a:rPr sz="2400" spc="-10" dirty="0">
                <a:latin typeface="Roboto"/>
                <a:cs typeface="Roboto"/>
              </a:rPr>
              <a:t>потоковим </a:t>
            </a:r>
            <a:r>
              <a:rPr sz="2400" spc="-580" dirty="0">
                <a:latin typeface="Roboto"/>
                <a:cs typeface="Roboto"/>
              </a:rPr>
              <a:t> </a:t>
            </a:r>
            <a:r>
              <a:rPr sz="2400" spc="-25" dirty="0">
                <a:latin typeface="Roboto"/>
                <a:cs typeface="Roboto"/>
              </a:rPr>
              <a:t>рухом</a:t>
            </a:r>
            <a:r>
              <a:rPr sz="2400" spc="5" dirty="0">
                <a:latin typeface="Roboto"/>
                <a:cs typeface="Roboto"/>
              </a:rPr>
              <a:t> </a:t>
            </a:r>
            <a:r>
              <a:rPr sz="2400" spc="-25" dirty="0">
                <a:latin typeface="Roboto"/>
                <a:cs typeface="Roboto"/>
              </a:rPr>
              <a:t>транспорту</a:t>
            </a:r>
            <a:r>
              <a:rPr sz="2400" spc="25" dirty="0">
                <a:latin typeface="Roboto"/>
                <a:cs typeface="Roboto"/>
              </a:rPr>
              <a:t> </a:t>
            </a:r>
            <a:r>
              <a:rPr sz="2400" spc="-45" dirty="0">
                <a:latin typeface="Roboto"/>
                <a:cs typeface="Roboto"/>
              </a:rPr>
              <a:t>та</a:t>
            </a:r>
            <a:r>
              <a:rPr sz="2400" spc="-10" dirty="0">
                <a:latin typeface="Roboto"/>
                <a:cs typeface="Roboto"/>
              </a:rPr>
              <a:t> </a:t>
            </a:r>
            <a:r>
              <a:rPr sz="2400" spc="-35" dirty="0">
                <a:latin typeface="Roboto"/>
                <a:cs typeface="Roboto"/>
              </a:rPr>
              <a:t>фланговим</a:t>
            </a:r>
            <a:r>
              <a:rPr sz="2400" spc="5" dirty="0">
                <a:latin typeface="Roboto"/>
                <a:cs typeface="Roboto"/>
              </a:rPr>
              <a:t> </a:t>
            </a:r>
            <a:r>
              <a:rPr sz="2400" spc="-15" dirty="0">
                <a:latin typeface="Roboto"/>
                <a:cs typeface="Roboto"/>
              </a:rPr>
              <a:t>закладенням</a:t>
            </a:r>
            <a:r>
              <a:rPr sz="2400" spc="-5" dirty="0">
                <a:latin typeface="Roboto"/>
                <a:cs typeface="Roboto"/>
              </a:rPr>
              <a:t> </a:t>
            </a:r>
            <a:r>
              <a:rPr sz="2400" spc="-10" dirty="0">
                <a:latin typeface="Roboto"/>
                <a:cs typeface="Roboto"/>
              </a:rPr>
              <a:t>розкривних</a:t>
            </a:r>
            <a:r>
              <a:rPr sz="2400" spc="40" dirty="0">
                <a:latin typeface="Roboto"/>
                <a:cs typeface="Roboto"/>
              </a:rPr>
              <a:t> </a:t>
            </a:r>
            <a:r>
              <a:rPr sz="2400" spc="-5" dirty="0">
                <a:latin typeface="Roboto"/>
                <a:cs typeface="Roboto"/>
              </a:rPr>
              <a:t>виробок</a:t>
            </a:r>
            <a:endParaRPr sz="24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6213" y="281177"/>
            <a:ext cx="741870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1" spc="-25" dirty="0">
                <a:latin typeface="Calibri Light"/>
                <a:cs typeface="Calibri Light"/>
              </a:rPr>
              <a:t>Відкриті</a:t>
            </a:r>
            <a:r>
              <a:rPr i="1" spc="-55" dirty="0">
                <a:latin typeface="Calibri Light"/>
                <a:cs typeface="Calibri Light"/>
              </a:rPr>
              <a:t> </a:t>
            </a:r>
            <a:r>
              <a:rPr i="1" spc="-25" dirty="0">
                <a:latin typeface="Calibri Light"/>
                <a:cs typeface="Calibri Light"/>
              </a:rPr>
              <a:t>гірничі</a:t>
            </a:r>
            <a:r>
              <a:rPr i="1" spc="-50" dirty="0">
                <a:latin typeface="Calibri Light"/>
                <a:cs typeface="Calibri Light"/>
              </a:rPr>
              <a:t> </a:t>
            </a:r>
            <a:r>
              <a:rPr i="1" spc="-35" dirty="0">
                <a:latin typeface="Calibri Light"/>
                <a:cs typeface="Calibri Light"/>
              </a:rPr>
              <a:t>виробки</a:t>
            </a:r>
            <a:r>
              <a:rPr i="1" spc="-60" dirty="0">
                <a:latin typeface="Calibri Light"/>
                <a:cs typeface="Calibri Light"/>
              </a:rPr>
              <a:t> </a:t>
            </a:r>
            <a:r>
              <a:rPr i="1" spc="-30" dirty="0">
                <a:latin typeface="Calibri Light"/>
                <a:cs typeface="Calibri Light"/>
              </a:rPr>
              <a:t>та</a:t>
            </a:r>
            <a:r>
              <a:rPr i="1" spc="-50" dirty="0">
                <a:latin typeface="Calibri Light"/>
                <a:cs typeface="Calibri Light"/>
              </a:rPr>
              <a:t> </a:t>
            </a:r>
            <a:r>
              <a:rPr i="1" dirty="0">
                <a:latin typeface="Calibri Light"/>
                <a:cs typeface="Calibri Light"/>
              </a:rPr>
              <a:t>їх</a:t>
            </a:r>
            <a:r>
              <a:rPr i="1" spc="-55" dirty="0">
                <a:latin typeface="Calibri Light"/>
                <a:cs typeface="Calibri Light"/>
              </a:rPr>
              <a:t> </a:t>
            </a:r>
            <a:r>
              <a:rPr i="1" spc="-25" dirty="0">
                <a:latin typeface="Calibri Light"/>
                <a:cs typeface="Calibri Light"/>
              </a:rPr>
              <a:t>призначення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95971" y="1007363"/>
            <a:ext cx="4573524" cy="235457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447" y="1007363"/>
            <a:ext cx="7068311" cy="3564636"/>
          </a:xfrm>
          <a:prstGeom prst="rect">
            <a:avLst/>
          </a:prstGeom>
        </p:spPr>
      </p:pic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7321677" y="4087367"/>
          <a:ext cx="4727575" cy="26733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8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6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2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250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101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Траншеї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451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Транспорт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75640" marR="64769" indent="-600710">
                        <a:lnSpc>
                          <a:spcPct val="107000"/>
                        </a:lnSpc>
                        <a:spcBef>
                          <a:spcPts val="425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Поздпідйомі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ухил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капітальної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траншеї,</a:t>
                      </a:r>
                      <a:r>
                        <a:rPr sz="10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%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0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при</a:t>
                      </a:r>
                      <a:r>
                        <a:rPr sz="10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спускуі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при</a:t>
                      </a:r>
                      <a:r>
                        <a:rPr sz="10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спуску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4125">
                <a:tc>
                  <a:txBody>
                    <a:bodyPr/>
                    <a:lstStyle/>
                    <a:p>
                      <a:pPr marL="1270" algn="ctr">
                        <a:lnSpc>
                          <a:spcPts val="210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Похилі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6525" marR="128270" indent="635" algn="ctr">
                        <a:lnSpc>
                          <a:spcPct val="107600"/>
                        </a:lnSpc>
                        <a:spcBef>
                          <a:spcPts val="785"/>
                        </a:spcBef>
                      </a:pPr>
                      <a:r>
                        <a:rPr sz="1050" spc="-10" dirty="0">
                          <a:latin typeface="Microsoft Sans Serif"/>
                          <a:cs typeface="Microsoft Sans Serif"/>
                        </a:rPr>
                        <a:t>Залізничний </a:t>
                      </a:r>
                      <a:r>
                        <a:rPr sz="1050" spc="-45" dirty="0">
                          <a:latin typeface="Microsoft Sans Serif"/>
                          <a:cs typeface="Microsoft Sans Serif"/>
                        </a:rPr>
                        <a:t>з </a:t>
                      </a:r>
                      <a:r>
                        <a:rPr sz="1050" spc="-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50" spc="-10" dirty="0">
                          <a:latin typeface="Microsoft Sans Serif"/>
                          <a:cs typeface="Microsoft Sans Serif"/>
                        </a:rPr>
                        <a:t>електричною</a:t>
                      </a:r>
                      <a:r>
                        <a:rPr sz="1050" spc="-6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50" spc="-5" dirty="0">
                          <a:latin typeface="Microsoft Sans Serif"/>
                          <a:cs typeface="Microsoft Sans Serif"/>
                        </a:rPr>
                        <a:t>тягою</a:t>
                      </a:r>
                      <a:endParaRPr sz="1050">
                        <a:latin typeface="Microsoft Sans Serif"/>
                        <a:cs typeface="Microsoft Sans Serif"/>
                      </a:endParaRPr>
                    </a:p>
                    <a:p>
                      <a:pPr marL="76200" marR="29209" algn="ctr">
                        <a:lnSpc>
                          <a:spcPct val="106700"/>
                        </a:lnSpc>
                      </a:pPr>
                      <a:r>
                        <a:rPr sz="1050" dirty="0">
                          <a:latin typeface="Microsoft Sans Serif"/>
                          <a:cs typeface="Microsoft Sans Serif"/>
                        </a:rPr>
                        <a:t>Те</a:t>
                      </a:r>
                      <a:r>
                        <a:rPr sz="105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50" spc="-5" dirty="0">
                          <a:latin typeface="Microsoft Sans Serif"/>
                          <a:cs typeface="Microsoft Sans Serif"/>
                        </a:rPr>
                        <a:t>саме,</a:t>
                      </a:r>
                      <a:r>
                        <a:rPr sz="105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50" spc="-45" dirty="0">
                          <a:latin typeface="Microsoft Sans Serif"/>
                          <a:cs typeface="Microsoft Sans Serif"/>
                        </a:rPr>
                        <a:t>з</a:t>
                      </a:r>
                      <a:r>
                        <a:rPr sz="105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50" spc="-10" dirty="0">
                          <a:latin typeface="Microsoft Sans Serif"/>
                          <a:cs typeface="Microsoft Sans Serif"/>
                        </a:rPr>
                        <a:t>моторними </a:t>
                      </a:r>
                      <a:r>
                        <a:rPr sz="1050" spc="-2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50" spc="-5" dirty="0">
                          <a:latin typeface="Microsoft Sans Serif"/>
                          <a:cs typeface="Microsoft Sans Serif"/>
                        </a:rPr>
                        <a:t>вагонами</a:t>
                      </a:r>
                      <a:endParaRPr sz="10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050" dirty="0">
                          <a:latin typeface="Microsoft Sans Serif"/>
                          <a:cs typeface="Microsoft Sans Serif"/>
                        </a:rPr>
                        <a:t>25-40</a:t>
                      </a:r>
                      <a:endParaRPr sz="1050">
                        <a:latin typeface="Microsoft Sans Serif"/>
                        <a:cs typeface="Microsoft Sans Serif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50" dirty="0">
                          <a:latin typeface="Microsoft Sans Serif"/>
                          <a:cs typeface="Microsoft Sans Serif"/>
                        </a:rPr>
                        <a:t>40-60</a:t>
                      </a:r>
                      <a:endParaRPr sz="10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86385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050" dirty="0">
                          <a:latin typeface="Microsoft Sans Serif"/>
                          <a:cs typeface="Microsoft Sans Serif"/>
                        </a:rPr>
                        <a:t>25-60</a:t>
                      </a:r>
                      <a:endParaRPr sz="1050">
                        <a:latin typeface="Microsoft Sans Serif"/>
                        <a:cs typeface="Microsoft Sans Serif"/>
                      </a:endParaRPr>
                    </a:p>
                    <a:p>
                      <a:pPr marL="252729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50" dirty="0">
                          <a:latin typeface="Microsoft Sans Serif"/>
                          <a:cs typeface="Microsoft Sans Serif"/>
                        </a:rPr>
                        <a:t>80</a:t>
                      </a:r>
                      <a:r>
                        <a:rPr sz="105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50" dirty="0">
                          <a:latin typeface="Microsoft Sans Serif"/>
                          <a:cs typeface="Microsoft Sans Serif"/>
                        </a:rPr>
                        <a:t>120</a:t>
                      </a:r>
                      <a:endParaRPr sz="10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3910">
                <a:tc>
                  <a:txBody>
                    <a:bodyPr/>
                    <a:lstStyle/>
                    <a:p>
                      <a:pPr marL="1905" algn="ctr">
                        <a:lnSpc>
                          <a:spcPts val="21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Круті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50495" marR="140970" indent="635" algn="ctr">
                        <a:lnSpc>
                          <a:spcPct val="107200"/>
                        </a:lnSpc>
                        <a:spcBef>
                          <a:spcPts val="665"/>
                        </a:spcBef>
                      </a:pPr>
                      <a:r>
                        <a:rPr sz="1050" dirty="0">
                          <a:latin typeface="Microsoft Sans Serif"/>
                          <a:cs typeface="Microsoft Sans Serif"/>
                        </a:rPr>
                        <a:t>Автомобільний </a:t>
                      </a:r>
                      <a:r>
                        <a:rPr sz="105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50" spc="-10" dirty="0">
                          <a:latin typeface="Microsoft Sans Serif"/>
                          <a:cs typeface="Microsoft Sans Serif"/>
                        </a:rPr>
                        <a:t>Підйом </a:t>
                      </a:r>
                      <a:r>
                        <a:rPr sz="1050" spc="-25" dirty="0">
                          <a:latin typeface="Microsoft Sans Serif"/>
                          <a:cs typeface="Microsoft Sans Serif"/>
                        </a:rPr>
                        <a:t>із </a:t>
                      </a:r>
                      <a:r>
                        <a:rPr sz="1050" spc="-5" dirty="0">
                          <a:latin typeface="Microsoft Sans Serif"/>
                          <a:cs typeface="Microsoft Sans Serif"/>
                        </a:rPr>
                        <a:t>тягачами </a:t>
                      </a:r>
                      <a:r>
                        <a:rPr sz="1050" spc="-26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50" spc="-10" dirty="0">
                          <a:latin typeface="Microsoft Sans Serif"/>
                          <a:cs typeface="Microsoft Sans Serif"/>
                        </a:rPr>
                        <a:t>Конвеєрний</a:t>
                      </a:r>
                      <a:endParaRPr sz="1050">
                        <a:latin typeface="Microsoft Sans Serif"/>
                        <a:cs typeface="Microsoft Sans Serif"/>
                      </a:endParaRPr>
                    </a:p>
                    <a:p>
                      <a:pPr marL="434340" marR="424180" algn="ctr">
                        <a:lnSpc>
                          <a:spcPts val="1360"/>
                        </a:lnSpc>
                        <a:spcBef>
                          <a:spcPts val="45"/>
                        </a:spcBef>
                      </a:pPr>
                      <a:r>
                        <a:rPr sz="1050" spc="-5" dirty="0">
                          <a:latin typeface="Microsoft Sans Serif"/>
                          <a:cs typeface="Microsoft Sans Serif"/>
                        </a:rPr>
                        <a:t>Кл</a:t>
                      </a:r>
                      <a:r>
                        <a:rPr sz="1050" spc="5" dirty="0">
                          <a:latin typeface="Microsoft Sans Serif"/>
                          <a:cs typeface="Microsoft Sans Serif"/>
                        </a:rPr>
                        <a:t>і</a:t>
                      </a:r>
                      <a:r>
                        <a:rPr sz="1050" spc="-5" dirty="0">
                          <a:latin typeface="Microsoft Sans Serif"/>
                          <a:cs typeface="Microsoft Sans Serif"/>
                        </a:rPr>
                        <a:t>т</a:t>
                      </a:r>
                      <a:r>
                        <a:rPr sz="1050" dirty="0">
                          <a:latin typeface="Microsoft Sans Serif"/>
                          <a:cs typeface="Microsoft Sans Serif"/>
                        </a:rPr>
                        <a:t>ьо</a:t>
                      </a:r>
                      <a:r>
                        <a:rPr sz="1050" spc="5" dirty="0"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1050" dirty="0">
                          <a:latin typeface="Microsoft Sans Serif"/>
                          <a:cs typeface="Microsoft Sans Serif"/>
                        </a:rPr>
                        <a:t>ий  </a:t>
                      </a:r>
                      <a:r>
                        <a:rPr sz="1050" spc="-10" dirty="0">
                          <a:latin typeface="Microsoft Sans Serif"/>
                          <a:cs typeface="Microsoft Sans Serif"/>
                        </a:rPr>
                        <a:t>Скіповий</a:t>
                      </a:r>
                      <a:endParaRPr sz="10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050" dirty="0">
                          <a:latin typeface="Microsoft Sans Serif"/>
                          <a:cs typeface="Microsoft Sans Serif"/>
                        </a:rPr>
                        <a:t>60-100</a:t>
                      </a:r>
                      <a:endParaRPr sz="1050">
                        <a:latin typeface="Microsoft Sans Serif"/>
                        <a:cs typeface="Microsoft Sans Serif"/>
                      </a:endParaRPr>
                    </a:p>
                    <a:p>
                      <a:pPr marL="33083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050" spc="-5" dirty="0">
                          <a:latin typeface="Microsoft Sans Serif"/>
                          <a:cs typeface="Microsoft Sans Serif"/>
                        </a:rPr>
                        <a:t>120-250</a:t>
                      </a:r>
                      <a:endParaRPr sz="1050">
                        <a:latin typeface="Microsoft Sans Serif"/>
                        <a:cs typeface="Microsoft Sans Serif"/>
                      </a:endParaRPr>
                    </a:p>
                    <a:p>
                      <a:pPr marL="31242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50" dirty="0">
                          <a:latin typeface="Microsoft Sans Serif"/>
                          <a:cs typeface="Microsoft Sans Serif"/>
                        </a:rPr>
                        <a:t>250-330</a:t>
                      </a:r>
                      <a:endParaRPr sz="1050">
                        <a:latin typeface="Microsoft Sans Serif"/>
                        <a:cs typeface="Microsoft Sans Serif"/>
                      </a:endParaRPr>
                    </a:p>
                    <a:p>
                      <a:pPr marL="31242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050" dirty="0">
                          <a:latin typeface="Microsoft Sans Serif"/>
                          <a:cs typeface="Microsoft Sans Serif"/>
                        </a:rPr>
                        <a:t>250-500</a:t>
                      </a:r>
                      <a:endParaRPr sz="1050">
                        <a:latin typeface="Microsoft Sans Serif"/>
                        <a:cs typeface="Microsoft Sans Serif"/>
                      </a:endParaRPr>
                    </a:p>
                    <a:p>
                      <a:pPr marL="2762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050" dirty="0">
                          <a:latin typeface="Microsoft Sans Serif"/>
                          <a:cs typeface="Microsoft Sans Serif"/>
                        </a:rPr>
                        <a:t>500-1000</a:t>
                      </a:r>
                      <a:endParaRPr sz="10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30"/>
                        </a:lnSpc>
                      </a:pPr>
                      <a:r>
                        <a:rPr sz="1050" dirty="0">
                          <a:latin typeface="Microsoft Sans Serif"/>
                          <a:cs typeface="Microsoft Sans Serif"/>
                        </a:rPr>
                        <a:t>80-120</a:t>
                      </a:r>
                      <a:endParaRPr sz="105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480466" y="4668773"/>
            <a:ext cx="644144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51685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latin typeface="Calibri"/>
                <a:cs typeface="Calibri"/>
              </a:rPr>
              <a:t>Схеми </a:t>
            </a:r>
            <a:r>
              <a:rPr sz="1600" spc="-5" dirty="0">
                <a:latin typeface="Calibri"/>
                <a:cs typeface="Calibri"/>
              </a:rPr>
              <a:t>капітальних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траншей: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i="1" spc="-5" dirty="0">
                <a:latin typeface="Calibri"/>
                <a:cs typeface="Calibri"/>
              </a:rPr>
              <a:t>а</a:t>
            </a:r>
            <a:r>
              <a:rPr sz="1600" i="1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-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окрема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капітальна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траншея зовнішнього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закладення;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i="1" spc="-5" dirty="0">
                <a:latin typeface="Calibri"/>
                <a:cs typeface="Calibri"/>
              </a:rPr>
              <a:t>б</a:t>
            </a:r>
            <a:r>
              <a:rPr sz="1600" i="1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-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капітальна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траншея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внутрішнього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закладення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до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проведення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розрізної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траншеї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уступу: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i="1" spc="-5" dirty="0">
                <a:latin typeface="Calibri"/>
                <a:cs typeface="Calibri"/>
              </a:rPr>
              <a:t>в</a:t>
            </a:r>
            <a:r>
              <a:rPr sz="1600" i="1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-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те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ж після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проведення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розрізної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траншеї,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1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-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капітальна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траншея: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2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-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розрізна траншея;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3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-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кінцевий</a:t>
            </a:r>
            <a:r>
              <a:rPr sz="1600" spc="-10" dirty="0">
                <a:latin typeface="Calibri"/>
                <a:cs typeface="Calibri"/>
              </a:rPr>
              <a:t> контур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кар'єру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75601" y="3446779"/>
            <a:ext cx="45192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Загальний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вигляд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(а) та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план (б)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капітальної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траншеї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2375" y="199136"/>
            <a:ext cx="9094470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588645" marR="5080" indent="-576580">
              <a:lnSpc>
                <a:spcPts val="3460"/>
              </a:lnSpc>
              <a:spcBef>
                <a:spcPts val="535"/>
              </a:spcBef>
            </a:pPr>
            <a:r>
              <a:rPr spc="-20" dirty="0"/>
              <a:t>Схеми</a:t>
            </a:r>
            <a:r>
              <a:rPr spc="-80" dirty="0"/>
              <a:t> </a:t>
            </a:r>
            <a:r>
              <a:rPr spc="-20" dirty="0"/>
              <a:t>роботи</a:t>
            </a:r>
            <a:r>
              <a:rPr spc="-80" dirty="0"/>
              <a:t> </a:t>
            </a:r>
            <a:r>
              <a:rPr spc="-25" dirty="0"/>
              <a:t>механічної</a:t>
            </a:r>
            <a:r>
              <a:rPr spc="-55" dirty="0"/>
              <a:t> </a:t>
            </a:r>
            <a:r>
              <a:rPr spc="-20" dirty="0"/>
              <a:t>лопати</a:t>
            </a:r>
            <a:r>
              <a:rPr spc="-80" dirty="0"/>
              <a:t> </a:t>
            </a:r>
            <a:r>
              <a:rPr spc="-10" dirty="0"/>
              <a:t>(1,</a:t>
            </a:r>
            <a:r>
              <a:rPr spc="-55" dirty="0"/>
              <a:t> </a:t>
            </a:r>
            <a:r>
              <a:rPr spc="-10" dirty="0"/>
              <a:t>2),</a:t>
            </a:r>
            <a:r>
              <a:rPr spc="-60" dirty="0"/>
              <a:t> </a:t>
            </a:r>
            <a:r>
              <a:rPr spc="-25" dirty="0"/>
              <a:t>драглайна</a:t>
            </a:r>
            <a:r>
              <a:rPr spc="-75" dirty="0"/>
              <a:t> </a:t>
            </a:r>
            <a:r>
              <a:rPr spc="-10" dirty="0"/>
              <a:t>(3)</a:t>
            </a:r>
            <a:r>
              <a:rPr spc="-70" dirty="0"/>
              <a:t> </a:t>
            </a:r>
            <a:r>
              <a:rPr dirty="0"/>
              <a:t>і </a:t>
            </a:r>
            <a:r>
              <a:rPr spc="-705" dirty="0"/>
              <a:t> </a:t>
            </a:r>
            <a:r>
              <a:rPr spc="-30" dirty="0"/>
              <a:t>ланцюгового</a:t>
            </a:r>
            <a:r>
              <a:rPr spc="-80" dirty="0"/>
              <a:t> </a:t>
            </a:r>
            <a:r>
              <a:rPr spc="-30" dirty="0"/>
              <a:t>багатоковшевого</a:t>
            </a:r>
            <a:r>
              <a:rPr spc="-75" dirty="0"/>
              <a:t> </a:t>
            </a:r>
            <a:r>
              <a:rPr spc="-30" dirty="0"/>
              <a:t>екскаватора</a:t>
            </a:r>
            <a:r>
              <a:rPr spc="-85" dirty="0"/>
              <a:t> </a:t>
            </a:r>
            <a:r>
              <a:rPr spc="-10" dirty="0"/>
              <a:t>(4):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4900" y="1240536"/>
            <a:ext cx="9128760" cy="437692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53846" y="5703214"/>
            <a:ext cx="10041255" cy="1115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6364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а,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б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–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з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верхнім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черпанням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і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відповідно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з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нижнім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і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верхнім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навантаженням; 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в –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з </a:t>
            </a:r>
            <a:r>
              <a:rPr sz="2400" spc="-5" dirty="0">
                <a:latin typeface="Times New Roman"/>
                <a:cs typeface="Times New Roman"/>
              </a:rPr>
              <a:t>нижнім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черпанням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і </a:t>
            </a:r>
            <a:r>
              <a:rPr sz="2400" spc="-5" dirty="0">
                <a:latin typeface="Times New Roman"/>
                <a:cs typeface="Times New Roman"/>
              </a:rPr>
              <a:t>навантаженням;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г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–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з</a:t>
            </a:r>
            <a:r>
              <a:rPr sz="2400" spc="-5" dirty="0">
                <a:latin typeface="Times New Roman"/>
                <a:cs typeface="Times New Roman"/>
              </a:rPr>
              <a:t> верхнім</a:t>
            </a:r>
            <a:r>
              <a:rPr sz="2400" dirty="0">
                <a:latin typeface="Times New Roman"/>
                <a:cs typeface="Times New Roman"/>
              </a:rPr>
              <a:t> і</a:t>
            </a:r>
            <a:r>
              <a:rPr sz="2400" spc="-5" dirty="0">
                <a:latin typeface="Times New Roman"/>
                <a:cs typeface="Times New Roman"/>
              </a:rPr>
              <a:t> нижнім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черпанням і</a:t>
            </a:r>
            <a:endParaRPr sz="2400">
              <a:latin typeface="Times New Roman"/>
              <a:cs typeface="Times New Roman"/>
            </a:endParaRPr>
          </a:p>
          <a:p>
            <a:pPr marL="3176270">
              <a:lnSpc>
                <a:spcPts val="2820"/>
              </a:lnSpc>
            </a:pPr>
            <a:r>
              <a:rPr sz="2400" spc="-5" dirty="0">
                <a:latin typeface="Times New Roman"/>
                <a:cs typeface="Times New Roman"/>
              </a:rPr>
              <a:t>відповідним </a:t>
            </a:r>
            <a:r>
              <a:rPr sz="2400" spc="-10" dirty="0">
                <a:latin typeface="Times New Roman"/>
                <a:cs typeface="Times New Roman"/>
              </a:rPr>
              <a:t>навантаженням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3076" y="1588008"/>
            <a:ext cx="8610600" cy="466801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0121" y="763904"/>
            <a:ext cx="10970895" cy="296672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5007610" marR="5080" indent="-4995545">
              <a:lnSpc>
                <a:spcPts val="2590"/>
              </a:lnSpc>
              <a:spcBef>
                <a:spcPts val="425"/>
              </a:spcBef>
            </a:pPr>
            <a:r>
              <a:rPr sz="2400" spc="-15" dirty="0">
                <a:latin typeface="Calibri Light"/>
                <a:cs typeface="Calibri Light"/>
              </a:rPr>
              <a:t>Західка</a:t>
            </a:r>
            <a:r>
              <a:rPr sz="2400" spc="-55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-</a:t>
            </a:r>
            <a:r>
              <a:rPr sz="2400" spc="-5" dirty="0">
                <a:latin typeface="Calibri Light"/>
                <a:cs typeface="Calibri Light"/>
              </a:rPr>
              <a:t> смуга</a:t>
            </a:r>
            <a:r>
              <a:rPr sz="2400" spc="1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уступу</a:t>
            </a:r>
            <a:r>
              <a:rPr sz="2400" spc="35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або</a:t>
            </a:r>
            <a:r>
              <a:rPr sz="2400" spc="-25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розвалу, виїмка</a:t>
            </a:r>
            <a:r>
              <a:rPr sz="2400" spc="5" dirty="0">
                <a:latin typeface="Calibri Light"/>
                <a:cs typeface="Calibri Light"/>
              </a:rPr>
              <a:t> </a:t>
            </a:r>
            <a:r>
              <a:rPr sz="2400" spc="-10" dirty="0">
                <a:latin typeface="Calibri Light"/>
                <a:cs typeface="Calibri Light"/>
              </a:rPr>
              <a:t>якої</a:t>
            </a:r>
            <a:r>
              <a:rPr sz="2400" spc="5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проводиться</a:t>
            </a:r>
            <a:r>
              <a:rPr sz="2400" spc="25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за</a:t>
            </a:r>
            <a:r>
              <a:rPr sz="240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один</a:t>
            </a:r>
            <a:r>
              <a:rPr sz="2400" spc="5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прохід</a:t>
            </a:r>
            <a:r>
              <a:rPr sz="2400" spc="-1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виїмкових </a:t>
            </a:r>
            <a:r>
              <a:rPr sz="2400" spc="-525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машин.</a:t>
            </a:r>
            <a:endParaRPr sz="24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2400">
              <a:latin typeface="Calibri Light"/>
              <a:cs typeface="Calibri Light"/>
            </a:endParaRPr>
          </a:p>
          <a:p>
            <a:pPr marL="80645">
              <a:lnSpc>
                <a:spcPts val="2735"/>
              </a:lnSpc>
              <a:spcBef>
                <a:spcPts val="1470"/>
              </a:spcBef>
            </a:pPr>
            <a:r>
              <a:rPr sz="2400" spc="-15" dirty="0">
                <a:latin typeface="Calibri Light"/>
                <a:cs typeface="Calibri Light"/>
              </a:rPr>
              <a:t>Види</a:t>
            </a:r>
            <a:r>
              <a:rPr sz="2400" spc="-90" dirty="0">
                <a:latin typeface="Calibri Light"/>
                <a:cs typeface="Calibri Light"/>
              </a:rPr>
              <a:t> </a:t>
            </a:r>
            <a:r>
              <a:rPr sz="2400" spc="-15" dirty="0">
                <a:latin typeface="Calibri Light"/>
                <a:cs typeface="Calibri Light"/>
              </a:rPr>
              <a:t>західок:</a:t>
            </a:r>
            <a:endParaRPr sz="2400">
              <a:latin typeface="Calibri Light"/>
              <a:cs typeface="Calibri Light"/>
            </a:endParaRPr>
          </a:p>
          <a:p>
            <a:pPr marL="537845" indent="-457834">
              <a:lnSpc>
                <a:spcPts val="2590"/>
              </a:lnSpc>
              <a:buFont typeface="Microsoft Sans Serif"/>
              <a:buChar char="•"/>
              <a:tabLst>
                <a:tab pos="537845" algn="l"/>
                <a:tab pos="538480" algn="l"/>
              </a:tabLst>
            </a:pPr>
            <a:r>
              <a:rPr sz="2400" spc="-5" dirty="0">
                <a:latin typeface="Calibri Light"/>
                <a:cs typeface="Calibri Light"/>
              </a:rPr>
              <a:t>поздовжня</a:t>
            </a:r>
            <a:endParaRPr sz="2400">
              <a:latin typeface="Calibri Light"/>
              <a:cs typeface="Calibri Light"/>
            </a:endParaRPr>
          </a:p>
          <a:p>
            <a:pPr marL="537845">
              <a:lnSpc>
                <a:spcPts val="2595"/>
              </a:lnSpc>
            </a:pPr>
            <a:r>
              <a:rPr sz="2400" spc="-5" dirty="0">
                <a:latin typeface="Calibri Light"/>
                <a:cs typeface="Calibri Light"/>
              </a:rPr>
              <a:t>(фронтальна);</a:t>
            </a:r>
            <a:endParaRPr sz="2400">
              <a:latin typeface="Calibri Light"/>
              <a:cs typeface="Calibri Light"/>
            </a:endParaRPr>
          </a:p>
          <a:p>
            <a:pPr marL="537845" indent="-457834">
              <a:lnSpc>
                <a:spcPts val="2595"/>
              </a:lnSpc>
              <a:buFont typeface="Microsoft Sans Serif"/>
              <a:buChar char="•"/>
              <a:tabLst>
                <a:tab pos="537845" algn="l"/>
                <a:tab pos="538480" algn="l"/>
              </a:tabLst>
            </a:pPr>
            <a:r>
              <a:rPr sz="2400" spc="-5" dirty="0">
                <a:latin typeface="Calibri Light"/>
                <a:cs typeface="Calibri Light"/>
              </a:rPr>
              <a:t>поперечна;</a:t>
            </a:r>
            <a:endParaRPr sz="2400">
              <a:latin typeface="Calibri Light"/>
              <a:cs typeface="Calibri Light"/>
            </a:endParaRPr>
          </a:p>
          <a:p>
            <a:pPr marL="537845" indent="-457834">
              <a:lnSpc>
                <a:spcPts val="2735"/>
              </a:lnSpc>
              <a:buFont typeface="Microsoft Sans Serif"/>
              <a:buChar char="•"/>
              <a:tabLst>
                <a:tab pos="537845" algn="l"/>
                <a:tab pos="538480" algn="l"/>
              </a:tabLst>
            </a:pPr>
            <a:r>
              <a:rPr sz="2400" spc="-5" dirty="0">
                <a:latin typeface="Calibri Light"/>
                <a:cs typeface="Calibri Light"/>
              </a:rPr>
              <a:t>діагональна</a:t>
            </a:r>
            <a:endParaRPr sz="2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8759" y="702005"/>
            <a:ext cx="10989310" cy="5136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heavy" spc="-15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Види</a:t>
            </a:r>
            <a:r>
              <a:rPr sz="2400" u="heavy" spc="-70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 </a:t>
            </a:r>
            <a:r>
              <a:rPr sz="2400" u="heavy" spc="-15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західок</a:t>
            </a:r>
            <a:r>
              <a:rPr sz="2400" u="heavy" spc="-85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за</a:t>
            </a:r>
            <a:r>
              <a:rPr sz="2400" u="heavy" spc="-55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 </a:t>
            </a:r>
            <a:r>
              <a:rPr sz="2400" u="heavy" spc="-20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шириною:</a:t>
            </a:r>
            <a:endParaRPr sz="2400">
              <a:latin typeface="Calibri Light"/>
              <a:cs typeface="Calibri Light"/>
            </a:endParaRPr>
          </a:p>
          <a:p>
            <a:pPr marL="469900" marR="396875" indent="-457834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469900" algn="l"/>
                <a:tab pos="470534" algn="l"/>
              </a:tabLst>
            </a:pPr>
            <a:r>
              <a:rPr sz="2400" spc="-20" dirty="0">
                <a:latin typeface="Calibri Light"/>
                <a:cs typeface="Calibri Light"/>
              </a:rPr>
              <a:t>Нормальна, </a:t>
            </a:r>
            <a:r>
              <a:rPr sz="2400" spc="-5" dirty="0">
                <a:latin typeface="Calibri Light"/>
                <a:cs typeface="Calibri Light"/>
              </a:rPr>
              <a:t>що відпрацьовується при постійному положенні осі </a:t>
            </a:r>
            <a:r>
              <a:rPr sz="2400" dirty="0">
                <a:latin typeface="Calibri Light"/>
                <a:cs typeface="Calibri Light"/>
              </a:rPr>
              <a:t>руху і </a:t>
            </a:r>
            <a:r>
              <a:rPr sz="2400" spc="-5" dirty="0">
                <a:latin typeface="Calibri Light"/>
                <a:cs typeface="Calibri Light"/>
              </a:rPr>
              <a:t>повному </a:t>
            </a:r>
            <a:r>
              <a:rPr sz="2400" spc="-53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використанні</a:t>
            </a:r>
            <a:r>
              <a:rPr sz="2400" dirty="0">
                <a:latin typeface="Calibri Light"/>
                <a:cs typeface="Calibri Light"/>
              </a:rPr>
              <a:t> робочих</a:t>
            </a:r>
            <a:r>
              <a:rPr sz="2400" spc="-1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параметрів</a:t>
            </a:r>
            <a:r>
              <a:rPr sz="2400" spc="-1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виїмкових машин;</a:t>
            </a:r>
            <a:endParaRPr sz="2400">
              <a:latin typeface="Calibri Light"/>
              <a:cs typeface="Calibri Light"/>
            </a:endParaRPr>
          </a:p>
          <a:p>
            <a:pPr marL="469900" indent="-457834">
              <a:lnSpc>
                <a:spcPct val="100000"/>
              </a:lnSpc>
              <a:buFont typeface="Microsoft Sans Serif"/>
              <a:buChar char="•"/>
              <a:tabLst>
                <a:tab pos="469900" algn="l"/>
                <a:tab pos="470534" algn="l"/>
              </a:tabLst>
            </a:pPr>
            <a:r>
              <a:rPr sz="2400" spc="-15" dirty="0">
                <a:latin typeface="Calibri Light"/>
                <a:cs typeface="Calibri Light"/>
              </a:rPr>
              <a:t>Вузька</a:t>
            </a:r>
            <a:r>
              <a:rPr sz="2400" spc="-60" dirty="0">
                <a:latin typeface="Calibri Light"/>
                <a:cs typeface="Calibri Light"/>
              </a:rPr>
              <a:t> </a:t>
            </a:r>
            <a:r>
              <a:rPr sz="2400" spc="-15" dirty="0">
                <a:latin typeface="Calibri Light"/>
                <a:cs typeface="Calibri Light"/>
              </a:rPr>
              <a:t>західка</a:t>
            </a:r>
            <a:r>
              <a:rPr sz="2400" spc="-50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-</a:t>
            </a:r>
            <a:r>
              <a:rPr sz="2400" spc="-5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відпрацьовується</a:t>
            </a:r>
            <a:r>
              <a:rPr sz="2400" spc="4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при</a:t>
            </a:r>
            <a:r>
              <a:rPr sz="240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постійному</a:t>
            </a:r>
            <a:r>
              <a:rPr sz="2400" spc="15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положенні</a:t>
            </a:r>
            <a:r>
              <a:rPr sz="2400" spc="5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осі</a:t>
            </a:r>
            <a:r>
              <a:rPr sz="2400" spc="-15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руху</a:t>
            </a:r>
            <a:r>
              <a:rPr sz="2400" spc="5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вздовж</a:t>
            </a:r>
            <a:endParaRPr sz="2400">
              <a:latin typeface="Calibri Light"/>
              <a:cs typeface="Calibri Light"/>
            </a:endParaRPr>
          </a:p>
          <a:p>
            <a:pPr marL="469900">
              <a:lnSpc>
                <a:spcPct val="100000"/>
              </a:lnSpc>
            </a:pPr>
            <a:r>
              <a:rPr sz="2400" spc="-5" dirty="0">
                <a:latin typeface="Calibri Light"/>
                <a:cs typeface="Calibri Light"/>
              </a:rPr>
              <a:t>західки</a:t>
            </a:r>
            <a:r>
              <a:rPr sz="2400" spc="-20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і</a:t>
            </a:r>
            <a:r>
              <a:rPr sz="2400" spc="-5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неповному</a:t>
            </a:r>
            <a:r>
              <a:rPr sz="2400" spc="-1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використанні </a:t>
            </a:r>
            <a:r>
              <a:rPr sz="2400" dirty="0">
                <a:latin typeface="Calibri Light"/>
                <a:cs typeface="Calibri Light"/>
              </a:rPr>
              <a:t>робочих</a:t>
            </a:r>
            <a:r>
              <a:rPr sz="2400" spc="-2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параметрів</a:t>
            </a:r>
            <a:r>
              <a:rPr sz="2400" spc="-15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виїмкових</a:t>
            </a:r>
            <a:r>
              <a:rPr sz="2400" spc="-1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машин;</a:t>
            </a:r>
            <a:endParaRPr sz="2400">
              <a:latin typeface="Calibri Light"/>
              <a:cs typeface="Calibri Light"/>
            </a:endParaRPr>
          </a:p>
          <a:p>
            <a:pPr marL="469900" marR="5080" indent="-457834">
              <a:lnSpc>
                <a:spcPct val="100000"/>
              </a:lnSpc>
              <a:buFont typeface="Microsoft Sans Serif"/>
              <a:buChar char="•"/>
              <a:tabLst>
                <a:tab pos="469900" algn="l"/>
                <a:tab pos="470534" algn="l"/>
              </a:tabLst>
            </a:pPr>
            <a:r>
              <a:rPr sz="2400" spc="-20" dirty="0">
                <a:latin typeface="Calibri Light"/>
                <a:cs typeface="Calibri Light"/>
              </a:rPr>
              <a:t>Широка </a:t>
            </a:r>
            <a:r>
              <a:rPr sz="2400" spc="-15" dirty="0">
                <a:latin typeface="Calibri Light"/>
                <a:cs typeface="Calibri Light"/>
              </a:rPr>
              <a:t>західка </a:t>
            </a:r>
            <a:r>
              <a:rPr sz="2400" dirty="0">
                <a:latin typeface="Calibri Light"/>
                <a:cs typeface="Calibri Light"/>
              </a:rPr>
              <a:t>- </a:t>
            </a:r>
            <a:r>
              <a:rPr sz="2400" spc="-5" dirty="0">
                <a:latin typeface="Calibri Light"/>
                <a:cs typeface="Calibri Light"/>
              </a:rPr>
              <a:t>відпрацьовується при зміні положення осі </a:t>
            </a:r>
            <a:r>
              <a:rPr sz="2400" dirty="0">
                <a:latin typeface="Calibri Light"/>
                <a:cs typeface="Calibri Light"/>
              </a:rPr>
              <a:t>руху </a:t>
            </a:r>
            <a:r>
              <a:rPr sz="2400" spc="-5" dirty="0">
                <a:latin typeface="Calibri Light"/>
                <a:cs typeface="Calibri Light"/>
              </a:rPr>
              <a:t>машини (ширина </a:t>
            </a:r>
            <a:r>
              <a:rPr sz="2400" spc="-53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більше</a:t>
            </a:r>
            <a:r>
              <a:rPr sz="2400" spc="-25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нормальної).</a:t>
            </a:r>
            <a:endParaRPr sz="24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buFont typeface="Microsoft Sans Serif"/>
              <a:buChar char="•"/>
            </a:pPr>
            <a:endParaRPr sz="24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Microsoft Sans Serif"/>
              <a:buChar char="•"/>
            </a:pPr>
            <a:endParaRPr sz="2200">
              <a:latin typeface="Calibri Light"/>
              <a:cs typeface="Calibri Light"/>
            </a:endParaRPr>
          </a:p>
          <a:p>
            <a:pPr marL="188595">
              <a:lnSpc>
                <a:spcPct val="100000"/>
              </a:lnSpc>
            </a:pPr>
            <a:r>
              <a:rPr sz="2400" u="heavy" spc="-15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Види</a:t>
            </a:r>
            <a:r>
              <a:rPr sz="2400" u="heavy" spc="-55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 </a:t>
            </a:r>
            <a:r>
              <a:rPr sz="2400" u="heavy" spc="-15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західок</a:t>
            </a:r>
            <a:r>
              <a:rPr sz="2400" u="heavy" spc="-65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за</a:t>
            </a:r>
            <a:r>
              <a:rPr sz="2400" u="heavy" spc="-40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 </a:t>
            </a:r>
            <a:r>
              <a:rPr sz="2400" u="heavy" spc="-20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характером</a:t>
            </a:r>
            <a:r>
              <a:rPr sz="2400" u="heavy" spc="-75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 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руху</a:t>
            </a:r>
            <a:r>
              <a:rPr sz="2400" u="heavy" spc="-55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 </a:t>
            </a:r>
            <a:r>
              <a:rPr sz="2400" u="heavy" spc="-20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транспортних</a:t>
            </a:r>
            <a:r>
              <a:rPr sz="2400" u="heavy" spc="-45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 </a:t>
            </a:r>
            <a:r>
              <a:rPr sz="2400" u="heavy" spc="-15" dirty="0">
                <a:uFill>
                  <a:solidFill>
                    <a:srgbClr val="000000"/>
                  </a:solidFill>
                </a:uFill>
                <a:latin typeface="Calibri Light"/>
                <a:cs typeface="Calibri Light"/>
              </a:rPr>
              <a:t>засобів:</a:t>
            </a:r>
            <a:endParaRPr sz="2400">
              <a:latin typeface="Calibri Light"/>
              <a:cs typeface="Calibri Light"/>
            </a:endParaRPr>
          </a:p>
          <a:p>
            <a:pPr marL="646430" lvl="1" indent="-458470">
              <a:lnSpc>
                <a:spcPct val="100000"/>
              </a:lnSpc>
              <a:buFont typeface="Microsoft Sans Serif"/>
              <a:buChar char="•"/>
              <a:tabLst>
                <a:tab pos="646430" algn="l"/>
                <a:tab pos="647065" algn="l"/>
              </a:tabLst>
            </a:pPr>
            <a:r>
              <a:rPr sz="2400" spc="-20" dirty="0">
                <a:latin typeface="Calibri Light"/>
                <a:cs typeface="Calibri Light"/>
              </a:rPr>
              <a:t>Тупикова</a:t>
            </a:r>
            <a:r>
              <a:rPr sz="2400" spc="-65" dirty="0">
                <a:latin typeface="Calibri Light"/>
                <a:cs typeface="Calibri Light"/>
              </a:rPr>
              <a:t> </a:t>
            </a:r>
            <a:r>
              <a:rPr sz="2400" spc="-15" dirty="0">
                <a:latin typeface="Calibri Light"/>
                <a:cs typeface="Calibri Light"/>
              </a:rPr>
              <a:t>західка</a:t>
            </a:r>
            <a:r>
              <a:rPr sz="2400" spc="-50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- </a:t>
            </a:r>
            <a:r>
              <a:rPr sz="2400" spc="-5" dirty="0">
                <a:latin typeface="Calibri Light"/>
                <a:cs typeface="Calibri Light"/>
              </a:rPr>
              <a:t>західка,</a:t>
            </a:r>
            <a:r>
              <a:rPr sz="2400" spc="5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у </a:t>
            </a:r>
            <a:r>
              <a:rPr sz="2400" spc="-5" dirty="0">
                <a:latin typeface="Calibri Light"/>
                <a:cs typeface="Calibri Light"/>
              </a:rPr>
              <a:t>якій</a:t>
            </a:r>
            <a:r>
              <a:rPr sz="2400" spc="5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рух</a:t>
            </a:r>
            <a:r>
              <a:rPr sz="2400" spc="1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транспортних</a:t>
            </a:r>
            <a:r>
              <a:rPr sz="2400" spc="5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засобів</a:t>
            </a:r>
            <a:r>
              <a:rPr sz="2400" spc="-15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можливий </a:t>
            </a:r>
            <a:r>
              <a:rPr sz="2400" spc="-10" dirty="0">
                <a:latin typeface="Calibri Light"/>
                <a:cs typeface="Calibri Light"/>
              </a:rPr>
              <a:t>тільки</a:t>
            </a:r>
            <a:r>
              <a:rPr sz="2400" spc="5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у</a:t>
            </a:r>
            <a:endParaRPr sz="2400">
              <a:latin typeface="Calibri Light"/>
              <a:cs typeface="Calibri Light"/>
            </a:endParaRPr>
          </a:p>
          <a:p>
            <a:pPr marL="646430">
              <a:lnSpc>
                <a:spcPct val="100000"/>
              </a:lnSpc>
              <a:spcBef>
                <a:spcPts val="5"/>
              </a:spcBef>
              <a:tabLst>
                <a:tab pos="4040504" algn="l"/>
              </a:tabLst>
            </a:pPr>
            <a:r>
              <a:rPr sz="2400" spc="-5" dirty="0">
                <a:latin typeface="Calibri Light"/>
                <a:cs typeface="Calibri Light"/>
              </a:rPr>
              <a:t>межах</a:t>
            </a:r>
            <a:r>
              <a:rPr sz="2400" spc="-15" dirty="0">
                <a:latin typeface="Calibri Light"/>
                <a:cs typeface="Calibri Light"/>
              </a:rPr>
              <a:t> </a:t>
            </a:r>
            <a:r>
              <a:rPr sz="2400" dirty="0">
                <a:latin typeface="Calibri Light"/>
                <a:cs typeface="Calibri Light"/>
              </a:rPr>
              <a:t>її</a:t>
            </a:r>
            <a:r>
              <a:rPr sz="2400" spc="5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відпрацьованого	простору;</a:t>
            </a:r>
            <a:endParaRPr sz="2400">
              <a:latin typeface="Calibri Light"/>
              <a:cs typeface="Calibri Light"/>
            </a:endParaRPr>
          </a:p>
          <a:p>
            <a:pPr marL="646430" marR="205104" lvl="1" indent="-457834">
              <a:lnSpc>
                <a:spcPct val="100000"/>
              </a:lnSpc>
              <a:buFont typeface="Microsoft Sans Serif"/>
              <a:buChar char="•"/>
              <a:tabLst>
                <a:tab pos="646430" algn="l"/>
                <a:tab pos="647065" algn="l"/>
              </a:tabLst>
            </a:pPr>
            <a:r>
              <a:rPr sz="2400" spc="-15" dirty="0">
                <a:latin typeface="Calibri Light"/>
                <a:cs typeface="Calibri Light"/>
              </a:rPr>
              <a:t>Наскрізна західка </a:t>
            </a:r>
            <a:r>
              <a:rPr sz="2400" dirty="0">
                <a:latin typeface="Calibri Light"/>
                <a:cs typeface="Calibri Light"/>
              </a:rPr>
              <a:t>– </a:t>
            </a:r>
            <a:r>
              <a:rPr sz="2400" spc="-5" dirty="0">
                <a:latin typeface="Calibri Light"/>
                <a:cs typeface="Calibri Light"/>
              </a:rPr>
              <a:t>західка, </a:t>
            </a:r>
            <a:r>
              <a:rPr sz="2400" dirty="0">
                <a:latin typeface="Calibri Light"/>
                <a:cs typeface="Calibri Light"/>
              </a:rPr>
              <a:t>у </a:t>
            </a:r>
            <a:r>
              <a:rPr sz="2400" spc="-5" dirty="0">
                <a:latin typeface="Calibri Light"/>
                <a:cs typeface="Calibri Light"/>
              </a:rPr>
              <a:t>якій </a:t>
            </a:r>
            <a:r>
              <a:rPr sz="2400" dirty="0">
                <a:latin typeface="Calibri Light"/>
                <a:cs typeface="Calibri Light"/>
              </a:rPr>
              <a:t>рух </a:t>
            </a:r>
            <a:r>
              <a:rPr sz="2400" spc="-5" dirty="0">
                <a:latin typeface="Calibri Light"/>
                <a:cs typeface="Calibri Light"/>
              </a:rPr>
              <a:t>транспортних засобів можливий по </a:t>
            </a:r>
            <a:r>
              <a:rPr sz="2400" dirty="0">
                <a:latin typeface="Calibri Light"/>
                <a:cs typeface="Calibri Light"/>
              </a:rPr>
              <a:t>всій її </a:t>
            </a:r>
            <a:r>
              <a:rPr sz="2400" spc="-530" dirty="0">
                <a:latin typeface="Calibri Light"/>
                <a:cs typeface="Calibri Light"/>
              </a:rPr>
              <a:t> </a:t>
            </a:r>
            <a:r>
              <a:rPr sz="2400" spc="-5" dirty="0">
                <a:latin typeface="Calibri Light"/>
                <a:cs typeface="Calibri Light"/>
              </a:rPr>
              <a:t>довжині</a:t>
            </a:r>
            <a:endParaRPr sz="2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87548" y="330453"/>
            <a:ext cx="721868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Транспортний</a:t>
            </a:r>
            <a:r>
              <a:rPr spc="-80" dirty="0"/>
              <a:t> </a:t>
            </a:r>
            <a:r>
              <a:rPr spc="-20" dirty="0"/>
              <a:t>спосіб</a:t>
            </a:r>
            <a:r>
              <a:rPr spc="-85" dirty="0"/>
              <a:t> </a:t>
            </a:r>
            <a:r>
              <a:rPr spc="-30" dirty="0"/>
              <a:t>проведення</a:t>
            </a:r>
            <a:r>
              <a:rPr spc="-85" dirty="0"/>
              <a:t> </a:t>
            </a:r>
            <a:r>
              <a:rPr spc="-25" dirty="0"/>
              <a:t>траншей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3880" y="858011"/>
            <a:ext cx="5109972" cy="491794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66471" y="5874816"/>
            <a:ext cx="5799455" cy="8464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500"/>
              </a:lnSpc>
              <a:spcBef>
                <a:spcPts val="110"/>
              </a:spcBef>
            </a:pPr>
            <a:r>
              <a:rPr sz="1800" dirty="0">
                <a:latin typeface="Roboto"/>
                <a:cs typeface="Roboto"/>
              </a:rPr>
              <a:t>Схема пошарового </a:t>
            </a:r>
            <a:r>
              <a:rPr sz="1800" spc="-5" dirty="0">
                <a:latin typeface="Roboto"/>
                <a:cs typeface="Roboto"/>
              </a:rPr>
              <a:t>проведення </a:t>
            </a:r>
            <a:r>
              <a:rPr sz="1800" spc="-10" dirty="0">
                <a:latin typeface="Roboto"/>
                <a:cs typeface="Roboto"/>
              </a:rPr>
              <a:t>траншеї </a:t>
            </a:r>
            <a:r>
              <a:rPr sz="1800" spc="-5" dirty="0">
                <a:latin typeface="Roboto"/>
                <a:cs typeface="Roboto"/>
              </a:rPr>
              <a:t>мехлопатою: </a:t>
            </a:r>
            <a:r>
              <a:rPr sz="1800" spc="-434" dirty="0">
                <a:latin typeface="Roboto"/>
                <a:cs typeface="Roboto"/>
              </a:rPr>
              <a:t> </a:t>
            </a:r>
            <a:r>
              <a:rPr sz="1800" spc="-10" dirty="0">
                <a:latin typeface="Roboto"/>
                <a:cs typeface="Roboto"/>
              </a:rPr>
              <a:t>а, </a:t>
            </a:r>
            <a:r>
              <a:rPr sz="1800" spc="-5" dirty="0">
                <a:latin typeface="Roboto"/>
                <a:cs typeface="Roboto"/>
              </a:rPr>
              <a:t>б, </a:t>
            </a:r>
            <a:r>
              <a:rPr sz="1800" dirty="0">
                <a:latin typeface="Roboto"/>
                <a:cs typeface="Roboto"/>
              </a:rPr>
              <a:t>в, </a:t>
            </a:r>
            <a:r>
              <a:rPr sz="1800" spc="5" dirty="0">
                <a:latin typeface="Roboto"/>
                <a:cs typeface="Roboto"/>
              </a:rPr>
              <a:t>г </a:t>
            </a:r>
            <a:r>
              <a:rPr sz="1800" spc="-315" dirty="0">
                <a:latin typeface="Roboto"/>
                <a:cs typeface="Roboto"/>
              </a:rPr>
              <a:t>-</a:t>
            </a:r>
            <a:r>
              <a:rPr sz="1800" spc="-310" dirty="0">
                <a:latin typeface="Roboto"/>
                <a:cs typeface="Roboto"/>
              </a:rPr>
              <a:t> </a:t>
            </a:r>
            <a:r>
              <a:rPr sz="1800" spc="-10" dirty="0">
                <a:latin typeface="Roboto"/>
                <a:cs typeface="Roboto"/>
              </a:rPr>
              <a:t>відповідно </a:t>
            </a:r>
            <a:r>
              <a:rPr sz="1800" spc="-5" dirty="0">
                <a:latin typeface="Roboto"/>
                <a:cs typeface="Roboto"/>
              </a:rPr>
              <a:t>виїмка </a:t>
            </a:r>
            <a:r>
              <a:rPr sz="1800" dirty="0">
                <a:latin typeface="Roboto"/>
                <a:cs typeface="Roboto"/>
              </a:rPr>
              <a:t>першого, </a:t>
            </a:r>
            <a:r>
              <a:rPr sz="1800" spc="-15" dirty="0">
                <a:latin typeface="Roboto"/>
                <a:cs typeface="Roboto"/>
              </a:rPr>
              <a:t>другого, </a:t>
            </a:r>
            <a:r>
              <a:rPr sz="1800" spc="-10" dirty="0">
                <a:latin typeface="Roboto"/>
                <a:cs typeface="Roboto"/>
              </a:rPr>
              <a:t> </a:t>
            </a:r>
            <a:r>
              <a:rPr sz="1800" spc="-15" dirty="0">
                <a:latin typeface="Roboto"/>
                <a:cs typeface="Roboto"/>
              </a:rPr>
              <a:t>третього,</a:t>
            </a:r>
            <a:r>
              <a:rPr sz="1800" spc="-30" dirty="0">
                <a:latin typeface="Roboto"/>
                <a:cs typeface="Roboto"/>
              </a:rPr>
              <a:t> </a:t>
            </a:r>
            <a:r>
              <a:rPr sz="1800" spc="-15" dirty="0">
                <a:latin typeface="Roboto"/>
                <a:cs typeface="Roboto"/>
              </a:rPr>
              <a:t>четвертого</a:t>
            </a:r>
            <a:r>
              <a:rPr sz="1800" spc="-10" dirty="0">
                <a:latin typeface="Roboto"/>
                <a:cs typeface="Roboto"/>
              </a:rPr>
              <a:t> шарів</a:t>
            </a:r>
            <a:endParaRPr sz="1800">
              <a:latin typeface="Roboto"/>
              <a:cs typeface="Roboto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84035" y="1039367"/>
            <a:ext cx="5116068" cy="296417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277102" y="4086225"/>
            <a:ext cx="5642610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500"/>
              </a:lnSpc>
              <a:spcBef>
                <a:spcPts val="110"/>
              </a:spcBef>
            </a:pPr>
            <a:r>
              <a:rPr sz="1800" spc="5" dirty="0">
                <a:latin typeface="Roboto"/>
                <a:cs typeface="Roboto"/>
              </a:rPr>
              <a:t>Схеми</a:t>
            </a:r>
            <a:r>
              <a:rPr sz="1800" spc="-25" dirty="0">
                <a:latin typeface="Roboto"/>
                <a:cs typeface="Roboto"/>
              </a:rPr>
              <a:t> </a:t>
            </a:r>
            <a:r>
              <a:rPr sz="1800" spc="-15" dirty="0">
                <a:latin typeface="Roboto"/>
                <a:cs typeface="Roboto"/>
              </a:rPr>
              <a:t>подачі</a:t>
            </a:r>
            <a:r>
              <a:rPr sz="1800" spc="-35" dirty="0">
                <a:latin typeface="Roboto"/>
                <a:cs typeface="Roboto"/>
              </a:rPr>
              <a:t> </a:t>
            </a:r>
            <a:r>
              <a:rPr sz="1800" spc="-10" dirty="0">
                <a:latin typeface="Roboto"/>
                <a:cs typeface="Roboto"/>
              </a:rPr>
              <a:t>автосамоскидів</a:t>
            </a:r>
            <a:r>
              <a:rPr sz="1800" spc="-50" dirty="0">
                <a:latin typeface="Roboto"/>
                <a:cs typeface="Roboto"/>
              </a:rPr>
              <a:t> </a:t>
            </a:r>
            <a:r>
              <a:rPr sz="1800" spc="-25" dirty="0">
                <a:latin typeface="Roboto"/>
                <a:cs typeface="Roboto"/>
              </a:rPr>
              <a:t>під</a:t>
            </a:r>
            <a:r>
              <a:rPr sz="1800" spc="5" dirty="0">
                <a:latin typeface="Roboto"/>
                <a:cs typeface="Roboto"/>
              </a:rPr>
              <a:t> </a:t>
            </a:r>
            <a:r>
              <a:rPr sz="1800" dirty="0">
                <a:latin typeface="Roboto"/>
                <a:cs typeface="Roboto"/>
              </a:rPr>
              <a:t>навантаження</a:t>
            </a:r>
            <a:r>
              <a:rPr sz="1800" spc="-45" dirty="0">
                <a:latin typeface="Roboto"/>
                <a:cs typeface="Roboto"/>
              </a:rPr>
              <a:t> </a:t>
            </a:r>
            <a:r>
              <a:rPr sz="1800" spc="-25" dirty="0">
                <a:latin typeface="Roboto"/>
                <a:cs typeface="Roboto"/>
              </a:rPr>
              <a:t>під </a:t>
            </a:r>
            <a:r>
              <a:rPr sz="1800" spc="-430" dirty="0">
                <a:latin typeface="Roboto"/>
                <a:cs typeface="Roboto"/>
              </a:rPr>
              <a:t> </a:t>
            </a:r>
            <a:r>
              <a:rPr sz="1800" spc="-10" dirty="0">
                <a:latin typeface="Roboto"/>
                <a:cs typeface="Roboto"/>
              </a:rPr>
              <a:t>час </a:t>
            </a:r>
            <a:r>
              <a:rPr sz="1800" spc="-5" dirty="0">
                <a:latin typeface="Roboto"/>
                <a:cs typeface="Roboto"/>
              </a:rPr>
              <a:t>проведення </a:t>
            </a:r>
            <a:r>
              <a:rPr sz="1800" spc="-10" dirty="0">
                <a:latin typeface="Roboto"/>
                <a:cs typeface="Roboto"/>
              </a:rPr>
              <a:t>траншей: </a:t>
            </a:r>
            <a:r>
              <a:rPr sz="1800" spc="-15" dirty="0">
                <a:latin typeface="Roboto"/>
                <a:cs typeface="Roboto"/>
              </a:rPr>
              <a:t>а </a:t>
            </a:r>
            <a:r>
              <a:rPr sz="1800" spc="-315" dirty="0">
                <a:latin typeface="Roboto"/>
                <a:cs typeface="Roboto"/>
              </a:rPr>
              <a:t>-</a:t>
            </a:r>
            <a:r>
              <a:rPr sz="1800" spc="-55" dirty="0">
                <a:latin typeface="Roboto"/>
                <a:cs typeface="Roboto"/>
              </a:rPr>
              <a:t> </a:t>
            </a:r>
            <a:r>
              <a:rPr sz="1800" spc="-5" dirty="0">
                <a:latin typeface="Roboto"/>
                <a:cs typeface="Roboto"/>
              </a:rPr>
              <a:t>кільцева: </a:t>
            </a:r>
            <a:r>
              <a:rPr sz="1800" dirty="0">
                <a:latin typeface="Roboto"/>
                <a:cs typeface="Roboto"/>
              </a:rPr>
              <a:t>б </a:t>
            </a:r>
            <a:r>
              <a:rPr sz="1800" spc="-315" dirty="0">
                <a:latin typeface="Roboto"/>
                <a:cs typeface="Roboto"/>
              </a:rPr>
              <a:t>-</a:t>
            </a:r>
            <a:r>
              <a:rPr sz="1800" spc="-45" dirty="0">
                <a:latin typeface="Roboto"/>
                <a:cs typeface="Roboto"/>
              </a:rPr>
              <a:t> </a:t>
            </a:r>
            <a:r>
              <a:rPr sz="1800" spc="-15" dirty="0">
                <a:latin typeface="Roboto"/>
                <a:cs typeface="Roboto"/>
              </a:rPr>
              <a:t>тупикова: </a:t>
            </a:r>
            <a:r>
              <a:rPr sz="1800" spc="-10" dirty="0">
                <a:latin typeface="Roboto"/>
                <a:cs typeface="Roboto"/>
              </a:rPr>
              <a:t> </a:t>
            </a:r>
            <a:r>
              <a:rPr sz="1800" spc="5" dirty="0">
                <a:latin typeface="Roboto"/>
                <a:cs typeface="Roboto"/>
              </a:rPr>
              <a:t>в</a:t>
            </a:r>
            <a:r>
              <a:rPr sz="1800" spc="-5" dirty="0">
                <a:latin typeface="Roboto"/>
                <a:cs typeface="Roboto"/>
              </a:rPr>
              <a:t> </a:t>
            </a:r>
            <a:r>
              <a:rPr sz="1800" spc="-315" dirty="0">
                <a:latin typeface="Roboto"/>
                <a:cs typeface="Roboto"/>
              </a:rPr>
              <a:t>-</a:t>
            </a:r>
            <a:r>
              <a:rPr sz="1800" dirty="0">
                <a:latin typeface="Roboto"/>
                <a:cs typeface="Roboto"/>
              </a:rPr>
              <a:t> </a:t>
            </a:r>
            <a:r>
              <a:rPr sz="1800" spc="-20" dirty="0">
                <a:latin typeface="Roboto"/>
                <a:cs typeface="Roboto"/>
              </a:rPr>
              <a:t>тупи</a:t>
            </a:r>
            <a:r>
              <a:rPr sz="1800" spc="-5" dirty="0">
                <a:latin typeface="Roboto"/>
                <a:cs typeface="Roboto"/>
              </a:rPr>
              <a:t>ко</a:t>
            </a:r>
            <a:r>
              <a:rPr sz="1800" dirty="0">
                <a:latin typeface="Roboto"/>
                <a:cs typeface="Roboto"/>
              </a:rPr>
              <a:t>в</a:t>
            </a:r>
            <a:r>
              <a:rPr sz="1800" spc="-15" dirty="0">
                <a:latin typeface="Roboto"/>
                <a:cs typeface="Roboto"/>
              </a:rPr>
              <a:t>а</a:t>
            </a:r>
            <a:r>
              <a:rPr sz="1800" spc="-25" dirty="0">
                <a:latin typeface="Roboto"/>
                <a:cs typeface="Roboto"/>
              </a:rPr>
              <a:t> </a:t>
            </a:r>
            <a:r>
              <a:rPr sz="1800" spc="-60" dirty="0">
                <a:latin typeface="Roboto"/>
                <a:cs typeface="Roboto"/>
              </a:rPr>
              <a:t>з</a:t>
            </a:r>
            <a:r>
              <a:rPr sz="1800" spc="-5" dirty="0">
                <a:latin typeface="Roboto"/>
                <a:cs typeface="Roboto"/>
              </a:rPr>
              <a:t> </a:t>
            </a:r>
            <a:r>
              <a:rPr sz="1800" dirty="0">
                <a:latin typeface="Roboto"/>
                <a:cs typeface="Roboto"/>
              </a:rPr>
              <a:t>ні</a:t>
            </a:r>
            <a:r>
              <a:rPr sz="1800" spc="-10" dirty="0">
                <a:latin typeface="Roboto"/>
                <a:cs typeface="Roboto"/>
              </a:rPr>
              <a:t>ш</a:t>
            </a:r>
            <a:r>
              <a:rPr sz="1800" spc="-5" dirty="0">
                <a:latin typeface="Roboto"/>
                <a:cs typeface="Roboto"/>
              </a:rPr>
              <a:t>ами</a:t>
            </a:r>
            <a:endParaRPr sz="1800">
              <a:latin typeface="Roboto"/>
              <a:cs typeface="Roboto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26068" y="4773167"/>
            <a:ext cx="3265931" cy="129082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622795" y="5178044"/>
            <a:ext cx="5022215" cy="1518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01695" algn="just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Roboto"/>
                <a:cs typeface="Roboto"/>
              </a:rPr>
              <a:t>Схема </a:t>
            </a:r>
            <a:r>
              <a:rPr sz="1400" spc="-5" dirty="0">
                <a:latin typeface="Roboto"/>
                <a:cs typeface="Roboto"/>
              </a:rPr>
              <a:t>проведення </a:t>
            </a:r>
            <a:r>
              <a:rPr sz="1400" spc="-335" dirty="0">
                <a:latin typeface="Roboto"/>
                <a:cs typeface="Roboto"/>
              </a:rPr>
              <a:t> </a:t>
            </a:r>
            <a:r>
              <a:rPr sz="1400" spc="-5" dirty="0">
                <a:latin typeface="Roboto"/>
                <a:cs typeface="Roboto"/>
              </a:rPr>
              <a:t>траншей</a:t>
            </a:r>
            <a:r>
              <a:rPr sz="1400" spc="-55" dirty="0">
                <a:latin typeface="Roboto"/>
                <a:cs typeface="Roboto"/>
              </a:rPr>
              <a:t> </a:t>
            </a:r>
            <a:r>
              <a:rPr sz="1400" spc="-5" dirty="0">
                <a:latin typeface="Roboto"/>
                <a:cs typeface="Roboto"/>
              </a:rPr>
              <a:t>роторним </a:t>
            </a:r>
            <a:r>
              <a:rPr sz="1400" spc="-33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екскаватором:</a:t>
            </a:r>
            <a:endParaRPr sz="1400">
              <a:latin typeface="Roboto"/>
              <a:cs typeface="Roboto"/>
            </a:endParaRPr>
          </a:p>
          <a:p>
            <a:pPr marL="157480" indent="-144780">
              <a:lnSpc>
                <a:spcPct val="100000"/>
              </a:lnSpc>
              <a:spcBef>
                <a:spcPts val="5"/>
              </a:spcBef>
              <a:buAutoNum type="arabicPlain"/>
              <a:tabLst>
                <a:tab pos="157480" algn="l"/>
              </a:tabLst>
            </a:pPr>
            <a:r>
              <a:rPr sz="1400" spc="-245" dirty="0">
                <a:latin typeface="Roboto"/>
                <a:cs typeface="Roboto"/>
              </a:rPr>
              <a:t>-</a:t>
            </a:r>
            <a:r>
              <a:rPr sz="1400" spc="-5" dirty="0">
                <a:latin typeface="Roboto"/>
                <a:cs typeface="Roboto"/>
              </a:rPr>
              <a:t> р</a:t>
            </a:r>
            <a:r>
              <a:rPr sz="1400" dirty="0">
                <a:latin typeface="Roboto"/>
                <a:cs typeface="Roboto"/>
              </a:rPr>
              <a:t>оторний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spc="-5" dirty="0">
                <a:latin typeface="Roboto"/>
                <a:cs typeface="Roboto"/>
              </a:rPr>
              <a:t>ек</a:t>
            </a:r>
            <a:r>
              <a:rPr sz="1400" spc="-10" dirty="0">
                <a:latin typeface="Roboto"/>
                <a:cs typeface="Roboto"/>
              </a:rPr>
              <a:t>с</a:t>
            </a:r>
            <a:r>
              <a:rPr sz="1400" spc="-5" dirty="0">
                <a:latin typeface="Roboto"/>
                <a:cs typeface="Roboto"/>
              </a:rPr>
              <a:t>кава</a:t>
            </a:r>
            <a:r>
              <a:rPr sz="1400" spc="-30" dirty="0">
                <a:latin typeface="Roboto"/>
                <a:cs typeface="Roboto"/>
              </a:rPr>
              <a:t>тор;</a:t>
            </a:r>
            <a:endParaRPr sz="1400">
              <a:latin typeface="Roboto"/>
              <a:cs typeface="Roboto"/>
            </a:endParaRPr>
          </a:p>
          <a:p>
            <a:pPr marL="157480" indent="-144780">
              <a:lnSpc>
                <a:spcPct val="100000"/>
              </a:lnSpc>
              <a:buAutoNum type="arabicPlain"/>
              <a:tabLst>
                <a:tab pos="157480" algn="l"/>
              </a:tabLst>
            </a:pPr>
            <a:r>
              <a:rPr sz="1400" spc="-245" dirty="0">
                <a:latin typeface="Roboto"/>
                <a:cs typeface="Roboto"/>
              </a:rPr>
              <a:t>-</a:t>
            </a:r>
            <a:r>
              <a:rPr sz="1400" spc="-210" dirty="0">
                <a:latin typeface="Roboto"/>
                <a:cs typeface="Roboto"/>
              </a:rPr>
              <a:t> </a:t>
            </a:r>
            <a:r>
              <a:rPr sz="1400" spc="-5" dirty="0">
                <a:latin typeface="Roboto"/>
                <a:cs typeface="Roboto"/>
              </a:rPr>
              <a:t>прохідницький </a:t>
            </a:r>
            <a:r>
              <a:rPr sz="1400" spc="-10" dirty="0">
                <a:latin typeface="Roboto"/>
                <a:cs typeface="Roboto"/>
              </a:rPr>
              <a:t>конвеєр;</a:t>
            </a:r>
            <a:endParaRPr sz="1400">
              <a:latin typeface="Roboto"/>
              <a:cs typeface="Roboto"/>
            </a:endParaRPr>
          </a:p>
          <a:p>
            <a:pPr marL="157480" indent="-144780">
              <a:lnSpc>
                <a:spcPts val="1675"/>
              </a:lnSpc>
              <a:buAutoNum type="arabicPlain"/>
              <a:tabLst>
                <a:tab pos="157480" algn="l"/>
              </a:tabLst>
            </a:pPr>
            <a:r>
              <a:rPr sz="1400" spc="-40" dirty="0">
                <a:latin typeface="Roboto"/>
                <a:cs typeface="Roboto"/>
              </a:rPr>
              <a:t>—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spc="-5" dirty="0">
                <a:latin typeface="Roboto"/>
                <a:cs typeface="Roboto"/>
              </a:rPr>
              <a:t>забійний </a:t>
            </a:r>
            <a:r>
              <a:rPr sz="1400" dirty="0">
                <a:latin typeface="Roboto"/>
                <a:cs typeface="Roboto"/>
              </a:rPr>
              <a:t>конвеєр,</a:t>
            </a:r>
            <a:r>
              <a:rPr sz="1400" spc="-1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що</a:t>
            </a:r>
            <a:r>
              <a:rPr sz="1400" spc="5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монтується;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4</a:t>
            </a:r>
            <a:r>
              <a:rPr sz="1400" spc="15" dirty="0">
                <a:latin typeface="Roboto"/>
                <a:cs typeface="Roboto"/>
              </a:rPr>
              <a:t> </a:t>
            </a:r>
            <a:r>
              <a:rPr sz="1400" spc="-245" dirty="0">
                <a:latin typeface="Roboto"/>
                <a:cs typeface="Roboto"/>
              </a:rPr>
              <a:t>-</a:t>
            </a:r>
            <a:r>
              <a:rPr sz="1400" spc="-100" dirty="0">
                <a:latin typeface="Roboto"/>
                <a:cs typeface="Roboto"/>
              </a:rPr>
              <a:t> </a:t>
            </a:r>
            <a:r>
              <a:rPr sz="1400" spc="-5" dirty="0">
                <a:latin typeface="Roboto"/>
                <a:cs typeface="Roboto"/>
              </a:rPr>
              <a:t>забійний</a:t>
            </a:r>
            <a:r>
              <a:rPr sz="1400" spc="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конвеєр:</a:t>
            </a:r>
            <a:endParaRPr sz="1400">
              <a:latin typeface="Roboto"/>
              <a:cs typeface="Roboto"/>
            </a:endParaRPr>
          </a:p>
          <a:p>
            <a:pPr marL="12700">
              <a:lnSpc>
                <a:spcPts val="1675"/>
              </a:lnSpc>
            </a:pPr>
            <a:r>
              <a:rPr sz="1400" dirty="0">
                <a:latin typeface="Roboto"/>
                <a:cs typeface="Roboto"/>
              </a:rPr>
              <a:t>5 </a:t>
            </a:r>
            <a:r>
              <a:rPr sz="1400" spc="-245" dirty="0">
                <a:latin typeface="Roboto"/>
                <a:cs typeface="Roboto"/>
              </a:rPr>
              <a:t>-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spc="10" dirty="0">
                <a:latin typeface="Roboto"/>
                <a:cs typeface="Roboto"/>
              </a:rPr>
              <a:t>п</a:t>
            </a:r>
            <a:r>
              <a:rPr sz="1400" spc="-5" dirty="0">
                <a:latin typeface="Roboto"/>
                <a:cs typeface="Roboto"/>
              </a:rPr>
              <a:t>ерев</a:t>
            </a:r>
            <a:r>
              <a:rPr sz="1400" spc="5" dirty="0">
                <a:latin typeface="Roboto"/>
                <a:cs typeface="Roboto"/>
              </a:rPr>
              <a:t>а</a:t>
            </a:r>
            <a:r>
              <a:rPr sz="1400" dirty="0">
                <a:latin typeface="Roboto"/>
                <a:cs typeface="Roboto"/>
              </a:rPr>
              <a:t>н</a:t>
            </a:r>
            <a:r>
              <a:rPr sz="1400" spc="5" dirty="0">
                <a:latin typeface="Roboto"/>
                <a:cs typeface="Roboto"/>
              </a:rPr>
              <a:t>таж</a:t>
            </a:r>
            <a:r>
              <a:rPr sz="1400" spc="-20" dirty="0">
                <a:latin typeface="Roboto"/>
                <a:cs typeface="Roboto"/>
              </a:rPr>
              <a:t>увач</a:t>
            </a:r>
            <a:endParaRPr sz="14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325" y="330453"/>
            <a:ext cx="77565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Безтранспортний</a:t>
            </a:r>
            <a:r>
              <a:rPr spc="-55" dirty="0"/>
              <a:t> </a:t>
            </a:r>
            <a:r>
              <a:rPr spc="-20" dirty="0"/>
              <a:t>спосіб</a:t>
            </a:r>
            <a:r>
              <a:rPr spc="-65" dirty="0"/>
              <a:t> </a:t>
            </a:r>
            <a:r>
              <a:rPr spc="-30" dirty="0"/>
              <a:t>проведення</a:t>
            </a:r>
            <a:r>
              <a:rPr spc="-55" dirty="0"/>
              <a:t> </a:t>
            </a:r>
            <a:r>
              <a:rPr spc="-25" dirty="0"/>
              <a:t>траншей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1293875"/>
            <a:ext cx="7399020" cy="50794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044942" y="1780159"/>
            <a:ext cx="3587750" cy="3681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01320">
              <a:lnSpc>
                <a:spcPct val="100000"/>
              </a:lnSpc>
              <a:spcBef>
                <a:spcPts val="100"/>
              </a:spcBef>
            </a:pPr>
            <a:r>
              <a:rPr sz="2400" spc="5" dirty="0">
                <a:latin typeface="Roboto"/>
                <a:cs typeface="Roboto"/>
              </a:rPr>
              <a:t>Схеми </a:t>
            </a:r>
            <a:r>
              <a:rPr sz="2400" spc="-10" dirty="0">
                <a:latin typeface="Roboto"/>
                <a:cs typeface="Roboto"/>
              </a:rPr>
              <a:t>проведення </a:t>
            </a:r>
            <a:r>
              <a:rPr sz="2400" spc="-5" dirty="0">
                <a:latin typeface="Roboto"/>
                <a:cs typeface="Roboto"/>
              </a:rPr>
              <a:t> </a:t>
            </a:r>
            <a:r>
              <a:rPr sz="2400" spc="-15" dirty="0">
                <a:latin typeface="Roboto"/>
                <a:cs typeface="Roboto"/>
              </a:rPr>
              <a:t>траншеї</a:t>
            </a:r>
            <a:r>
              <a:rPr sz="2400" spc="-5" dirty="0">
                <a:latin typeface="Roboto"/>
                <a:cs typeface="Roboto"/>
              </a:rPr>
              <a:t> </a:t>
            </a:r>
            <a:r>
              <a:rPr sz="2400" spc="-10" dirty="0">
                <a:latin typeface="Roboto"/>
                <a:cs typeface="Roboto"/>
              </a:rPr>
              <a:t>драглайном: </a:t>
            </a:r>
            <a:r>
              <a:rPr sz="2400" spc="-5" dirty="0">
                <a:latin typeface="Roboto"/>
                <a:cs typeface="Roboto"/>
              </a:rPr>
              <a:t> </a:t>
            </a:r>
            <a:r>
              <a:rPr sz="2400" spc="-15" dirty="0">
                <a:latin typeface="Roboto"/>
                <a:cs typeface="Roboto"/>
              </a:rPr>
              <a:t>а</a:t>
            </a:r>
            <a:r>
              <a:rPr sz="2400" spc="-10" dirty="0">
                <a:latin typeface="Roboto"/>
                <a:cs typeface="Roboto"/>
              </a:rPr>
              <a:t> </a:t>
            </a:r>
            <a:r>
              <a:rPr sz="2400" spc="-420" dirty="0">
                <a:latin typeface="Roboto"/>
                <a:cs typeface="Roboto"/>
              </a:rPr>
              <a:t>-</a:t>
            </a:r>
            <a:r>
              <a:rPr sz="2400" spc="10" dirty="0">
                <a:latin typeface="Roboto"/>
                <a:cs typeface="Roboto"/>
              </a:rPr>
              <a:t> </a:t>
            </a:r>
            <a:r>
              <a:rPr sz="2400" spc="-5" dirty="0">
                <a:latin typeface="Roboto"/>
                <a:cs typeface="Roboto"/>
              </a:rPr>
              <a:t>п</a:t>
            </a:r>
            <a:r>
              <a:rPr sz="2400" spc="-10" dirty="0">
                <a:latin typeface="Roboto"/>
                <a:cs typeface="Roboto"/>
              </a:rPr>
              <a:t>р</a:t>
            </a:r>
            <a:r>
              <a:rPr sz="2400" spc="20" dirty="0">
                <a:latin typeface="Roboto"/>
                <a:cs typeface="Roboto"/>
              </a:rPr>
              <a:t>и</a:t>
            </a:r>
            <a:r>
              <a:rPr sz="2400" spc="5" dirty="0">
                <a:latin typeface="Roboto"/>
                <a:cs typeface="Roboto"/>
              </a:rPr>
              <a:t> </a:t>
            </a:r>
            <a:r>
              <a:rPr sz="2400" dirty="0">
                <a:latin typeface="Roboto"/>
                <a:cs typeface="Roboto"/>
              </a:rPr>
              <a:t>пе</a:t>
            </a:r>
            <a:r>
              <a:rPr sz="2400" spc="-5" dirty="0">
                <a:latin typeface="Roboto"/>
                <a:cs typeface="Roboto"/>
              </a:rPr>
              <a:t>р</a:t>
            </a:r>
            <a:r>
              <a:rPr sz="2400" spc="-10" dirty="0">
                <a:latin typeface="Roboto"/>
                <a:cs typeface="Roboto"/>
              </a:rPr>
              <a:t>еміщенні  </a:t>
            </a:r>
            <a:r>
              <a:rPr sz="2400" spc="-5" dirty="0">
                <a:latin typeface="Roboto"/>
                <a:cs typeface="Roboto"/>
              </a:rPr>
              <a:t>драглайна вздовж </a:t>
            </a:r>
            <a:r>
              <a:rPr sz="2400" spc="-10" dirty="0">
                <a:latin typeface="Roboto"/>
                <a:cs typeface="Roboto"/>
              </a:rPr>
              <a:t>осі </a:t>
            </a:r>
            <a:r>
              <a:rPr sz="2400" spc="-590" dirty="0">
                <a:latin typeface="Roboto"/>
                <a:cs typeface="Roboto"/>
              </a:rPr>
              <a:t> </a:t>
            </a:r>
            <a:r>
              <a:rPr sz="2400" spc="-25" dirty="0">
                <a:latin typeface="Roboto"/>
                <a:cs typeface="Roboto"/>
              </a:rPr>
              <a:t>траншеї;</a:t>
            </a:r>
            <a:endParaRPr sz="2400">
              <a:latin typeface="Roboto"/>
              <a:cs typeface="Roboto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latin typeface="Roboto"/>
                <a:cs typeface="Roboto"/>
              </a:rPr>
              <a:t>б</a:t>
            </a:r>
            <a:r>
              <a:rPr sz="2400" spc="-5" dirty="0">
                <a:latin typeface="Roboto"/>
                <a:cs typeface="Roboto"/>
              </a:rPr>
              <a:t> </a:t>
            </a:r>
            <a:r>
              <a:rPr sz="2400" spc="-420" dirty="0">
                <a:latin typeface="Roboto"/>
                <a:cs typeface="Roboto"/>
              </a:rPr>
              <a:t>-</a:t>
            </a:r>
            <a:r>
              <a:rPr sz="2400" spc="10" dirty="0">
                <a:latin typeface="Roboto"/>
                <a:cs typeface="Roboto"/>
              </a:rPr>
              <a:t> </a:t>
            </a:r>
            <a:r>
              <a:rPr sz="2400" spc="-5" dirty="0">
                <a:latin typeface="Roboto"/>
                <a:cs typeface="Roboto"/>
              </a:rPr>
              <a:t>п</a:t>
            </a:r>
            <a:r>
              <a:rPr sz="2400" spc="-10" dirty="0">
                <a:latin typeface="Roboto"/>
                <a:cs typeface="Roboto"/>
              </a:rPr>
              <a:t>р</a:t>
            </a:r>
            <a:r>
              <a:rPr sz="2400" spc="20" dirty="0">
                <a:latin typeface="Roboto"/>
                <a:cs typeface="Roboto"/>
              </a:rPr>
              <a:t>и</a:t>
            </a:r>
            <a:r>
              <a:rPr sz="2400" spc="5" dirty="0">
                <a:latin typeface="Roboto"/>
                <a:cs typeface="Roboto"/>
              </a:rPr>
              <a:t> </a:t>
            </a:r>
            <a:r>
              <a:rPr sz="2400" dirty="0">
                <a:latin typeface="Roboto"/>
                <a:cs typeface="Roboto"/>
              </a:rPr>
              <a:t>пе</a:t>
            </a:r>
            <a:r>
              <a:rPr sz="2400" spc="-5" dirty="0">
                <a:latin typeface="Roboto"/>
                <a:cs typeface="Roboto"/>
              </a:rPr>
              <a:t>р</a:t>
            </a:r>
            <a:r>
              <a:rPr sz="2400" spc="-10" dirty="0">
                <a:latin typeface="Roboto"/>
                <a:cs typeface="Roboto"/>
              </a:rPr>
              <a:t>еміщенні  </a:t>
            </a:r>
            <a:r>
              <a:rPr sz="2400" spc="-5" dirty="0">
                <a:latin typeface="Roboto"/>
                <a:cs typeface="Roboto"/>
              </a:rPr>
              <a:t>драглайна вздовж </a:t>
            </a:r>
            <a:r>
              <a:rPr sz="2400" spc="-40" dirty="0">
                <a:latin typeface="Roboto"/>
                <a:cs typeface="Roboto"/>
              </a:rPr>
              <a:t>борту </a:t>
            </a:r>
            <a:r>
              <a:rPr sz="2400" spc="-585" dirty="0">
                <a:latin typeface="Roboto"/>
                <a:cs typeface="Roboto"/>
              </a:rPr>
              <a:t> </a:t>
            </a:r>
            <a:r>
              <a:rPr sz="2400" spc="-25" dirty="0">
                <a:latin typeface="Roboto"/>
                <a:cs typeface="Roboto"/>
              </a:rPr>
              <a:t>траншеї;</a:t>
            </a:r>
            <a:endParaRPr sz="2400">
              <a:latin typeface="Roboto"/>
              <a:cs typeface="Roboto"/>
            </a:endParaRPr>
          </a:p>
          <a:p>
            <a:pPr marL="12700" marR="1034415">
              <a:lnSpc>
                <a:spcPts val="2860"/>
              </a:lnSpc>
              <a:spcBef>
                <a:spcPts val="114"/>
              </a:spcBef>
            </a:pPr>
            <a:r>
              <a:rPr sz="2400" spc="-5" dirty="0">
                <a:latin typeface="Roboto"/>
                <a:cs typeface="Roboto"/>
              </a:rPr>
              <a:t>1 </a:t>
            </a:r>
            <a:r>
              <a:rPr sz="2400" spc="-420" dirty="0">
                <a:latin typeface="Roboto"/>
                <a:cs typeface="Roboto"/>
              </a:rPr>
              <a:t>-</a:t>
            </a:r>
            <a:r>
              <a:rPr sz="2400" spc="10" dirty="0">
                <a:latin typeface="Roboto"/>
                <a:cs typeface="Roboto"/>
              </a:rPr>
              <a:t> </a:t>
            </a:r>
            <a:r>
              <a:rPr sz="2400" dirty="0">
                <a:latin typeface="Roboto"/>
                <a:cs typeface="Roboto"/>
              </a:rPr>
              <a:t>пе</a:t>
            </a:r>
            <a:r>
              <a:rPr sz="2400" spc="-5" dirty="0">
                <a:latin typeface="Roboto"/>
                <a:cs typeface="Roboto"/>
              </a:rPr>
              <a:t>рш</a:t>
            </a:r>
            <a:r>
              <a:rPr sz="2400" dirty="0">
                <a:latin typeface="Roboto"/>
                <a:cs typeface="Roboto"/>
              </a:rPr>
              <a:t>а</a:t>
            </a:r>
            <a:r>
              <a:rPr sz="2400" spc="10" dirty="0">
                <a:latin typeface="Roboto"/>
                <a:cs typeface="Roboto"/>
              </a:rPr>
              <a:t> </a:t>
            </a:r>
            <a:r>
              <a:rPr sz="2400" spc="-45" dirty="0">
                <a:latin typeface="Roboto"/>
                <a:cs typeface="Roboto"/>
              </a:rPr>
              <a:t>з</a:t>
            </a:r>
            <a:r>
              <a:rPr sz="2400" spc="-40" dirty="0">
                <a:latin typeface="Roboto"/>
                <a:cs typeface="Roboto"/>
              </a:rPr>
              <a:t>а</a:t>
            </a:r>
            <a:r>
              <a:rPr sz="2400" spc="-35" dirty="0">
                <a:latin typeface="Roboto"/>
                <a:cs typeface="Roboto"/>
              </a:rPr>
              <a:t>хідк</a:t>
            </a:r>
            <a:r>
              <a:rPr sz="2400" spc="-30" dirty="0">
                <a:latin typeface="Roboto"/>
                <a:cs typeface="Roboto"/>
              </a:rPr>
              <a:t>а</a:t>
            </a:r>
            <a:r>
              <a:rPr sz="2400" spc="-110" dirty="0">
                <a:latin typeface="Roboto"/>
                <a:cs typeface="Roboto"/>
              </a:rPr>
              <a:t>;  </a:t>
            </a:r>
            <a:r>
              <a:rPr sz="2400" spc="-5" dirty="0">
                <a:latin typeface="Roboto"/>
                <a:cs typeface="Roboto"/>
              </a:rPr>
              <a:t>2 </a:t>
            </a:r>
            <a:r>
              <a:rPr sz="2400" spc="-420" dirty="0">
                <a:latin typeface="Roboto"/>
                <a:cs typeface="Roboto"/>
              </a:rPr>
              <a:t>-</a:t>
            </a:r>
            <a:r>
              <a:rPr sz="2400" spc="10" dirty="0">
                <a:latin typeface="Roboto"/>
                <a:cs typeface="Roboto"/>
              </a:rPr>
              <a:t> </a:t>
            </a:r>
            <a:r>
              <a:rPr sz="2400" spc="-35" dirty="0">
                <a:latin typeface="Roboto"/>
                <a:cs typeface="Roboto"/>
              </a:rPr>
              <a:t>друга</a:t>
            </a:r>
            <a:r>
              <a:rPr sz="2400" dirty="0">
                <a:latin typeface="Roboto"/>
                <a:cs typeface="Roboto"/>
              </a:rPr>
              <a:t> </a:t>
            </a:r>
            <a:r>
              <a:rPr sz="2400" spc="-45" dirty="0">
                <a:latin typeface="Roboto"/>
                <a:cs typeface="Roboto"/>
              </a:rPr>
              <a:t>з</a:t>
            </a:r>
            <a:r>
              <a:rPr sz="2400" spc="-40" dirty="0">
                <a:latin typeface="Roboto"/>
                <a:cs typeface="Roboto"/>
              </a:rPr>
              <a:t>а</a:t>
            </a:r>
            <a:r>
              <a:rPr sz="2400" spc="-35" dirty="0">
                <a:latin typeface="Roboto"/>
                <a:cs typeface="Roboto"/>
              </a:rPr>
              <a:t>хідка</a:t>
            </a:r>
            <a:endParaRPr sz="24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Комбіноване</a:t>
            </a:r>
            <a:r>
              <a:rPr spc="-95" dirty="0"/>
              <a:t> </a:t>
            </a:r>
            <a:r>
              <a:rPr spc="-20" dirty="0"/>
              <a:t>розкриття</a:t>
            </a:r>
            <a:r>
              <a:rPr spc="-90" dirty="0"/>
              <a:t> </a:t>
            </a:r>
            <a:r>
              <a:rPr spc="-20" dirty="0"/>
              <a:t>кар'єрних</a:t>
            </a:r>
            <a:r>
              <a:rPr spc="-85" dirty="0"/>
              <a:t> </a:t>
            </a:r>
            <a:r>
              <a:rPr spc="-15" dirty="0"/>
              <a:t>полів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4151" y="1024127"/>
            <a:ext cx="7936992" cy="51755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726551" y="1692909"/>
            <a:ext cx="3154045" cy="3681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Roboto"/>
                <a:cs typeface="Roboto"/>
              </a:rPr>
              <a:t>Комбінація </a:t>
            </a:r>
            <a:r>
              <a:rPr sz="2400" spc="-5" dirty="0">
                <a:latin typeface="Roboto"/>
                <a:cs typeface="Roboto"/>
              </a:rPr>
              <a:t> траншейного </a:t>
            </a:r>
            <a:r>
              <a:rPr sz="2400" spc="-10" dirty="0">
                <a:latin typeface="Roboto"/>
                <a:cs typeface="Roboto"/>
              </a:rPr>
              <a:t>способу </a:t>
            </a:r>
            <a:r>
              <a:rPr sz="2400" spc="-585" dirty="0">
                <a:latin typeface="Roboto"/>
                <a:cs typeface="Roboto"/>
              </a:rPr>
              <a:t> </a:t>
            </a:r>
            <a:r>
              <a:rPr sz="2400" spc="-30" dirty="0">
                <a:latin typeface="Roboto"/>
                <a:cs typeface="Roboto"/>
              </a:rPr>
              <a:t>розтину</a:t>
            </a:r>
            <a:r>
              <a:rPr sz="2400" spc="20" dirty="0">
                <a:latin typeface="Roboto"/>
                <a:cs typeface="Roboto"/>
              </a:rPr>
              <a:t> </a:t>
            </a:r>
            <a:r>
              <a:rPr sz="2400" spc="-75" dirty="0">
                <a:latin typeface="Roboto"/>
                <a:cs typeface="Roboto"/>
              </a:rPr>
              <a:t>з </a:t>
            </a:r>
            <a:r>
              <a:rPr sz="2400" spc="-70" dirty="0">
                <a:latin typeface="Roboto"/>
                <a:cs typeface="Roboto"/>
              </a:rPr>
              <a:t> </a:t>
            </a:r>
            <a:r>
              <a:rPr sz="2400" spc="-10" dirty="0">
                <a:latin typeface="Roboto"/>
                <a:cs typeface="Roboto"/>
              </a:rPr>
              <a:t>безтраншейним:</a:t>
            </a:r>
            <a:endParaRPr sz="2400">
              <a:latin typeface="Roboto"/>
              <a:cs typeface="Roboto"/>
            </a:endParaRPr>
          </a:p>
          <a:p>
            <a:pPr marL="12700" marR="1423035">
              <a:lnSpc>
                <a:spcPct val="100000"/>
              </a:lnSpc>
              <a:buAutoNum type="arabicPlain"/>
              <a:tabLst>
                <a:tab pos="259715" algn="l"/>
              </a:tabLst>
            </a:pPr>
            <a:r>
              <a:rPr sz="2400" spc="-85" dirty="0">
                <a:latin typeface="Roboto"/>
                <a:cs typeface="Roboto"/>
              </a:rPr>
              <a:t>–</a:t>
            </a:r>
            <a:r>
              <a:rPr sz="2400" spc="10" dirty="0">
                <a:latin typeface="Roboto"/>
                <a:cs typeface="Roboto"/>
              </a:rPr>
              <a:t> </a:t>
            </a:r>
            <a:r>
              <a:rPr sz="2400" spc="-10" dirty="0">
                <a:latin typeface="Roboto"/>
                <a:cs typeface="Roboto"/>
              </a:rPr>
              <a:t>ко</a:t>
            </a:r>
            <a:r>
              <a:rPr sz="2400" spc="-20" dirty="0">
                <a:latin typeface="Roboto"/>
                <a:cs typeface="Roboto"/>
              </a:rPr>
              <a:t>р</a:t>
            </a:r>
            <a:r>
              <a:rPr sz="2400" dirty="0">
                <a:latin typeface="Roboto"/>
                <a:cs typeface="Roboto"/>
              </a:rPr>
              <a:t>исна  </a:t>
            </a:r>
            <a:r>
              <a:rPr sz="2400" spc="-5" dirty="0">
                <a:latin typeface="Roboto"/>
                <a:cs typeface="Roboto"/>
              </a:rPr>
              <a:t>копалина;</a:t>
            </a:r>
            <a:endParaRPr sz="2400">
              <a:latin typeface="Roboto"/>
              <a:cs typeface="Roboto"/>
            </a:endParaRPr>
          </a:p>
          <a:p>
            <a:pPr marL="12700" marR="1029969">
              <a:lnSpc>
                <a:spcPct val="100000"/>
              </a:lnSpc>
              <a:spcBef>
                <a:spcPts val="5"/>
              </a:spcBef>
              <a:buAutoNum type="arabicPlain"/>
              <a:tabLst>
                <a:tab pos="259715" algn="l"/>
              </a:tabLst>
            </a:pPr>
            <a:r>
              <a:rPr sz="2400" spc="-85" dirty="0">
                <a:latin typeface="Roboto"/>
                <a:cs typeface="Roboto"/>
              </a:rPr>
              <a:t>–</a:t>
            </a:r>
            <a:r>
              <a:rPr sz="2400" spc="10" dirty="0">
                <a:latin typeface="Roboto"/>
                <a:cs typeface="Roboto"/>
              </a:rPr>
              <a:t> </a:t>
            </a:r>
            <a:r>
              <a:rPr sz="2400" spc="-10" dirty="0">
                <a:latin typeface="Roboto"/>
                <a:cs typeface="Roboto"/>
              </a:rPr>
              <a:t>капітал</a:t>
            </a:r>
            <a:r>
              <a:rPr sz="2400" spc="-5" dirty="0">
                <a:latin typeface="Roboto"/>
                <a:cs typeface="Roboto"/>
              </a:rPr>
              <a:t>ь</a:t>
            </a:r>
            <a:r>
              <a:rPr sz="2400" dirty="0">
                <a:latin typeface="Roboto"/>
                <a:cs typeface="Roboto"/>
              </a:rPr>
              <a:t>на  </a:t>
            </a:r>
            <a:r>
              <a:rPr sz="2400" spc="-30" dirty="0">
                <a:latin typeface="Roboto"/>
                <a:cs typeface="Roboto"/>
              </a:rPr>
              <a:t>траншея;</a:t>
            </a:r>
            <a:endParaRPr sz="2400">
              <a:latin typeface="Roboto"/>
              <a:cs typeface="Roboto"/>
            </a:endParaRPr>
          </a:p>
          <a:p>
            <a:pPr marL="259079" indent="-247015">
              <a:lnSpc>
                <a:spcPts val="2870"/>
              </a:lnSpc>
              <a:buAutoNum type="arabicPlain"/>
              <a:tabLst>
                <a:tab pos="259715" algn="l"/>
              </a:tabLst>
            </a:pPr>
            <a:r>
              <a:rPr sz="2400" spc="-85" dirty="0">
                <a:latin typeface="Roboto"/>
                <a:cs typeface="Roboto"/>
              </a:rPr>
              <a:t>–</a:t>
            </a:r>
            <a:r>
              <a:rPr sz="2400" spc="-15" dirty="0">
                <a:latin typeface="Roboto"/>
                <a:cs typeface="Roboto"/>
              </a:rPr>
              <a:t> </a:t>
            </a:r>
            <a:r>
              <a:rPr sz="2400" spc="-30" dirty="0">
                <a:latin typeface="Roboto"/>
                <a:cs typeface="Roboto"/>
              </a:rPr>
              <a:t>екскаватор;</a:t>
            </a:r>
            <a:endParaRPr sz="2400">
              <a:latin typeface="Roboto"/>
              <a:cs typeface="Roboto"/>
            </a:endParaRPr>
          </a:p>
          <a:p>
            <a:pPr marL="259079" indent="-247015">
              <a:lnSpc>
                <a:spcPts val="2870"/>
              </a:lnSpc>
              <a:buAutoNum type="arabicPlain"/>
              <a:tabLst>
                <a:tab pos="259715" algn="l"/>
              </a:tabLst>
            </a:pPr>
            <a:r>
              <a:rPr sz="2400" spc="-85" dirty="0">
                <a:latin typeface="Roboto"/>
                <a:cs typeface="Roboto"/>
              </a:rPr>
              <a:t>–</a:t>
            </a:r>
            <a:r>
              <a:rPr sz="2400" spc="-5" dirty="0">
                <a:latin typeface="Roboto"/>
                <a:cs typeface="Roboto"/>
              </a:rPr>
              <a:t> </a:t>
            </a:r>
            <a:r>
              <a:rPr sz="2400" spc="10" dirty="0">
                <a:latin typeface="Roboto"/>
                <a:cs typeface="Roboto"/>
              </a:rPr>
              <a:t>похилий</a:t>
            </a:r>
            <a:r>
              <a:rPr sz="2400" spc="5" dirty="0">
                <a:latin typeface="Roboto"/>
                <a:cs typeface="Roboto"/>
              </a:rPr>
              <a:t> </a:t>
            </a:r>
            <a:r>
              <a:rPr sz="2400" spc="-5" dirty="0">
                <a:latin typeface="Roboto"/>
                <a:cs typeface="Roboto"/>
              </a:rPr>
              <a:t>конвеєр</a:t>
            </a:r>
            <a:endParaRPr sz="24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65601" y="474421"/>
            <a:ext cx="486600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ВИДИ</a:t>
            </a:r>
            <a:r>
              <a:rPr spc="-125" dirty="0"/>
              <a:t> </a:t>
            </a:r>
            <a:r>
              <a:rPr spc="-25" dirty="0"/>
              <a:t>ВІДКРИТИХ</a:t>
            </a:r>
            <a:r>
              <a:rPr spc="-120" dirty="0"/>
              <a:t> </a:t>
            </a:r>
            <a:r>
              <a:rPr spc="-30" dirty="0"/>
              <a:t>РОЗРОБОК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17677" y="1085469"/>
            <a:ext cx="4877435" cy="126936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 algn="just">
              <a:lnSpc>
                <a:spcPct val="80000"/>
              </a:lnSpc>
              <a:spcBef>
                <a:spcPts val="675"/>
              </a:spcBef>
            </a:pPr>
            <a:r>
              <a:rPr sz="2400" i="1" dirty="0">
                <a:latin typeface="Calibri"/>
                <a:cs typeface="Calibri"/>
              </a:rPr>
              <a:t>–</a:t>
            </a:r>
            <a:r>
              <a:rPr sz="2400" i="1" spc="5" dirty="0">
                <a:latin typeface="Calibri"/>
                <a:cs typeface="Calibri"/>
              </a:rPr>
              <a:t> </a:t>
            </a:r>
            <a:r>
              <a:rPr sz="2400" b="1" i="1" spc="-5" dirty="0">
                <a:latin typeface="Calibri"/>
                <a:cs typeface="Calibri"/>
              </a:rPr>
              <a:t>нагірного,</a:t>
            </a:r>
            <a:r>
              <a:rPr sz="2400" b="1" i="1" dirty="0">
                <a:latin typeface="Calibri"/>
                <a:cs typeface="Calibri"/>
              </a:rPr>
              <a:t> </a:t>
            </a:r>
            <a:r>
              <a:rPr sz="2400" b="1" i="1" spc="-5" dirty="0">
                <a:latin typeface="Calibri"/>
                <a:cs typeface="Calibri"/>
              </a:rPr>
              <a:t>нагірно-глибинного </a:t>
            </a:r>
            <a:r>
              <a:rPr sz="2400" b="1" i="1" dirty="0">
                <a:latin typeface="Calibri"/>
                <a:cs typeface="Calibri"/>
              </a:rPr>
              <a:t> </a:t>
            </a:r>
            <a:r>
              <a:rPr sz="2400" b="1" i="1" spc="-5" dirty="0">
                <a:latin typeface="Calibri"/>
                <a:cs typeface="Calibri"/>
              </a:rPr>
              <a:t>виду</a:t>
            </a:r>
            <a:r>
              <a:rPr sz="2400" spc="-5" dirty="0">
                <a:latin typeface="Calibri"/>
                <a:cs typeface="Calibri"/>
              </a:rPr>
              <a:t>: </a:t>
            </a:r>
            <a:r>
              <a:rPr sz="2400" spc="-10" dirty="0">
                <a:latin typeface="Calibri"/>
                <a:cs typeface="Calibri"/>
              </a:rPr>
              <a:t>розробка </a:t>
            </a:r>
            <a:r>
              <a:rPr sz="2400" spc="-5" dirty="0">
                <a:latin typeface="Calibri"/>
                <a:cs typeface="Calibri"/>
              </a:rPr>
              <a:t>руд, гірничо-хімічної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сировини,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будівельних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матеріалів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і 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зрідка,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вугільних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родовищ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6011" y="2369820"/>
            <a:ext cx="5570220" cy="4488180"/>
            <a:chOff x="96011" y="2369820"/>
            <a:chExt cx="5570220" cy="448818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011" y="2369820"/>
              <a:ext cx="4224528" cy="22783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1703" y="4562855"/>
              <a:ext cx="4224528" cy="229514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663055" y="2091690"/>
            <a:ext cx="4507230" cy="683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590"/>
              </a:lnSpc>
              <a:spcBef>
                <a:spcPts val="100"/>
              </a:spcBef>
            </a:pPr>
            <a:r>
              <a:rPr sz="2400" i="1" dirty="0">
                <a:latin typeface="Calibri"/>
                <a:cs typeface="Calibri"/>
              </a:rPr>
              <a:t>–</a:t>
            </a:r>
            <a:r>
              <a:rPr sz="2400" i="1" spc="-10" dirty="0">
                <a:latin typeface="Calibri"/>
                <a:cs typeface="Calibri"/>
              </a:rPr>
              <a:t> </a:t>
            </a:r>
            <a:r>
              <a:rPr sz="2400" b="1" i="1" spc="-10" dirty="0">
                <a:latin typeface="Calibri"/>
                <a:cs typeface="Calibri"/>
              </a:rPr>
              <a:t>підводного</a:t>
            </a:r>
            <a:r>
              <a:rPr sz="2400" b="1" i="1" spc="5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виду</a:t>
            </a:r>
            <a:r>
              <a:rPr sz="2400" b="1" i="1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розробка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590"/>
              </a:lnSpc>
            </a:pPr>
            <a:r>
              <a:rPr sz="2400" dirty="0">
                <a:latin typeface="Calibri"/>
                <a:cs typeface="Calibri"/>
              </a:rPr>
              <a:t>заплавах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рік,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із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дна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морів </a:t>
            </a:r>
            <a:r>
              <a:rPr sz="2400" dirty="0">
                <a:latin typeface="Calibri"/>
                <a:cs typeface="Calibri"/>
              </a:rPr>
              <a:t>і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океанів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22135" y="3049523"/>
            <a:ext cx="5193792" cy="171602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Комбіноване</a:t>
            </a:r>
            <a:r>
              <a:rPr spc="-95" dirty="0"/>
              <a:t> </a:t>
            </a:r>
            <a:r>
              <a:rPr spc="-20" dirty="0"/>
              <a:t>розкриття</a:t>
            </a:r>
            <a:r>
              <a:rPr spc="-90" dirty="0"/>
              <a:t> </a:t>
            </a:r>
            <a:r>
              <a:rPr spc="-20" dirty="0"/>
              <a:t>кар'єрних</a:t>
            </a:r>
            <a:r>
              <a:rPr spc="-85" dirty="0"/>
              <a:t> </a:t>
            </a:r>
            <a:r>
              <a:rPr spc="-15" dirty="0"/>
              <a:t>полів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49423" y="1085088"/>
            <a:ext cx="7648956" cy="383590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73783" y="5149722"/>
            <a:ext cx="8432165" cy="14859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2400" spc="10" dirty="0">
                <a:latin typeface="Roboto"/>
                <a:cs typeface="Roboto"/>
              </a:rPr>
              <a:t>Схеми</a:t>
            </a:r>
            <a:r>
              <a:rPr sz="2400" spc="5" dirty="0">
                <a:latin typeface="Roboto"/>
                <a:cs typeface="Roboto"/>
              </a:rPr>
              <a:t> </a:t>
            </a:r>
            <a:r>
              <a:rPr sz="2400" dirty="0">
                <a:latin typeface="Roboto"/>
                <a:cs typeface="Roboto"/>
              </a:rPr>
              <a:t>комбінованого</a:t>
            </a:r>
            <a:r>
              <a:rPr sz="2400" spc="45" dirty="0">
                <a:latin typeface="Roboto"/>
                <a:cs typeface="Roboto"/>
              </a:rPr>
              <a:t> </a:t>
            </a:r>
            <a:r>
              <a:rPr sz="2400" spc="-30" dirty="0">
                <a:latin typeface="Roboto"/>
                <a:cs typeface="Roboto"/>
              </a:rPr>
              <a:t>розтину</a:t>
            </a:r>
            <a:r>
              <a:rPr sz="2400" spc="40" dirty="0">
                <a:latin typeface="Roboto"/>
                <a:cs typeface="Roboto"/>
              </a:rPr>
              <a:t> </a:t>
            </a:r>
            <a:r>
              <a:rPr sz="2400" spc="10" dirty="0">
                <a:latin typeface="Roboto"/>
                <a:cs typeface="Roboto"/>
              </a:rPr>
              <a:t>глибоких</a:t>
            </a:r>
            <a:r>
              <a:rPr sz="2400" spc="15" dirty="0">
                <a:latin typeface="Roboto"/>
                <a:cs typeface="Roboto"/>
              </a:rPr>
              <a:t> </a:t>
            </a:r>
            <a:r>
              <a:rPr sz="2400" spc="-15" dirty="0">
                <a:latin typeface="Roboto"/>
                <a:cs typeface="Roboto"/>
              </a:rPr>
              <a:t>горизонтів </a:t>
            </a:r>
            <a:r>
              <a:rPr sz="2400" spc="-10" dirty="0">
                <a:latin typeface="Roboto"/>
                <a:cs typeface="Roboto"/>
              </a:rPr>
              <a:t> </a:t>
            </a:r>
            <a:r>
              <a:rPr sz="2400" dirty="0">
                <a:latin typeface="Roboto"/>
                <a:cs typeface="Roboto"/>
              </a:rPr>
              <a:t>Коркінського</a:t>
            </a:r>
            <a:r>
              <a:rPr sz="2400" spc="5" dirty="0">
                <a:latin typeface="Roboto"/>
                <a:cs typeface="Roboto"/>
              </a:rPr>
              <a:t> </a:t>
            </a:r>
            <a:r>
              <a:rPr sz="2400" spc="-5" dirty="0">
                <a:latin typeface="Roboto"/>
                <a:cs typeface="Roboto"/>
              </a:rPr>
              <a:t>буровугільного</a:t>
            </a:r>
            <a:r>
              <a:rPr sz="2400" spc="15" dirty="0">
                <a:latin typeface="Roboto"/>
                <a:cs typeface="Roboto"/>
              </a:rPr>
              <a:t> </a:t>
            </a:r>
            <a:r>
              <a:rPr sz="2400" spc="-20" dirty="0">
                <a:latin typeface="Roboto"/>
                <a:cs typeface="Roboto"/>
              </a:rPr>
              <a:t>родовища:</a:t>
            </a:r>
            <a:r>
              <a:rPr sz="2400" spc="10" dirty="0">
                <a:latin typeface="Roboto"/>
                <a:cs typeface="Roboto"/>
              </a:rPr>
              <a:t> </a:t>
            </a:r>
            <a:r>
              <a:rPr sz="2400" spc="-5" dirty="0">
                <a:latin typeface="Roboto"/>
                <a:cs typeface="Roboto"/>
              </a:rPr>
              <a:t>1</a:t>
            </a:r>
            <a:r>
              <a:rPr sz="2400" spc="10" dirty="0">
                <a:latin typeface="Roboto"/>
                <a:cs typeface="Roboto"/>
              </a:rPr>
              <a:t> </a:t>
            </a:r>
            <a:r>
              <a:rPr sz="2400" spc="-85" dirty="0">
                <a:latin typeface="Roboto"/>
                <a:cs typeface="Roboto"/>
              </a:rPr>
              <a:t>–</a:t>
            </a:r>
            <a:r>
              <a:rPr sz="2400" spc="-5" dirty="0">
                <a:latin typeface="Roboto"/>
                <a:cs typeface="Roboto"/>
              </a:rPr>
              <a:t> </a:t>
            </a:r>
            <a:r>
              <a:rPr sz="2400" spc="-10" dirty="0">
                <a:latin typeface="Roboto"/>
                <a:cs typeface="Roboto"/>
              </a:rPr>
              <a:t>сортувальний </a:t>
            </a:r>
            <a:r>
              <a:rPr sz="2400" spc="-580" dirty="0">
                <a:latin typeface="Roboto"/>
                <a:cs typeface="Roboto"/>
              </a:rPr>
              <a:t> </a:t>
            </a:r>
            <a:r>
              <a:rPr sz="2400" spc="-10" dirty="0">
                <a:latin typeface="Roboto"/>
                <a:cs typeface="Roboto"/>
              </a:rPr>
              <a:t>комплекс;</a:t>
            </a:r>
            <a:r>
              <a:rPr sz="2400" spc="35" dirty="0">
                <a:latin typeface="Roboto"/>
                <a:cs typeface="Roboto"/>
              </a:rPr>
              <a:t> </a:t>
            </a:r>
            <a:r>
              <a:rPr sz="2400" spc="-5" dirty="0">
                <a:latin typeface="Roboto"/>
                <a:cs typeface="Roboto"/>
              </a:rPr>
              <a:t>2,</a:t>
            </a:r>
            <a:r>
              <a:rPr sz="2400" spc="5" dirty="0">
                <a:latin typeface="Roboto"/>
                <a:cs typeface="Roboto"/>
              </a:rPr>
              <a:t> </a:t>
            </a:r>
            <a:r>
              <a:rPr sz="2400" spc="-5" dirty="0">
                <a:latin typeface="Roboto"/>
                <a:cs typeface="Roboto"/>
              </a:rPr>
              <a:t>5</a:t>
            </a:r>
            <a:r>
              <a:rPr sz="2400" spc="-20" dirty="0">
                <a:latin typeface="Roboto"/>
                <a:cs typeface="Roboto"/>
              </a:rPr>
              <a:t> </a:t>
            </a:r>
            <a:r>
              <a:rPr sz="2400" spc="-85" dirty="0">
                <a:latin typeface="Roboto"/>
                <a:cs typeface="Roboto"/>
              </a:rPr>
              <a:t>–</a:t>
            </a:r>
            <a:r>
              <a:rPr sz="2400" dirty="0">
                <a:latin typeface="Roboto"/>
                <a:cs typeface="Roboto"/>
              </a:rPr>
              <a:t> </a:t>
            </a:r>
            <a:r>
              <a:rPr sz="2400" spc="-15" dirty="0">
                <a:latin typeface="Roboto"/>
                <a:cs typeface="Roboto"/>
              </a:rPr>
              <a:t>конвеєри;</a:t>
            </a:r>
            <a:r>
              <a:rPr sz="2400" spc="50" dirty="0">
                <a:latin typeface="Roboto"/>
                <a:cs typeface="Roboto"/>
              </a:rPr>
              <a:t> </a:t>
            </a:r>
            <a:r>
              <a:rPr sz="2400" spc="-5" dirty="0">
                <a:latin typeface="Roboto"/>
                <a:cs typeface="Roboto"/>
              </a:rPr>
              <a:t>3 </a:t>
            </a:r>
            <a:r>
              <a:rPr sz="2400" spc="-85" dirty="0">
                <a:latin typeface="Roboto"/>
                <a:cs typeface="Roboto"/>
              </a:rPr>
              <a:t>–</a:t>
            </a:r>
            <a:r>
              <a:rPr sz="2400" spc="10" dirty="0">
                <a:latin typeface="Roboto"/>
                <a:cs typeface="Roboto"/>
              </a:rPr>
              <a:t> </a:t>
            </a:r>
            <a:r>
              <a:rPr sz="2400" spc="-10" dirty="0">
                <a:latin typeface="Roboto"/>
                <a:cs typeface="Roboto"/>
              </a:rPr>
              <a:t>залізнична</a:t>
            </a:r>
            <a:r>
              <a:rPr sz="2400" spc="5" dirty="0">
                <a:latin typeface="Roboto"/>
                <a:cs typeface="Roboto"/>
              </a:rPr>
              <a:t> </a:t>
            </a:r>
            <a:r>
              <a:rPr sz="2400" spc="-20" dirty="0">
                <a:latin typeface="Roboto"/>
                <a:cs typeface="Roboto"/>
              </a:rPr>
              <a:t>колія;</a:t>
            </a:r>
            <a:r>
              <a:rPr sz="2400" spc="15" dirty="0">
                <a:latin typeface="Roboto"/>
                <a:cs typeface="Roboto"/>
              </a:rPr>
              <a:t> </a:t>
            </a:r>
            <a:r>
              <a:rPr sz="2400" spc="-5" dirty="0">
                <a:latin typeface="Roboto"/>
                <a:cs typeface="Roboto"/>
              </a:rPr>
              <a:t>4</a:t>
            </a:r>
            <a:r>
              <a:rPr sz="2400" spc="-35" dirty="0">
                <a:latin typeface="Roboto"/>
                <a:cs typeface="Roboto"/>
              </a:rPr>
              <a:t> </a:t>
            </a:r>
            <a:r>
              <a:rPr sz="2400" spc="-420" dirty="0">
                <a:latin typeface="Roboto"/>
                <a:cs typeface="Roboto"/>
              </a:rPr>
              <a:t>-</a:t>
            </a:r>
            <a:r>
              <a:rPr sz="2400" spc="-335" dirty="0">
                <a:latin typeface="Roboto"/>
                <a:cs typeface="Roboto"/>
              </a:rPr>
              <a:t> </a:t>
            </a:r>
            <a:r>
              <a:rPr sz="2400" spc="5" dirty="0">
                <a:latin typeface="Roboto"/>
                <a:cs typeface="Roboto"/>
              </a:rPr>
              <a:t>похилі </a:t>
            </a:r>
            <a:r>
              <a:rPr sz="2400" spc="10" dirty="0">
                <a:latin typeface="Roboto"/>
                <a:cs typeface="Roboto"/>
              </a:rPr>
              <a:t> </a:t>
            </a:r>
            <a:r>
              <a:rPr sz="2400" dirty="0">
                <a:latin typeface="Roboto"/>
                <a:cs typeface="Roboto"/>
              </a:rPr>
              <a:t>конвеєрні</a:t>
            </a:r>
            <a:r>
              <a:rPr sz="2400" spc="45" dirty="0">
                <a:latin typeface="Roboto"/>
                <a:cs typeface="Roboto"/>
              </a:rPr>
              <a:t> </a:t>
            </a:r>
            <a:r>
              <a:rPr sz="2400" spc="-5" dirty="0">
                <a:latin typeface="Roboto"/>
                <a:cs typeface="Roboto"/>
              </a:rPr>
              <a:t>ш</a:t>
            </a:r>
            <a:r>
              <a:rPr sz="2400" spc="5" dirty="0">
                <a:latin typeface="Roboto"/>
                <a:cs typeface="Roboto"/>
              </a:rPr>
              <a:t>а</a:t>
            </a:r>
            <a:r>
              <a:rPr sz="2400" spc="-35" dirty="0">
                <a:latin typeface="Roboto"/>
                <a:cs typeface="Roboto"/>
              </a:rPr>
              <a:t>хтн</a:t>
            </a:r>
            <a:r>
              <a:rPr sz="2400" spc="-15" dirty="0">
                <a:latin typeface="Roboto"/>
                <a:cs typeface="Roboto"/>
              </a:rPr>
              <a:t>і</a:t>
            </a:r>
            <a:r>
              <a:rPr sz="2400" spc="-5" dirty="0">
                <a:latin typeface="Roboto"/>
                <a:cs typeface="Roboto"/>
              </a:rPr>
              <a:t> </a:t>
            </a:r>
            <a:r>
              <a:rPr sz="2400" dirty="0">
                <a:latin typeface="Roboto"/>
                <a:cs typeface="Roboto"/>
              </a:rPr>
              <a:t>с</a:t>
            </a:r>
            <a:r>
              <a:rPr sz="2400" spc="-5" dirty="0">
                <a:latin typeface="Roboto"/>
                <a:cs typeface="Roboto"/>
              </a:rPr>
              <a:t>твол</a:t>
            </a:r>
            <a:r>
              <a:rPr sz="2400" spc="-65" dirty="0">
                <a:latin typeface="Roboto"/>
                <a:cs typeface="Roboto"/>
              </a:rPr>
              <a:t>и</a:t>
            </a:r>
            <a:r>
              <a:rPr sz="2400" spc="-30" dirty="0">
                <a:latin typeface="Roboto"/>
                <a:cs typeface="Roboto"/>
              </a:rPr>
              <a:t>;</a:t>
            </a:r>
            <a:r>
              <a:rPr sz="2400" spc="20" dirty="0">
                <a:latin typeface="Roboto"/>
                <a:cs typeface="Roboto"/>
              </a:rPr>
              <a:t> </a:t>
            </a:r>
            <a:r>
              <a:rPr sz="2400" spc="-5" dirty="0">
                <a:latin typeface="Roboto"/>
                <a:cs typeface="Roboto"/>
              </a:rPr>
              <a:t>6</a:t>
            </a:r>
            <a:r>
              <a:rPr sz="2400" spc="-35" dirty="0">
                <a:latin typeface="Roboto"/>
                <a:cs typeface="Roboto"/>
              </a:rPr>
              <a:t> </a:t>
            </a:r>
            <a:r>
              <a:rPr sz="2400" spc="-420" dirty="0">
                <a:latin typeface="Roboto"/>
                <a:cs typeface="Roboto"/>
              </a:rPr>
              <a:t>-</a:t>
            </a:r>
            <a:r>
              <a:rPr sz="2400" dirty="0">
                <a:latin typeface="Roboto"/>
                <a:cs typeface="Roboto"/>
              </a:rPr>
              <a:t> </a:t>
            </a:r>
            <a:r>
              <a:rPr sz="2400" spc="-20" dirty="0">
                <a:latin typeface="Roboto"/>
                <a:cs typeface="Roboto"/>
              </a:rPr>
              <a:t>дробарка</a:t>
            </a:r>
            <a:endParaRPr sz="24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Комбіноване</a:t>
            </a:r>
            <a:r>
              <a:rPr spc="-95" dirty="0"/>
              <a:t> </a:t>
            </a:r>
            <a:r>
              <a:rPr spc="-20" dirty="0"/>
              <a:t>розкриття</a:t>
            </a:r>
            <a:r>
              <a:rPr spc="-90" dirty="0"/>
              <a:t> </a:t>
            </a:r>
            <a:r>
              <a:rPr spc="-20" dirty="0"/>
              <a:t>кар'єрних</a:t>
            </a:r>
            <a:r>
              <a:rPr spc="-85" dirty="0"/>
              <a:t> </a:t>
            </a:r>
            <a:r>
              <a:rPr spc="-15" dirty="0"/>
              <a:t>полів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7408" y="1024127"/>
            <a:ext cx="6297168" cy="539191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496682" y="1540002"/>
            <a:ext cx="4159250" cy="4778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Roboto"/>
                <a:cs typeface="Roboto"/>
              </a:rPr>
              <a:t>Схема</a:t>
            </a:r>
            <a:r>
              <a:rPr sz="2400" spc="-15" dirty="0">
                <a:latin typeface="Roboto"/>
                <a:cs typeface="Roboto"/>
              </a:rPr>
              <a:t> </a:t>
            </a:r>
            <a:r>
              <a:rPr sz="2400" spc="-30" dirty="0">
                <a:latin typeface="Roboto"/>
                <a:cs typeface="Roboto"/>
              </a:rPr>
              <a:t>розтину</a:t>
            </a:r>
            <a:r>
              <a:rPr sz="2400" spc="20" dirty="0">
                <a:latin typeface="Roboto"/>
                <a:cs typeface="Roboto"/>
              </a:rPr>
              <a:t> </a:t>
            </a:r>
            <a:r>
              <a:rPr sz="2400" spc="-20" dirty="0">
                <a:latin typeface="Roboto"/>
                <a:cs typeface="Roboto"/>
              </a:rPr>
              <a:t>родовища </a:t>
            </a:r>
            <a:r>
              <a:rPr sz="2400" spc="-15" dirty="0">
                <a:latin typeface="Roboto"/>
                <a:cs typeface="Roboto"/>
              </a:rPr>
              <a:t> </a:t>
            </a:r>
            <a:r>
              <a:rPr sz="2400" spc="-10" dirty="0">
                <a:latin typeface="Roboto"/>
                <a:cs typeface="Roboto"/>
              </a:rPr>
              <a:t>змішаного </a:t>
            </a:r>
            <a:r>
              <a:rPr sz="2400" spc="-30" dirty="0">
                <a:latin typeface="Roboto"/>
                <a:cs typeface="Roboto"/>
              </a:rPr>
              <a:t>типу</a:t>
            </a:r>
            <a:r>
              <a:rPr sz="2400" spc="-5" dirty="0">
                <a:latin typeface="Roboto"/>
                <a:cs typeface="Roboto"/>
              </a:rPr>
              <a:t> </a:t>
            </a:r>
            <a:r>
              <a:rPr sz="2400" spc="-10" dirty="0">
                <a:latin typeface="Roboto"/>
                <a:cs typeface="Roboto"/>
              </a:rPr>
              <a:t>комбінацією </a:t>
            </a:r>
            <a:r>
              <a:rPr sz="2400" spc="-580" dirty="0">
                <a:latin typeface="Roboto"/>
                <a:cs typeface="Roboto"/>
              </a:rPr>
              <a:t> </a:t>
            </a:r>
            <a:r>
              <a:rPr sz="2400" spc="-15" dirty="0">
                <a:latin typeface="Roboto"/>
                <a:cs typeface="Roboto"/>
              </a:rPr>
              <a:t>чотирьох</a:t>
            </a:r>
            <a:r>
              <a:rPr sz="2400" spc="-5" dirty="0">
                <a:latin typeface="Roboto"/>
                <a:cs typeface="Roboto"/>
              </a:rPr>
              <a:t> </a:t>
            </a:r>
            <a:r>
              <a:rPr sz="2400" spc="-15" dirty="0">
                <a:latin typeface="Roboto"/>
                <a:cs typeface="Roboto"/>
              </a:rPr>
              <a:t>різних</a:t>
            </a:r>
            <a:r>
              <a:rPr sz="2400" spc="15" dirty="0">
                <a:latin typeface="Roboto"/>
                <a:cs typeface="Roboto"/>
              </a:rPr>
              <a:t> </a:t>
            </a:r>
            <a:r>
              <a:rPr sz="2400" spc="-5" dirty="0">
                <a:latin typeface="Roboto"/>
                <a:cs typeface="Roboto"/>
              </a:rPr>
              <a:t>способів </a:t>
            </a:r>
            <a:r>
              <a:rPr sz="2400" dirty="0">
                <a:latin typeface="Roboto"/>
                <a:cs typeface="Roboto"/>
              </a:rPr>
              <a:t> </a:t>
            </a:r>
            <a:r>
              <a:rPr sz="2400" spc="-30" dirty="0">
                <a:latin typeface="Roboto"/>
                <a:cs typeface="Roboto"/>
              </a:rPr>
              <a:t>розтину:</a:t>
            </a:r>
            <a:endParaRPr sz="2400">
              <a:latin typeface="Roboto"/>
              <a:cs typeface="Roboto"/>
            </a:endParaRPr>
          </a:p>
          <a:p>
            <a:pPr marL="259079" indent="-247015">
              <a:lnSpc>
                <a:spcPct val="100000"/>
              </a:lnSpc>
              <a:buAutoNum type="arabicPlain"/>
              <a:tabLst>
                <a:tab pos="259715" algn="l"/>
              </a:tabLst>
            </a:pPr>
            <a:r>
              <a:rPr sz="2400" spc="-85" dirty="0">
                <a:latin typeface="Roboto"/>
                <a:cs typeface="Roboto"/>
              </a:rPr>
              <a:t>–</a:t>
            </a:r>
            <a:r>
              <a:rPr sz="2400" spc="-15" dirty="0">
                <a:latin typeface="Roboto"/>
                <a:cs typeface="Roboto"/>
              </a:rPr>
              <a:t> </a:t>
            </a:r>
            <a:r>
              <a:rPr sz="2400" dirty="0">
                <a:latin typeface="Roboto"/>
                <a:cs typeface="Roboto"/>
              </a:rPr>
              <a:t>нагірне</a:t>
            </a:r>
            <a:r>
              <a:rPr sz="2400" spc="-15" dirty="0">
                <a:latin typeface="Roboto"/>
                <a:cs typeface="Roboto"/>
              </a:rPr>
              <a:t> </a:t>
            </a:r>
            <a:r>
              <a:rPr sz="2400" spc="-25" dirty="0">
                <a:latin typeface="Roboto"/>
                <a:cs typeface="Roboto"/>
              </a:rPr>
              <a:t>родовище;</a:t>
            </a:r>
            <a:endParaRPr sz="2400">
              <a:latin typeface="Roboto"/>
              <a:cs typeface="Roboto"/>
            </a:endParaRPr>
          </a:p>
          <a:p>
            <a:pPr marL="12700" marR="668020">
              <a:lnSpc>
                <a:spcPct val="100000"/>
              </a:lnSpc>
              <a:buAutoNum type="arabicPlain"/>
              <a:tabLst>
                <a:tab pos="259715" algn="l"/>
              </a:tabLst>
            </a:pPr>
            <a:r>
              <a:rPr sz="2400" spc="-85" dirty="0">
                <a:latin typeface="Roboto"/>
                <a:cs typeface="Roboto"/>
              </a:rPr>
              <a:t>–</a:t>
            </a:r>
            <a:r>
              <a:rPr sz="2400" spc="-35" dirty="0">
                <a:latin typeface="Roboto"/>
                <a:cs typeface="Roboto"/>
              </a:rPr>
              <a:t> </a:t>
            </a:r>
            <a:r>
              <a:rPr sz="2400" spc="20" dirty="0">
                <a:latin typeface="Roboto"/>
                <a:cs typeface="Roboto"/>
              </a:rPr>
              <a:t>глибинне</a:t>
            </a:r>
            <a:r>
              <a:rPr sz="2400" spc="-20" dirty="0">
                <a:latin typeface="Roboto"/>
                <a:cs typeface="Roboto"/>
              </a:rPr>
              <a:t> </a:t>
            </a:r>
            <a:r>
              <a:rPr sz="2400" spc="-25" dirty="0">
                <a:latin typeface="Roboto"/>
                <a:cs typeface="Roboto"/>
              </a:rPr>
              <a:t>родовище; </a:t>
            </a:r>
            <a:r>
              <a:rPr sz="2400" spc="-585" dirty="0">
                <a:latin typeface="Roboto"/>
                <a:cs typeface="Roboto"/>
              </a:rPr>
              <a:t> </a:t>
            </a:r>
            <a:r>
              <a:rPr sz="2400" spc="-5" dirty="0">
                <a:latin typeface="Roboto"/>
                <a:cs typeface="Roboto"/>
              </a:rPr>
              <a:t>3</a:t>
            </a:r>
            <a:r>
              <a:rPr sz="2400" spc="-15" dirty="0">
                <a:latin typeface="Roboto"/>
                <a:cs typeface="Roboto"/>
              </a:rPr>
              <a:t> </a:t>
            </a:r>
            <a:r>
              <a:rPr sz="2400" spc="-85" dirty="0">
                <a:latin typeface="Roboto"/>
                <a:cs typeface="Roboto"/>
              </a:rPr>
              <a:t>–</a:t>
            </a:r>
            <a:r>
              <a:rPr sz="2400" spc="5" dirty="0">
                <a:latin typeface="Roboto"/>
                <a:cs typeface="Roboto"/>
              </a:rPr>
              <a:t> </a:t>
            </a:r>
            <a:r>
              <a:rPr sz="2400" spc="-20" dirty="0">
                <a:latin typeface="Roboto"/>
                <a:cs typeface="Roboto"/>
              </a:rPr>
              <a:t>зона</a:t>
            </a:r>
            <a:r>
              <a:rPr sz="2400" spc="-5" dirty="0">
                <a:latin typeface="Roboto"/>
                <a:cs typeface="Roboto"/>
              </a:rPr>
              <a:t> </a:t>
            </a:r>
            <a:r>
              <a:rPr sz="2400" spc="-20" dirty="0">
                <a:latin typeface="Roboto"/>
                <a:cs typeface="Roboto"/>
              </a:rPr>
              <a:t>переходу</a:t>
            </a:r>
            <a:r>
              <a:rPr sz="2400" spc="20" dirty="0">
                <a:latin typeface="Roboto"/>
                <a:cs typeface="Roboto"/>
              </a:rPr>
              <a:t> </a:t>
            </a:r>
            <a:r>
              <a:rPr sz="2400" spc="-75" dirty="0">
                <a:latin typeface="Roboto"/>
                <a:cs typeface="Roboto"/>
              </a:rPr>
              <a:t>з </a:t>
            </a:r>
            <a:r>
              <a:rPr sz="2400" spc="-70" dirty="0">
                <a:latin typeface="Roboto"/>
                <a:cs typeface="Roboto"/>
              </a:rPr>
              <a:t> </a:t>
            </a:r>
            <a:r>
              <a:rPr sz="2400" spc="-25" dirty="0">
                <a:latin typeface="Roboto"/>
                <a:cs typeface="Roboto"/>
              </a:rPr>
              <a:t>відкритих</a:t>
            </a:r>
            <a:r>
              <a:rPr sz="2400" spc="15" dirty="0">
                <a:latin typeface="Roboto"/>
                <a:cs typeface="Roboto"/>
              </a:rPr>
              <a:t> </a:t>
            </a:r>
            <a:r>
              <a:rPr sz="2400" dirty="0">
                <a:latin typeface="Roboto"/>
                <a:cs typeface="Roboto"/>
              </a:rPr>
              <a:t>на</a:t>
            </a:r>
            <a:r>
              <a:rPr sz="2400" spc="-5" dirty="0">
                <a:latin typeface="Roboto"/>
                <a:cs typeface="Roboto"/>
              </a:rPr>
              <a:t> </a:t>
            </a:r>
            <a:r>
              <a:rPr sz="2400" spc="-25" dirty="0">
                <a:latin typeface="Roboto"/>
                <a:cs typeface="Roboto"/>
              </a:rPr>
              <a:t>підземні </a:t>
            </a:r>
            <a:r>
              <a:rPr sz="2400" spc="-20" dirty="0">
                <a:latin typeface="Roboto"/>
                <a:cs typeface="Roboto"/>
              </a:rPr>
              <a:t> </a:t>
            </a:r>
            <a:r>
              <a:rPr sz="2400" spc="-5" dirty="0">
                <a:latin typeface="Roboto"/>
                <a:cs typeface="Roboto"/>
              </a:rPr>
              <a:t>гірничі</a:t>
            </a:r>
            <a:r>
              <a:rPr sz="2400" spc="15" dirty="0">
                <a:latin typeface="Roboto"/>
                <a:cs typeface="Roboto"/>
              </a:rPr>
              <a:t> </a:t>
            </a:r>
            <a:r>
              <a:rPr sz="2400" spc="-25" dirty="0">
                <a:latin typeface="Roboto"/>
                <a:cs typeface="Roboto"/>
              </a:rPr>
              <a:t>роботи;</a:t>
            </a:r>
            <a:endParaRPr sz="2400">
              <a:latin typeface="Roboto"/>
              <a:cs typeface="Roboto"/>
            </a:endParaRPr>
          </a:p>
          <a:p>
            <a:pPr marL="12700" marR="974725">
              <a:lnSpc>
                <a:spcPct val="100000"/>
              </a:lnSpc>
            </a:pPr>
            <a:r>
              <a:rPr sz="2400" spc="-5" dirty="0">
                <a:latin typeface="Roboto"/>
                <a:cs typeface="Roboto"/>
              </a:rPr>
              <a:t>4 </a:t>
            </a:r>
            <a:r>
              <a:rPr sz="2400" spc="-420" dirty="0">
                <a:latin typeface="Roboto"/>
                <a:cs typeface="Roboto"/>
              </a:rPr>
              <a:t>-</a:t>
            </a:r>
            <a:r>
              <a:rPr sz="2400" spc="10" dirty="0">
                <a:latin typeface="Roboto"/>
                <a:cs typeface="Roboto"/>
              </a:rPr>
              <a:t> </a:t>
            </a:r>
            <a:r>
              <a:rPr sz="2400" dirty="0">
                <a:latin typeface="Roboto"/>
                <a:cs typeface="Roboto"/>
              </a:rPr>
              <a:t>го</a:t>
            </a:r>
            <a:r>
              <a:rPr sz="2400" spc="-10" dirty="0">
                <a:latin typeface="Roboto"/>
                <a:cs typeface="Roboto"/>
              </a:rPr>
              <a:t>р</a:t>
            </a:r>
            <a:r>
              <a:rPr sz="2400" spc="-15" dirty="0">
                <a:latin typeface="Roboto"/>
                <a:cs typeface="Roboto"/>
              </a:rPr>
              <a:t>изо</a:t>
            </a:r>
            <a:r>
              <a:rPr sz="2400" spc="-20" dirty="0">
                <a:latin typeface="Roboto"/>
                <a:cs typeface="Roboto"/>
              </a:rPr>
              <a:t>н</a:t>
            </a:r>
            <a:r>
              <a:rPr sz="2400" spc="-5" dirty="0">
                <a:latin typeface="Roboto"/>
                <a:cs typeface="Roboto"/>
              </a:rPr>
              <a:t>тальна  </a:t>
            </a:r>
            <a:r>
              <a:rPr sz="2400" spc="-20" dirty="0">
                <a:latin typeface="Roboto"/>
                <a:cs typeface="Roboto"/>
              </a:rPr>
              <a:t>транспортна</a:t>
            </a:r>
            <a:r>
              <a:rPr sz="2400" dirty="0">
                <a:latin typeface="Roboto"/>
                <a:cs typeface="Roboto"/>
              </a:rPr>
              <a:t> </a:t>
            </a:r>
            <a:r>
              <a:rPr sz="2400" spc="-20" dirty="0">
                <a:latin typeface="Roboto"/>
                <a:cs typeface="Roboto"/>
              </a:rPr>
              <a:t>виробка; </a:t>
            </a:r>
            <a:r>
              <a:rPr sz="2400" spc="-580" dirty="0">
                <a:latin typeface="Roboto"/>
                <a:cs typeface="Roboto"/>
              </a:rPr>
              <a:t> </a:t>
            </a:r>
            <a:r>
              <a:rPr sz="2400" spc="-5" dirty="0">
                <a:latin typeface="Roboto"/>
                <a:cs typeface="Roboto"/>
              </a:rPr>
              <a:t>5</a:t>
            </a:r>
            <a:r>
              <a:rPr sz="2400" spc="-10" dirty="0">
                <a:latin typeface="Roboto"/>
                <a:cs typeface="Roboto"/>
              </a:rPr>
              <a:t> </a:t>
            </a:r>
            <a:r>
              <a:rPr sz="2400" spc="-85" dirty="0">
                <a:latin typeface="Roboto"/>
                <a:cs typeface="Roboto"/>
              </a:rPr>
              <a:t>–</a:t>
            </a:r>
            <a:r>
              <a:rPr sz="2400" spc="5" dirty="0">
                <a:latin typeface="Roboto"/>
                <a:cs typeface="Roboto"/>
              </a:rPr>
              <a:t> </a:t>
            </a:r>
            <a:r>
              <a:rPr sz="2400" spc="-25" dirty="0">
                <a:latin typeface="Roboto"/>
                <a:cs typeface="Roboto"/>
              </a:rPr>
              <a:t>ствол;</a:t>
            </a:r>
            <a:endParaRPr sz="2400">
              <a:latin typeface="Roboto"/>
              <a:cs typeface="Roboto"/>
            </a:endParaRPr>
          </a:p>
          <a:p>
            <a:pPr marL="12700">
              <a:lnSpc>
                <a:spcPts val="2860"/>
              </a:lnSpc>
            </a:pPr>
            <a:r>
              <a:rPr sz="2400" spc="-5" dirty="0">
                <a:latin typeface="Roboto"/>
                <a:cs typeface="Roboto"/>
              </a:rPr>
              <a:t>6 </a:t>
            </a:r>
            <a:r>
              <a:rPr sz="2400" spc="-420" dirty="0">
                <a:latin typeface="Roboto"/>
                <a:cs typeface="Roboto"/>
              </a:rPr>
              <a:t>-</a:t>
            </a:r>
            <a:r>
              <a:rPr sz="2400" spc="10" dirty="0">
                <a:latin typeface="Roboto"/>
                <a:cs typeface="Roboto"/>
              </a:rPr>
              <a:t> </a:t>
            </a:r>
            <a:r>
              <a:rPr sz="2400" spc="-15" dirty="0">
                <a:latin typeface="Roboto"/>
                <a:cs typeface="Roboto"/>
              </a:rPr>
              <a:t>підйом</a:t>
            </a:r>
            <a:r>
              <a:rPr sz="2400" spc="-25" dirty="0">
                <a:latin typeface="Roboto"/>
                <a:cs typeface="Roboto"/>
              </a:rPr>
              <a:t>н</a:t>
            </a:r>
            <a:r>
              <a:rPr sz="2400" spc="-15" dirty="0">
                <a:latin typeface="Roboto"/>
                <a:cs typeface="Roboto"/>
              </a:rPr>
              <a:t>а</a:t>
            </a:r>
            <a:r>
              <a:rPr sz="2400" spc="15" dirty="0">
                <a:latin typeface="Roboto"/>
                <a:cs typeface="Roboto"/>
              </a:rPr>
              <a:t> </a:t>
            </a:r>
            <a:r>
              <a:rPr sz="2400" spc="-40" dirty="0">
                <a:latin typeface="Roboto"/>
                <a:cs typeface="Roboto"/>
              </a:rPr>
              <a:t>у</a:t>
            </a:r>
            <a:r>
              <a:rPr sz="2400" spc="-35" dirty="0">
                <a:latin typeface="Roboto"/>
                <a:cs typeface="Roboto"/>
              </a:rPr>
              <a:t>с</a:t>
            </a:r>
            <a:r>
              <a:rPr sz="2400" spc="-15" dirty="0">
                <a:latin typeface="Roboto"/>
                <a:cs typeface="Roboto"/>
              </a:rPr>
              <a:t>тано</a:t>
            </a:r>
            <a:r>
              <a:rPr sz="2400" spc="-25" dirty="0">
                <a:latin typeface="Roboto"/>
                <a:cs typeface="Roboto"/>
              </a:rPr>
              <a:t>в</a:t>
            </a:r>
            <a:r>
              <a:rPr sz="2400" spc="-15" dirty="0">
                <a:latin typeface="Roboto"/>
                <a:cs typeface="Roboto"/>
              </a:rPr>
              <a:t>ка</a:t>
            </a:r>
            <a:endParaRPr sz="24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54223" y="383539"/>
            <a:ext cx="562229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30" dirty="0"/>
              <a:t>Переміщення</a:t>
            </a:r>
            <a:r>
              <a:rPr spc="-75" dirty="0"/>
              <a:t> </a:t>
            </a:r>
            <a:r>
              <a:rPr spc="-25" dirty="0"/>
              <a:t>кар’єрних</a:t>
            </a:r>
            <a:r>
              <a:rPr spc="-80" dirty="0"/>
              <a:t> </a:t>
            </a:r>
            <a:r>
              <a:rPr spc="-25" dirty="0"/>
              <a:t>вантажів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4682" y="1150746"/>
            <a:ext cx="18326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91820" algn="l"/>
              </a:tabLst>
            </a:pPr>
            <a:r>
              <a:rPr sz="2400" spc="-25" dirty="0">
                <a:latin typeface="Calibri"/>
                <a:cs typeface="Calibri"/>
              </a:rPr>
              <a:t>Ц</a:t>
            </a:r>
            <a:r>
              <a:rPr sz="2400" dirty="0">
                <a:latin typeface="Calibri"/>
                <a:cs typeface="Calibri"/>
              </a:rPr>
              <a:t>е	найбільш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27198" y="1150746"/>
            <a:ext cx="174878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latin typeface="Calibri"/>
                <a:cs typeface="Calibri"/>
              </a:rPr>
              <a:t>трудомісткий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84267" y="1150746"/>
            <a:ext cx="68211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5595" algn="l"/>
                <a:tab pos="1631314" algn="l"/>
                <a:tab pos="2865755" algn="l"/>
                <a:tab pos="3614420" algn="l"/>
                <a:tab pos="4888230" algn="l"/>
                <a:tab pos="6337935" algn="l"/>
              </a:tabLst>
            </a:pPr>
            <a:r>
              <a:rPr sz="2400" dirty="0">
                <a:latin typeface="Calibri"/>
                <a:cs typeface="Calibri"/>
              </a:rPr>
              <a:t>і	</a:t>
            </a:r>
            <a:r>
              <a:rPr sz="2400" spc="-35" dirty="0">
                <a:latin typeface="Calibri"/>
                <a:cs typeface="Calibri"/>
              </a:rPr>
              <a:t>д</a:t>
            </a:r>
            <a:r>
              <a:rPr sz="2400" spc="-5" dirty="0">
                <a:latin typeface="Calibri"/>
                <a:cs typeface="Calibri"/>
              </a:rPr>
              <a:t>ор</a:t>
            </a:r>
            <a:r>
              <a:rPr sz="2400" spc="-15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гий	п</a:t>
            </a:r>
            <a:r>
              <a:rPr sz="2400" spc="5" dirty="0">
                <a:latin typeface="Calibri"/>
                <a:cs typeface="Calibri"/>
              </a:rPr>
              <a:t>р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spc="-35" dirty="0">
                <a:latin typeface="Calibri"/>
                <a:cs typeface="Calibri"/>
              </a:rPr>
              <a:t>ц</a:t>
            </a:r>
            <a:r>
              <a:rPr sz="2400" dirty="0">
                <a:latin typeface="Calibri"/>
                <a:cs typeface="Calibri"/>
              </a:rPr>
              <a:t>е</a:t>
            </a:r>
            <a:r>
              <a:rPr sz="2400" spc="10" dirty="0">
                <a:latin typeface="Calibri"/>
                <a:cs typeface="Calibri"/>
              </a:rPr>
              <a:t>с</a:t>
            </a:r>
            <a:r>
              <a:rPr sz="2400" dirty="0">
                <a:latin typeface="Calibri"/>
                <a:cs typeface="Calibri"/>
              </a:rPr>
              <a:t>.	При	зна</a:t>
            </a:r>
            <a:r>
              <a:rPr sz="2400" spc="5" dirty="0">
                <a:latin typeface="Calibri"/>
                <a:cs typeface="Calibri"/>
              </a:rPr>
              <a:t>ч</a:t>
            </a:r>
            <a:r>
              <a:rPr sz="2400" dirty="0">
                <a:latin typeface="Calibri"/>
                <a:cs typeface="Calibri"/>
              </a:rPr>
              <a:t>них	ві</a:t>
            </a:r>
            <a:r>
              <a:rPr sz="2400" spc="-20" dirty="0">
                <a:latin typeface="Calibri"/>
                <a:cs typeface="Calibri"/>
              </a:rPr>
              <a:t>д</a:t>
            </a:r>
            <a:r>
              <a:rPr sz="2400" dirty="0">
                <a:latin typeface="Calibri"/>
                <a:cs typeface="Calibri"/>
              </a:rPr>
              <a:t>с</a:t>
            </a:r>
            <a:r>
              <a:rPr sz="2400" spc="-15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анях	</a:t>
            </a:r>
            <a:r>
              <a:rPr sz="2400" spc="-5" dirty="0">
                <a:latin typeface="Calibri"/>
                <a:cs typeface="Calibri"/>
              </a:rPr>
              <a:t>для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4682" y="1516507"/>
            <a:ext cx="3134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76450" algn="l"/>
              </a:tabLst>
            </a:pPr>
            <a:r>
              <a:rPr sz="2400" spc="-5" dirty="0">
                <a:latin typeface="Calibri"/>
                <a:cs typeface="Calibri"/>
              </a:rPr>
              <a:t>переміщення	гірських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09720" y="1516507"/>
            <a:ext cx="739203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45844" algn="l"/>
                <a:tab pos="3362325" algn="l"/>
                <a:tab pos="5345430" algn="l"/>
              </a:tabLst>
            </a:pPr>
            <a:r>
              <a:rPr sz="2400" spc="-5" dirty="0">
                <a:latin typeface="Calibri"/>
                <a:cs typeface="Calibri"/>
              </a:rPr>
              <a:t>порід	</a:t>
            </a:r>
            <a:r>
              <a:rPr sz="2400" spc="-10" dirty="0">
                <a:latin typeface="Calibri"/>
                <a:cs typeface="Calibri"/>
              </a:rPr>
              <a:t>застосовуються	</a:t>
            </a:r>
            <a:r>
              <a:rPr sz="2400" spc="-5" dirty="0">
                <a:latin typeface="Calibri"/>
                <a:cs typeface="Calibri"/>
              </a:rPr>
              <a:t>залізничний,	</a:t>
            </a:r>
            <a:r>
              <a:rPr sz="2400" spc="-10" dirty="0">
                <a:latin typeface="Calibri"/>
                <a:cs typeface="Calibri"/>
              </a:rPr>
              <a:t>автомобільний,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4682" y="1881962"/>
            <a:ext cx="108204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90370" algn="l"/>
                <a:tab pos="1890395" algn="l"/>
                <a:tab pos="2804795" algn="l"/>
                <a:tab pos="3578860" algn="l"/>
                <a:tab pos="5226685" algn="l"/>
                <a:tab pos="7133590" algn="l"/>
                <a:tab pos="8229600" algn="l"/>
                <a:tab pos="8488680" algn="l"/>
                <a:tab pos="9546590" algn="l"/>
                <a:tab pos="9820910" algn="l"/>
              </a:tabLst>
            </a:pPr>
            <a:r>
              <a:rPr sz="2400" spc="-35" dirty="0">
                <a:latin typeface="Calibri"/>
                <a:cs typeface="Calibri"/>
              </a:rPr>
              <a:t>к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spc="-10" dirty="0">
                <a:latin typeface="Calibri"/>
                <a:cs typeface="Calibri"/>
              </a:rPr>
              <a:t>н</a:t>
            </a:r>
            <a:r>
              <a:rPr sz="2400" dirty="0">
                <a:latin typeface="Calibri"/>
                <a:cs typeface="Calibri"/>
              </a:rPr>
              <a:t>веєрний	і	інший	в</a:t>
            </a:r>
            <a:r>
              <a:rPr sz="2400" spc="-15" dirty="0">
                <a:latin typeface="Calibri"/>
                <a:cs typeface="Calibri"/>
              </a:rPr>
              <a:t>и</a:t>
            </a:r>
            <a:r>
              <a:rPr sz="2400" spc="-5" dirty="0">
                <a:latin typeface="Calibri"/>
                <a:cs typeface="Calibri"/>
              </a:rPr>
              <a:t>д</a:t>
            </a:r>
            <a:r>
              <a:rPr sz="2400" dirty="0">
                <a:latin typeface="Calibri"/>
                <a:cs typeface="Calibri"/>
              </a:rPr>
              <a:t>и	</a:t>
            </a:r>
            <a:r>
              <a:rPr sz="2400" spc="-5" dirty="0">
                <a:latin typeface="Calibri"/>
                <a:cs typeface="Calibri"/>
              </a:rPr>
              <a:t>трансп</a:t>
            </a:r>
            <a:r>
              <a:rPr sz="2400" spc="-25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рт</a:t>
            </a:r>
            <a:r>
              <a:rPr sz="2400" spc="-60" dirty="0">
                <a:latin typeface="Calibri"/>
                <a:cs typeface="Calibri"/>
              </a:rPr>
              <a:t>у</a:t>
            </a:r>
            <a:r>
              <a:rPr sz="2400" dirty="0">
                <a:latin typeface="Calibri"/>
                <a:cs typeface="Calibri"/>
              </a:rPr>
              <a:t>.	Пер</a:t>
            </a:r>
            <a:r>
              <a:rPr sz="2400" spc="-15" dirty="0">
                <a:latin typeface="Calibri"/>
                <a:cs typeface="Calibri"/>
              </a:rPr>
              <a:t>е</a:t>
            </a:r>
            <a:r>
              <a:rPr sz="2400" spc="-5" dirty="0">
                <a:latin typeface="Calibri"/>
                <a:cs typeface="Calibri"/>
              </a:rPr>
              <a:t>мі</a:t>
            </a:r>
            <a:r>
              <a:rPr sz="2400" spc="-30" dirty="0">
                <a:latin typeface="Calibri"/>
                <a:cs typeface="Calibri"/>
              </a:rPr>
              <a:t>щ</a:t>
            </a:r>
            <a:r>
              <a:rPr sz="2400" dirty="0">
                <a:latin typeface="Calibri"/>
                <a:cs typeface="Calibri"/>
              </a:rPr>
              <a:t>ення	п</a:t>
            </a:r>
            <a:r>
              <a:rPr sz="2400" spc="-10" dirty="0">
                <a:latin typeface="Calibri"/>
                <a:cs typeface="Calibri"/>
              </a:rPr>
              <a:t>о</a:t>
            </a:r>
            <a:r>
              <a:rPr sz="2400" spc="5" dirty="0">
                <a:latin typeface="Calibri"/>
                <a:cs typeface="Calibri"/>
              </a:rPr>
              <a:t>р</a:t>
            </a:r>
            <a:r>
              <a:rPr sz="2400" spc="-80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д</a:t>
            </a:r>
            <a:r>
              <a:rPr sz="2400" dirty="0">
                <a:latin typeface="Calibri"/>
                <a:cs typeface="Calibri"/>
              </a:rPr>
              <a:t>и	з	</a:t>
            </a:r>
            <a:r>
              <a:rPr sz="2400" spc="-5" dirty="0">
                <a:latin typeface="Calibri"/>
                <a:cs typeface="Calibri"/>
              </a:rPr>
              <a:t>м</a:t>
            </a:r>
            <a:r>
              <a:rPr sz="2400" spc="-20" dirty="0">
                <a:latin typeface="Calibri"/>
                <a:cs typeface="Calibri"/>
              </a:rPr>
              <a:t>а</a:t>
            </a:r>
            <a:r>
              <a:rPr sz="2400" dirty="0">
                <a:latin typeface="Calibri"/>
                <a:cs typeface="Calibri"/>
              </a:rPr>
              <a:t>си</a:t>
            </a:r>
            <a:r>
              <a:rPr sz="2400" spc="-10" dirty="0">
                <a:latin typeface="Calibri"/>
                <a:cs typeface="Calibri"/>
              </a:rPr>
              <a:t>в</a:t>
            </a:r>
            <a:r>
              <a:rPr sz="2400" dirty="0">
                <a:latin typeface="Calibri"/>
                <a:cs typeface="Calibri"/>
              </a:rPr>
              <a:t>у	в	кін</a:t>
            </a:r>
            <a:r>
              <a:rPr sz="2400" spc="-35" dirty="0">
                <a:latin typeface="Calibri"/>
                <a:cs typeface="Calibri"/>
              </a:rPr>
              <a:t>ц</a:t>
            </a:r>
            <a:r>
              <a:rPr sz="2400" dirty="0">
                <a:latin typeface="Calibri"/>
                <a:cs typeface="Calibri"/>
              </a:rPr>
              <a:t>еве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4682" y="2248280"/>
            <a:ext cx="693165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780539" algn="l"/>
                <a:tab pos="2100580" algn="l"/>
                <a:tab pos="3669029" algn="l"/>
                <a:tab pos="4254500" algn="l"/>
                <a:tab pos="4746625" algn="l"/>
              </a:tabLst>
            </a:pPr>
            <a:r>
              <a:rPr sz="2400" spc="-15" dirty="0">
                <a:latin typeface="Calibri"/>
                <a:cs typeface="Calibri"/>
              </a:rPr>
              <a:t>положення	</a:t>
            </a:r>
            <a:r>
              <a:rPr sz="2400" spc="-10" dirty="0">
                <a:latin typeface="Calibri"/>
                <a:cs typeface="Calibri"/>
              </a:rPr>
              <a:t>виконується	</a:t>
            </a:r>
            <a:r>
              <a:rPr sz="2400" spc="-20" dirty="0">
                <a:latin typeface="Calibri"/>
                <a:cs typeface="Calibri"/>
              </a:rPr>
              <a:t>також	</a:t>
            </a:r>
            <a:r>
              <a:rPr sz="2400" spc="-10" dirty="0">
                <a:latin typeface="Calibri"/>
                <a:cs typeface="Calibri"/>
              </a:rPr>
              <a:t>екскаваторами </a:t>
            </a:r>
            <a:r>
              <a:rPr sz="2400" spc="-5" dirty="0">
                <a:latin typeface="Calibri"/>
                <a:cs typeface="Calibri"/>
              </a:rPr>
              <a:t> м</a:t>
            </a:r>
            <a:r>
              <a:rPr sz="2400" spc="-15" dirty="0">
                <a:latin typeface="Calibri"/>
                <a:cs typeface="Calibri"/>
              </a:rPr>
              <a:t>е</a:t>
            </a:r>
            <a:r>
              <a:rPr sz="2400" spc="-5" dirty="0">
                <a:latin typeface="Calibri"/>
                <a:cs typeface="Calibri"/>
              </a:rPr>
              <a:t>хлоп</a:t>
            </a:r>
            <a:r>
              <a:rPr sz="2400" spc="-15" dirty="0">
                <a:latin typeface="Calibri"/>
                <a:cs typeface="Calibri"/>
              </a:rPr>
              <a:t>а</a:t>
            </a:r>
            <a:r>
              <a:rPr sz="2400" spc="-5" dirty="0">
                <a:latin typeface="Calibri"/>
                <a:cs typeface="Calibri"/>
              </a:rPr>
              <a:t>т</a:t>
            </a:r>
            <a:r>
              <a:rPr sz="2400" spc="5" dirty="0">
                <a:latin typeface="Calibri"/>
                <a:cs typeface="Calibri"/>
              </a:rPr>
              <a:t>а</a:t>
            </a:r>
            <a:r>
              <a:rPr sz="2400" spc="-5" dirty="0">
                <a:latin typeface="Calibri"/>
                <a:cs typeface="Calibri"/>
              </a:rPr>
              <a:t>м</a:t>
            </a:r>
            <a:r>
              <a:rPr sz="2400" dirty="0">
                <a:latin typeface="Calibri"/>
                <a:cs typeface="Calibri"/>
              </a:rPr>
              <a:t>и,	</a:t>
            </a:r>
            <a:r>
              <a:rPr sz="2400" spc="-5" dirty="0">
                <a:latin typeface="Calibri"/>
                <a:cs typeface="Calibri"/>
              </a:rPr>
              <a:t>др</a:t>
            </a:r>
            <a:r>
              <a:rPr sz="2400" dirty="0">
                <a:latin typeface="Calibri"/>
                <a:cs typeface="Calibri"/>
              </a:rPr>
              <a:t>а</a:t>
            </a:r>
            <a:r>
              <a:rPr sz="2400" spc="-100" dirty="0">
                <a:latin typeface="Calibri"/>
                <a:cs typeface="Calibri"/>
              </a:rPr>
              <a:t>г</a:t>
            </a:r>
            <a:r>
              <a:rPr sz="2400" spc="-5" dirty="0">
                <a:latin typeface="Calibri"/>
                <a:cs typeface="Calibri"/>
              </a:rPr>
              <a:t>лайнами)</a:t>
            </a:r>
            <a:r>
              <a:rPr sz="2400" dirty="0">
                <a:latin typeface="Calibri"/>
                <a:cs typeface="Calibri"/>
              </a:rPr>
              <a:t>,	нав</a:t>
            </a:r>
            <a:r>
              <a:rPr sz="2400" spc="5" dirty="0">
                <a:latin typeface="Calibri"/>
                <a:cs typeface="Calibri"/>
              </a:rPr>
              <a:t>а</a:t>
            </a:r>
            <a:r>
              <a:rPr sz="2400" dirty="0">
                <a:latin typeface="Calibri"/>
                <a:cs typeface="Calibri"/>
              </a:rPr>
              <a:t>нт</a:t>
            </a:r>
            <a:r>
              <a:rPr sz="2400" spc="-15" dirty="0">
                <a:latin typeface="Calibri"/>
                <a:cs typeface="Calibri"/>
              </a:rPr>
              <a:t>а</a:t>
            </a:r>
            <a:r>
              <a:rPr sz="2400" dirty="0">
                <a:latin typeface="Calibri"/>
                <a:cs typeface="Calibri"/>
              </a:rPr>
              <a:t>жу</a:t>
            </a:r>
            <a:r>
              <a:rPr sz="2400" spc="-10" dirty="0">
                <a:latin typeface="Calibri"/>
                <a:cs typeface="Calibri"/>
              </a:rPr>
              <a:t>в</a:t>
            </a:r>
            <a:r>
              <a:rPr sz="2400" dirty="0">
                <a:latin typeface="Calibri"/>
                <a:cs typeface="Calibri"/>
              </a:rPr>
              <a:t>альними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74991" y="2248280"/>
            <a:ext cx="16465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0" marR="5080" indent="-18478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(</a:t>
            </a:r>
            <a:r>
              <a:rPr sz="2400" spc="10" dirty="0">
                <a:latin typeface="Calibri"/>
                <a:cs typeface="Calibri"/>
              </a:rPr>
              <a:t>р</a:t>
            </a:r>
            <a:r>
              <a:rPr sz="2400" spc="-20" dirty="0">
                <a:latin typeface="Calibri"/>
                <a:cs typeface="Calibri"/>
              </a:rPr>
              <a:t>о</a:t>
            </a: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spc="-5" dirty="0">
                <a:latin typeface="Calibri"/>
                <a:cs typeface="Calibri"/>
              </a:rPr>
              <a:t>орн</a:t>
            </a:r>
            <a:r>
              <a:rPr sz="2400" spc="-10" dirty="0">
                <a:latin typeface="Calibri"/>
                <a:cs typeface="Calibri"/>
              </a:rPr>
              <a:t>и</a:t>
            </a:r>
            <a:r>
              <a:rPr sz="2400" spc="-5" dirty="0">
                <a:latin typeface="Calibri"/>
                <a:cs typeface="Calibri"/>
              </a:rPr>
              <a:t>ми,  кранами,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331579" y="2248280"/>
            <a:ext cx="21729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76860">
              <a:lnSpc>
                <a:spcPct val="100000"/>
              </a:lnSpc>
              <a:spcBef>
                <a:spcPts val="100"/>
              </a:spcBef>
              <a:tabLst>
                <a:tab pos="1527175" algn="l"/>
              </a:tabLst>
            </a:pPr>
            <a:r>
              <a:rPr sz="2400" spc="-5" dirty="0">
                <a:latin typeface="Calibri"/>
                <a:cs typeface="Calibri"/>
              </a:rPr>
              <a:t>ланцю</a:t>
            </a:r>
            <a:r>
              <a:rPr sz="2400" spc="-35" dirty="0">
                <a:latin typeface="Calibri"/>
                <a:cs typeface="Calibri"/>
              </a:rPr>
              <a:t>г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spc="5" dirty="0">
                <a:latin typeface="Calibri"/>
                <a:cs typeface="Calibri"/>
              </a:rPr>
              <a:t>в</a:t>
            </a:r>
            <a:r>
              <a:rPr sz="2400" dirty="0">
                <a:latin typeface="Calibri"/>
                <a:cs typeface="Calibri"/>
              </a:rPr>
              <a:t>им</a:t>
            </a:r>
            <a:r>
              <a:rPr sz="2400" spc="-10" dirty="0">
                <a:latin typeface="Calibri"/>
                <a:cs typeface="Calibri"/>
              </a:rPr>
              <a:t>и</a:t>
            </a:r>
            <a:r>
              <a:rPr sz="2400" dirty="0">
                <a:latin typeface="Calibri"/>
                <a:cs typeface="Calibri"/>
              </a:rPr>
              <a:t>,  </a:t>
            </a:r>
            <a:r>
              <a:rPr sz="2400" spc="5" dirty="0">
                <a:latin typeface="Calibri"/>
                <a:cs typeface="Calibri"/>
              </a:rPr>
              <a:t>п</a:t>
            </a:r>
            <a:r>
              <a:rPr sz="2400" spc="-20" dirty="0">
                <a:latin typeface="Calibri"/>
                <a:cs typeface="Calibri"/>
              </a:rPr>
              <a:t>о</a:t>
            </a: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spc="-40" dirty="0">
                <a:latin typeface="Calibri"/>
                <a:cs typeface="Calibri"/>
              </a:rPr>
              <a:t>к</a:t>
            </a:r>
            <a:r>
              <a:rPr sz="2400" dirty="0">
                <a:latin typeface="Calibri"/>
                <a:cs typeface="Calibri"/>
              </a:rPr>
              <a:t>ами	в</a:t>
            </a:r>
            <a:r>
              <a:rPr sz="2400" spc="-75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ди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829814" y="3642105"/>
            <a:ext cx="7560309" cy="2154555"/>
            <a:chOff x="2829814" y="3642105"/>
            <a:chExt cx="7560309" cy="2154555"/>
          </a:xfrm>
        </p:grpSpPr>
        <p:sp>
          <p:nvSpPr>
            <p:cNvPr id="13" name="object 13"/>
            <p:cNvSpPr/>
            <p:nvPr/>
          </p:nvSpPr>
          <p:spPr>
            <a:xfrm>
              <a:off x="6006084" y="5472683"/>
              <a:ext cx="4377690" cy="317500"/>
            </a:xfrm>
            <a:custGeom>
              <a:avLst/>
              <a:gdLst/>
              <a:ahLst/>
              <a:cxnLst/>
              <a:rect l="l" t="t" r="r" b="b"/>
              <a:pathLst>
                <a:path w="4377690" h="317500">
                  <a:moveTo>
                    <a:pt x="2167127" y="0"/>
                  </a:moveTo>
                  <a:lnTo>
                    <a:pt x="2167127" y="216357"/>
                  </a:lnTo>
                  <a:lnTo>
                    <a:pt x="4377690" y="216357"/>
                  </a:lnTo>
                  <a:lnTo>
                    <a:pt x="4377690" y="317474"/>
                  </a:lnTo>
                </a:path>
                <a:path w="4377690" h="317500">
                  <a:moveTo>
                    <a:pt x="2167127" y="0"/>
                  </a:moveTo>
                  <a:lnTo>
                    <a:pt x="2167127" y="216357"/>
                  </a:lnTo>
                  <a:lnTo>
                    <a:pt x="2973450" y="216357"/>
                  </a:lnTo>
                  <a:lnTo>
                    <a:pt x="2973450" y="317474"/>
                  </a:lnTo>
                </a:path>
                <a:path w="4377690" h="317500">
                  <a:moveTo>
                    <a:pt x="2166239" y="0"/>
                  </a:moveTo>
                  <a:lnTo>
                    <a:pt x="2166239" y="216357"/>
                  </a:lnTo>
                  <a:lnTo>
                    <a:pt x="1542288" y="216357"/>
                  </a:lnTo>
                  <a:lnTo>
                    <a:pt x="1542288" y="317474"/>
                  </a:lnTo>
                </a:path>
                <a:path w="4377690" h="317500">
                  <a:moveTo>
                    <a:pt x="2167382" y="0"/>
                  </a:moveTo>
                  <a:lnTo>
                    <a:pt x="2167382" y="216357"/>
                  </a:lnTo>
                  <a:lnTo>
                    <a:pt x="0" y="216357"/>
                  </a:lnTo>
                  <a:lnTo>
                    <a:pt x="0" y="317474"/>
                  </a:lnTo>
                </a:path>
              </a:pathLst>
            </a:custGeom>
            <a:ln w="12700">
              <a:solidFill>
                <a:srgbClr val="528B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621024" y="4341875"/>
              <a:ext cx="4551680" cy="438150"/>
            </a:xfrm>
            <a:custGeom>
              <a:avLst/>
              <a:gdLst/>
              <a:ahLst/>
              <a:cxnLst/>
              <a:rect l="l" t="t" r="r" b="b"/>
              <a:pathLst>
                <a:path w="4551680" h="438150">
                  <a:moveTo>
                    <a:pt x="2618231" y="0"/>
                  </a:moveTo>
                  <a:lnTo>
                    <a:pt x="2618231" y="336931"/>
                  </a:lnTo>
                  <a:lnTo>
                    <a:pt x="4551553" y="336931"/>
                  </a:lnTo>
                  <a:lnTo>
                    <a:pt x="4551553" y="438023"/>
                  </a:lnTo>
                </a:path>
                <a:path w="4551680" h="438150">
                  <a:moveTo>
                    <a:pt x="2619121" y="0"/>
                  </a:moveTo>
                  <a:lnTo>
                    <a:pt x="2619121" y="336931"/>
                  </a:lnTo>
                  <a:lnTo>
                    <a:pt x="0" y="336931"/>
                  </a:lnTo>
                  <a:lnTo>
                    <a:pt x="0" y="438023"/>
                  </a:lnTo>
                </a:path>
              </a:pathLst>
            </a:custGeom>
            <a:ln w="12700">
              <a:solidFill>
                <a:srgbClr val="467A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538216" y="3648455"/>
              <a:ext cx="1403985" cy="693420"/>
            </a:xfrm>
            <a:custGeom>
              <a:avLst/>
              <a:gdLst/>
              <a:ahLst/>
              <a:cxnLst/>
              <a:rect l="l" t="t" r="r" b="b"/>
              <a:pathLst>
                <a:path w="1403984" h="693420">
                  <a:moveTo>
                    <a:pt x="1334262" y="0"/>
                  </a:moveTo>
                  <a:lnTo>
                    <a:pt x="69342" y="0"/>
                  </a:lnTo>
                  <a:lnTo>
                    <a:pt x="42326" y="5441"/>
                  </a:lnTo>
                  <a:lnTo>
                    <a:pt x="20288" y="20288"/>
                  </a:lnTo>
                  <a:lnTo>
                    <a:pt x="5441" y="42326"/>
                  </a:lnTo>
                  <a:lnTo>
                    <a:pt x="0" y="69342"/>
                  </a:lnTo>
                  <a:lnTo>
                    <a:pt x="0" y="624078"/>
                  </a:lnTo>
                  <a:lnTo>
                    <a:pt x="5441" y="651093"/>
                  </a:lnTo>
                  <a:lnTo>
                    <a:pt x="20288" y="673131"/>
                  </a:lnTo>
                  <a:lnTo>
                    <a:pt x="42326" y="687978"/>
                  </a:lnTo>
                  <a:lnTo>
                    <a:pt x="69342" y="693420"/>
                  </a:lnTo>
                  <a:lnTo>
                    <a:pt x="1334262" y="693420"/>
                  </a:lnTo>
                  <a:lnTo>
                    <a:pt x="1361277" y="687978"/>
                  </a:lnTo>
                  <a:lnTo>
                    <a:pt x="1383315" y="673131"/>
                  </a:lnTo>
                  <a:lnTo>
                    <a:pt x="1398162" y="651093"/>
                  </a:lnTo>
                  <a:lnTo>
                    <a:pt x="1403604" y="624078"/>
                  </a:lnTo>
                  <a:lnTo>
                    <a:pt x="1403604" y="69342"/>
                  </a:lnTo>
                  <a:lnTo>
                    <a:pt x="1398162" y="42326"/>
                  </a:lnTo>
                  <a:lnTo>
                    <a:pt x="1383315" y="20288"/>
                  </a:lnTo>
                  <a:lnTo>
                    <a:pt x="1361277" y="5441"/>
                  </a:lnTo>
                  <a:lnTo>
                    <a:pt x="1334262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538216" y="3648455"/>
              <a:ext cx="1403985" cy="693420"/>
            </a:xfrm>
            <a:custGeom>
              <a:avLst/>
              <a:gdLst/>
              <a:ahLst/>
              <a:cxnLst/>
              <a:rect l="l" t="t" r="r" b="b"/>
              <a:pathLst>
                <a:path w="1403984" h="693420">
                  <a:moveTo>
                    <a:pt x="0" y="69342"/>
                  </a:moveTo>
                  <a:lnTo>
                    <a:pt x="5441" y="42326"/>
                  </a:lnTo>
                  <a:lnTo>
                    <a:pt x="20288" y="20288"/>
                  </a:lnTo>
                  <a:lnTo>
                    <a:pt x="42326" y="5441"/>
                  </a:lnTo>
                  <a:lnTo>
                    <a:pt x="69342" y="0"/>
                  </a:lnTo>
                  <a:lnTo>
                    <a:pt x="1334262" y="0"/>
                  </a:lnTo>
                  <a:lnTo>
                    <a:pt x="1361277" y="5441"/>
                  </a:lnTo>
                  <a:lnTo>
                    <a:pt x="1383315" y="20288"/>
                  </a:lnTo>
                  <a:lnTo>
                    <a:pt x="1398162" y="42326"/>
                  </a:lnTo>
                  <a:lnTo>
                    <a:pt x="1403604" y="69342"/>
                  </a:lnTo>
                  <a:lnTo>
                    <a:pt x="1403604" y="624078"/>
                  </a:lnTo>
                  <a:lnTo>
                    <a:pt x="1398162" y="651093"/>
                  </a:lnTo>
                  <a:lnTo>
                    <a:pt x="1383315" y="673131"/>
                  </a:lnTo>
                  <a:lnTo>
                    <a:pt x="1361277" y="687978"/>
                  </a:lnTo>
                  <a:lnTo>
                    <a:pt x="1334262" y="693420"/>
                  </a:lnTo>
                  <a:lnTo>
                    <a:pt x="69342" y="693420"/>
                  </a:lnTo>
                  <a:lnTo>
                    <a:pt x="42326" y="687978"/>
                  </a:lnTo>
                  <a:lnTo>
                    <a:pt x="20288" y="673131"/>
                  </a:lnTo>
                  <a:lnTo>
                    <a:pt x="5441" y="651093"/>
                  </a:lnTo>
                  <a:lnTo>
                    <a:pt x="0" y="624078"/>
                  </a:lnTo>
                  <a:lnTo>
                    <a:pt x="0" y="6934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658612" y="3764279"/>
              <a:ext cx="1403985" cy="692150"/>
            </a:xfrm>
            <a:custGeom>
              <a:avLst/>
              <a:gdLst/>
              <a:ahLst/>
              <a:cxnLst/>
              <a:rect l="l" t="t" r="r" b="b"/>
              <a:pathLst>
                <a:path w="1403984" h="692150">
                  <a:moveTo>
                    <a:pt x="1334389" y="0"/>
                  </a:moveTo>
                  <a:lnTo>
                    <a:pt x="69214" y="0"/>
                  </a:lnTo>
                  <a:lnTo>
                    <a:pt x="42273" y="5439"/>
                  </a:lnTo>
                  <a:lnTo>
                    <a:pt x="20272" y="20272"/>
                  </a:lnTo>
                  <a:lnTo>
                    <a:pt x="5439" y="42273"/>
                  </a:lnTo>
                  <a:lnTo>
                    <a:pt x="0" y="69215"/>
                  </a:lnTo>
                  <a:lnTo>
                    <a:pt x="0" y="622681"/>
                  </a:lnTo>
                  <a:lnTo>
                    <a:pt x="5439" y="649622"/>
                  </a:lnTo>
                  <a:lnTo>
                    <a:pt x="20272" y="671623"/>
                  </a:lnTo>
                  <a:lnTo>
                    <a:pt x="42273" y="686456"/>
                  </a:lnTo>
                  <a:lnTo>
                    <a:pt x="69214" y="691896"/>
                  </a:lnTo>
                  <a:lnTo>
                    <a:pt x="1334389" y="691896"/>
                  </a:lnTo>
                  <a:lnTo>
                    <a:pt x="1361330" y="686456"/>
                  </a:lnTo>
                  <a:lnTo>
                    <a:pt x="1383331" y="671623"/>
                  </a:lnTo>
                  <a:lnTo>
                    <a:pt x="1398164" y="649622"/>
                  </a:lnTo>
                  <a:lnTo>
                    <a:pt x="1403604" y="622681"/>
                  </a:lnTo>
                  <a:lnTo>
                    <a:pt x="1403604" y="69215"/>
                  </a:lnTo>
                  <a:lnTo>
                    <a:pt x="1398164" y="42273"/>
                  </a:lnTo>
                  <a:lnTo>
                    <a:pt x="1383331" y="20272"/>
                  </a:lnTo>
                  <a:lnTo>
                    <a:pt x="1361330" y="5439"/>
                  </a:lnTo>
                  <a:lnTo>
                    <a:pt x="1334389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658612" y="3764279"/>
              <a:ext cx="1403985" cy="692150"/>
            </a:xfrm>
            <a:custGeom>
              <a:avLst/>
              <a:gdLst/>
              <a:ahLst/>
              <a:cxnLst/>
              <a:rect l="l" t="t" r="r" b="b"/>
              <a:pathLst>
                <a:path w="1403984" h="692150">
                  <a:moveTo>
                    <a:pt x="0" y="69215"/>
                  </a:moveTo>
                  <a:lnTo>
                    <a:pt x="5439" y="42273"/>
                  </a:lnTo>
                  <a:lnTo>
                    <a:pt x="20272" y="20272"/>
                  </a:lnTo>
                  <a:lnTo>
                    <a:pt x="42273" y="5439"/>
                  </a:lnTo>
                  <a:lnTo>
                    <a:pt x="69214" y="0"/>
                  </a:lnTo>
                  <a:lnTo>
                    <a:pt x="1334389" y="0"/>
                  </a:lnTo>
                  <a:lnTo>
                    <a:pt x="1361330" y="5439"/>
                  </a:lnTo>
                  <a:lnTo>
                    <a:pt x="1383331" y="20272"/>
                  </a:lnTo>
                  <a:lnTo>
                    <a:pt x="1398164" y="42273"/>
                  </a:lnTo>
                  <a:lnTo>
                    <a:pt x="1403604" y="69215"/>
                  </a:lnTo>
                  <a:lnTo>
                    <a:pt x="1403604" y="622681"/>
                  </a:lnTo>
                  <a:lnTo>
                    <a:pt x="1398164" y="649622"/>
                  </a:lnTo>
                  <a:lnTo>
                    <a:pt x="1383331" y="671623"/>
                  </a:lnTo>
                  <a:lnTo>
                    <a:pt x="1361330" y="686456"/>
                  </a:lnTo>
                  <a:lnTo>
                    <a:pt x="1334389" y="691896"/>
                  </a:lnTo>
                  <a:lnTo>
                    <a:pt x="69214" y="691896"/>
                  </a:lnTo>
                  <a:lnTo>
                    <a:pt x="42273" y="686456"/>
                  </a:lnTo>
                  <a:lnTo>
                    <a:pt x="20272" y="671623"/>
                  </a:lnTo>
                  <a:lnTo>
                    <a:pt x="5439" y="649622"/>
                  </a:lnTo>
                  <a:lnTo>
                    <a:pt x="0" y="622681"/>
                  </a:lnTo>
                  <a:lnTo>
                    <a:pt x="0" y="69215"/>
                  </a:lnTo>
                  <a:close/>
                </a:path>
              </a:pathLst>
            </a:custGeom>
            <a:ln w="127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836164" y="5472683"/>
              <a:ext cx="1580515" cy="317500"/>
            </a:xfrm>
            <a:custGeom>
              <a:avLst/>
              <a:gdLst/>
              <a:ahLst/>
              <a:cxnLst/>
              <a:rect l="l" t="t" r="r" b="b"/>
              <a:pathLst>
                <a:path w="1580514" h="317500">
                  <a:moveTo>
                    <a:pt x="784860" y="0"/>
                  </a:moveTo>
                  <a:lnTo>
                    <a:pt x="784860" y="216357"/>
                  </a:lnTo>
                  <a:lnTo>
                    <a:pt x="1580261" y="216357"/>
                  </a:lnTo>
                  <a:lnTo>
                    <a:pt x="1580261" y="317474"/>
                  </a:lnTo>
                </a:path>
                <a:path w="1580514" h="317500">
                  <a:moveTo>
                    <a:pt x="784351" y="0"/>
                  </a:moveTo>
                  <a:lnTo>
                    <a:pt x="784351" y="216357"/>
                  </a:lnTo>
                  <a:lnTo>
                    <a:pt x="0" y="216357"/>
                  </a:lnTo>
                  <a:lnTo>
                    <a:pt x="0" y="317474"/>
                  </a:lnTo>
                </a:path>
              </a:pathLst>
            </a:custGeom>
            <a:ln w="12700">
              <a:solidFill>
                <a:srgbClr val="528B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84682" y="2979801"/>
            <a:ext cx="6089650" cy="137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(гідромеханізація),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енергією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вибуху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та</a:t>
            </a:r>
            <a:r>
              <a:rPr sz="2400" dirty="0">
                <a:latin typeface="Calibri"/>
                <a:cs typeface="Calibri"/>
              </a:rPr>
              <a:t> ін.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150">
              <a:latin typeface="Calibri"/>
              <a:cs typeface="Calibri"/>
            </a:endParaRPr>
          </a:p>
          <a:p>
            <a:pPr marL="5301615" marR="5080" indent="-24765" algn="r">
              <a:lnSpc>
                <a:spcPts val="1970"/>
              </a:lnSpc>
              <a:spcBef>
                <a:spcPts val="5"/>
              </a:spcBef>
            </a:pPr>
            <a:r>
              <a:rPr sz="1800" spc="-20" dirty="0">
                <a:latin typeface="Calibri"/>
                <a:cs typeface="Calibri"/>
              </a:rPr>
              <a:t>К</a:t>
            </a:r>
            <a:r>
              <a:rPr sz="1800" dirty="0">
                <a:latin typeface="Calibri"/>
                <a:cs typeface="Calibri"/>
              </a:rPr>
              <a:t>ар'</a:t>
            </a:r>
            <a:r>
              <a:rPr sz="1800" spc="5" dirty="0">
                <a:latin typeface="Calibri"/>
                <a:cs typeface="Calibri"/>
              </a:rPr>
              <a:t>є</a:t>
            </a:r>
            <a:r>
              <a:rPr sz="1800" spc="-5" dirty="0">
                <a:latin typeface="Calibri"/>
                <a:cs typeface="Calibri"/>
              </a:rPr>
              <a:t>рні  </a:t>
            </a:r>
            <a:r>
              <a:rPr sz="1800" dirty="0">
                <a:latin typeface="Calibri"/>
                <a:cs typeface="Calibri"/>
              </a:rPr>
              <a:t>вантажі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968498" y="4772914"/>
            <a:ext cx="1425575" cy="822325"/>
            <a:chOff x="2968498" y="4772914"/>
            <a:chExt cx="1425575" cy="822325"/>
          </a:xfrm>
        </p:grpSpPr>
        <p:sp>
          <p:nvSpPr>
            <p:cNvPr id="22" name="object 22"/>
            <p:cNvSpPr/>
            <p:nvPr/>
          </p:nvSpPr>
          <p:spPr>
            <a:xfrm>
              <a:off x="2974848" y="4779264"/>
              <a:ext cx="1292860" cy="693420"/>
            </a:xfrm>
            <a:custGeom>
              <a:avLst/>
              <a:gdLst/>
              <a:ahLst/>
              <a:cxnLst/>
              <a:rect l="l" t="t" r="r" b="b"/>
              <a:pathLst>
                <a:path w="1292860" h="693420">
                  <a:moveTo>
                    <a:pt x="1223010" y="0"/>
                  </a:moveTo>
                  <a:lnTo>
                    <a:pt x="69341" y="0"/>
                  </a:lnTo>
                  <a:lnTo>
                    <a:pt x="42326" y="5441"/>
                  </a:lnTo>
                  <a:lnTo>
                    <a:pt x="20288" y="20288"/>
                  </a:lnTo>
                  <a:lnTo>
                    <a:pt x="5441" y="42326"/>
                  </a:lnTo>
                  <a:lnTo>
                    <a:pt x="0" y="69342"/>
                  </a:lnTo>
                  <a:lnTo>
                    <a:pt x="0" y="624078"/>
                  </a:lnTo>
                  <a:lnTo>
                    <a:pt x="5441" y="651093"/>
                  </a:lnTo>
                  <a:lnTo>
                    <a:pt x="20288" y="673131"/>
                  </a:lnTo>
                  <a:lnTo>
                    <a:pt x="42326" y="687978"/>
                  </a:lnTo>
                  <a:lnTo>
                    <a:pt x="69341" y="693420"/>
                  </a:lnTo>
                  <a:lnTo>
                    <a:pt x="1223010" y="693420"/>
                  </a:lnTo>
                  <a:lnTo>
                    <a:pt x="1250025" y="687978"/>
                  </a:lnTo>
                  <a:lnTo>
                    <a:pt x="1272063" y="673131"/>
                  </a:lnTo>
                  <a:lnTo>
                    <a:pt x="1286910" y="651093"/>
                  </a:lnTo>
                  <a:lnTo>
                    <a:pt x="1292352" y="624078"/>
                  </a:lnTo>
                  <a:lnTo>
                    <a:pt x="1292352" y="69342"/>
                  </a:lnTo>
                  <a:lnTo>
                    <a:pt x="1286910" y="42326"/>
                  </a:lnTo>
                  <a:lnTo>
                    <a:pt x="1272063" y="20288"/>
                  </a:lnTo>
                  <a:lnTo>
                    <a:pt x="1250025" y="5441"/>
                  </a:lnTo>
                  <a:lnTo>
                    <a:pt x="122301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974848" y="4779264"/>
              <a:ext cx="1292860" cy="693420"/>
            </a:xfrm>
            <a:custGeom>
              <a:avLst/>
              <a:gdLst/>
              <a:ahLst/>
              <a:cxnLst/>
              <a:rect l="l" t="t" r="r" b="b"/>
              <a:pathLst>
                <a:path w="1292860" h="693420">
                  <a:moveTo>
                    <a:pt x="0" y="69342"/>
                  </a:moveTo>
                  <a:lnTo>
                    <a:pt x="5441" y="42326"/>
                  </a:lnTo>
                  <a:lnTo>
                    <a:pt x="20288" y="20288"/>
                  </a:lnTo>
                  <a:lnTo>
                    <a:pt x="42326" y="5441"/>
                  </a:lnTo>
                  <a:lnTo>
                    <a:pt x="69341" y="0"/>
                  </a:lnTo>
                  <a:lnTo>
                    <a:pt x="1223010" y="0"/>
                  </a:lnTo>
                  <a:lnTo>
                    <a:pt x="1250025" y="5441"/>
                  </a:lnTo>
                  <a:lnTo>
                    <a:pt x="1272063" y="20288"/>
                  </a:lnTo>
                  <a:lnTo>
                    <a:pt x="1286910" y="42326"/>
                  </a:lnTo>
                  <a:lnTo>
                    <a:pt x="1292352" y="69342"/>
                  </a:lnTo>
                  <a:lnTo>
                    <a:pt x="1292352" y="624078"/>
                  </a:lnTo>
                  <a:lnTo>
                    <a:pt x="1286910" y="651093"/>
                  </a:lnTo>
                  <a:lnTo>
                    <a:pt x="1272063" y="673131"/>
                  </a:lnTo>
                  <a:lnTo>
                    <a:pt x="1250025" y="687978"/>
                  </a:lnTo>
                  <a:lnTo>
                    <a:pt x="1223010" y="693420"/>
                  </a:lnTo>
                  <a:lnTo>
                    <a:pt x="69341" y="693420"/>
                  </a:lnTo>
                  <a:lnTo>
                    <a:pt x="42326" y="687978"/>
                  </a:lnTo>
                  <a:lnTo>
                    <a:pt x="20288" y="673131"/>
                  </a:lnTo>
                  <a:lnTo>
                    <a:pt x="5441" y="651093"/>
                  </a:lnTo>
                  <a:lnTo>
                    <a:pt x="0" y="624078"/>
                  </a:lnTo>
                  <a:lnTo>
                    <a:pt x="0" y="6934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095244" y="4895088"/>
              <a:ext cx="1292860" cy="693420"/>
            </a:xfrm>
            <a:custGeom>
              <a:avLst/>
              <a:gdLst/>
              <a:ahLst/>
              <a:cxnLst/>
              <a:rect l="l" t="t" r="r" b="b"/>
              <a:pathLst>
                <a:path w="1292860" h="693420">
                  <a:moveTo>
                    <a:pt x="1223009" y="0"/>
                  </a:moveTo>
                  <a:lnTo>
                    <a:pt x="69342" y="0"/>
                  </a:lnTo>
                  <a:lnTo>
                    <a:pt x="42326" y="5441"/>
                  </a:lnTo>
                  <a:lnTo>
                    <a:pt x="20288" y="20288"/>
                  </a:lnTo>
                  <a:lnTo>
                    <a:pt x="5441" y="42326"/>
                  </a:lnTo>
                  <a:lnTo>
                    <a:pt x="0" y="69342"/>
                  </a:lnTo>
                  <a:lnTo>
                    <a:pt x="0" y="624078"/>
                  </a:lnTo>
                  <a:lnTo>
                    <a:pt x="5441" y="651093"/>
                  </a:lnTo>
                  <a:lnTo>
                    <a:pt x="20288" y="673131"/>
                  </a:lnTo>
                  <a:lnTo>
                    <a:pt x="42326" y="687978"/>
                  </a:lnTo>
                  <a:lnTo>
                    <a:pt x="69342" y="693420"/>
                  </a:lnTo>
                  <a:lnTo>
                    <a:pt x="1223009" y="693420"/>
                  </a:lnTo>
                  <a:lnTo>
                    <a:pt x="1250025" y="687978"/>
                  </a:lnTo>
                  <a:lnTo>
                    <a:pt x="1272063" y="673131"/>
                  </a:lnTo>
                  <a:lnTo>
                    <a:pt x="1286910" y="651093"/>
                  </a:lnTo>
                  <a:lnTo>
                    <a:pt x="1292352" y="624078"/>
                  </a:lnTo>
                  <a:lnTo>
                    <a:pt x="1292352" y="69342"/>
                  </a:lnTo>
                  <a:lnTo>
                    <a:pt x="1286910" y="42326"/>
                  </a:lnTo>
                  <a:lnTo>
                    <a:pt x="1272063" y="20288"/>
                  </a:lnTo>
                  <a:lnTo>
                    <a:pt x="1250025" y="5441"/>
                  </a:lnTo>
                  <a:lnTo>
                    <a:pt x="1223009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095244" y="4895088"/>
              <a:ext cx="1292860" cy="693420"/>
            </a:xfrm>
            <a:custGeom>
              <a:avLst/>
              <a:gdLst/>
              <a:ahLst/>
              <a:cxnLst/>
              <a:rect l="l" t="t" r="r" b="b"/>
              <a:pathLst>
                <a:path w="1292860" h="693420">
                  <a:moveTo>
                    <a:pt x="0" y="69342"/>
                  </a:moveTo>
                  <a:lnTo>
                    <a:pt x="5441" y="42326"/>
                  </a:lnTo>
                  <a:lnTo>
                    <a:pt x="20288" y="20288"/>
                  </a:lnTo>
                  <a:lnTo>
                    <a:pt x="42326" y="5441"/>
                  </a:lnTo>
                  <a:lnTo>
                    <a:pt x="69342" y="0"/>
                  </a:lnTo>
                  <a:lnTo>
                    <a:pt x="1223009" y="0"/>
                  </a:lnTo>
                  <a:lnTo>
                    <a:pt x="1250025" y="5441"/>
                  </a:lnTo>
                  <a:lnTo>
                    <a:pt x="1272063" y="20288"/>
                  </a:lnTo>
                  <a:lnTo>
                    <a:pt x="1286910" y="42326"/>
                  </a:lnTo>
                  <a:lnTo>
                    <a:pt x="1292352" y="69342"/>
                  </a:lnTo>
                  <a:lnTo>
                    <a:pt x="1292352" y="624078"/>
                  </a:lnTo>
                  <a:lnTo>
                    <a:pt x="1286910" y="651093"/>
                  </a:lnTo>
                  <a:lnTo>
                    <a:pt x="1272063" y="673131"/>
                  </a:lnTo>
                  <a:lnTo>
                    <a:pt x="1250025" y="687978"/>
                  </a:lnTo>
                  <a:lnTo>
                    <a:pt x="1223009" y="693420"/>
                  </a:lnTo>
                  <a:lnTo>
                    <a:pt x="69342" y="693420"/>
                  </a:lnTo>
                  <a:lnTo>
                    <a:pt x="42326" y="687978"/>
                  </a:lnTo>
                  <a:lnTo>
                    <a:pt x="20288" y="673131"/>
                  </a:lnTo>
                  <a:lnTo>
                    <a:pt x="5441" y="651093"/>
                  </a:lnTo>
                  <a:lnTo>
                    <a:pt x="0" y="624078"/>
                  </a:lnTo>
                  <a:lnTo>
                    <a:pt x="0" y="69342"/>
                  </a:lnTo>
                  <a:close/>
                </a:path>
              </a:pathLst>
            </a:custGeom>
            <a:ln w="127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3343147" y="5066157"/>
            <a:ext cx="800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О</a:t>
            </a:r>
            <a:r>
              <a:rPr sz="1800" spc="-10" dirty="0">
                <a:latin typeface="Calibri"/>
                <a:cs typeface="Calibri"/>
              </a:rPr>
              <a:t>с</a:t>
            </a:r>
            <a:r>
              <a:rPr sz="1800" dirty="0">
                <a:latin typeface="Calibri"/>
                <a:cs typeface="Calibri"/>
              </a:rPr>
              <a:t>новні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180589" y="5783326"/>
            <a:ext cx="1431925" cy="822325"/>
            <a:chOff x="2180589" y="5783326"/>
            <a:chExt cx="1431925" cy="822325"/>
          </a:xfrm>
        </p:grpSpPr>
        <p:sp>
          <p:nvSpPr>
            <p:cNvPr id="28" name="object 28"/>
            <p:cNvSpPr/>
            <p:nvPr/>
          </p:nvSpPr>
          <p:spPr>
            <a:xfrm>
              <a:off x="2186939" y="5789676"/>
              <a:ext cx="1298575" cy="693420"/>
            </a:xfrm>
            <a:custGeom>
              <a:avLst/>
              <a:gdLst/>
              <a:ahLst/>
              <a:cxnLst/>
              <a:rect l="l" t="t" r="r" b="b"/>
              <a:pathLst>
                <a:path w="1298575" h="693420">
                  <a:moveTo>
                    <a:pt x="1229106" y="0"/>
                  </a:moveTo>
                  <a:lnTo>
                    <a:pt x="69342" y="0"/>
                  </a:lnTo>
                  <a:lnTo>
                    <a:pt x="42326" y="5448"/>
                  </a:lnTo>
                  <a:lnTo>
                    <a:pt x="20288" y="20307"/>
                  </a:lnTo>
                  <a:lnTo>
                    <a:pt x="5441" y="42348"/>
                  </a:lnTo>
                  <a:lnTo>
                    <a:pt x="0" y="69342"/>
                  </a:lnTo>
                  <a:lnTo>
                    <a:pt x="0" y="624078"/>
                  </a:lnTo>
                  <a:lnTo>
                    <a:pt x="5441" y="651066"/>
                  </a:lnTo>
                  <a:lnTo>
                    <a:pt x="20288" y="673107"/>
                  </a:lnTo>
                  <a:lnTo>
                    <a:pt x="42326" y="687969"/>
                  </a:lnTo>
                  <a:lnTo>
                    <a:pt x="69342" y="693420"/>
                  </a:lnTo>
                  <a:lnTo>
                    <a:pt x="1229106" y="693420"/>
                  </a:lnTo>
                  <a:lnTo>
                    <a:pt x="1256121" y="687969"/>
                  </a:lnTo>
                  <a:lnTo>
                    <a:pt x="1278159" y="673107"/>
                  </a:lnTo>
                  <a:lnTo>
                    <a:pt x="1293006" y="651066"/>
                  </a:lnTo>
                  <a:lnTo>
                    <a:pt x="1298448" y="624078"/>
                  </a:lnTo>
                  <a:lnTo>
                    <a:pt x="1298448" y="69342"/>
                  </a:lnTo>
                  <a:lnTo>
                    <a:pt x="1293006" y="42348"/>
                  </a:lnTo>
                  <a:lnTo>
                    <a:pt x="1278159" y="20307"/>
                  </a:lnTo>
                  <a:lnTo>
                    <a:pt x="1256121" y="5448"/>
                  </a:lnTo>
                  <a:lnTo>
                    <a:pt x="1229106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186939" y="5789676"/>
              <a:ext cx="1298575" cy="693420"/>
            </a:xfrm>
            <a:custGeom>
              <a:avLst/>
              <a:gdLst/>
              <a:ahLst/>
              <a:cxnLst/>
              <a:rect l="l" t="t" r="r" b="b"/>
              <a:pathLst>
                <a:path w="1298575" h="693420">
                  <a:moveTo>
                    <a:pt x="0" y="69342"/>
                  </a:moveTo>
                  <a:lnTo>
                    <a:pt x="5441" y="42348"/>
                  </a:lnTo>
                  <a:lnTo>
                    <a:pt x="20288" y="20307"/>
                  </a:lnTo>
                  <a:lnTo>
                    <a:pt x="42326" y="5448"/>
                  </a:lnTo>
                  <a:lnTo>
                    <a:pt x="69342" y="0"/>
                  </a:lnTo>
                  <a:lnTo>
                    <a:pt x="1229106" y="0"/>
                  </a:lnTo>
                  <a:lnTo>
                    <a:pt x="1256121" y="5448"/>
                  </a:lnTo>
                  <a:lnTo>
                    <a:pt x="1278159" y="20307"/>
                  </a:lnTo>
                  <a:lnTo>
                    <a:pt x="1293006" y="42348"/>
                  </a:lnTo>
                  <a:lnTo>
                    <a:pt x="1298448" y="69342"/>
                  </a:lnTo>
                  <a:lnTo>
                    <a:pt x="1298448" y="624078"/>
                  </a:lnTo>
                  <a:lnTo>
                    <a:pt x="1293006" y="651066"/>
                  </a:lnTo>
                  <a:lnTo>
                    <a:pt x="1278159" y="673107"/>
                  </a:lnTo>
                  <a:lnTo>
                    <a:pt x="1256121" y="687969"/>
                  </a:lnTo>
                  <a:lnTo>
                    <a:pt x="1229106" y="693420"/>
                  </a:lnTo>
                  <a:lnTo>
                    <a:pt x="69342" y="693420"/>
                  </a:lnTo>
                  <a:lnTo>
                    <a:pt x="42326" y="687969"/>
                  </a:lnTo>
                  <a:lnTo>
                    <a:pt x="20288" y="673107"/>
                  </a:lnTo>
                  <a:lnTo>
                    <a:pt x="5441" y="651066"/>
                  </a:lnTo>
                  <a:lnTo>
                    <a:pt x="0" y="624078"/>
                  </a:lnTo>
                  <a:lnTo>
                    <a:pt x="0" y="69342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308859" y="5905500"/>
              <a:ext cx="1297305" cy="693420"/>
            </a:xfrm>
            <a:custGeom>
              <a:avLst/>
              <a:gdLst/>
              <a:ahLst/>
              <a:cxnLst/>
              <a:rect l="l" t="t" r="r" b="b"/>
              <a:pathLst>
                <a:path w="1297304" h="693420">
                  <a:moveTo>
                    <a:pt x="1227581" y="0"/>
                  </a:moveTo>
                  <a:lnTo>
                    <a:pt x="69341" y="0"/>
                  </a:lnTo>
                  <a:lnTo>
                    <a:pt x="42326" y="5450"/>
                  </a:lnTo>
                  <a:lnTo>
                    <a:pt x="20288" y="20312"/>
                  </a:lnTo>
                  <a:lnTo>
                    <a:pt x="5441" y="42353"/>
                  </a:lnTo>
                  <a:lnTo>
                    <a:pt x="0" y="69341"/>
                  </a:lnTo>
                  <a:lnTo>
                    <a:pt x="0" y="624078"/>
                  </a:lnTo>
                  <a:lnTo>
                    <a:pt x="5441" y="651066"/>
                  </a:lnTo>
                  <a:lnTo>
                    <a:pt x="20288" y="673107"/>
                  </a:lnTo>
                  <a:lnTo>
                    <a:pt x="42326" y="687969"/>
                  </a:lnTo>
                  <a:lnTo>
                    <a:pt x="69341" y="693420"/>
                  </a:lnTo>
                  <a:lnTo>
                    <a:pt x="1227581" y="693420"/>
                  </a:lnTo>
                  <a:lnTo>
                    <a:pt x="1254597" y="687969"/>
                  </a:lnTo>
                  <a:lnTo>
                    <a:pt x="1276635" y="673107"/>
                  </a:lnTo>
                  <a:lnTo>
                    <a:pt x="1291482" y="651066"/>
                  </a:lnTo>
                  <a:lnTo>
                    <a:pt x="1296924" y="624078"/>
                  </a:lnTo>
                  <a:lnTo>
                    <a:pt x="1296924" y="69341"/>
                  </a:lnTo>
                  <a:lnTo>
                    <a:pt x="1291482" y="42353"/>
                  </a:lnTo>
                  <a:lnTo>
                    <a:pt x="1276635" y="20312"/>
                  </a:lnTo>
                  <a:lnTo>
                    <a:pt x="1254597" y="5450"/>
                  </a:lnTo>
                  <a:lnTo>
                    <a:pt x="1227581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308859" y="5905500"/>
              <a:ext cx="1297305" cy="693420"/>
            </a:xfrm>
            <a:custGeom>
              <a:avLst/>
              <a:gdLst/>
              <a:ahLst/>
              <a:cxnLst/>
              <a:rect l="l" t="t" r="r" b="b"/>
              <a:pathLst>
                <a:path w="1297304" h="693420">
                  <a:moveTo>
                    <a:pt x="0" y="69341"/>
                  </a:moveTo>
                  <a:lnTo>
                    <a:pt x="5441" y="42353"/>
                  </a:lnTo>
                  <a:lnTo>
                    <a:pt x="20288" y="20312"/>
                  </a:lnTo>
                  <a:lnTo>
                    <a:pt x="42326" y="5450"/>
                  </a:lnTo>
                  <a:lnTo>
                    <a:pt x="69341" y="0"/>
                  </a:lnTo>
                  <a:lnTo>
                    <a:pt x="1227581" y="0"/>
                  </a:lnTo>
                  <a:lnTo>
                    <a:pt x="1254597" y="5450"/>
                  </a:lnTo>
                  <a:lnTo>
                    <a:pt x="1276635" y="20312"/>
                  </a:lnTo>
                  <a:lnTo>
                    <a:pt x="1291482" y="42353"/>
                  </a:lnTo>
                  <a:lnTo>
                    <a:pt x="1296924" y="69341"/>
                  </a:lnTo>
                  <a:lnTo>
                    <a:pt x="1296924" y="624078"/>
                  </a:lnTo>
                  <a:lnTo>
                    <a:pt x="1291482" y="651066"/>
                  </a:lnTo>
                  <a:lnTo>
                    <a:pt x="1276635" y="673107"/>
                  </a:lnTo>
                  <a:lnTo>
                    <a:pt x="1254597" y="687969"/>
                  </a:lnTo>
                  <a:lnTo>
                    <a:pt x="1227581" y="693420"/>
                  </a:lnTo>
                  <a:lnTo>
                    <a:pt x="69341" y="693420"/>
                  </a:lnTo>
                  <a:lnTo>
                    <a:pt x="42326" y="687969"/>
                  </a:lnTo>
                  <a:lnTo>
                    <a:pt x="20288" y="673107"/>
                  </a:lnTo>
                  <a:lnTo>
                    <a:pt x="5441" y="651066"/>
                  </a:lnTo>
                  <a:lnTo>
                    <a:pt x="0" y="624078"/>
                  </a:lnTo>
                  <a:lnTo>
                    <a:pt x="0" y="69341"/>
                  </a:lnTo>
                  <a:close/>
                </a:path>
              </a:pathLst>
            </a:custGeom>
            <a:ln w="127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2462910" y="5951016"/>
            <a:ext cx="991235" cy="579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Розкривні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800" spc="-10" dirty="0">
                <a:latin typeface="Calibri"/>
                <a:cs typeface="Calibri"/>
              </a:rPr>
              <a:t>породи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3721353" y="5783326"/>
            <a:ext cx="1511300" cy="822325"/>
            <a:chOff x="3721353" y="5783326"/>
            <a:chExt cx="1511300" cy="822325"/>
          </a:xfrm>
        </p:grpSpPr>
        <p:sp>
          <p:nvSpPr>
            <p:cNvPr id="34" name="object 34"/>
            <p:cNvSpPr/>
            <p:nvPr/>
          </p:nvSpPr>
          <p:spPr>
            <a:xfrm>
              <a:off x="3727703" y="5789676"/>
              <a:ext cx="1376680" cy="693420"/>
            </a:xfrm>
            <a:custGeom>
              <a:avLst/>
              <a:gdLst/>
              <a:ahLst/>
              <a:cxnLst/>
              <a:rect l="l" t="t" r="r" b="b"/>
              <a:pathLst>
                <a:path w="1376679" h="693420">
                  <a:moveTo>
                    <a:pt x="1306830" y="0"/>
                  </a:moveTo>
                  <a:lnTo>
                    <a:pt x="69342" y="0"/>
                  </a:lnTo>
                  <a:lnTo>
                    <a:pt x="42326" y="5448"/>
                  </a:lnTo>
                  <a:lnTo>
                    <a:pt x="20288" y="20307"/>
                  </a:lnTo>
                  <a:lnTo>
                    <a:pt x="5441" y="42348"/>
                  </a:lnTo>
                  <a:lnTo>
                    <a:pt x="0" y="69342"/>
                  </a:lnTo>
                  <a:lnTo>
                    <a:pt x="0" y="624078"/>
                  </a:lnTo>
                  <a:lnTo>
                    <a:pt x="5441" y="651066"/>
                  </a:lnTo>
                  <a:lnTo>
                    <a:pt x="20288" y="673107"/>
                  </a:lnTo>
                  <a:lnTo>
                    <a:pt x="42326" y="687969"/>
                  </a:lnTo>
                  <a:lnTo>
                    <a:pt x="69342" y="693420"/>
                  </a:lnTo>
                  <a:lnTo>
                    <a:pt x="1306830" y="693420"/>
                  </a:lnTo>
                  <a:lnTo>
                    <a:pt x="1333845" y="687969"/>
                  </a:lnTo>
                  <a:lnTo>
                    <a:pt x="1355883" y="673107"/>
                  </a:lnTo>
                  <a:lnTo>
                    <a:pt x="1370730" y="651066"/>
                  </a:lnTo>
                  <a:lnTo>
                    <a:pt x="1376172" y="624078"/>
                  </a:lnTo>
                  <a:lnTo>
                    <a:pt x="1376172" y="69342"/>
                  </a:lnTo>
                  <a:lnTo>
                    <a:pt x="1370730" y="42348"/>
                  </a:lnTo>
                  <a:lnTo>
                    <a:pt x="1355883" y="20307"/>
                  </a:lnTo>
                  <a:lnTo>
                    <a:pt x="1333845" y="5448"/>
                  </a:lnTo>
                  <a:lnTo>
                    <a:pt x="130683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727703" y="5789676"/>
              <a:ext cx="1376680" cy="693420"/>
            </a:xfrm>
            <a:custGeom>
              <a:avLst/>
              <a:gdLst/>
              <a:ahLst/>
              <a:cxnLst/>
              <a:rect l="l" t="t" r="r" b="b"/>
              <a:pathLst>
                <a:path w="1376679" h="693420">
                  <a:moveTo>
                    <a:pt x="0" y="69342"/>
                  </a:moveTo>
                  <a:lnTo>
                    <a:pt x="5441" y="42348"/>
                  </a:lnTo>
                  <a:lnTo>
                    <a:pt x="20288" y="20307"/>
                  </a:lnTo>
                  <a:lnTo>
                    <a:pt x="42326" y="5448"/>
                  </a:lnTo>
                  <a:lnTo>
                    <a:pt x="69342" y="0"/>
                  </a:lnTo>
                  <a:lnTo>
                    <a:pt x="1306830" y="0"/>
                  </a:lnTo>
                  <a:lnTo>
                    <a:pt x="1333845" y="5448"/>
                  </a:lnTo>
                  <a:lnTo>
                    <a:pt x="1355883" y="20307"/>
                  </a:lnTo>
                  <a:lnTo>
                    <a:pt x="1370730" y="42348"/>
                  </a:lnTo>
                  <a:lnTo>
                    <a:pt x="1376172" y="69342"/>
                  </a:lnTo>
                  <a:lnTo>
                    <a:pt x="1376172" y="624078"/>
                  </a:lnTo>
                  <a:lnTo>
                    <a:pt x="1370730" y="651066"/>
                  </a:lnTo>
                  <a:lnTo>
                    <a:pt x="1355883" y="673107"/>
                  </a:lnTo>
                  <a:lnTo>
                    <a:pt x="1333845" y="687969"/>
                  </a:lnTo>
                  <a:lnTo>
                    <a:pt x="1306830" y="693420"/>
                  </a:lnTo>
                  <a:lnTo>
                    <a:pt x="69342" y="693420"/>
                  </a:lnTo>
                  <a:lnTo>
                    <a:pt x="42326" y="687969"/>
                  </a:lnTo>
                  <a:lnTo>
                    <a:pt x="20288" y="673107"/>
                  </a:lnTo>
                  <a:lnTo>
                    <a:pt x="5441" y="651066"/>
                  </a:lnTo>
                  <a:lnTo>
                    <a:pt x="0" y="624078"/>
                  </a:lnTo>
                  <a:lnTo>
                    <a:pt x="0" y="6934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849623" y="5905500"/>
              <a:ext cx="1376680" cy="693420"/>
            </a:xfrm>
            <a:custGeom>
              <a:avLst/>
              <a:gdLst/>
              <a:ahLst/>
              <a:cxnLst/>
              <a:rect l="l" t="t" r="r" b="b"/>
              <a:pathLst>
                <a:path w="1376679" h="693420">
                  <a:moveTo>
                    <a:pt x="1306829" y="0"/>
                  </a:moveTo>
                  <a:lnTo>
                    <a:pt x="69341" y="0"/>
                  </a:lnTo>
                  <a:lnTo>
                    <a:pt x="42326" y="5448"/>
                  </a:lnTo>
                  <a:lnTo>
                    <a:pt x="20288" y="20307"/>
                  </a:lnTo>
                  <a:lnTo>
                    <a:pt x="5441" y="42348"/>
                  </a:lnTo>
                  <a:lnTo>
                    <a:pt x="0" y="69341"/>
                  </a:lnTo>
                  <a:lnTo>
                    <a:pt x="0" y="624078"/>
                  </a:lnTo>
                  <a:lnTo>
                    <a:pt x="5441" y="651066"/>
                  </a:lnTo>
                  <a:lnTo>
                    <a:pt x="20288" y="673107"/>
                  </a:lnTo>
                  <a:lnTo>
                    <a:pt x="42326" y="687969"/>
                  </a:lnTo>
                  <a:lnTo>
                    <a:pt x="69341" y="693420"/>
                  </a:lnTo>
                  <a:lnTo>
                    <a:pt x="1306829" y="693420"/>
                  </a:lnTo>
                  <a:lnTo>
                    <a:pt x="1333845" y="687969"/>
                  </a:lnTo>
                  <a:lnTo>
                    <a:pt x="1355883" y="673107"/>
                  </a:lnTo>
                  <a:lnTo>
                    <a:pt x="1370730" y="651066"/>
                  </a:lnTo>
                  <a:lnTo>
                    <a:pt x="1376172" y="624078"/>
                  </a:lnTo>
                  <a:lnTo>
                    <a:pt x="1376172" y="69341"/>
                  </a:lnTo>
                  <a:lnTo>
                    <a:pt x="1370730" y="42348"/>
                  </a:lnTo>
                  <a:lnTo>
                    <a:pt x="1355883" y="20307"/>
                  </a:lnTo>
                  <a:lnTo>
                    <a:pt x="1333845" y="5448"/>
                  </a:lnTo>
                  <a:lnTo>
                    <a:pt x="1306829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849623" y="5905500"/>
              <a:ext cx="1376680" cy="693420"/>
            </a:xfrm>
            <a:custGeom>
              <a:avLst/>
              <a:gdLst/>
              <a:ahLst/>
              <a:cxnLst/>
              <a:rect l="l" t="t" r="r" b="b"/>
              <a:pathLst>
                <a:path w="1376679" h="693420">
                  <a:moveTo>
                    <a:pt x="0" y="69341"/>
                  </a:moveTo>
                  <a:lnTo>
                    <a:pt x="5441" y="42348"/>
                  </a:lnTo>
                  <a:lnTo>
                    <a:pt x="20288" y="20307"/>
                  </a:lnTo>
                  <a:lnTo>
                    <a:pt x="42326" y="5448"/>
                  </a:lnTo>
                  <a:lnTo>
                    <a:pt x="69341" y="0"/>
                  </a:lnTo>
                  <a:lnTo>
                    <a:pt x="1306829" y="0"/>
                  </a:lnTo>
                  <a:lnTo>
                    <a:pt x="1333845" y="5448"/>
                  </a:lnTo>
                  <a:lnTo>
                    <a:pt x="1355883" y="20307"/>
                  </a:lnTo>
                  <a:lnTo>
                    <a:pt x="1370730" y="42348"/>
                  </a:lnTo>
                  <a:lnTo>
                    <a:pt x="1376172" y="69341"/>
                  </a:lnTo>
                  <a:lnTo>
                    <a:pt x="1376172" y="624078"/>
                  </a:lnTo>
                  <a:lnTo>
                    <a:pt x="1370730" y="651066"/>
                  </a:lnTo>
                  <a:lnTo>
                    <a:pt x="1355883" y="673107"/>
                  </a:lnTo>
                  <a:lnTo>
                    <a:pt x="1333845" y="687969"/>
                  </a:lnTo>
                  <a:lnTo>
                    <a:pt x="1306829" y="693420"/>
                  </a:lnTo>
                  <a:lnTo>
                    <a:pt x="69341" y="693420"/>
                  </a:lnTo>
                  <a:lnTo>
                    <a:pt x="42326" y="687969"/>
                  </a:lnTo>
                  <a:lnTo>
                    <a:pt x="20288" y="673107"/>
                  </a:lnTo>
                  <a:lnTo>
                    <a:pt x="5441" y="651066"/>
                  </a:lnTo>
                  <a:lnTo>
                    <a:pt x="0" y="624078"/>
                  </a:lnTo>
                  <a:lnTo>
                    <a:pt x="0" y="69341"/>
                  </a:lnTo>
                  <a:close/>
                </a:path>
              </a:pathLst>
            </a:custGeom>
            <a:ln w="127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4055109" y="5964428"/>
            <a:ext cx="966469" cy="579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541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Корисні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800" spc="-20" dirty="0">
                <a:latin typeface="Calibri"/>
                <a:cs typeface="Calibri"/>
              </a:rPr>
              <a:t>к</a:t>
            </a:r>
            <a:r>
              <a:rPr sz="1800" spc="-5" dirty="0">
                <a:latin typeface="Calibri"/>
                <a:cs typeface="Calibri"/>
              </a:rPr>
              <a:t>оп</a:t>
            </a:r>
            <a:r>
              <a:rPr sz="1800" dirty="0">
                <a:latin typeface="Calibri"/>
                <a:cs typeface="Calibri"/>
              </a:rPr>
              <a:t>а</a:t>
            </a:r>
            <a:r>
              <a:rPr sz="1800" spc="5" dirty="0">
                <a:latin typeface="Calibri"/>
                <a:cs typeface="Calibri"/>
              </a:rPr>
              <a:t>л</a:t>
            </a:r>
            <a:r>
              <a:rPr sz="1800" dirty="0">
                <a:latin typeface="Calibri"/>
                <a:cs typeface="Calibri"/>
              </a:rPr>
              <a:t>ини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7121397" y="4772914"/>
            <a:ext cx="2224405" cy="822325"/>
            <a:chOff x="7121397" y="4772914"/>
            <a:chExt cx="2224405" cy="822325"/>
          </a:xfrm>
        </p:grpSpPr>
        <p:sp>
          <p:nvSpPr>
            <p:cNvPr id="40" name="object 40"/>
            <p:cNvSpPr/>
            <p:nvPr/>
          </p:nvSpPr>
          <p:spPr>
            <a:xfrm>
              <a:off x="7127747" y="4779264"/>
              <a:ext cx="2091055" cy="693420"/>
            </a:xfrm>
            <a:custGeom>
              <a:avLst/>
              <a:gdLst/>
              <a:ahLst/>
              <a:cxnLst/>
              <a:rect l="l" t="t" r="r" b="b"/>
              <a:pathLst>
                <a:path w="2091054" h="693420">
                  <a:moveTo>
                    <a:pt x="2021585" y="0"/>
                  </a:moveTo>
                  <a:lnTo>
                    <a:pt x="69342" y="0"/>
                  </a:lnTo>
                  <a:lnTo>
                    <a:pt x="42326" y="5441"/>
                  </a:lnTo>
                  <a:lnTo>
                    <a:pt x="20288" y="20288"/>
                  </a:lnTo>
                  <a:lnTo>
                    <a:pt x="5441" y="42326"/>
                  </a:lnTo>
                  <a:lnTo>
                    <a:pt x="0" y="69342"/>
                  </a:lnTo>
                  <a:lnTo>
                    <a:pt x="0" y="624078"/>
                  </a:lnTo>
                  <a:lnTo>
                    <a:pt x="5441" y="651093"/>
                  </a:lnTo>
                  <a:lnTo>
                    <a:pt x="20288" y="673131"/>
                  </a:lnTo>
                  <a:lnTo>
                    <a:pt x="42326" y="687978"/>
                  </a:lnTo>
                  <a:lnTo>
                    <a:pt x="69342" y="693420"/>
                  </a:lnTo>
                  <a:lnTo>
                    <a:pt x="2021585" y="693420"/>
                  </a:lnTo>
                  <a:lnTo>
                    <a:pt x="2048601" y="687978"/>
                  </a:lnTo>
                  <a:lnTo>
                    <a:pt x="2070639" y="673131"/>
                  </a:lnTo>
                  <a:lnTo>
                    <a:pt x="2085486" y="651093"/>
                  </a:lnTo>
                  <a:lnTo>
                    <a:pt x="2090927" y="624078"/>
                  </a:lnTo>
                  <a:lnTo>
                    <a:pt x="2090927" y="69342"/>
                  </a:lnTo>
                  <a:lnTo>
                    <a:pt x="2085486" y="42326"/>
                  </a:lnTo>
                  <a:lnTo>
                    <a:pt x="2070639" y="20288"/>
                  </a:lnTo>
                  <a:lnTo>
                    <a:pt x="2048601" y="5441"/>
                  </a:lnTo>
                  <a:lnTo>
                    <a:pt x="2021585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127747" y="4779264"/>
              <a:ext cx="2091055" cy="693420"/>
            </a:xfrm>
            <a:custGeom>
              <a:avLst/>
              <a:gdLst/>
              <a:ahLst/>
              <a:cxnLst/>
              <a:rect l="l" t="t" r="r" b="b"/>
              <a:pathLst>
                <a:path w="2091054" h="693420">
                  <a:moveTo>
                    <a:pt x="0" y="69342"/>
                  </a:moveTo>
                  <a:lnTo>
                    <a:pt x="5441" y="42326"/>
                  </a:lnTo>
                  <a:lnTo>
                    <a:pt x="20288" y="20288"/>
                  </a:lnTo>
                  <a:lnTo>
                    <a:pt x="42326" y="5441"/>
                  </a:lnTo>
                  <a:lnTo>
                    <a:pt x="69342" y="0"/>
                  </a:lnTo>
                  <a:lnTo>
                    <a:pt x="2021585" y="0"/>
                  </a:lnTo>
                  <a:lnTo>
                    <a:pt x="2048601" y="5441"/>
                  </a:lnTo>
                  <a:lnTo>
                    <a:pt x="2070639" y="20288"/>
                  </a:lnTo>
                  <a:lnTo>
                    <a:pt x="2085486" y="42326"/>
                  </a:lnTo>
                  <a:lnTo>
                    <a:pt x="2090927" y="69342"/>
                  </a:lnTo>
                  <a:lnTo>
                    <a:pt x="2090927" y="624078"/>
                  </a:lnTo>
                  <a:lnTo>
                    <a:pt x="2085486" y="651093"/>
                  </a:lnTo>
                  <a:lnTo>
                    <a:pt x="2070639" y="673131"/>
                  </a:lnTo>
                  <a:lnTo>
                    <a:pt x="2048601" y="687978"/>
                  </a:lnTo>
                  <a:lnTo>
                    <a:pt x="2021585" y="693420"/>
                  </a:lnTo>
                  <a:lnTo>
                    <a:pt x="69342" y="693420"/>
                  </a:lnTo>
                  <a:lnTo>
                    <a:pt x="42326" y="687978"/>
                  </a:lnTo>
                  <a:lnTo>
                    <a:pt x="20288" y="673131"/>
                  </a:lnTo>
                  <a:lnTo>
                    <a:pt x="5441" y="651093"/>
                  </a:lnTo>
                  <a:lnTo>
                    <a:pt x="0" y="624078"/>
                  </a:lnTo>
                  <a:lnTo>
                    <a:pt x="0" y="6934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248143" y="4895088"/>
              <a:ext cx="2091055" cy="693420"/>
            </a:xfrm>
            <a:custGeom>
              <a:avLst/>
              <a:gdLst/>
              <a:ahLst/>
              <a:cxnLst/>
              <a:rect l="l" t="t" r="r" b="b"/>
              <a:pathLst>
                <a:path w="2091054" h="693420">
                  <a:moveTo>
                    <a:pt x="2021585" y="0"/>
                  </a:moveTo>
                  <a:lnTo>
                    <a:pt x="69341" y="0"/>
                  </a:lnTo>
                  <a:lnTo>
                    <a:pt x="42326" y="5441"/>
                  </a:lnTo>
                  <a:lnTo>
                    <a:pt x="20288" y="20288"/>
                  </a:lnTo>
                  <a:lnTo>
                    <a:pt x="5441" y="42326"/>
                  </a:lnTo>
                  <a:lnTo>
                    <a:pt x="0" y="69342"/>
                  </a:lnTo>
                  <a:lnTo>
                    <a:pt x="0" y="624078"/>
                  </a:lnTo>
                  <a:lnTo>
                    <a:pt x="5441" y="651093"/>
                  </a:lnTo>
                  <a:lnTo>
                    <a:pt x="20288" y="673131"/>
                  </a:lnTo>
                  <a:lnTo>
                    <a:pt x="42326" y="687978"/>
                  </a:lnTo>
                  <a:lnTo>
                    <a:pt x="69341" y="693420"/>
                  </a:lnTo>
                  <a:lnTo>
                    <a:pt x="2021585" y="693420"/>
                  </a:lnTo>
                  <a:lnTo>
                    <a:pt x="2048601" y="687978"/>
                  </a:lnTo>
                  <a:lnTo>
                    <a:pt x="2070639" y="673131"/>
                  </a:lnTo>
                  <a:lnTo>
                    <a:pt x="2085486" y="651093"/>
                  </a:lnTo>
                  <a:lnTo>
                    <a:pt x="2090927" y="624078"/>
                  </a:lnTo>
                  <a:lnTo>
                    <a:pt x="2090927" y="69342"/>
                  </a:lnTo>
                  <a:lnTo>
                    <a:pt x="2085486" y="42326"/>
                  </a:lnTo>
                  <a:lnTo>
                    <a:pt x="2070639" y="20288"/>
                  </a:lnTo>
                  <a:lnTo>
                    <a:pt x="2048601" y="5441"/>
                  </a:lnTo>
                  <a:lnTo>
                    <a:pt x="2021585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248143" y="4895088"/>
              <a:ext cx="2091055" cy="693420"/>
            </a:xfrm>
            <a:custGeom>
              <a:avLst/>
              <a:gdLst/>
              <a:ahLst/>
              <a:cxnLst/>
              <a:rect l="l" t="t" r="r" b="b"/>
              <a:pathLst>
                <a:path w="2091054" h="693420">
                  <a:moveTo>
                    <a:pt x="0" y="69342"/>
                  </a:moveTo>
                  <a:lnTo>
                    <a:pt x="5441" y="42326"/>
                  </a:lnTo>
                  <a:lnTo>
                    <a:pt x="20288" y="20288"/>
                  </a:lnTo>
                  <a:lnTo>
                    <a:pt x="42326" y="5441"/>
                  </a:lnTo>
                  <a:lnTo>
                    <a:pt x="69341" y="0"/>
                  </a:lnTo>
                  <a:lnTo>
                    <a:pt x="2021585" y="0"/>
                  </a:lnTo>
                  <a:lnTo>
                    <a:pt x="2048601" y="5441"/>
                  </a:lnTo>
                  <a:lnTo>
                    <a:pt x="2070639" y="20288"/>
                  </a:lnTo>
                  <a:lnTo>
                    <a:pt x="2085486" y="42326"/>
                  </a:lnTo>
                  <a:lnTo>
                    <a:pt x="2090927" y="69342"/>
                  </a:lnTo>
                  <a:lnTo>
                    <a:pt x="2090927" y="624078"/>
                  </a:lnTo>
                  <a:lnTo>
                    <a:pt x="2085486" y="651093"/>
                  </a:lnTo>
                  <a:lnTo>
                    <a:pt x="2070639" y="673131"/>
                  </a:lnTo>
                  <a:lnTo>
                    <a:pt x="2048601" y="687978"/>
                  </a:lnTo>
                  <a:lnTo>
                    <a:pt x="2021585" y="693420"/>
                  </a:lnTo>
                  <a:lnTo>
                    <a:pt x="69341" y="693420"/>
                  </a:lnTo>
                  <a:lnTo>
                    <a:pt x="42326" y="687978"/>
                  </a:lnTo>
                  <a:lnTo>
                    <a:pt x="20288" y="673131"/>
                  </a:lnTo>
                  <a:lnTo>
                    <a:pt x="5441" y="651093"/>
                  </a:lnTo>
                  <a:lnTo>
                    <a:pt x="0" y="624078"/>
                  </a:lnTo>
                  <a:lnTo>
                    <a:pt x="0" y="69342"/>
                  </a:lnTo>
                  <a:close/>
                </a:path>
              </a:pathLst>
            </a:custGeom>
            <a:ln w="127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7760334" y="5066157"/>
            <a:ext cx="1068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Допоміжні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5339841" y="5783326"/>
            <a:ext cx="1452880" cy="822325"/>
            <a:chOff x="5339841" y="5783326"/>
            <a:chExt cx="1452880" cy="822325"/>
          </a:xfrm>
        </p:grpSpPr>
        <p:sp>
          <p:nvSpPr>
            <p:cNvPr id="46" name="object 46"/>
            <p:cNvSpPr/>
            <p:nvPr/>
          </p:nvSpPr>
          <p:spPr>
            <a:xfrm>
              <a:off x="5346191" y="5789676"/>
              <a:ext cx="1318260" cy="693420"/>
            </a:xfrm>
            <a:custGeom>
              <a:avLst/>
              <a:gdLst/>
              <a:ahLst/>
              <a:cxnLst/>
              <a:rect l="l" t="t" r="r" b="b"/>
              <a:pathLst>
                <a:path w="1318259" h="693420">
                  <a:moveTo>
                    <a:pt x="1248917" y="0"/>
                  </a:moveTo>
                  <a:lnTo>
                    <a:pt x="69342" y="0"/>
                  </a:lnTo>
                  <a:lnTo>
                    <a:pt x="42326" y="5450"/>
                  </a:lnTo>
                  <a:lnTo>
                    <a:pt x="20288" y="20312"/>
                  </a:lnTo>
                  <a:lnTo>
                    <a:pt x="5441" y="42353"/>
                  </a:lnTo>
                  <a:lnTo>
                    <a:pt x="0" y="69342"/>
                  </a:lnTo>
                  <a:lnTo>
                    <a:pt x="0" y="624078"/>
                  </a:lnTo>
                  <a:lnTo>
                    <a:pt x="5441" y="651066"/>
                  </a:lnTo>
                  <a:lnTo>
                    <a:pt x="20288" y="673107"/>
                  </a:lnTo>
                  <a:lnTo>
                    <a:pt x="42326" y="687969"/>
                  </a:lnTo>
                  <a:lnTo>
                    <a:pt x="69342" y="693420"/>
                  </a:lnTo>
                  <a:lnTo>
                    <a:pt x="1248917" y="693420"/>
                  </a:lnTo>
                  <a:lnTo>
                    <a:pt x="1275933" y="687971"/>
                  </a:lnTo>
                  <a:lnTo>
                    <a:pt x="1297971" y="673112"/>
                  </a:lnTo>
                  <a:lnTo>
                    <a:pt x="1312818" y="651071"/>
                  </a:lnTo>
                  <a:lnTo>
                    <a:pt x="1318260" y="624078"/>
                  </a:lnTo>
                  <a:lnTo>
                    <a:pt x="1318260" y="69342"/>
                  </a:lnTo>
                  <a:lnTo>
                    <a:pt x="1312818" y="42353"/>
                  </a:lnTo>
                  <a:lnTo>
                    <a:pt x="1297971" y="20312"/>
                  </a:lnTo>
                  <a:lnTo>
                    <a:pt x="1275933" y="5450"/>
                  </a:lnTo>
                  <a:lnTo>
                    <a:pt x="1248917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346191" y="5789676"/>
              <a:ext cx="1318260" cy="693420"/>
            </a:xfrm>
            <a:custGeom>
              <a:avLst/>
              <a:gdLst/>
              <a:ahLst/>
              <a:cxnLst/>
              <a:rect l="l" t="t" r="r" b="b"/>
              <a:pathLst>
                <a:path w="1318259" h="693420">
                  <a:moveTo>
                    <a:pt x="0" y="69342"/>
                  </a:moveTo>
                  <a:lnTo>
                    <a:pt x="5441" y="42353"/>
                  </a:lnTo>
                  <a:lnTo>
                    <a:pt x="20288" y="20312"/>
                  </a:lnTo>
                  <a:lnTo>
                    <a:pt x="42326" y="5450"/>
                  </a:lnTo>
                  <a:lnTo>
                    <a:pt x="69342" y="0"/>
                  </a:lnTo>
                  <a:lnTo>
                    <a:pt x="1248917" y="0"/>
                  </a:lnTo>
                  <a:lnTo>
                    <a:pt x="1275933" y="5450"/>
                  </a:lnTo>
                  <a:lnTo>
                    <a:pt x="1297971" y="20312"/>
                  </a:lnTo>
                  <a:lnTo>
                    <a:pt x="1312818" y="42353"/>
                  </a:lnTo>
                  <a:lnTo>
                    <a:pt x="1318260" y="69342"/>
                  </a:lnTo>
                  <a:lnTo>
                    <a:pt x="1318260" y="624078"/>
                  </a:lnTo>
                  <a:lnTo>
                    <a:pt x="1312818" y="651071"/>
                  </a:lnTo>
                  <a:lnTo>
                    <a:pt x="1297971" y="673112"/>
                  </a:lnTo>
                  <a:lnTo>
                    <a:pt x="1275933" y="687971"/>
                  </a:lnTo>
                  <a:lnTo>
                    <a:pt x="1248917" y="693420"/>
                  </a:lnTo>
                  <a:lnTo>
                    <a:pt x="69342" y="693420"/>
                  </a:lnTo>
                  <a:lnTo>
                    <a:pt x="42326" y="687969"/>
                  </a:lnTo>
                  <a:lnTo>
                    <a:pt x="20288" y="673107"/>
                  </a:lnTo>
                  <a:lnTo>
                    <a:pt x="5441" y="651066"/>
                  </a:lnTo>
                  <a:lnTo>
                    <a:pt x="0" y="624078"/>
                  </a:lnTo>
                  <a:lnTo>
                    <a:pt x="0" y="6934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468111" y="5905500"/>
              <a:ext cx="1318260" cy="693420"/>
            </a:xfrm>
            <a:custGeom>
              <a:avLst/>
              <a:gdLst/>
              <a:ahLst/>
              <a:cxnLst/>
              <a:rect l="l" t="t" r="r" b="b"/>
              <a:pathLst>
                <a:path w="1318259" h="693420">
                  <a:moveTo>
                    <a:pt x="1248917" y="0"/>
                  </a:moveTo>
                  <a:lnTo>
                    <a:pt x="69341" y="0"/>
                  </a:lnTo>
                  <a:lnTo>
                    <a:pt x="42326" y="5450"/>
                  </a:lnTo>
                  <a:lnTo>
                    <a:pt x="20288" y="20312"/>
                  </a:lnTo>
                  <a:lnTo>
                    <a:pt x="5441" y="42353"/>
                  </a:lnTo>
                  <a:lnTo>
                    <a:pt x="0" y="69341"/>
                  </a:lnTo>
                  <a:lnTo>
                    <a:pt x="0" y="624078"/>
                  </a:lnTo>
                  <a:lnTo>
                    <a:pt x="5441" y="651066"/>
                  </a:lnTo>
                  <a:lnTo>
                    <a:pt x="20288" y="673107"/>
                  </a:lnTo>
                  <a:lnTo>
                    <a:pt x="42326" y="687969"/>
                  </a:lnTo>
                  <a:lnTo>
                    <a:pt x="69341" y="693420"/>
                  </a:lnTo>
                  <a:lnTo>
                    <a:pt x="1248917" y="693420"/>
                  </a:lnTo>
                  <a:lnTo>
                    <a:pt x="1275933" y="687971"/>
                  </a:lnTo>
                  <a:lnTo>
                    <a:pt x="1297971" y="673112"/>
                  </a:lnTo>
                  <a:lnTo>
                    <a:pt x="1312818" y="651071"/>
                  </a:lnTo>
                  <a:lnTo>
                    <a:pt x="1318260" y="624078"/>
                  </a:lnTo>
                  <a:lnTo>
                    <a:pt x="1318260" y="69341"/>
                  </a:lnTo>
                  <a:lnTo>
                    <a:pt x="1312818" y="42353"/>
                  </a:lnTo>
                  <a:lnTo>
                    <a:pt x="1297971" y="20312"/>
                  </a:lnTo>
                  <a:lnTo>
                    <a:pt x="1275933" y="5450"/>
                  </a:lnTo>
                  <a:lnTo>
                    <a:pt x="1248917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468111" y="5905500"/>
              <a:ext cx="1318260" cy="693420"/>
            </a:xfrm>
            <a:custGeom>
              <a:avLst/>
              <a:gdLst/>
              <a:ahLst/>
              <a:cxnLst/>
              <a:rect l="l" t="t" r="r" b="b"/>
              <a:pathLst>
                <a:path w="1318259" h="693420">
                  <a:moveTo>
                    <a:pt x="0" y="69341"/>
                  </a:moveTo>
                  <a:lnTo>
                    <a:pt x="5441" y="42353"/>
                  </a:lnTo>
                  <a:lnTo>
                    <a:pt x="20288" y="20312"/>
                  </a:lnTo>
                  <a:lnTo>
                    <a:pt x="42326" y="5450"/>
                  </a:lnTo>
                  <a:lnTo>
                    <a:pt x="69341" y="0"/>
                  </a:lnTo>
                  <a:lnTo>
                    <a:pt x="1248917" y="0"/>
                  </a:lnTo>
                  <a:lnTo>
                    <a:pt x="1275933" y="5450"/>
                  </a:lnTo>
                  <a:lnTo>
                    <a:pt x="1297971" y="20312"/>
                  </a:lnTo>
                  <a:lnTo>
                    <a:pt x="1312818" y="42353"/>
                  </a:lnTo>
                  <a:lnTo>
                    <a:pt x="1318260" y="69341"/>
                  </a:lnTo>
                  <a:lnTo>
                    <a:pt x="1318260" y="624078"/>
                  </a:lnTo>
                  <a:lnTo>
                    <a:pt x="1312818" y="651071"/>
                  </a:lnTo>
                  <a:lnTo>
                    <a:pt x="1297971" y="673112"/>
                  </a:lnTo>
                  <a:lnTo>
                    <a:pt x="1275933" y="687971"/>
                  </a:lnTo>
                  <a:lnTo>
                    <a:pt x="1248917" y="693420"/>
                  </a:lnTo>
                  <a:lnTo>
                    <a:pt x="69341" y="693420"/>
                  </a:lnTo>
                  <a:lnTo>
                    <a:pt x="42326" y="687969"/>
                  </a:lnTo>
                  <a:lnTo>
                    <a:pt x="20288" y="673107"/>
                  </a:lnTo>
                  <a:lnTo>
                    <a:pt x="5441" y="651066"/>
                  </a:lnTo>
                  <a:lnTo>
                    <a:pt x="0" y="624078"/>
                  </a:lnTo>
                  <a:lnTo>
                    <a:pt x="0" y="69341"/>
                  </a:lnTo>
                  <a:close/>
                </a:path>
              </a:pathLst>
            </a:custGeom>
            <a:ln w="127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5644134" y="5951626"/>
            <a:ext cx="965835" cy="54991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indent="45720">
              <a:lnSpc>
                <a:spcPts val="1970"/>
              </a:lnSpc>
              <a:spcBef>
                <a:spcPts val="320"/>
              </a:spcBef>
            </a:pPr>
            <a:r>
              <a:rPr sz="1800" spc="-10" dirty="0">
                <a:latin typeface="Calibri"/>
                <a:cs typeface="Calibri"/>
              </a:rPr>
              <a:t>Вибухові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</a:t>
            </a:r>
            <a:r>
              <a:rPr sz="1800" dirty="0">
                <a:latin typeface="Calibri"/>
                <a:cs typeface="Calibri"/>
              </a:rPr>
              <a:t>ечови</a:t>
            </a:r>
            <a:r>
              <a:rPr sz="1800" spc="-10" dirty="0">
                <a:latin typeface="Calibri"/>
                <a:cs typeface="Calibri"/>
              </a:rPr>
              <a:t>н</a:t>
            </a:r>
            <a:r>
              <a:rPr sz="1800" dirty="0">
                <a:latin typeface="Calibri"/>
                <a:cs typeface="Calibri"/>
              </a:rPr>
              <a:t>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6900418" y="5783326"/>
            <a:ext cx="1417955" cy="822325"/>
            <a:chOff x="6900418" y="5783326"/>
            <a:chExt cx="1417955" cy="822325"/>
          </a:xfrm>
        </p:grpSpPr>
        <p:sp>
          <p:nvSpPr>
            <p:cNvPr id="52" name="object 52"/>
            <p:cNvSpPr/>
            <p:nvPr/>
          </p:nvSpPr>
          <p:spPr>
            <a:xfrm>
              <a:off x="6906768" y="5789676"/>
              <a:ext cx="1285240" cy="693420"/>
            </a:xfrm>
            <a:custGeom>
              <a:avLst/>
              <a:gdLst/>
              <a:ahLst/>
              <a:cxnLst/>
              <a:rect l="l" t="t" r="r" b="b"/>
              <a:pathLst>
                <a:path w="1285240" h="693420">
                  <a:moveTo>
                    <a:pt x="1215389" y="0"/>
                  </a:moveTo>
                  <a:lnTo>
                    <a:pt x="69341" y="0"/>
                  </a:lnTo>
                  <a:lnTo>
                    <a:pt x="42326" y="5450"/>
                  </a:lnTo>
                  <a:lnTo>
                    <a:pt x="20288" y="20312"/>
                  </a:lnTo>
                  <a:lnTo>
                    <a:pt x="5441" y="42353"/>
                  </a:lnTo>
                  <a:lnTo>
                    <a:pt x="0" y="69342"/>
                  </a:lnTo>
                  <a:lnTo>
                    <a:pt x="0" y="624078"/>
                  </a:lnTo>
                  <a:lnTo>
                    <a:pt x="5441" y="651066"/>
                  </a:lnTo>
                  <a:lnTo>
                    <a:pt x="20288" y="673107"/>
                  </a:lnTo>
                  <a:lnTo>
                    <a:pt x="42326" y="687969"/>
                  </a:lnTo>
                  <a:lnTo>
                    <a:pt x="69341" y="693420"/>
                  </a:lnTo>
                  <a:lnTo>
                    <a:pt x="1215389" y="693420"/>
                  </a:lnTo>
                  <a:lnTo>
                    <a:pt x="1242405" y="687969"/>
                  </a:lnTo>
                  <a:lnTo>
                    <a:pt x="1264443" y="673107"/>
                  </a:lnTo>
                  <a:lnTo>
                    <a:pt x="1279290" y="651066"/>
                  </a:lnTo>
                  <a:lnTo>
                    <a:pt x="1284731" y="624078"/>
                  </a:lnTo>
                  <a:lnTo>
                    <a:pt x="1284731" y="69342"/>
                  </a:lnTo>
                  <a:lnTo>
                    <a:pt x="1279290" y="42353"/>
                  </a:lnTo>
                  <a:lnTo>
                    <a:pt x="1264443" y="20312"/>
                  </a:lnTo>
                  <a:lnTo>
                    <a:pt x="1242405" y="5450"/>
                  </a:lnTo>
                  <a:lnTo>
                    <a:pt x="1215389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906768" y="5789676"/>
              <a:ext cx="1285240" cy="693420"/>
            </a:xfrm>
            <a:custGeom>
              <a:avLst/>
              <a:gdLst/>
              <a:ahLst/>
              <a:cxnLst/>
              <a:rect l="l" t="t" r="r" b="b"/>
              <a:pathLst>
                <a:path w="1285240" h="693420">
                  <a:moveTo>
                    <a:pt x="0" y="69342"/>
                  </a:moveTo>
                  <a:lnTo>
                    <a:pt x="5441" y="42353"/>
                  </a:lnTo>
                  <a:lnTo>
                    <a:pt x="20288" y="20312"/>
                  </a:lnTo>
                  <a:lnTo>
                    <a:pt x="42326" y="5450"/>
                  </a:lnTo>
                  <a:lnTo>
                    <a:pt x="69341" y="0"/>
                  </a:lnTo>
                  <a:lnTo>
                    <a:pt x="1215389" y="0"/>
                  </a:lnTo>
                  <a:lnTo>
                    <a:pt x="1242405" y="5450"/>
                  </a:lnTo>
                  <a:lnTo>
                    <a:pt x="1264443" y="20312"/>
                  </a:lnTo>
                  <a:lnTo>
                    <a:pt x="1279290" y="42353"/>
                  </a:lnTo>
                  <a:lnTo>
                    <a:pt x="1284731" y="69342"/>
                  </a:lnTo>
                  <a:lnTo>
                    <a:pt x="1284731" y="624078"/>
                  </a:lnTo>
                  <a:lnTo>
                    <a:pt x="1279290" y="651066"/>
                  </a:lnTo>
                  <a:lnTo>
                    <a:pt x="1264443" y="673107"/>
                  </a:lnTo>
                  <a:lnTo>
                    <a:pt x="1242405" y="687969"/>
                  </a:lnTo>
                  <a:lnTo>
                    <a:pt x="1215389" y="693420"/>
                  </a:lnTo>
                  <a:lnTo>
                    <a:pt x="69341" y="693420"/>
                  </a:lnTo>
                  <a:lnTo>
                    <a:pt x="42326" y="687969"/>
                  </a:lnTo>
                  <a:lnTo>
                    <a:pt x="20288" y="673107"/>
                  </a:lnTo>
                  <a:lnTo>
                    <a:pt x="5441" y="651066"/>
                  </a:lnTo>
                  <a:lnTo>
                    <a:pt x="0" y="624078"/>
                  </a:lnTo>
                  <a:lnTo>
                    <a:pt x="0" y="6934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028688" y="5905500"/>
              <a:ext cx="1283335" cy="693420"/>
            </a:xfrm>
            <a:custGeom>
              <a:avLst/>
              <a:gdLst/>
              <a:ahLst/>
              <a:cxnLst/>
              <a:rect l="l" t="t" r="r" b="b"/>
              <a:pathLst>
                <a:path w="1283334" h="693420">
                  <a:moveTo>
                    <a:pt x="1213865" y="0"/>
                  </a:moveTo>
                  <a:lnTo>
                    <a:pt x="69341" y="0"/>
                  </a:lnTo>
                  <a:lnTo>
                    <a:pt x="42326" y="5448"/>
                  </a:lnTo>
                  <a:lnTo>
                    <a:pt x="20288" y="20307"/>
                  </a:lnTo>
                  <a:lnTo>
                    <a:pt x="5441" y="42348"/>
                  </a:lnTo>
                  <a:lnTo>
                    <a:pt x="0" y="69341"/>
                  </a:lnTo>
                  <a:lnTo>
                    <a:pt x="0" y="624078"/>
                  </a:lnTo>
                  <a:lnTo>
                    <a:pt x="5441" y="651066"/>
                  </a:lnTo>
                  <a:lnTo>
                    <a:pt x="20288" y="673107"/>
                  </a:lnTo>
                  <a:lnTo>
                    <a:pt x="42326" y="687969"/>
                  </a:lnTo>
                  <a:lnTo>
                    <a:pt x="69341" y="693420"/>
                  </a:lnTo>
                  <a:lnTo>
                    <a:pt x="1213865" y="693420"/>
                  </a:lnTo>
                  <a:lnTo>
                    <a:pt x="1240881" y="687969"/>
                  </a:lnTo>
                  <a:lnTo>
                    <a:pt x="1262919" y="673107"/>
                  </a:lnTo>
                  <a:lnTo>
                    <a:pt x="1277766" y="651066"/>
                  </a:lnTo>
                  <a:lnTo>
                    <a:pt x="1283207" y="624078"/>
                  </a:lnTo>
                  <a:lnTo>
                    <a:pt x="1283207" y="69341"/>
                  </a:lnTo>
                  <a:lnTo>
                    <a:pt x="1277766" y="42348"/>
                  </a:lnTo>
                  <a:lnTo>
                    <a:pt x="1262919" y="20307"/>
                  </a:lnTo>
                  <a:lnTo>
                    <a:pt x="1240881" y="5448"/>
                  </a:lnTo>
                  <a:lnTo>
                    <a:pt x="1213865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028688" y="5905500"/>
              <a:ext cx="1283335" cy="693420"/>
            </a:xfrm>
            <a:custGeom>
              <a:avLst/>
              <a:gdLst/>
              <a:ahLst/>
              <a:cxnLst/>
              <a:rect l="l" t="t" r="r" b="b"/>
              <a:pathLst>
                <a:path w="1283334" h="693420">
                  <a:moveTo>
                    <a:pt x="0" y="69341"/>
                  </a:moveTo>
                  <a:lnTo>
                    <a:pt x="5441" y="42348"/>
                  </a:lnTo>
                  <a:lnTo>
                    <a:pt x="20288" y="20307"/>
                  </a:lnTo>
                  <a:lnTo>
                    <a:pt x="42326" y="5448"/>
                  </a:lnTo>
                  <a:lnTo>
                    <a:pt x="69341" y="0"/>
                  </a:lnTo>
                  <a:lnTo>
                    <a:pt x="1213865" y="0"/>
                  </a:lnTo>
                  <a:lnTo>
                    <a:pt x="1240881" y="5448"/>
                  </a:lnTo>
                  <a:lnTo>
                    <a:pt x="1262919" y="20307"/>
                  </a:lnTo>
                  <a:lnTo>
                    <a:pt x="1277766" y="42348"/>
                  </a:lnTo>
                  <a:lnTo>
                    <a:pt x="1283207" y="69341"/>
                  </a:lnTo>
                  <a:lnTo>
                    <a:pt x="1283207" y="624078"/>
                  </a:lnTo>
                  <a:lnTo>
                    <a:pt x="1277766" y="651066"/>
                  </a:lnTo>
                  <a:lnTo>
                    <a:pt x="1262919" y="673107"/>
                  </a:lnTo>
                  <a:lnTo>
                    <a:pt x="1240881" y="687969"/>
                  </a:lnTo>
                  <a:lnTo>
                    <a:pt x="1213865" y="693420"/>
                  </a:lnTo>
                  <a:lnTo>
                    <a:pt x="69341" y="693420"/>
                  </a:lnTo>
                  <a:lnTo>
                    <a:pt x="42326" y="687969"/>
                  </a:lnTo>
                  <a:lnTo>
                    <a:pt x="20288" y="673107"/>
                  </a:lnTo>
                  <a:lnTo>
                    <a:pt x="5441" y="651066"/>
                  </a:lnTo>
                  <a:lnTo>
                    <a:pt x="0" y="624078"/>
                  </a:lnTo>
                  <a:lnTo>
                    <a:pt x="0" y="69341"/>
                  </a:lnTo>
                  <a:close/>
                </a:path>
              </a:pathLst>
            </a:custGeom>
            <a:ln w="127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7165085" y="5951626"/>
            <a:ext cx="1012825" cy="54991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indent="74295">
              <a:lnSpc>
                <a:spcPts val="1970"/>
              </a:lnSpc>
              <a:spcBef>
                <a:spcPts val="320"/>
              </a:spcBef>
            </a:pPr>
            <a:r>
              <a:rPr sz="1800" spc="-10" dirty="0">
                <a:latin typeface="Calibri"/>
                <a:cs typeface="Calibri"/>
              </a:rPr>
              <a:t>Дорожні </a:t>
            </a:r>
            <a:r>
              <a:rPr sz="1800" spc="-5" dirty="0">
                <a:latin typeface="Calibri"/>
                <a:cs typeface="Calibri"/>
              </a:rPr>
              <a:t> ма</a:t>
            </a:r>
            <a:r>
              <a:rPr sz="1800" spc="-20" dirty="0">
                <a:latin typeface="Calibri"/>
                <a:cs typeface="Calibri"/>
              </a:rPr>
              <a:t>т</a:t>
            </a:r>
            <a:r>
              <a:rPr sz="1800" dirty="0">
                <a:latin typeface="Calibri"/>
                <a:cs typeface="Calibri"/>
              </a:rPr>
              <a:t>е</a:t>
            </a:r>
            <a:r>
              <a:rPr sz="1800" spc="5" dirty="0">
                <a:latin typeface="Calibri"/>
                <a:cs typeface="Calibri"/>
              </a:rPr>
              <a:t>р</a:t>
            </a:r>
            <a:r>
              <a:rPr sz="1800" spc="-5" dirty="0">
                <a:latin typeface="Calibri"/>
                <a:cs typeface="Calibri"/>
              </a:rPr>
              <a:t>і</a:t>
            </a:r>
            <a:r>
              <a:rPr sz="1800" dirty="0">
                <a:latin typeface="Calibri"/>
                <a:cs typeface="Calibri"/>
              </a:rPr>
              <a:t>а</a:t>
            </a:r>
            <a:r>
              <a:rPr sz="1800" spc="5" dirty="0">
                <a:latin typeface="Calibri"/>
                <a:cs typeface="Calibri"/>
              </a:rPr>
              <a:t>л</a:t>
            </a:r>
            <a:r>
              <a:rPr sz="1800" dirty="0">
                <a:latin typeface="Calibri"/>
                <a:cs typeface="Calibri"/>
              </a:rPr>
              <a:t>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8427466" y="5783326"/>
            <a:ext cx="1226185" cy="822325"/>
            <a:chOff x="8427466" y="5783326"/>
            <a:chExt cx="1226185" cy="822325"/>
          </a:xfrm>
        </p:grpSpPr>
        <p:sp>
          <p:nvSpPr>
            <p:cNvPr id="58" name="object 58"/>
            <p:cNvSpPr/>
            <p:nvPr/>
          </p:nvSpPr>
          <p:spPr>
            <a:xfrm>
              <a:off x="8433816" y="5789676"/>
              <a:ext cx="1091565" cy="693420"/>
            </a:xfrm>
            <a:custGeom>
              <a:avLst/>
              <a:gdLst/>
              <a:ahLst/>
              <a:cxnLst/>
              <a:rect l="l" t="t" r="r" b="b"/>
              <a:pathLst>
                <a:path w="1091565" h="693420">
                  <a:moveTo>
                    <a:pt x="1021841" y="0"/>
                  </a:moveTo>
                  <a:lnTo>
                    <a:pt x="69341" y="0"/>
                  </a:lnTo>
                  <a:lnTo>
                    <a:pt x="42326" y="5448"/>
                  </a:lnTo>
                  <a:lnTo>
                    <a:pt x="20288" y="20307"/>
                  </a:lnTo>
                  <a:lnTo>
                    <a:pt x="5441" y="42348"/>
                  </a:lnTo>
                  <a:lnTo>
                    <a:pt x="0" y="69342"/>
                  </a:lnTo>
                  <a:lnTo>
                    <a:pt x="0" y="624078"/>
                  </a:lnTo>
                  <a:lnTo>
                    <a:pt x="5441" y="651066"/>
                  </a:lnTo>
                  <a:lnTo>
                    <a:pt x="20288" y="673107"/>
                  </a:lnTo>
                  <a:lnTo>
                    <a:pt x="42326" y="687969"/>
                  </a:lnTo>
                  <a:lnTo>
                    <a:pt x="69341" y="693420"/>
                  </a:lnTo>
                  <a:lnTo>
                    <a:pt x="1021841" y="693420"/>
                  </a:lnTo>
                  <a:lnTo>
                    <a:pt x="1048857" y="687969"/>
                  </a:lnTo>
                  <a:lnTo>
                    <a:pt x="1070895" y="673107"/>
                  </a:lnTo>
                  <a:lnTo>
                    <a:pt x="1085742" y="651066"/>
                  </a:lnTo>
                  <a:lnTo>
                    <a:pt x="1091183" y="624078"/>
                  </a:lnTo>
                  <a:lnTo>
                    <a:pt x="1091183" y="69342"/>
                  </a:lnTo>
                  <a:lnTo>
                    <a:pt x="1085742" y="42348"/>
                  </a:lnTo>
                  <a:lnTo>
                    <a:pt x="1070895" y="20307"/>
                  </a:lnTo>
                  <a:lnTo>
                    <a:pt x="1048857" y="5448"/>
                  </a:lnTo>
                  <a:lnTo>
                    <a:pt x="1021841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8433816" y="5789676"/>
              <a:ext cx="1091565" cy="693420"/>
            </a:xfrm>
            <a:custGeom>
              <a:avLst/>
              <a:gdLst/>
              <a:ahLst/>
              <a:cxnLst/>
              <a:rect l="l" t="t" r="r" b="b"/>
              <a:pathLst>
                <a:path w="1091565" h="693420">
                  <a:moveTo>
                    <a:pt x="0" y="69342"/>
                  </a:moveTo>
                  <a:lnTo>
                    <a:pt x="5441" y="42348"/>
                  </a:lnTo>
                  <a:lnTo>
                    <a:pt x="20288" y="20307"/>
                  </a:lnTo>
                  <a:lnTo>
                    <a:pt x="42326" y="5448"/>
                  </a:lnTo>
                  <a:lnTo>
                    <a:pt x="69341" y="0"/>
                  </a:lnTo>
                  <a:lnTo>
                    <a:pt x="1021841" y="0"/>
                  </a:lnTo>
                  <a:lnTo>
                    <a:pt x="1048857" y="5448"/>
                  </a:lnTo>
                  <a:lnTo>
                    <a:pt x="1070895" y="20307"/>
                  </a:lnTo>
                  <a:lnTo>
                    <a:pt x="1085742" y="42348"/>
                  </a:lnTo>
                  <a:lnTo>
                    <a:pt x="1091183" y="69342"/>
                  </a:lnTo>
                  <a:lnTo>
                    <a:pt x="1091183" y="624078"/>
                  </a:lnTo>
                  <a:lnTo>
                    <a:pt x="1085742" y="651066"/>
                  </a:lnTo>
                  <a:lnTo>
                    <a:pt x="1070895" y="673107"/>
                  </a:lnTo>
                  <a:lnTo>
                    <a:pt x="1048857" y="687969"/>
                  </a:lnTo>
                  <a:lnTo>
                    <a:pt x="1021841" y="693420"/>
                  </a:lnTo>
                  <a:lnTo>
                    <a:pt x="69341" y="693420"/>
                  </a:lnTo>
                  <a:lnTo>
                    <a:pt x="42326" y="687969"/>
                  </a:lnTo>
                  <a:lnTo>
                    <a:pt x="20288" y="673107"/>
                  </a:lnTo>
                  <a:lnTo>
                    <a:pt x="5441" y="651066"/>
                  </a:lnTo>
                  <a:lnTo>
                    <a:pt x="0" y="624078"/>
                  </a:lnTo>
                  <a:lnTo>
                    <a:pt x="0" y="6934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554212" y="5905500"/>
              <a:ext cx="1092835" cy="693420"/>
            </a:xfrm>
            <a:custGeom>
              <a:avLst/>
              <a:gdLst/>
              <a:ahLst/>
              <a:cxnLst/>
              <a:rect l="l" t="t" r="r" b="b"/>
              <a:pathLst>
                <a:path w="1092834" h="693420">
                  <a:moveTo>
                    <a:pt x="1023366" y="0"/>
                  </a:moveTo>
                  <a:lnTo>
                    <a:pt x="69342" y="0"/>
                  </a:lnTo>
                  <a:lnTo>
                    <a:pt x="42326" y="5450"/>
                  </a:lnTo>
                  <a:lnTo>
                    <a:pt x="20288" y="20312"/>
                  </a:lnTo>
                  <a:lnTo>
                    <a:pt x="5441" y="42353"/>
                  </a:lnTo>
                  <a:lnTo>
                    <a:pt x="0" y="69341"/>
                  </a:lnTo>
                  <a:lnTo>
                    <a:pt x="0" y="624078"/>
                  </a:lnTo>
                  <a:lnTo>
                    <a:pt x="5441" y="651066"/>
                  </a:lnTo>
                  <a:lnTo>
                    <a:pt x="20288" y="673107"/>
                  </a:lnTo>
                  <a:lnTo>
                    <a:pt x="42326" y="687969"/>
                  </a:lnTo>
                  <a:lnTo>
                    <a:pt x="69342" y="693420"/>
                  </a:lnTo>
                  <a:lnTo>
                    <a:pt x="1023366" y="693420"/>
                  </a:lnTo>
                  <a:lnTo>
                    <a:pt x="1050381" y="687969"/>
                  </a:lnTo>
                  <a:lnTo>
                    <a:pt x="1072419" y="673107"/>
                  </a:lnTo>
                  <a:lnTo>
                    <a:pt x="1087266" y="651066"/>
                  </a:lnTo>
                  <a:lnTo>
                    <a:pt x="1092708" y="624078"/>
                  </a:lnTo>
                  <a:lnTo>
                    <a:pt x="1092708" y="69341"/>
                  </a:lnTo>
                  <a:lnTo>
                    <a:pt x="1087266" y="42353"/>
                  </a:lnTo>
                  <a:lnTo>
                    <a:pt x="1072419" y="20312"/>
                  </a:lnTo>
                  <a:lnTo>
                    <a:pt x="1050381" y="5450"/>
                  </a:lnTo>
                  <a:lnTo>
                    <a:pt x="1023366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554212" y="5905500"/>
              <a:ext cx="1092835" cy="693420"/>
            </a:xfrm>
            <a:custGeom>
              <a:avLst/>
              <a:gdLst/>
              <a:ahLst/>
              <a:cxnLst/>
              <a:rect l="l" t="t" r="r" b="b"/>
              <a:pathLst>
                <a:path w="1092834" h="693420">
                  <a:moveTo>
                    <a:pt x="0" y="69341"/>
                  </a:moveTo>
                  <a:lnTo>
                    <a:pt x="5441" y="42353"/>
                  </a:lnTo>
                  <a:lnTo>
                    <a:pt x="20288" y="20312"/>
                  </a:lnTo>
                  <a:lnTo>
                    <a:pt x="42326" y="5450"/>
                  </a:lnTo>
                  <a:lnTo>
                    <a:pt x="69342" y="0"/>
                  </a:lnTo>
                  <a:lnTo>
                    <a:pt x="1023366" y="0"/>
                  </a:lnTo>
                  <a:lnTo>
                    <a:pt x="1050381" y="5450"/>
                  </a:lnTo>
                  <a:lnTo>
                    <a:pt x="1072419" y="20312"/>
                  </a:lnTo>
                  <a:lnTo>
                    <a:pt x="1087266" y="42353"/>
                  </a:lnTo>
                  <a:lnTo>
                    <a:pt x="1092708" y="69341"/>
                  </a:lnTo>
                  <a:lnTo>
                    <a:pt x="1092708" y="624078"/>
                  </a:lnTo>
                  <a:lnTo>
                    <a:pt x="1087266" y="651066"/>
                  </a:lnTo>
                  <a:lnTo>
                    <a:pt x="1072419" y="673107"/>
                  </a:lnTo>
                  <a:lnTo>
                    <a:pt x="1050381" y="687969"/>
                  </a:lnTo>
                  <a:lnTo>
                    <a:pt x="1023366" y="693420"/>
                  </a:lnTo>
                  <a:lnTo>
                    <a:pt x="69342" y="693420"/>
                  </a:lnTo>
                  <a:lnTo>
                    <a:pt x="42326" y="687969"/>
                  </a:lnTo>
                  <a:lnTo>
                    <a:pt x="20288" y="673107"/>
                  </a:lnTo>
                  <a:lnTo>
                    <a:pt x="5441" y="651066"/>
                  </a:lnTo>
                  <a:lnTo>
                    <a:pt x="0" y="624078"/>
                  </a:lnTo>
                  <a:lnTo>
                    <a:pt x="0" y="69341"/>
                  </a:lnTo>
                  <a:close/>
                </a:path>
              </a:pathLst>
            </a:custGeom>
            <a:ln w="127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8676258" y="5825439"/>
            <a:ext cx="854075" cy="80200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indent="99060">
              <a:lnSpc>
                <a:spcPct val="91400"/>
              </a:lnSpc>
              <a:spcBef>
                <a:spcPts val="285"/>
              </a:spcBef>
            </a:pPr>
            <a:r>
              <a:rPr sz="1800" spc="-10" dirty="0">
                <a:latin typeface="Calibri"/>
                <a:cs typeface="Calibri"/>
              </a:rPr>
              <a:t>Деталі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гірничих  </a:t>
            </a:r>
            <a:r>
              <a:rPr sz="1800" spc="-5" dirty="0">
                <a:latin typeface="Calibri"/>
                <a:cs typeface="Calibri"/>
              </a:rPr>
              <a:t>машин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9760966" y="5783326"/>
            <a:ext cx="1366520" cy="822325"/>
            <a:chOff x="9760966" y="5783326"/>
            <a:chExt cx="1366520" cy="822325"/>
          </a:xfrm>
        </p:grpSpPr>
        <p:sp>
          <p:nvSpPr>
            <p:cNvPr id="64" name="object 64"/>
            <p:cNvSpPr/>
            <p:nvPr/>
          </p:nvSpPr>
          <p:spPr>
            <a:xfrm>
              <a:off x="9767316" y="5789676"/>
              <a:ext cx="1231900" cy="693420"/>
            </a:xfrm>
            <a:custGeom>
              <a:avLst/>
              <a:gdLst/>
              <a:ahLst/>
              <a:cxnLst/>
              <a:rect l="l" t="t" r="r" b="b"/>
              <a:pathLst>
                <a:path w="1231900" h="693420">
                  <a:moveTo>
                    <a:pt x="1162050" y="0"/>
                  </a:moveTo>
                  <a:lnTo>
                    <a:pt x="69341" y="0"/>
                  </a:lnTo>
                  <a:lnTo>
                    <a:pt x="42326" y="5450"/>
                  </a:lnTo>
                  <a:lnTo>
                    <a:pt x="20288" y="20312"/>
                  </a:lnTo>
                  <a:lnTo>
                    <a:pt x="5441" y="42353"/>
                  </a:lnTo>
                  <a:lnTo>
                    <a:pt x="0" y="69342"/>
                  </a:lnTo>
                  <a:lnTo>
                    <a:pt x="0" y="624078"/>
                  </a:lnTo>
                  <a:lnTo>
                    <a:pt x="5441" y="651066"/>
                  </a:lnTo>
                  <a:lnTo>
                    <a:pt x="20288" y="673107"/>
                  </a:lnTo>
                  <a:lnTo>
                    <a:pt x="42326" y="687969"/>
                  </a:lnTo>
                  <a:lnTo>
                    <a:pt x="69341" y="693420"/>
                  </a:lnTo>
                  <a:lnTo>
                    <a:pt x="1162050" y="693420"/>
                  </a:lnTo>
                  <a:lnTo>
                    <a:pt x="1189065" y="687971"/>
                  </a:lnTo>
                  <a:lnTo>
                    <a:pt x="1211103" y="673112"/>
                  </a:lnTo>
                  <a:lnTo>
                    <a:pt x="1225950" y="651071"/>
                  </a:lnTo>
                  <a:lnTo>
                    <a:pt x="1231391" y="624078"/>
                  </a:lnTo>
                  <a:lnTo>
                    <a:pt x="1231391" y="69342"/>
                  </a:lnTo>
                  <a:lnTo>
                    <a:pt x="1225950" y="42353"/>
                  </a:lnTo>
                  <a:lnTo>
                    <a:pt x="1211103" y="20312"/>
                  </a:lnTo>
                  <a:lnTo>
                    <a:pt x="1189065" y="5450"/>
                  </a:lnTo>
                  <a:lnTo>
                    <a:pt x="116205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9767316" y="5789676"/>
              <a:ext cx="1231900" cy="693420"/>
            </a:xfrm>
            <a:custGeom>
              <a:avLst/>
              <a:gdLst/>
              <a:ahLst/>
              <a:cxnLst/>
              <a:rect l="l" t="t" r="r" b="b"/>
              <a:pathLst>
                <a:path w="1231900" h="693420">
                  <a:moveTo>
                    <a:pt x="0" y="69342"/>
                  </a:moveTo>
                  <a:lnTo>
                    <a:pt x="5441" y="42353"/>
                  </a:lnTo>
                  <a:lnTo>
                    <a:pt x="20288" y="20312"/>
                  </a:lnTo>
                  <a:lnTo>
                    <a:pt x="42326" y="5450"/>
                  </a:lnTo>
                  <a:lnTo>
                    <a:pt x="69341" y="0"/>
                  </a:lnTo>
                  <a:lnTo>
                    <a:pt x="1162050" y="0"/>
                  </a:lnTo>
                  <a:lnTo>
                    <a:pt x="1189065" y="5450"/>
                  </a:lnTo>
                  <a:lnTo>
                    <a:pt x="1211103" y="20312"/>
                  </a:lnTo>
                  <a:lnTo>
                    <a:pt x="1225950" y="42353"/>
                  </a:lnTo>
                  <a:lnTo>
                    <a:pt x="1231391" y="69342"/>
                  </a:lnTo>
                  <a:lnTo>
                    <a:pt x="1231391" y="624078"/>
                  </a:lnTo>
                  <a:lnTo>
                    <a:pt x="1225950" y="651071"/>
                  </a:lnTo>
                  <a:lnTo>
                    <a:pt x="1211103" y="673112"/>
                  </a:lnTo>
                  <a:lnTo>
                    <a:pt x="1189065" y="687971"/>
                  </a:lnTo>
                  <a:lnTo>
                    <a:pt x="1162050" y="693420"/>
                  </a:lnTo>
                  <a:lnTo>
                    <a:pt x="69341" y="693420"/>
                  </a:lnTo>
                  <a:lnTo>
                    <a:pt x="42326" y="687969"/>
                  </a:lnTo>
                  <a:lnTo>
                    <a:pt x="20288" y="673107"/>
                  </a:lnTo>
                  <a:lnTo>
                    <a:pt x="5441" y="651066"/>
                  </a:lnTo>
                  <a:lnTo>
                    <a:pt x="0" y="624078"/>
                  </a:lnTo>
                  <a:lnTo>
                    <a:pt x="0" y="69342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9889236" y="5905500"/>
              <a:ext cx="1231900" cy="693420"/>
            </a:xfrm>
            <a:custGeom>
              <a:avLst/>
              <a:gdLst/>
              <a:ahLst/>
              <a:cxnLst/>
              <a:rect l="l" t="t" r="r" b="b"/>
              <a:pathLst>
                <a:path w="1231900" h="693420">
                  <a:moveTo>
                    <a:pt x="1162050" y="0"/>
                  </a:moveTo>
                  <a:lnTo>
                    <a:pt x="69342" y="0"/>
                  </a:lnTo>
                  <a:lnTo>
                    <a:pt x="42326" y="5450"/>
                  </a:lnTo>
                  <a:lnTo>
                    <a:pt x="20288" y="20312"/>
                  </a:lnTo>
                  <a:lnTo>
                    <a:pt x="5441" y="42353"/>
                  </a:lnTo>
                  <a:lnTo>
                    <a:pt x="0" y="69341"/>
                  </a:lnTo>
                  <a:lnTo>
                    <a:pt x="0" y="624078"/>
                  </a:lnTo>
                  <a:lnTo>
                    <a:pt x="5441" y="651066"/>
                  </a:lnTo>
                  <a:lnTo>
                    <a:pt x="20288" y="673107"/>
                  </a:lnTo>
                  <a:lnTo>
                    <a:pt x="42326" y="687969"/>
                  </a:lnTo>
                  <a:lnTo>
                    <a:pt x="69342" y="693420"/>
                  </a:lnTo>
                  <a:lnTo>
                    <a:pt x="1162050" y="693420"/>
                  </a:lnTo>
                  <a:lnTo>
                    <a:pt x="1189065" y="687971"/>
                  </a:lnTo>
                  <a:lnTo>
                    <a:pt x="1211103" y="673112"/>
                  </a:lnTo>
                  <a:lnTo>
                    <a:pt x="1225950" y="651071"/>
                  </a:lnTo>
                  <a:lnTo>
                    <a:pt x="1231392" y="624078"/>
                  </a:lnTo>
                  <a:lnTo>
                    <a:pt x="1231392" y="69341"/>
                  </a:lnTo>
                  <a:lnTo>
                    <a:pt x="1225950" y="42353"/>
                  </a:lnTo>
                  <a:lnTo>
                    <a:pt x="1211103" y="20312"/>
                  </a:lnTo>
                  <a:lnTo>
                    <a:pt x="1189065" y="5450"/>
                  </a:lnTo>
                  <a:lnTo>
                    <a:pt x="116205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889236" y="5905500"/>
              <a:ext cx="1231900" cy="693420"/>
            </a:xfrm>
            <a:custGeom>
              <a:avLst/>
              <a:gdLst/>
              <a:ahLst/>
              <a:cxnLst/>
              <a:rect l="l" t="t" r="r" b="b"/>
              <a:pathLst>
                <a:path w="1231900" h="693420">
                  <a:moveTo>
                    <a:pt x="0" y="69341"/>
                  </a:moveTo>
                  <a:lnTo>
                    <a:pt x="5441" y="42353"/>
                  </a:lnTo>
                  <a:lnTo>
                    <a:pt x="20288" y="20312"/>
                  </a:lnTo>
                  <a:lnTo>
                    <a:pt x="42326" y="5450"/>
                  </a:lnTo>
                  <a:lnTo>
                    <a:pt x="69342" y="0"/>
                  </a:lnTo>
                  <a:lnTo>
                    <a:pt x="1162050" y="0"/>
                  </a:lnTo>
                  <a:lnTo>
                    <a:pt x="1189065" y="5450"/>
                  </a:lnTo>
                  <a:lnTo>
                    <a:pt x="1211103" y="20312"/>
                  </a:lnTo>
                  <a:lnTo>
                    <a:pt x="1225950" y="42353"/>
                  </a:lnTo>
                  <a:lnTo>
                    <a:pt x="1231392" y="69341"/>
                  </a:lnTo>
                  <a:lnTo>
                    <a:pt x="1231392" y="624078"/>
                  </a:lnTo>
                  <a:lnTo>
                    <a:pt x="1225950" y="651071"/>
                  </a:lnTo>
                  <a:lnTo>
                    <a:pt x="1211103" y="673112"/>
                  </a:lnTo>
                  <a:lnTo>
                    <a:pt x="1189065" y="687971"/>
                  </a:lnTo>
                  <a:lnTo>
                    <a:pt x="1162050" y="693420"/>
                  </a:lnTo>
                  <a:lnTo>
                    <a:pt x="69342" y="693420"/>
                  </a:lnTo>
                  <a:lnTo>
                    <a:pt x="42326" y="687969"/>
                  </a:lnTo>
                  <a:lnTo>
                    <a:pt x="20288" y="673107"/>
                  </a:lnTo>
                  <a:lnTo>
                    <a:pt x="5441" y="651066"/>
                  </a:lnTo>
                  <a:lnTo>
                    <a:pt x="0" y="624078"/>
                  </a:lnTo>
                  <a:lnTo>
                    <a:pt x="0" y="69341"/>
                  </a:lnTo>
                  <a:close/>
                </a:path>
              </a:pathLst>
            </a:custGeom>
            <a:ln w="127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9998456" y="5951626"/>
            <a:ext cx="1012825" cy="54991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 indent="295275">
              <a:lnSpc>
                <a:spcPts val="1970"/>
              </a:lnSpc>
              <a:spcBef>
                <a:spcPts val="320"/>
              </a:spcBef>
            </a:pPr>
            <a:r>
              <a:rPr sz="1800" dirty="0">
                <a:latin typeface="Calibri"/>
                <a:cs typeface="Calibri"/>
              </a:rPr>
              <a:t>Інші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ма</a:t>
            </a:r>
            <a:r>
              <a:rPr sz="1800" spc="-20" dirty="0">
                <a:latin typeface="Calibri"/>
                <a:cs typeface="Calibri"/>
              </a:rPr>
              <a:t>т</a:t>
            </a:r>
            <a:r>
              <a:rPr sz="1800" dirty="0">
                <a:latin typeface="Calibri"/>
                <a:cs typeface="Calibri"/>
              </a:rPr>
              <a:t>е</a:t>
            </a:r>
            <a:r>
              <a:rPr sz="1800" spc="5" dirty="0">
                <a:latin typeface="Calibri"/>
                <a:cs typeface="Calibri"/>
              </a:rPr>
              <a:t>р</a:t>
            </a:r>
            <a:r>
              <a:rPr sz="1800" spc="-5" dirty="0">
                <a:latin typeface="Calibri"/>
                <a:cs typeface="Calibri"/>
              </a:rPr>
              <a:t>і</a:t>
            </a:r>
            <a:r>
              <a:rPr sz="1800" dirty="0">
                <a:latin typeface="Calibri"/>
                <a:cs typeface="Calibri"/>
              </a:rPr>
              <a:t>а</a:t>
            </a:r>
            <a:r>
              <a:rPr sz="1800" spc="5" dirty="0">
                <a:latin typeface="Calibri"/>
                <a:cs typeface="Calibri"/>
              </a:rPr>
              <a:t>л</a:t>
            </a:r>
            <a:r>
              <a:rPr sz="1800" dirty="0">
                <a:latin typeface="Calibri"/>
                <a:cs typeface="Calibri"/>
              </a:rPr>
              <a:t>и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65135" y="3489959"/>
            <a:ext cx="2796539" cy="1828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69334" y="629488"/>
            <a:ext cx="477647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" dirty="0"/>
              <a:t>Види</a:t>
            </a:r>
            <a:r>
              <a:rPr spc="-65" dirty="0"/>
              <a:t> </a:t>
            </a:r>
            <a:r>
              <a:rPr spc="-25" dirty="0"/>
              <a:t>кар’єрного</a:t>
            </a:r>
            <a:r>
              <a:rPr spc="-90" dirty="0"/>
              <a:t> </a:t>
            </a:r>
            <a:r>
              <a:rPr spc="-25" dirty="0"/>
              <a:t>транспорту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16939" y="1624660"/>
            <a:ext cx="7893050" cy="4668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Для</a:t>
            </a:r>
            <a:r>
              <a:rPr sz="2800" spc="-10" dirty="0">
                <a:latin typeface="Calibri"/>
                <a:cs typeface="Calibri"/>
              </a:rPr>
              <a:t> переміщення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кар’єрних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вантажів</a:t>
            </a:r>
            <a:r>
              <a:rPr sz="2800" spc="-10" dirty="0">
                <a:latin typeface="Calibri"/>
                <a:cs typeface="Calibri"/>
              </a:rPr>
              <a:t> застосовують: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25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800" b="1" spc="-5" dirty="0">
                <a:latin typeface="Calibri"/>
                <a:cs typeface="Calibri"/>
              </a:rPr>
              <a:t>транспорт циклічної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дiї</a:t>
            </a:r>
            <a:endParaRPr sz="2800">
              <a:latin typeface="Calibri"/>
              <a:cs typeface="Calibri"/>
            </a:endParaRPr>
          </a:p>
          <a:p>
            <a:pPr marL="996950" lvl="1" indent="-229235">
              <a:lnSpc>
                <a:spcPct val="100000"/>
              </a:lnSpc>
              <a:spcBef>
                <a:spcPts val="325"/>
              </a:spcBef>
              <a:buFont typeface="Microsoft Sans Serif"/>
              <a:buChar char="•"/>
              <a:tabLst>
                <a:tab pos="997585" algn="l"/>
              </a:tabLst>
            </a:pPr>
            <a:r>
              <a:rPr sz="2800" spc="-10" dirty="0">
                <a:latin typeface="Calibri"/>
                <a:cs typeface="Calibri"/>
              </a:rPr>
              <a:t>залізничний,</a:t>
            </a:r>
            <a:endParaRPr sz="2800">
              <a:latin typeface="Calibri"/>
              <a:cs typeface="Calibri"/>
            </a:endParaRPr>
          </a:p>
          <a:p>
            <a:pPr marL="996950" lvl="1" indent="-229235">
              <a:lnSpc>
                <a:spcPct val="100000"/>
              </a:lnSpc>
              <a:spcBef>
                <a:spcPts val="325"/>
              </a:spcBef>
              <a:buFont typeface="Microsoft Sans Serif"/>
              <a:buChar char="•"/>
              <a:tabLst>
                <a:tab pos="997585" algn="l"/>
              </a:tabLst>
            </a:pPr>
            <a:r>
              <a:rPr sz="2800" spc="-10" dirty="0">
                <a:latin typeface="Calibri"/>
                <a:cs typeface="Calibri"/>
              </a:rPr>
              <a:t>автомобільний,</a:t>
            </a:r>
            <a:endParaRPr sz="2800">
              <a:latin typeface="Calibri"/>
              <a:cs typeface="Calibri"/>
            </a:endParaRPr>
          </a:p>
          <a:p>
            <a:pPr marL="996950" lvl="1" indent="-229235">
              <a:lnSpc>
                <a:spcPct val="100000"/>
              </a:lnSpc>
              <a:spcBef>
                <a:spcPts val="335"/>
              </a:spcBef>
              <a:buFont typeface="Microsoft Sans Serif"/>
              <a:buChar char="•"/>
              <a:tabLst>
                <a:tab pos="997585" algn="l"/>
              </a:tabLst>
            </a:pPr>
            <a:r>
              <a:rPr sz="2800" spc="-10" dirty="0">
                <a:latin typeface="Calibri"/>
                <a:cs typeface="Calibri"/>
              </a:rPr>
              <a:t>канатний;</a:t>
            </a:r>
            <a:endParaRPr sz="28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Microsoft Sans Serif"/>
              <a:buChar char="•"/>
            </a:pPr>
            <a:endParaRPr sz="325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buFont typeface="Microsoft Sans Serif"/>
              <a:buChar char="•"/>
              <a:tabLst>
                <a:tab pos="241935" algn="l"/>
              </a:tabLst>
            </a:pPr>
            <a:r>
              <a:rPr sz="2800" b="1" spc="-10" dirty="0">
                <a:latin typeface="Calibri"/>
                <a:cs typeface="Calibri"/>
              </a:rPr>
              <a:t>безупинної</a:t>
            </a:r>
            <a:r>
              <a:rPr sz="2800" b="1" spc="1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дiї</a:t>
            </a:r>
            <a:endParaRPr sz="2800">
              <a:latin typeface="Calibri"/>
              <a:cs typeface="Calibri"/>
            </a:endParaRPr>
          </a:p>
          <a:p>
            <a:pPr marL="910590" lvl="1" indent="-177165">
              <a:lnSpc>
                <a:spcPct val="100000"/>
              </a:lnSpc>
              <a:spcBef>
                <a:spcPts val="340"/>
              </a:spcBef>
              <a:buFont typeface="Microsoft Sans Serif"/>
              <a:buChar char="•"/>
              <a:tabLst>
                <a:tab pos="910590" algn="l"/>
              </a:tabLst>
            </a:pPr>
            <a:r>
              <a:rPr sz="2800" spc="-10" dirty="0">
                <a:latin typeface="Calibri"/>
                <a:cs typeface="Calibri"/>
              </a:rPr>
              <a:t>конвеєрний,</a:t>
            </a:r>
            <a:endParaRPr sz="2800">
              <a:latin typeface="Calibri"/>
              <a:cs typeface="Calibri"/>
            </a:endParaRPr>
          </a:p>
          <a:p>
            <a:pPr marL="910590" lvl="1" indent="-177165">
              <a:lnSpc>
                <a:spcPct val="100000"/>
              </a:lnSpc>
              <a:spcBef>
                <a:spcPts val="325"/>
              </a:spcBef>
              <a:buFont typeface="Microsoft Sans Serif"/>
              <a:buChar char="•"/>
              <a:tabLst>
                <a:tab pos="910590" algn="l"/>
              </a:tabLst>
            </a:pPr>
            <a:r>
              <a:rPr sz="2800" spc="-10" dirty="0">
                <a:latin typeface="Calibri"/>
                <a:cs typeface="Calibri"/>
              </a:rPr>
              <a:t>гідравлічний.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99303" y="2290572"/>
            <a:ext cx="2796540" cy="200558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3157" y="434466"/>
            <a:ext cx="390334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Залізничний</a:t>
            </a:r>
            <a:r>
              <a:rPr spc="-114" dirty="0"/>
              <a:t> </a:t>
            </a:r>
            <a:r>
              <a:rPr spc="-25" dirty="0"/>
              <a:t>транспорт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9331" y="1174750"/>
            <a:ext cx="6901180" cy="5147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i="1" dirty="0">
                <a:latin typeface="Calibri"/>
                <a:cs typeface="Calibri"/>
              </a:rPr>
              <a:t>Залізничний транспорт </a:t>
            </a:r>
            <a:r>
              <a:rPr sz="2400" spc="-10" dirty="0">
                <a:latin typeface="Calibri"/>
                <a:cs typeface="Calibri"/>
              </a:rPr>
              <a:t>застосовують </a:t>
            </a:r>
            <a:r>
              <a:rPr sz="2400" dirty="0">
                <a:latin typeface="Calibri"/>
                <a:cs typeface="Calibri"/>
              </a:rPr>
              <a:t>на </a:t>
            </a:r>
            <a:r>
              <a:rPr sz="2400" spc="-5" dirty="0">
                <a:latin typeface="Calibri"/>
                <a:cs typeface="Calibri"/>
              </a:rPr>
              <a:t>кар’єрах </a:t>
            </a:r>
            <a:r>
              <a:rPr sz="2400" spc="-15" dirty="0">
                <a:latin typeface="Calibri"/>
                <a:cs typeface="Calibri"/>
              </a:rPr>
              <a:t>із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великим </a:t>
            </a:r>
            <a:r>
              <a:rPr sz="2400" dirty="0">
                <a:latin typeface="Calibri"/>
                <a:cs typeface="Calibri"/>
              </a:rPr>
              <a:t>річним </a:t>
            </a:r>
            <a:r>
              <a:rPr sz="2400" spc="-10" dirty="0">
                <a:latin typeface="Calibri"/>
                <a:cs typeface="Calibri"/>
              </a:rPr>
              <a:t>вантажообігом </a:t>
            </a:r>
            <a:r>
              <a:rPr sz="2400" spc="-5" dirty="0">
                <a:latin typeface="Calibri"/>
                <a:cs typeface="Calibri"/>
              </a:rPr>
              <a:t>(10-15 </a:t>
            </a:r>
            <a:r>
              <a:rPr sz="2400" dirty="0">
                <a:latin typeface="Calibri"/>
                <a:cs typeface="Calibri"/>
              </a:rPr>
              <a:t>млн. </a:t>
            </a:r>
            <a:r>
              <a:rPr sz="2400" spc="-5" dirty="0">
                <a:latin typeface="Calibri"/>
                <a:cs typeface="Calibri"/>
              </a:rPr>
              <a:t>т)</a:t>
            </a:r>
            <a:r>
              <a:rPr sz="2400" dirty="0">
                <a:latin typeface="Calibri"/>
                <a:cs typeface="Calibri"/>
              </a:rPr>
              <a:t> при 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глибині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розробки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до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150-300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м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і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дальності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транспортування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більш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4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км.</a:t>
            </a:r>
            <a:endParaRPr sz="2400">
              <a:latin typeface="Calibri"/>
              <a:cs typeface="Calibri"/>
            </a:endParaRPr>
          </a:p>
          <a:p>
            <a:pPr marL="241300" marR="537210" indent="-229235" algn="just">
              <a:lnSpc>
                <a:spcPct val="100000"/>
              </a:lnSpc>
              <a:buFont typeface="Microsoft Sans Serif"/>
              <a:buChar char="•"/>
              <a:tabLst>
                <a:tab pos="241935" algn="l"/>
              </a:tabLst>
            </a:pPr>
            <a:r>
              <a:rPr sz="2400" spc="-15" dirty="0">
                <a:latin typeface="Calibri"/>
                <a:cs typeface="Calibri"/>
              </a:rPr>
              <a:t>Рейкові </a:t>
            </a:r>
            <a:r>
              <a:rPr sz="2400" spc="-20" dirty="0">
                <a:latin typeface="Calibri"/>
                <a:cs typeface="Calibri"/>
              </a:rPr>
              <a:t>колiї </a:t>
            </a:r>
            <a:r>
              <a:rPr sz="2400" dirty="0">
                <a:latin typeface="Calibri"/>
                <a:cs typeface="Calibri"/>
              </a:rPr>
              <a:t>за </a:t>
            </a:r>
            <a:r>
              <a:rPr sz="2400" spc="-5" dirty="0">
                <a:latin typeface="Calibri"/>
                <a:cs typeface="Calibri"/>
              </a:rPr>
              <a:t>умовами експлуатації ділять </a:t>
            </a:r>
            <a:r>
              <a:rPr sz="2400" dirty="0">
                <a:latin typeface="Calibri"/>
                <a:cs typeface="Calibri"/>
              </a:rPr>
              <a:t>на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стаціонарні,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що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зберігають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своє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положення</a:t>
            </a:r>
            <a:endParaRPr sz="2400">
              <a:latin typeface="Calibri"/>
              <a:cs typeface="Calibri"/>
            </a:endParaRPr>
          </a:p>
          <a:p>
            <a:pPr marL="241300" marR="436245" algn="just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Calibri"/>
                <a:cs typeface="Calibri"/>
              </a:rPr>
              <a:t>постійно </a:t>
            </a:r>
            <a:r>
              <a:rPr sz="2400" dirty="0">
                <a:latin typeface="Calibri"/>
                <a:cs typeface="Calibri"/>
              </a:rPr>
              <a:t>або </a:t>
            </a:r>
            <a:r>
              <a:rPr sz="2400" spc="-10" dirty="0">
                <a:latin typeface="Calibri"/>
                <a:cs typeface="Calibri"/>
              </a:rPr>
              <a:t>протягом </a:t>
            </a:r>
            <a:r>
              <a:rPr sz="2400" spc="-5" dirty="0">
                <a:latin typeface="Calibri"/>
                <a:cs typeface="Calibri"/>
              </a:rPr>
              <a:t>тривалого </a:t>
            </a:r>
            <a:r>
              <a:rPr sz="2400" spc="-15" dirty="0">
                <a:latin typeface="Calibri"/>
                <a:cs typeface="Calibri"/>
              </a:rPr>
              <a:t>періоду </a:t>
            </a:r>
            <a:r>
              <a:rPr sz="2400" spc="-10" dirty="0">
                <a:latin typeface="Calibri"/>
                <a:cs typeface="Calibri"/>
              </a:rPr>
              <a:t>часу, </a:t>
            </a:r>
            <a:r>
              <a:rPr sz="2400" dirty="0">
                <a:latin typeface="Calibri"/>
                <a:cs typeface="Calibri"/>
              </a:rPr>
              <a:t>і </a:t>
            </a:r>
            <a:r>
              <a:rPr sz="2400" spc="-5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тимчасові,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що </a:t>
            </a:r>
            <a:r>
              <a:rPr sz="2400" spc="-10" dirty="0">
                <a:latin typeface="Calibri"/>
                <a:cs typeface="Calibri"/>
              </a:rPr>
              <a:t>періодично </a:t>
            </a:r>
            <a:r>
              <a:rPr sz="2400" spc="-5" dirty="0">
                <a:latin typeface="Calibri"/>
                <a:cs typeface="Calibri"/>
              </a:rPr>
              <a:t>переміщуються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на</a:t>
            </a:r>
            <a:endParaRPr sz="2400">
              <a:latin typeface="Calibri"/>
              <a:cs typeface="Calibri"/>
            </a:endParaRPr>
          </a:p>
          <a:p>
            <a:pPr marL="241300" algn="just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уступах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і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відвалах.</a:t>
            </a:r>
            <a:endParaRPr sz="2400">
              <a:latin typeface="Calibri"/>
              <a:cs typeface="Calibri"/>
            </a:endParaRPr>
          </a:p>
          <a:p>
            <a:pPr marL="241300" indent="-229235" algn="just">
              <a:lnSpc>
                <a:spcPct val="100000"/>
              </a:lnSpc>
              <a:buFont typeface="Microsoft Sans Serif"/>
              <a:buChar char="•"/>
              <a:tabLst>
                <a:tab pos="241935" algn="l"/>
              </a:tabLst>
            </a:pPr>
            <a:r>
              <a:rPr sz="2400" spc="-5" dirty="0">
                <a:latin typeface="Calibri"/>
                <a:cs typeface="Calibri"/>
              </a:rPr>
              <a:t>На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кар’єрах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середньої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і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значної </a:t>
            </a:r>
            <a:r>
              <a:rPr sz="2400" spc="-10" dirty="0">
                <a:latin typeface="Calibri"/>
                <a:cs typeface="Calibri"/>
              </a:rPr>
              <a:t>потужності</a:t>
            </a:r>
            <a:endParaRPr sz="2400">
              <a:latin typeface="Calibri"/>
              <a:cs typeface="Calibri"/>
            </a:endParaRPr>
          </a:p>
          <a:p>
            <a:pPr marL="241300" marR="88265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прийнята стандартна </a:t>
            </a:r>
            <a:r>
              <a:rPr sz="2400" dirty="0">
                <a:latin typeface="Calibri"/>
                <a:cs typeface="Calibri"/>
              </a:rPr>
              <a:t>ширина </a:t>
            </a:r>
            <a:r>
              <a:rPr sz="2400" spc="-20" dirty="0">
                <a:latin typeface="Calibri"/>
                <a:cs typeface="Calibri"/>
              </a:rPr>
              <a:t>колії, </a:t>
            </a:r>
            <a:r>
              <a:rPr sz="2400" spc="-5" dirty="0">
                <a:latin typeface="Calibri"/>
                <a:cs typeface="Calibri"/>
              </a:rPr>
              <a:t>рівна 1524 мм.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Вузьку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колію</a:t>
            </a:r>
            <a:r>
              <a:rPr sz="2400" spc="-5" dirty="0">
                <a:latin typeface="Calibri"/>
                <a:cs typeface="Calibri"/>
              </a:rPr>
              <a:t> (750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мм, </a:t>
            </a:r>
            <a:r>
              <a:rPr sz="2400" spc="-20" dirty="0">
                <a:latin typeface="Calibri"/>
                <a:cs typeface="Calibri"/>
              </a:rPr>
              <a:t>іноді</a:t>
            </a:r>
            <a:r>
              <a:rPr sz="2400" spc="-5" dirty="0">
                <a:latin typeface="Calibri"/>
                <a:cs typeface="Calibri"/>
              </a:rPr>
              <a:t> 900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і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1000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мм)</a:t>
            </a:r>
            <a:endParaRPr sz="2400">
              <a:latin typeface="Calibri"/>
              <a:cs typeface="Calibri"/>
            </a:endParaRPr>
          </a:p>
          <a:p>
            <a:pPr marL="241300" marR="50800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застосовують </a:t>
            </a:r>
            <a:r>
              <a:rPr sz="2400" spc="-5" dirty="0">
                <a:latin typeface="Calibri"/>
                <a:cs typeface="Calibri"/>
              </a:rPr>
              <a:t>зрідка </a:t>
            </a:r>
            <a:r>
              <a:rPr sz="2400" dirty="0">
                <a:latin typeface="Calibri"/>
                <a:cs typeface="Calibri"/>
              </a:rPr>
              <a:t>– на </a:t>
            </a:r>
            <a:r>
              <a:rPr sz="2400" spc="-5" dirty="0">
                <a:latin typeface="Calibri"/>
                <a:cs typeface="Calibri"/>
              </a:rPr>
              <a:t>кар’єрах </a:t>
            </a:r>
            <a:r>
              <a:rPr sz="2400" dirty="0">
                <a:latin typeface="Calibri"/>
                <a:cs typeface="Calibri"/>
              </a:rPr>
              <a:t>із </a:t>
            </a:r>
            <a:r>
              <a:rPr sz="2400" spc="-10" dirty="0">
                <a:latin typeface="Calibri"/>
                <a:cs typeface="Calibri"/>
              </a:rPr>
              <a:t>невеликим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вантажообігом.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68540" y="684276"/>
            <a:ext cx="4823459" cy="24384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53300" y="3366515"/>
            <a:ext cx="4838700" cy="321563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0678" y="506425"/>
            <a:ext cx="43935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Автомобільний</a:t>
            </a:r>
            <a:r>
              <a:rPr spc="-150" dirty="0"/>
              <a:t> </a:t>
            </a:r>
            <a:r>
              <a:rPr spc="-25" dirty="0"/>
              <a:t>транспорт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35655" y="1247013"/>
            <a:ext cx="2921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00555" algn="l"/>
              </a:tabLst>
            </a:pPr>
            <a:r>
              <a:rPr sz="2400" i="1" dirty="0">
                <a:latin typeface="Calibri"/>
                <a:cs typeface="Calibri"/>
              </a:rPr>
              <a:t>тр</a:t>
            </a:r>
            <a:r>
              <a:rPr sz="2400" i="1" spc="10" dirty="0">
                <a:latin typeface="Calibri"/>
                <a:cs typeface="Calibri"/>
              </a:rPr>
              <a:t>а</a:t>
            </a:r>
            <a:r>
              <a:rPr sz="2400" i="1" dirty="0">
                <a:latin typeface="Calibri"/>
                <a:cs typeface="Calibri"/>
              </a:rPr>
              <a:t>н</a:t>
            </a:r>
            <a:r>
              <a:rPr sz="2400" i="1" spc="-10" dirty="0">
                <a:latin typeface="Calibri"/>
                <a:cs typeface="Calibri"/>
              </a:rPr>
              <a:t>с</a:t>
            </a:r>
            <a:r>
              <a:rPr sz="2400" i="1" dirty="0">
                <a:latin typeface="Calibri"/>
                <a:cs typeface="Calibri"/>
              </a:rPr>
              <a:t>порт	</a:t>
            </a:r>
            <a:r>
              <a:rPr sz="2400" spc="10" dirty="0">
                <a:latin typeface="Calibri"/>
                <a:cs typeface="Calibri"/>
              </a:rPr>
              <a:t>ш</a:t>
            </a:r>
            <a:r>
              <a:rPr sz="2400" dirty="0">
                <a:latin typeface="Calibri"/>
                <a:cs typeface="Calibri"/>
              </a:rPr>
              <a:t>иро</a:t>
            </a:r>
            <a:r>
              <a:rPr sz="2400" spc="-40" dirty="0">
                <a:latin typeface="Calibri"/>
                <a:cs typeface="Calibri"/>
              </a:rPr>
              <a:t>к</a:t>
            </a:r>
            <a:r>
              <a:rPr sz="2400" dirty="0">
                <a:latin typeface="Calibri"/>
                <a:cs typeface="Calibri"/>
              </a:rPr>
              <a:t>о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56634" y="1612468"/>
            <a:ext cx="16986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переміщенні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18664" y="1612468"/>
            <a:ext cx="1299845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704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при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35" dirty="0">
                <a:latin typeface="Calibri"/>
                <a:cs typeface="Calibri"/>
              </a:rPr>
              <a:t>к</a:t>
            </a:r>
            <a:r>
              <a:rPr sz="2400" dirty="0">
                <a:latin typeface="Calibri"/>
                <a:cs typeface="Calibri"/>
              </a:rPr>
              <a:t>ар’єр</a:t>
            </a:r>
            <a:r>
              <a:rPr sz="2400" spc="-10" dirty="0">
                <a:latin typeface="Calibri"/>
                <a:cs typeface="Calibri"/>
              </a:rPr>
              <a:t>н</a:t>
            </a:r>
            <a:r>
              <a:rPr sz="2400" dirty="0">
                <a:latin typeface="Calibri"/>
                <a:cs typeface="Calibri"/>
              </a:rPr>
              <a:t>их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6763" y="1247013"/>
            <a:ext cx="212153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702435" algn="l"/>
              </a:tabLst>
            </a:pPr>
            <a:r>
              <a:rPr sz="2400" i="1" spc="-5" dirty="0">
                <a:latin typeface="Calibri"/>
                <a:cs typeface="Calibri"/>
              </a:rPr>
              <a:t>Автомобільний </a:t>
            </a:r>
            <a:r>
              <a:rPr sz="2400" i="1" spc="-5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застосовується </a:t>
            </a:r>
            <a:r>
              <a:rPr sz="2400" spc="-5" dirty="0">
                <a:latin typeface="Calibri"/>
                <a:cs typeface="Calibri"/>
              </a:rPr>
              <a:t> різноманітних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основни</a:t>
            </a:r>
            <a:r>
              <a:rPr sz="2400" spc="-10" dirty="0">
                <a:latin typeface="Calibri"/>
                <a:cs typeface="Calibri"/>
              </a:rPr>
              <a:t>й</a:t>
            </a:r>
            <a:r>
              <a:rPr sz="2400" dirty="0">
                <a:latin typeface="Calibri"/>
                <a:cs typeface="Calibri"/>
              </a:rPr>
              <a:t>,	</a:t>
            </a:r>
            <a:r>
              <a:rPr sz="2400" spc="-5" dirty="0">
                <a:latin typeface="Calibri"/>
                <a:cs typeface="Calibri"/>
              </a:rPr>
              <a:t>так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3755" y="1978914"/>
            <a:ext cx="28835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73480">
              <a:lnSpc>
                <a:spcPct val="100000"/>
              </a:lnSpc>
              <a:spcBef>
                <a:spcPts val="100"/>
              </a:spcBef>
              <a:tabLst>
                <a:tab pos="443865" algn="l"/>
                <a:tab pos="951230" algn="l"/>
                <a:tab pos="2583815" algn="l"/>
                <a:tab pos="2740660" algn="l"/>
              </a:tabLst>
            </a:pPr>
            <a:r>
              <a:rPr sz="2400" dirty="0">
                <a:latin typeface="Calibri"/>
                <a:cs typeface="Calibri"/>
              </a:rPr>
              <a:t>вант</a:t>
            </a:r>
            <a:r>
              <a:rPr sz="2400" spc="-10" dirty="0">
                <a:latin typeface="Calibri"/>
                <a:cs typeface="Calibri"/>
              </a:rPr>
              <a:t>а</a:t>
            </a:r>
            <a:r>
              <a:rPr sz="2400" dirty="0">
                <a:latin typeface="Calibri"/>
                <a:cs typeface="Calibri"/>
              </a:rPr>
              <a:t>ж</a:t>
            </a:r>
            <a:r>
              <a:rPr sz="2400" spc="-10" dirty="0">
                <a:latin typeface="Calibri"/>
                <a:cs typeface="Calibri"/>
              </a:rPr>
              <a:t>і</a:t>
            </a:r>
            <a:r>
              <a:rPr sz="2400" dirty="0">
                <a:latin typeface="Calibri"/>
                <a:cs typeface="Calibri"/>
              </a:rPr>
              <a:t>в	як  і	в	сп</a:t>
            </a:r>
            <a:r>
              <a:rPr sz="2400" spc="-50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лу</a:t>
            </a:r>
            <a:r>
              <a:rPr sz="2400" dirty="0">
                <a:latin typeface="Calibri"/>
                <a:cs typeface="Calibri"/>
              </a:rPr>
              <a:t>ченні		з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6763" y="2710434"/>
            <a:ext cx="533908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залізничним,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конвеєрним,</a:t>
            </a:r>
            <a:r>
              <a:rPr sz="2400" spc="-5" dirty="0">
                <a:latin typeface="Calibri"/>
                <a:cs typeface="Calibri"/>
              </a:rPr>
              <a:t> скіповим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та 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іншими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видами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транспорту.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Особливо 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ефективне</a:t>
            </a:r>
            <a:r>
              <a:rPr sz="2400" spc="1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його</a:t>
            </a:r>
            <a:r>
              <a:rPr sz="2400" spc="14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застосування</a:t>
            </a:r>
            <a:r>
              <a:rPr sz="2400" spc="1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</a:t>
            </a:r>
            <a:r>
              <a:rPr sz="2400" spc="14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період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6763" y="3807967"/>
            <a:ext cx="53384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30705" algn="l"/>
                <a:tab pos="3094355" algn="l"/>
                <a:tab pos="3822700" algn="l"/>
              </a:tabLst>
            </a:pPr>
            <a:r>
              <a:rPr sz="2400" spc="-20" dirty="0">
                <a:latin typeface="Calibri"/>
                <a:cs typeface="Calibri"/>
              </a:rPr>
              <a:t>будівництва	</a:t>
            </a:r>
            <a:r>
              <a:rPr sz="2400" spc="-15" dirty="0">
                <a:latin typeface="Calibri"/>
                <a:cs typeface="Calibri"/>
              </a:rPr>
              <a:t>кар’єру,	</a:t>
            </a:r>
            <a:r>
              <a:rPr sz="2400" dirty="0">
                <a:latin typeface="Calibri"/>
                <a:cs typeface="Calibri"/>
              </a:rPr>
              <a:t>при	</a:t>
            </a:r>
            <a:r>
              <a:rPr sz="2400" spc="-5" dirty="0">
                <a:latin typeface="Calibri"/>
                <a:cs typeface="Calibri"/>
              </a:rPr>
              <a:t>інтенсивній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6763" y="4173423"/>
            <a:ext cx="53422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розробці</a:t>
            </a:r>
            <a:r>
              <a:rPr sz="2400" spc="9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родовищ</a:t>
            </a:r>
            <a:r>
              <a:rPr sz="2400" spc="1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з</a:t>
            </a:r>
            <a:r>
              <a:rPr sz="2400" spc="10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великою</a:t>
            </a:r>
            <a:r>
              <a:rPr sz="2400" spc="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швидкістю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6763" y="4539742"/>
            <a:ext cx="164846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просування </a:t>
            </a:r>
            <a:r>
              <a:rPr sz="2400" dirty="0">
                <a:latin typeface="Calibri"/>
                <a:cs typeface="Calibri"/>
              </a:rPr>
              <a:t> за</a:t>
            </a:r>
            <a:r>
              <a:rPr sz="2400" spc="-95" dirty="0">
                <a:latin typeface="Calibri"/>
                <a:cs typeface="Calibri"/>
              </a:rPr>
              <a:t>г</a:t>
            </a:r>
            <a:r>
              <a:rPr sz="2400" spc="-5" dirty="0">
                <a:latin typeface="Calibri"/>
                <a:cs typeface="Calibri"/>
              </a:rPr>
              <a:t>ли</a:t>
            </a:r>
            <a:r>
              <a:rPr sz="2400" spc="-50" dirty="0">
                <a:latin typeface="Calibri"/>
                <a:cs typeface="Calibri"/>
              </a:rPr>
              <a:t>б</a:t>
            </a:r>
            <a:r>
              <a:rPr sz="2400" spc="-5" dirty="0">
                <a:latin typeface="Calibri"/>
                <a:cs typeface="Calibri"/>
              </a:rPr>
              <a:t>лення  </a:t>
            </a:r>
            <a:r>
              <a:rPr sz="2400" spc="-10" dirty="0">
                <a:latin typeface="Calibri"/>
                <a:cs typeface="Calibri"/>
              </a:rPr>
              <a:t>вантажообіг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63572" y="4539742"/>
            <a:ext cx="135255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5910" marR="5080" indent="-283845">
              <a:lnSpc>
                <a:spcPct val="100000"/>
              </a:lnSpc>
              <a:spcBef>
                <a:spcPts val="100"/>
              </a:spcBef>
              <a:tabLst>
                <a:tab pos="1099185" algn="l"/>
              </a:tabLst>
            </a:pPr>
            <a:r>
              <a:rPr sz="2400" dirty="0">
                <a:latin typeface="Calibri"/>
                <a:cs typeface="Calibri"/>
              </a:rPr>
              <a:t>вибоїв	і 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гір</a:t>
            </a:r>
            <a:r>
              <a:rPr sz="2400" spc="-10" dirty="0">
                <a:latin typeface="Calibri"/>
                <a:cs typeface="Calibri"/>
              </a:rPr>
              <a:t>с</a:t>
            </a:r>
            <a:r>
              <a:rPr sz="2400" dirty="0">
                <a:latin typeface="Calibri"/>
                <a:cs typeface="Calibri"/>
              </a:rPr>
              <a:t>ьк</a:t>
            </a:r>
            <a:r>
              <a:rPr sz="2400" spc="-15" dirty="0">
                <a:latin typeface="Calibri"/>
                <a:cs typeface="Calibri"/>
              </a:rPr>
              <a:t>и</a:t>
            </a:r>
            <a:r>
              <a:rPr sz="2400" dirty="0">
                <a:latin typeface="Calibri"/>
                <a:cs typeface="Calibri"/>
              </a:rPr>
              <a:t>х</a:t>
            </a:r>
            <a:endParaRPr sz="2400">
              <a:latin typeface="Calibri"/>
              <a:cs typeface="Calibri"/>
            </a:endParaRPr>
          </a:p>
          <a:p>
            <a:pPr marL="88900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більший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55238" y="4539742"/>
            <a:ext cx="126555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3695" marR="5080" indent="-34163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висо</a:t>
            </a:r>
            <a:r>
              <a:rPr sz="2400" spc="-35" dirty="0">
                <a:latin typeface="Calibri"/>
                <a:cs typeface="Calibri"/>
              </a:rPr>
              <a:t>к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spc="-20" dirty="0">
                <a:latin typeface="Calibri"/>
                <a:cs typeface="Calibri"/>
              </a:rPr>
              <a:t>м</a:t>
            </a:r>
            <a:r>
              <a:rPr sz="2400" dirty="0">
                <a:latin typeface="Calibri"/>
                <a:cs typeface="Calibri"/>
              </a:rPr>
              <a:t>у  </a:t>
            </a:r>
            <a:r>
              <a:rPr sz="2400" spc="-25" dirty="0">
                <a:latin typeface="Calibri"/>
                <a:cs typeface="Calibri"/>
              </a:rPr>
              <a:t>робіт.</a:t>
            </a:r>
            <a:endParaRPr sz="2400">
              <a:latin typeface="Calibri"/>
              <a:cs typeface="Calibri"/>
            </a:endParaRPr>
          </a:p>
          <a:p>
            <a:pPr marL="21590">
              <a:lnSpc>
                <a:spcPct val="100000"/>
              </a:lnSpc>
              <a:tabLst>
                <a:tab pos="571500" algn="l"/>
              </a:tabLst>
            </a:pPr>
            <a:r>
              <a:rPr sz="2400" spc="-5" dirty="0">
                <a:latin typeface="Calibri"/>
                <a:cs typeface="Calibri"/>
              </a:rPr>
              <a:t>15	млн.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57317" y="4539742"/>
            <a:ext cx="80073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4295" algn="just">
              <a:lnSpc>
                <a:spcPct val="100000"/>
              </a:lnSpc>
              <a:spcBef>
                <a:spcPts val="100"/>
              </a:spcBef>
            </a:pP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е</a:t>
            </a:r>
            <a:r>
              <a:rPr sz="2400" spc="-10" dirty="0">
                <a:latin typeface="Calibri"/>
                <a:cs typeface="Calibri"/>
              </a:rPr>
              <a:t>м</a:t>
            </a:r>
            <a:r>
              <a:rPr sz="2400" dirty="0">
                <a:latin typeface="Calibri"/>
                <a:cs typeface="Calibri"/>
              </a:rPr>
              <a:t>пі  </a:t>
            </a:r>
            <a:r>
              <a:rPr sz="2400" spc="-10" dirty="0">
                <a:latin typeface="Calibri"/>
                <a:cs typeface="Calibri"/>
              </a:rPr>
              <a:t>Якщо 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40" dirty="0">
                <a:latin typeface="Calibri"/>
                <a:cs typeface="Calibri"/>
              </a:rPr>
              <a:t>т.,</a:t>
            </a:r>
            <a:r>
              <a:rPr sz="2400" spc="270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то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6763" y="5637377"/>
            <a:ext cx="53397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147570" algn="l"/>
                <a:tab pos="4137025" algn="l"/>
                <a:tab pos="5197475" algn="l"/>
              </a:tabLst>
            </a:pPr>
            <a:r>
              <a:rPr sz="2400" dirty="0">
                <a:latin typeface="Calibri"/>
                <a:cs typeface="Calibri"/>
              </a:rPr>
              <a:t>ав</a:t>
            </a:r>
            <a:r>
              <a:rPr sz="2400" spc="-25" dirty="0">
                <a:latin typeface="Calibri"/>
                <a:cs typeface="Calibri"/>
              </a:rPr>
              <a:t>т</a:t>
            </a:r>
            <a:r>
              <a:rPr sz="2400" spc="-20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транс</a:t>
            </a:r>
            <a:r>
              <a:rPr sz="2400" spc="-15" dirty="0">
                <a:latin typeface="Calibri"/>
                <a:cs typeface="Calibri"/>
              </a:rPr>
              <a:t>п</a:t>
            </a:r>
            <a:r>
              <a:rPr sz="2400" spc="-5" dirty="0">
                <a:latin typeface="Calibri"/>
                <a:cs typeface="Calibri"/>
              </a:rPr>
              <a:t>ор</a:t>
            </a:r>
            <a:r>
              <a:rPr sz="2400" dirty="0">
                <a:latin typeface="Calibri"/>
                <a:cs typeface="Calibri"/>
              </a:rPr>
              <a:t>т	за</a:t>
            </a:r>
            <a:r>
              <a:rPr sz="2400" spc="10" dirty="0">
                <a:latin typeface="Calibri"/>
                <a:cs typeface="Calibri"/>
              </a:rPr>
              <a:t>с</a:t>
            </a: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spc="-15" dirty="0">
                <a:latin typeface="Calibri"/>
                <a:cs typeface="Calibri"/>
              </a:rPr>
              <a:t>с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spc="-20" dirty="0">
                <a:latin typeface="Calibri"/>
                <a:cs typeface="Calibri"/>
              </a:rPr>
              <a:t>в</a:t>
            </a:r>
            <a:r>
              <a:rPr sz="2400" dirty="0">
                <a:latin typeface="Calibri"/>
                <a:cs typeface="Calibri"/>
              </a:rPr>
              <a:t>у</a:t>
            </a:r>
            <a:r>
              <a:rPr sz="2400" spc="-15" dirty="0">
                <a:latin typeface="Calibri"/>
                <a:cs typeface="Calibri"/>
              </a:rPr>
              <a:t>ю</a:t>
            </a:r>
            <a:r>
              <a:rPr sz="2400" spc="-5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ь	</a:t>
            </a:r>
            <a:r>
              <a:rPr sz="2400" spc="-5" dirty="0">
                <a:latin typeface="Calibri"/>
                <a:cs typeface="Calibri"/>
              </a:rPr>
              <a:t>ра</a:t>
            </a:r>
            <a:r>
              <a:rPr sz="2400" dirty="0">
                <a:latin typeface="Calibri"/>
                <a:cs typeface="Calibri"/>
              </a:rPr>
              <a:t>з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м	з  іншими видами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транспорту.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852159" y="3591814"/>
            <a:ext cx="5467350" cy="3134360"/>
            <a:chOff x="5852159" y="3591814"/>
            <a:chExt cx="5467350" cy="3134360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52159" y="3741420"/>
              <a:ext cx="2741676" cy="18425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06283" y="3598164"/>
              <a:ext cx="3122676" cy="312115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606283" y="3598164"/>
              <a:ext cx="3122930" cy="3121660"/>
            </a:xfrm>
            <a:custGeom>
              <a:avLst/>
              <a:gdLst/>
              <a:ahLst/>
              <a:cxnLst/>
              <a:rect l="l" t="t" r="r" b="b"/>
              <a:pathLst>
                <a:path w="3122929" h="3121659">
                  <a:moveTo>
                    <a:pt x="0" y="3121152"/>
                  </a:moveTo>
                  <a:lnTo>
                    <a:pt x="1561338" y="0"/>
                  </a:lnTo>
                  <a:lnTo>
                    <a:pt x="3122676" y="3121152"/>
                  </a:lnTo>
                  <a:lnTo>
                    <a:pt x="0" y="312115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284207" y="3912108"/>
              <a:ext cx="2028825" cy="739140"/>
            </a:xfrm>
            <a:custGeom>
              <a:avLst/>
              <a:gdLst/>
              <a:ahLst/>
              <a:cxnLst/>
              <a:rect l="l" t="t" r="r" b="b"/>
              <a:pathLst>
                <a:path w="2028825" h="739139">
                  <a:moveTo>
                    <a:pt x="1905253" y="0"/>
                  </a:moveTo>
                  <a:lnTo>
                    <a:pt x="123190" y="0"/>
                  </a:lnTo>
                  <a:lnTo>
                    <a:pt x="75223" y="9675"/>
                  </a:lnTo>
                  <a:lnTo>
                    <a:pt x="36068" y="36068"/>
                  </a:lnTo>
                  <a:lnTo>
                    <a:pt x="9675" y="75223"/>
                  </a:lnTo>
                  <a:lnTo>
                    <a:pt x="0" y="123190"/>
                  </a:lnTo>
                  <a:lnTo>
                    <a:pt x="0" y="615950"/>
                  </a:lnTo>
                  <a:lnTo>
                    <a:pt x="9675" y="663916"/>
                  </a:lnTo>
                  <a:lnTo>
                    <a:pt x="36068" y="703072"/>
                  </a:lnTo>
                  <a:lnTo>
                    <a:pt x="75223" y="729464"/>
                  </a:lnTo>
                  <a:lnTo>
                    <a:pt x="123190" y="739140"/>
                  </a:lnTo>
                  <a:lnTo>
                    <a:pt x="1905253" y="739140"/>
                  </a:lnTo>
                  <a:lnTo>
                    <a:pt x="1953220" y="729464"/>
                  </a:lnTo>
                  <a:lnTo>
                    <a:pt x="1992376" y="703072"/>
                  </a:lnTo>
                  <a:lnTo>
                    <a:pt x="2018768" y="663916"/>
                  </a:lnTo>
                  <a:lnTo>
                    <a:pt x="2028444" y="615950"/>
                  </a:lnTo>
                  <a:lnTo>
                    <a:pt x="2028444" y="123190"/>
                  </a:lnTo>
                  <a:lnTo>
                    <a:pt x="2018768" y="75223"/>
                  </a:lnTo>
                  <a:lnTo>
                    <a:pt x="1992376" y="36068"/>
                  </a:lnTo>
                  <a:lnTo>
                    <a:pt x="1953220" y="9675"/>
                  </a:lnTo>
                  <a:lnTo>
                    <a:pt x="1905253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284207" y="3912108"/>
              <a:ext cx="2028825" cy="739140"/>
            </a:xfrm>
            <a:custGeom>
              <a:avLst/>
              <a:gdLst/>
              <a:ahLst/>
              <a:cxnLst/>
              <a:rect l="l" t="t" r="r" b="b"/>
              <a:pathLst>
                <a:path w="2028825" h="739139">
                  <a:moveTo>
                    <a:pt x="0" y="123190"/>
                  </a:moveTo>
                  <a:lnTo>
                    <a:pt x="9675" y="75223"/>
                  </a:lnTo>
                  <a:lnTo>
                    <a:pt x="36068" y="36068"/>
                  </a:lnTo>
                  <a:lnTo>
                    <a:pt x="75223" y="9675"/>
                  </a:lnTo>
                  <a:lnTo>
                    <a:pt x="123190" y="0"/>
                  </a:lnTo>
                  <a:lnTo>
                    <a:pt x="1905253" y="0"/>
                  </a:lnTo>
                  <a:lnTo>
                    <a:pt x="1953220" y="9675"/>
                  </a:lnTo>
                  <a:lnTo>
                    <a:pt x="1992376" y="36068"/>
                  </a:lnTo>
                  <a:lnTo>
                    <a:pt x="2018768" y="75223"/>
                  </a:lnTo>
                  <a:lnTo>
                    <a:pt x="2028444" y="123190"/>
                  </a:lnTo>
                  <a:lnTo>
                    <a:pt x="2028444" y="615950"/>
                  </a:lnTo>
                  <a:lnTo>
                    <a:pt x="2018768" y="663916"/>
                  </a:lnTo>
                  <a:lnTo>
                    <a:pt x="1992376" y="703072"/>
                  </a:lnTo>
                  <a:lnTo>
                    <a:pt x="1953220" y="729464"/>
                  </a:lnTo>
                  <a:lnTo>
                    <a:pt x="1905253" y="739140"/>
                  </a:lnTo>
                  <a:lnTo>
                    <a:pt x="123190" y="739140"/>
                  </a:lnTo>
                  <a:lnTo>
                    <a:pt x="75223" y="729464"/>
                  </a:lnTo>
                  <a:lnTo>
                    <a:pt x="36068" y="703072"/>
                  </a:lnTo>
                  <a:lnTo>
                    <a:pt x="9675" y="663916"/>
                  </a:lnTo>
                  <a:lnTo>
                    <a:pt x="0" y="615950"/>
                  </a:lnTo>
                  <a:lnTo>
                    <a:pt x="0" y="123190"/>
                  </a:lnTo>
                  <a:close/>
                </a:path>
              </a:pathLst>
            </a:custGeom>
            <a:ln w="1270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416288" y="3980433"/>
            <a:ext cx="1769110" cy="549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65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Обсяг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перевезень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2065"/>
              </a:lnSpc>
            </a:pPr>
            <a:r>
              <a:rPr sz="1800" spc="-15" dirty="0">
                <a:latin typeface="Calibri"/>
                <a:cs typeface="Calibri"/>
              </a:rPr>
              <a:t>будь-який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9591802" y="4736338"/>
            <a:ext cx="2167890" cy="751840"/>
            <a:chOff x="9591802" y="4736338"/>
            <a:chExt cx="2167890" cy="751840"/>
          </a:xfrm>
        </p:grpSpPr>
        <p:sp>
          <p:nvSpPr>
            <p:cNvPr id="24" name="object 24"/>
            <p:cNvSpPr/>
            <p:nvPr/>
          </p:nvSpPr>
          <p:spPr>
            <a:xfrm>
              <a:off x="9598152" y="4742688"/>
              <a:ext cx="2155190" cy="739140"/>
            </a:xfrm>
            <a:custGeom>
              <a:avLst/>
              <a:gdLst/>
              <a:ahLst/>
              <a:cxnLst/>
              <a:rect l="l" t="t" r="r" b="b"/>
              <a:pathLst>
                <a:path w="2155190" h="739139">
                  <a:moveTo>
                    <a:pt x="2031746" y="0"/>
                  </a:moveTo>
                  <a:lnTo>
                    <a:pt x="123190" y="0"/>
                  </a:lnTo>
                  <a:lnTo>
                    <a:pt x="75223" y="9675"/>
                  </a:lnTo>
                  <a:lnTo>
                    <a:pt x="36068" y="36068"/>
                  </a:lnTo>
                  <a:lnTo>
                    <a:pt x="9675" y="75223"/>
                  </a:lnTo>
                  <a:lnTo>
                    <a:pt x="0" y="123189"/>
                  </a:lnTo>
                  <a:lnTo>
                    <a:pt x="0" y="615950"/>
                  </a:lnTo>
                  <a:lnTo>
                    <a:pt x="9675" y="663916"/>
                  </a:lnTo>
                  <a:lnTo>
                    <a:pt x="36068" y="703072"/>
                  </a:lnTo>
                  <a:lnTo>
                    <a:pt x="75223" y="729464"/>
                  </a:lnTo>
                  <a:lnTo>
                    <a:pt x="123190" y="739140"/>
                  </a:lnTo>
                  <a:lnTo>
                    <a:pt x="2031746" y="739140"/>
                  </a:lnTo>
                  <a:lnTo>
                    <a:pt x="2079712" y="729464"/>
                  </a:lnTo>
                  <a:lnTo>
                    <a:pt x="2118868" y="703072"/>
                  </a:lnTo>
                  <a:lnTo>
                    <a:pt x="2145260" y="663916"/>
                  </a:lnTo>
                  <a:lnTo>
                    <a:pt x="2154936" y="615950"/>
                  </a:lnTo>
                  <a:lnTo>
                    <a:pt x="2154936" y="123189"/>
                  </a:lnTo>
                  <a:lnTo>
                    <a:pt x="2145260" y="75223"/>
                  </a:lnTo>
                  <a:lnTo>
                    <a:pt x="2118868" y="36068"/>
                  </a:lnTo>
                  <a:lnTo>
                    <a:pt x="2079712" y="9675"/>
                  </a:lnTo>
                  <a:lnTo>
                    <a:pt x="2031746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598152" y="4742688"/>
              <a:ext cx="2155190" cy="739140"/>
            </a:xfrm>
            <a:custGeom>
              <a:avLst/>
              <a:gdLst/>
              <a:ahLst/>
              <a:cxnLst/>
              <a:rect l="l" t="t" r="r" b="b"/>
              <a:pathLst>
                <a:path w="2155190" h="739139">
                  <a:moveTo>
                    <a:pt x="0" y="123189"/>
                  </a:moveTo>
                  <a:lnTo>
                    <a:pt x="9675" y="75223"/>
                  </a:lnTo>
                  <a:lnTo>
                    <a:pt x="36068" y="36068"/>
                  </a:lnTo>
                  <a:lnTo>
                    <a:pt x="75223" y="9675"/>
                  </a:lnTo>
                  <a:lnTo>
                    <a:pt x="123190" y="0"/>
                  </a:lnTo>
                  <a:lnTo>
                    <a:pt x="2031746" y="0"/>
                  </a:lnTo>
                  <a:lnTo>
                    <a:pt x="2079712" y="9675"/>
                  </a:lnTo>
                  <a:lnTo>
                    <a:pt x="2118868" y="36068"/>
                  </a:lnTo>
                  <a:lnTo>
                    <a:pt x="2145260" y="75223"/>
                  </a:lnTo>
                  <a:lnTo>
                    <a:pt x="2154936" y="123189"/>
                  </a:lnTo>
                  <a:lnTo>
                    <a:pt x="2154936" y="615950"/>
                  </a:lnTo>
                  <a:lnTo>
                    <a:pt x="2145260" y="663916"/>
                  </a:lnTo>
                  <a:lnTo>
                    <a:pt x="2118868" y="703072"/>
                  </a:lnTo>
                  <a:lnTo>
                    <a:pt x="2079712" y="729464"/>
                  </a:lnTo>
                  <a:lnTo>
                    <a:pt x="2031746" y="739140"/>
                  </a:lnTo>
                  <a:lnTo>
                    <a:pt x="123190" y="739140"/>
                  </a:lnTo>
                  <a:lnTo>
                    <a:pt x="75223" y="729464"/>
                  </a:lnTo>
                  <a:lnTo>
                    <a:pt x="36068" y="703072"/>
                  </a:lnTo>
                  <a:lnTo>
                    <a:pt x="9675" y="663916"/>
                  </a:lnTo>
                  <a:lnTo>
                    <a:pt x="0" y="615950"/>
                  </a:lnTo>
                  <a:lnTo>
                    <a:pt x="0" y="123189"/>
                  </a:lnTo>
                  <a:close/>
                </a:path>
              </a:pathLst>
            </a:custGeom>
            <a:ln w="12699">
              <a:solidFill>
                <a:srgbClr val="C481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9833229" y="4686427"/>
            <a:ext cx="1687195" cy="801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ts val="2065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Відстань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1975"/>
              </a:lnSpc>
            </a:pPr>
            <a:r>
              <a:rPr sz="1800" spc="-5" dirty="0">
                <a:latin typeface="Calibri"/>
                <a:cs typeface="Calibri"/>
              </a:rPr>
              <a:t>транспортування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2070"/>
              </a:lnSpc>
            </a:pPr>
            <a:r>
              <a:rPr sz="1800" spc="-5" dirty="0">
                <a:latin typeface="Calibri"/>
                <a:cs typeface="Calibri"/>
              </a:rPr>
              <a:t>до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4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км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9856978" y="5568441"/>
            <a:ext cx="2042795" cy="751840"/>
            <a:chOff x="9856978" y="5568441"/>
            <a:chExt cx="2042795" cy="751840"/>
          </a:xfrm>
        </p:grpSpPr>
        <p:sp>
          <p:nvSpPr>
            <p:cNvPr id="28" name="object 28"/>
            <p:cNvSpPr/>
            <p:nvPr/>
          </p:nvSpPr>
          <p:spPr>
            <a:xfrm>
              <a:off x="9863328" y="5574791"/>
              <a:ext cx="2030095" cy="739140"/>
            </a:xfrm>
            <a:custGeom>
              <a:avLst/>
              <a:gdLst/>
              <a:ahLst/>
              <a:cxnLst/>
              <a:rect l="l" t="t" r="r" b="b"/>
              <a:pathLst>
                <a:path w="2030095" h="739139">
                  <a:moveTo>
                    <a:pt x="1906777" y="0"/>
                  </a:moveTo>
                  <a:lnTo>
                    <a:pt x="123190" y="0"/>
                  </a:lnTo>
                  <a:lnTo>
                    <a:pt x="75223" y="9681"/>
                  </a:lnTo>
                  <a:lnTo>
                    <a:pt x="36068" y="36082"/>
                  </a:lnTo>
                  <a:lnTo>
                    <a:pt x="9675" y="75239"/>
                  </a:lnTo>
                  <a:lnTo>
                    <a:pt x="0" y="123190"/>
                  </a:lnTo>
                  <a:lnTo>
                    <a:pt x="0" y="615950"/>
                  </a:lnTo>
                  <a:lnTo>
                    <a:pt x="9675" y="663900"/>
                  </a:lnTo>
                  <a:lnTo>
                    <a:pt x="36068" y="703057"/>
                  </a:lnTo>
                  <a:lnTo>
                    <a:pt x="75223" y="729458"/>
                  </a:lnTo>
                  <a:lnTo>
                    <a:pt x="123190" y="739140"/>
                  </a:lnTo>
                  <a:lnTo>
                    <a:pt x="1906777" y="739140"/>
                  </a:lnTo>
                  <a:lnTo>
                    <a:pt x="1954744" y="729458"/>
                  </a:lnTo>
                  <a:lnTo>
                    <a:pt x="1993900" y="703057"/>
                  </a:lnTo>
                  <a:lnTo>
                    <a:pt x="2020292" y="663900"/>
                  </a:lnTo>
                  <a:lnTo>
                    <a:pt x="2029968" y="615950"/>
                  </a:lnTo>
                  <a:lnTo>
                    <a:pt x="2029968" y="123190"/>
                  </a:lnTo>
                  <a:lnTo>
                    <a:pt x="2020292" y="75239"/>
                  </a:lnTo>
                  <a:lnTo>
                    <a:pt x="1993900" y="36082"/>
                  </a:lnTo>
                  <a:lnTo>
                    <a:pt x="1954744" y="9681"/>
                  </a:lnTo>
                  <a:lnTo>
                    <a:pt x="1906777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863328" y="5574791"/>
              <a:ext cx="2030095" cy="739140"/>
            </a:xfrm>
            <a:custGeom>
              <a:avLst/>
              <a:gdLst/>
              <a:ahLst/>
              <a:cxnLst/>
              <a:rect l="l" t="t" r="r" b="b"/>
              <a:pathLst>
                <a:path w="2030095" h="739139">
                  <a:moveTo>
                    <a:pt x="0" y="123190"/>
                  </a:moveTo>
                  <a:lnTo>
                    <a:pt x="9675" y="75239"/>
                  </a:lnTo>
                  <a:lnTo>
                    <a:pt x="36068" y="36082"/>
                  </a:lnTo>
                  <a:lnTo>
                    <a:pt x="75223" y="9681"/>
                  </a:lnTo>
                  <a:lnTo>
                    <a:pt x="123190" y="0"/>
                  </a:lnTo>
                  <a:lnTo>
                    <a:pt x="1906777" y="0"/>
                  </a:lnTo>
                  <a:lnTo>
                    <a:pt x="1954744" y="9681"/>
                  </a:lnTo>
                  <a:lnTo>
                    <a:pt x="1993900" y="36082"/>
                  </a:lnTo>
                  <a:lnTo>
                    <a:pt x="2020292" y="75239"/>
                  </a:lnTo>
                  <a:lnTo>
                    <a:pt x="2029968" y="123190"/>
                  </a:lnTo>
                  <a:lnTo>
                    <a:pt x="2029968" y="615950"/>
                  </a:lnTo>
                  <a:lnTo>
                    <a:pt x="2020292" y="663900"/>
                  </a:lnTo>
                  <a:lnTo>
                    <a:pt x="1993900" y="703057"/>
                  </a:lnTo>
                  <a:lnTo>
                    <a:pt x="1954744" y="729458"/>
                  </a:lnTo>
                  <a:lnTo>
                    <a:pt x="1906777" y="739140"/>
                  </a:lnTo>
                  <a:lnTo>
                    <a:pt x="123190" y="739140"/>
                  </a:lnTo>
                  <a:lnTo>
                    <a:pt x="75223" y="729458"/>
                  </a:lnTo>
                  <a:lnTo>
                    <a:pt x="36068" y="703057"/>
                  </a:lnTo>
                  <a:lnTo>
                    <a:pt x="9675" y="663900"/>
                  </a:lnTo>
                  <a:lnTo>
                    <a:pt x="0" y="615950"/>
                  </a:lnTo>
                  <a:lnTo>
                    <a:pt x="0" y="123190"/>
                  </a:lnTo>
                  <a:close/>
                </a:path>
              </a:pathLst>
            </a:custGeom>
            <a:ln w="12700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9980168" y="5643168"/>
            <a:ext cx="1798320" cy="550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65"/>
              </a:lnSpc>
              <a:spcBef>
                <a:spcPts val="100"/>
              </a:spcBef>
            </a:pPr>
            <a:r>
              <a:rPr sz="1800" spc="-35" dirty="0">
                <a:latin typeface="Calibri"/>
                <a:cs typeface="Calibri"/>
              </a:rPr>
              <a:t>Глибина </a:t>
            </a:r>
            <a:r>
              <a:rPr sz="1800" spc="-5" dirty="0">
                <a:latin typeface="Calibri"/>
                <a:cs typeface="Calibri"/>
              </a:rPr>
              <a:t>розробки</a:t>
            </a:r>
            <a:endParaRPr sz="1800">
              <a:latin typeface="Calibri"/>
              <a:cs typeface="Calibri"/>
            </a:endParaRPr>
          </a:p>
          <a:p>
            <a:pPr marL="635" algn="ctr">
              <a:lnSpc>
                <a:spcPts val="2065"/>
              </a:lnSpc>
            </a:pPr>
            <a:r>
              <a:rPr sz="1800" spc="-15" dirty="0">
                <a:latin typeface="Calibri"/>
                <a:cs typeface="Calibri"/>
              </a:rPr>
              <a:t>будь-яка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1" name="object 3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52159" y="1299972"/>
            <a:ext cx="3102864" cy="2129028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34271" y="1299972"/>
            <a:ext cx="3041904" cy="212902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815073" y="3674109"/>
            <a:ext cx="3912870" cy="3190240"/>
            <a:chOff x="6815073" y="3674109"/>
            <a:chExt cx="3912870" cy="31902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21423" y="3680459"/>
              <a:ext cx="3177540" cy="317753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821423" y="3680459"/>
              <a:ext cx="3177540" cy="3177540"/>
            </a:xfrm>
            <a:custGeom>
              <a:avLst/>
              <a:gdLst/>
              <a:ahLst/>
              <a:cxnLst/>
              <a:rect l="l" t="t" r="r" b="b"/>
              <a:pathLst>
                <a:path w="3177540" h="3177540">
                  <a:moveTo>
                    <a:pt x="0" y="3177540"/>
                  </a:moveTo>
                  <a:lnTo>
                    <a:pt x="1588770" y="0"/>
                  </a:lnTo>
                  <a:lnTo>
                    <a:pt x="3177540" y="3177540"/>
                  </a:lnTo>
                  <a:lnTo>
                    <a:pt x="0" y="317754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56319" y="3998975"/>
              <a:ext cx="2065020" cy="753110"/>
            </a:xfrm>
            <a:custGeom>
              <a:avLst/>
              <a:gdLst/>
              <a:ahLst/>
              <a:cxnLst/>
              <a:rect l="l" t="t" r="r" b="b"/>
              <a:pathLst>
                <a:path w="2065020" h="753110">
                  <a:moveTo>
                    <a:pt x="1939544" y="0"/>
                  </a:moveTo>
                  <a:lnTo>
                    <a:pt x="125475" y="0"/>
                  </a:lnTo>
                  <a:lnTo>
                    <a:pt x="76616" y="9854"/>
                  </a:lnTo>
                  <a:lnTo>
                    <a:pt x="36734" y="36734"/>
                  </a:lnTo>
                  <a:lnTo>
                    <a:pt x="9854" y="76616"/>
                  </a:lnTo>
                  <a:lnTo>
                    <a:pt x="0" y="125475"/>
                  </a:lnTo>
                  <a:lnTo>
                    <a:pt x="0" y="627380"/>
                  </a:lnTo>
                  <a:lnTo>
                    <a:pt x="9854" y="676239"/>
                  </a:lnTo>
                  <a:lnTo>
                    <a:pt x="36734" y="716121"/>
                  </a:lnTo>
                  <a:lnTo>
                    <a:pt x="76616" y="743001"/>
                  </a:lnTo>
                  <a:lnTo>
                    <a:pt x="125475" y="752856"/>
                  </a:lnTo>
                  <a:lnTo>
                    <a:pt x="1939544" y="752856"/>
                  </a:lnTo>
                  <a:lnTo>
                    <a:pt x="1988403" y="743001"/>
                  </a:lnTo>
                  <a:lnTo>
                    <a:pt x="2028285" y="716121"/>
                  </a:lnTo>
                  <a:lnTo>
                    <a:pt x="2055165" y="676239"/>
                  </a:lnTo>
                  <a:lnTo>
                    <a:pt x="2065020" y="627380"/>
                  </a:lnTo>
                  <a:lnTo>
                    <a:pt x="2065020" y="125475"/>
                  </a:lnTo>
                  <a:lnTo>
                    <a:pt x="2055165" y="76616"/>
                  </a:lnTo>
                  <a:lnTo>
                    <a:pt x="2028285" y="36734"/>
                  </a:lnTo>
                  <a:lnTo>
                    <a:pt x="1988403" y="9854"/>
                  </a:lnTo>
                  <a:lnTo>
                    <a:pt x="1939544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56319" y="3998975"/>
              <a:ext cx="2065020" cy="753110"/>
            </a:xfrm>
            <a:custGeom>
              <a:avLst/>
              <a:gdLst/>
              <a:ahLst/>
              <a:cxnLst/>
              <a:rect l="l" t="t" r="r" b="b"/>
              <a:pathLst>
                <a:path w="2065020" h="753110">
                  <a:moveTo>
                    <a:pt x="0" y="125475"/>
                  </a:moveTo>
                  <a:lnTo>
                    <a:pt x="9854" y="76616"/>
                  </a:lnTo>
                  <a:lnTo>
                    <a:pt x="36734" y="36734"/>
                  </a:lnTo>
                  <a:lnTo>
                    <a:pt x="76616" y="9854"/>
                  </a:lnTo>
                  <a:lnTo>
                    <a:pt x="125475" y="0"/>
                  </a:lnTo>
                  <a:lnTo>
                    <a:pt x="1939544" y="0"/>
                  </a:lnTo>
                  <a:lnTo>
                    <a:pt x="1988403" y="9854"/>
                  </a:lnTo>
                  <a:lnTo>
                    <a:pt x="2028285" y="36734"/>
                  </a:lnTo>
                  <a:lnTo>
                    <a:pt x="2055165" y="76616"/>
                  </a:lnTo>
                  <a:lnTo>
                    <a:pt x="2065020" y="125475"/>
                  </a:lnTo>
                  <a:lnTo>
                    <a:pt x="2065020" y="627380"/>
                  </a:lnTo>
                  <a:lnTo>
                    <a:pt x="2055165" y="676239"/>
                  </a:lnTo>
                  <a:lnTo>
                    <a:pt x="2028285" y="716121"/>
                  </a:lnTo>
                  <a:lnTo>
                    <a:pt x="1988403" y="743001"/>
                  </a:lnTo>
                  <a:lnTo>
                    <a:pt x="1939544" y="752856"/>
                  </a:lnTo>
                  <a:lnTo>
                    <a:pt x="125475" y="752856"/>
                  </a:lnTo>
                  <a:lnTo>
                    <a:pt x="76616" y="743001"/>
                  </a:lnTo>
                  <a:lnTo>
                    <a:pt x="36734" y="716121"/>
                  </a:lnTo>
                  <a:lnTo>
                    <a:pt x="9854" y="676239"/>
                  </a:lnTo>
                  <a:lnTo>
                    <a:pt x="0" y="627380"/>
                  </a:lnTo>
                  <a:lnTo>
                    <a:pt x="0" y="125475"/>
                  </a:lnTo>
                  <a:close/>
                </a:path>
              </a:pathLst>
            </a:custGeom>
            <a:ln w="1270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806688" y="4074667"/>
            <a:ext cx="1765935" cy="5499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91795" marR="5080" indent="-379730">
              <a:lnSpc>
                <a:spcPts val="1970"/>
              </a:lnSpc>
              <a:spcBef>
                <a:spcPts val="325"/>
              </a:spcBef>
            </a:pPr>
            <a:r>
              <a:rPr sz="1800" spc="-5" dirty="0">
                <a:latin typeface="Calibri"/>
                <a:cs typeface="Calibri"/>
              </a:rPr>
              <a:t>Обсяг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перевезень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будь-який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948673" y="4839970"/>
            <a:ext cx="2451100" cy="764540"/>
            <a:chOff x="8948673" y="4839970"/>
            <a:chExt cx="2451100" cy="764540"/>
          </a:xfrm>
        </p:grpSpPr>
        <p:sp>
          <p:nvSpPr>
            <p:cNvPr id="10" name="object 10"/>
            <p:cNvSpPr/>
            <p:nvPr/>
          </p:nvSpPr>
          <p:spPr>
            <a:xfrm>
              <a:off x="8955023" y="4846320"/>
              <a:ext cx="2438400" cy="751840"/>
            </a:xfrm>
            <a:custGeom>
              <a:avLst/>
              <a:gdLst/>
              <a:ahLst/>
              <a:cxnLst/>
              <a:rect l="l" t="t" r="r" b="b"/>
              <a:pathLst>
                <a:path w="2438400" h="751839">
                  <a:moveTo>
                    <a:pt x="2313178" y="0"/>
                  </a:moveTo>
                  <a:lnTo>
                    <a:pt x="125222" y="0"/>
                  </a:lnTo>
                  <a:lnTo>
                    <a:pt x="76455" y="9832"/>
                  </a:lnTo>
                  <a:lnTo>
                    <a:pt x="36655" y="36655"/>
                  </a:lnTo>
                  <a:lnTo>
                    <a:pt x="9832" y="76455"/>
                  </a:lnTo>
                  <a:lnTo>
                    <a:pt x="0" y="125221"/>
                  </a:lnTo>
                  <a:lnTo>
                    <a:pt x="0" y="626109"/>
                  </a:lnTo>
                  <a:lnTo>
                    <a:pt x="9832" y="674876"/>
                  </a:lnTo>
                  <a:lnTo>
                    <a:pt x="36655" y="714676"/>
                  </a:lnTo>
                  <a:lnTo>
                    <a:pt x="76455" y="741499"/>
                  </a:lnTo>
                  <a:lnTo>
                    <a:pt x="125222" y="751331"/>
                  </a:lnTo>
                  <a:lnTo>
                    <a:pt x="2313178" y="751331"/>
                  </a:lnTo>
                  <a:lnTo>
                    <a:pt x="2361944" y="741499"/>
                  </a:lnTo>
                  <a:lnTo>
                    <a:pt x="2401744" y="714676"/>
                  </a:lnTo>
                  <a:lnTo>
                    <a:pt x="2428567" y="674876"/>
                  </a:lnTo>
                  <a:lnTo>
                    <a:pt x="2438400" y="626109"/>
                  </a:lnTo>
                  <a:lnTo>
                    <a:pt x="2438400" y="125221"/>
                  </a:lnTo>
                  <a:lnTo>
                    <a:pt x="2428567" y="76455"/>
                  </a:lnTo>
                  <a:lnTo>
                    <a:pt x="2401744" y="36655"/>
                  </a:lnTo>
                  <a:lnTo>
                    <a:pt x="2361944" y="9832"/>
                  </a:lnTo>
                  <a:lnTo>
                    <a:pt x="231317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955023" y="4846320"/>
              <a:ext cx="2438400" cy="751840"/>
            </a:xfrm>
            <a:custGeom>
              <a:avLst/>
              <a:gdLst/>
              <a:ahLst/>
              <a:cxnLst/>
              <a:rect l="l" t="t" r="r" b="b"/>
              <a:pathLst>
                <a:path w="2438400" h="751839">
                  <a:moveTo>
                    <a:pt x="0" y="125221"/>
                  </a:moveTo>
                  <a:lnTo>
                    <a:pt x="9832" y="76455"/>
                  </a:lnTo>
                  <a:lnTo>
                    <a:pt x="36655" y="36655"/>
                  </a:lnTo>
                  <a:lnTo>
                    <a:pt x="76455" y="9832"/>
                  </a:lnTo>
                  <a:lnTo>
                    <a:pt x="125222" y="0"/>
                  </a:lnTo>
                  <a:lnTo>
                    <a:pt x="2313178" y="0"/>
                  </a:lnTo>
                  <a:lnTo>
                    <a:pt x="2361944" y="9832"/>
                  </a:lnTo>
                  <a:lnTo>
                    <a:pt x="2401744" y="36655"/>
                  </a:lnTo>
                  <a:lnTo>
                    <a:pt x="2428567" y="76455"/>
                  </a:lnTo>
                  <a:lnTo>
                    <a:pt x="2438400" y="125221"/>
                  </a:lnTo>
                  <a:lnTo>
                    <a:pt x="2438400" y="626109"/>
                  </a:lnTo>
                  <a:lnTo>
                    <a:pt x="2428567" y="674876"/>
                  </a:lnTo>
                  <a:lnTo>
                    <a:pt x="2401744" y="714676"/>
                  </a:lnTo>
                  <a:lnTo>
                    <a:pt x="2361944" y="741499"/>
                  </a:lnTo>
                  <a:lnTo>
                    <a:pt x="2313178" y="751331"/>
                  </a:lnTo>
                  <a:lnTo>
                    <a:pt x="125222" y="751331"/>
                  </a:lnTo>
                  <a:lnTo>
                    <a:pt x="76455" y="741499"/>
                  </a:lnTo>
                  <a:lnTo>
                    <a:pt x="36655" y="714676"/>
                  </a:lnTo>
                  <a:lnTo>
                    <a:pt x="9832" y="674876"/>
                  </a:lnTo>
                  <a:lnTo>
                    <a:pt x="0" y="626109"/>
                  </a:lnTo>
                  <a:lnTo>
                    <a:pt x="0" y="125221"/>
                  </a:lnTo>
                  <a:close/>
                </a:path>
              </a:pathLst>
            </a:custGeom>
            <a:ln w="12700">
              <a:solidFill>
                <a:srgbClr val="C4816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077706" y="4795520"/>
            <a:ext cx="2194560" cy="801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2065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Відстань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1975"/>
              </a:lnSpc>
            </a:pPr>
            <a:r>
              <a:rPr sz="1800" spc="-5" dirty="0">
                <a:latin typeface="Calibri"/>
                <a:cs typeface="Calibri"/>
              </a:rPr>
              <a:t>транспортування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від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  <a:p>
            <a:pPr marL="635" algn="ctr">
              <a:lnSpc>
                <a:spcPts val="2070"/>
              </a:lnSpc>
            </a:pPr>
            <a:r>
              <a:rPr sz="1800" spc="-5" dirty="0">
                <a:latin typeface="Calibri"/>
                <a:cs typeface="Calibri"/>
              </a:rPr>
              <a:t>до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км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177273" y="5685790"/>
            <a:ext cx="2367280" cy="765810"/>
            <a:chOff x="9177273" y="5685790"/>
            <a:chExt cx="2367280" cy="765810"/>
          </a:xfrm>
        </p:grpSpPr>
        <p:sp>
          <p:nvSpPr>
            <p:cNvPr id="14" name="object 14"/>
            <p:cNvSpPr/>
            <p:nvPr/>
          </p:nvSpPr>
          <p:spPr>
            <a:xfrm>
              <a:off x="9183623" y="5692140"/>
              <a:ext cx="2354580" cy="753110"/>
            </a:xfrm>
            <a:custGeom>
              <a:avLst/>
              <a:gdLst/>
              <a:ahLst/>
              <a:cxnLst/>
              <a:rect l="l" t="t" r="r" b="b"/>
              <a:pathLst>
                <a:path w="2354579" h="753110">
                  <a:moveTo>
                    <a:pt x="2229104" y="0"/>
                  </a:moveTo>
                  <a:lnTo>
                    <a:pt x="125475" y="0"/>
                  </a:lnTo>
                  <a:lnTo>
                    <a:pt x="76616" y="9859"/>
                  </a:lnTo>
                  <a:lnTo>
                    <a:pt x="36734" y="36749"/>
                  </a:lnTo>
                  <a:lnTo>
                    <a:pt x="9854" y="76632"/>
                  </a:lnTo>
                  <a:lnTo>
                    <a:pt x="0" y="125476"/>
                  </a:lnTo>
                  <a:lnTo>
                    <a:pt x="0" y="627380"/>
                  </a:lnTo>
                  <a:lnTo>
                    <a:pt x="9854" y="676223"/>
                  </a:lnTo>
                  <a:lnTo>
                    <a:pt x="36734" y="716106"/>
                  </a:lnTo>
                  <a:lnTo>
                    <a:pt x="76616" y="742996"/>
                  </a:lnTo>
                  <a:lnTo>
                    <a:pt x="125475" y="752856"/>
                  </a:lnTo>
                  <a:lnTo>
                    <a:pt x="2229104" y="752856"/>
                  </a:lnTo>
                  <a:lnTo>
                    <a:pt x="2277963" y="742996"/>
                  </a:lnTo>
                  <a:lnTo>
                    <a:pt x="2317845" y="716106"/>
                  </a:lnTo>
                  <a:lnTo>
                    <a:pt x="2344725" y="676223"/>
                  </a:lnTo>
                  <a:lnTo>
                    <a:pt x="2354579" y="627380"/>
                  </a:lnTo>
                  <a:lnTo>
                    <a:pt x="2354579" y="125476"/>
                  </a:lnTo>
                  <a:lnTo>
                    <a:pt x="2344725" y="76632"/>
                  </a:lnTo>
                  <a:lnTo>
                    <a:pt x="2317845" y="36749"/>
                  </a:lnTo>
                  <a:lnTo>
                    <a:pt x="2277963" y="9859"/>
                  </a:lnTo>
                  <a:lnTo>
                    <a:pt x="2229104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183623" y="5692140"/>
              <a:ext cx="2354580" cy="753110"/>
            </a:xfrm>
            <a:custGeom>
              <a:avLst/>
              <a:gdLst/>
              <a:ahLst/>
              <a:cxnLst/>
              <a:rect l="l" t="t" r="r" b="b"/>
              <a:pathLst>
                <a:path w="2354579" h="753110">
                  <a:moveTo>
                    <a:pt x="0" y="125476"/>
                  </a:moveTo>
                  <a:lnTo>
                    <a:pt x="9854" y="76632"/>
                  </a:lnTo>
                  <a:lnTo>
                    <a:pt x="36734" y="36749"/>
                  </a:lnTo>
                  <a:lnTo>
                    <a:pt x="76616" y="9859"/>
                  </a:lnTo>
                  <a:lnTo>
                    <a:pt x="125475" y="0"/>
                  </a:lnTo>
                  <a:lnTo>
                    <a:pt x="2229104" y="0"/>
                  </a:lnTo>
                  <a:lnTo>
                    <a:pt x="2277963" y="9859"/>
                  </a:lnTo>
                  <a:lnTo>
                    <a:pt x="2317845" y="36749"/>
                  </a:lnTo>
                  <a:lnTo>
                    <a:pt x="2344725" y="76632"/>
                  </a:lnTo>
                  <a:lnTo>
                    <a:pt x="2354579" y="125476"/>
                  </a:lnTo>
                  <a:lnTo>
                    <a:pt x="2354579" y="627380"/>
                  </a:lnTo>
                  <a:lnTo>
                    <a:pt x="2344725" y="676223"/>
                  </a:lnTo>
                  <a:lnTo>
                    <a:pt x="2317845" y="716106"/>
                  </a:lnTo>
                  <a:lnTo>
                    <a:pt x="2277963" y="742996"/>
                  </a:lnTo>
                  <a:lnTo>
                    <a:pt x="2229104" y="752856"/>
                  </a:lnTo>
                  <a:lnTo>
                    <a:pt x="125475" y="752856"/>
                  </a:lnTo>
                  <a:lnTo>
                    <a:pt x="76616" y="742996"/>
                  </a:lnTo>
                  <a:lnTo>
                    <a:pt x="36734" y="716106"/>
                  </a:lnTo>
                  <a:lnTo>
                    <a:pt x="9854" y="676223"/>
                  </a:lnTo>
                  <a:lnTo>
                    <a:pt x="0" y="627380"/>
                  </a:lnTo>
                  <a:lnTo>
                    <a:pt x="0" y="125476"/>
                  </a:lnTo>
                  <a:close/>
                </a:path>
              </a:pathLst>
            </a:custGeom>
            <a:ln w="12700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9462643" y="5767832"/>
            <a:ext cx="1798955" cy="54991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478790" marR="5080" indent="-466725">
              <a:lnSpc>
                <a:spcPts val="1970"/>
              </a:lnSpc>
              <a:spcBef>
                <a:spcPts val="320"/>
              </a:spcBef>
            </a:pPr>
            <a:r>
              <a:rPr sz="1800" spc="-30" dirty="0">
                <a:latin typeface="Calibri"/>
                <a:cs typeface="Calibri"/>
              </a:rPr>
              <a:t>Глибина </a:t>
            </a:r>
            <a:r>
              <a:rPr sz="1800" spc="-5" dirty="0">
                <a:latin typeface="Calibri"/>
                <a:cs typeface="Calibri"/>
              </a:rPr>
              <a:t>розробки </a:t>
            </a:r>
            <a:r>
              <a:rPr sz="1800" spc="-40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будь-яка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004564" y="332613"/>
            <a:ext cx="386778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Конвеєрний</a:t>
            </a:r>
            <a:r>
              <a:rPr spc="-130" dirty="0"/>
              <a:t> </a:t>
            </a:r>
            <a:r>
              <a:rPr spc="-25" dirty="0"/>
              <a:t>транспорт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2152269" y="1250061"/>
            <a:ext cx="14509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i="1" spc="-5" dirty="0">
                <a:latin typeface="Calibri"/>
                <a:cs typeface="Calibri"/>
              </a:rPr>
              <a:t>транспорт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82034" y="1250061"/>
            <a:ext cx="285496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640205" algn="l"/>
              </a:tabLst>
            </a:pPr>
            <a:r>
              <a:rPr sz="2200" spc="-10" dirty="0">
                <a:latin typeface="Calibri"/>
                <a:cs typeface="Calibri"/>
              </a:rPr>
              <a:t>(</a:t>
            </a:r>
            <a:r>
              <a:rPr sz="2200" spc="-20" dirty="0">
                <a:latin typeface="Calibri"/>
                <a:cs typeface="Calibri"/>
              </a:rPr>
              <a:t>с</a:t>
            </a:r>
            <a:r>
              <a:rPr sz="2200" spc="-10" dirty="0">
                <a:latin typeface="Calibri"/>
                <a:cs typeface="Calibri"/>
              </a:rPr>
              <a:t>тріч</a:t>
            </a:r>
            <a:r>
              <a:rPr sz="2200" spc="-40" dirty="0">
                <a:latin typeface="Calibri"/>
                <a:cs typeface="Calibri"/>
              </a:rPr>
              <a:t>к</a:t>
            </a:r>
            <a:r>
              <a:rPr sz="2200" spc="-5" dirty="0">
                <a:latin typeface="Calibri"/>
                <a:cs typeface="Calibri"/>
              </a:rPr>
              <a:t>ові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40" dirty="0">
                <a:latin typeface="Calibri"/>
                <a:cs typeface="Calibri"/>
              </a:rPr>
              <a:t>к</a:t>
            </a:r>
            <a:r>
              <a:rPr sz="2200" spc="-5" dirty="0">
                <a:latin typeface="Calibri"/>
                <a:cs typeface="Calibri"/>
              </a:rPr>
              <a:t>о</a:t>
            </a:r>
            <a:r>
              <a:rPr sz="2200" spc="5" dirty="0">
                <a:latin typeface="Calibri"/>
                <a:cs typeface="Calibri"/>
              </a:rPr>
              <a:t>н</a:t>
            </a:r>
            <a:r>
              <a:rPr sz="2200" spc="-5" dirty="0">
                <a:latin typeface="Calibri"/>
                <a:cs typeface="Calibri"/>
              </a:rPr>
              <a:t>веєри)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44246" y="1250061"/>
            <a:ext cx="160845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i="1" spc="-10" dirty="0">
                <a:latin typeface="Calibri"/>
                <a:cs typeface="Calibri"/>
              </a:rPr>
              <a:t>Конвеєрний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200" spc="-10" dirty="0">
                <a:latin typeface="Calibri"/>
                <a:cs typeface="Calibri"/>
              </a:rPr>
              <a:t>застосовують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4246" y="1921001"/>
            <a:ext cx="202311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5" dirty="0">
                <a:latin typeface="Calibri"/>
                <a:cs typeface="Calibri"/>
              </a:rPr>
              <a:t>вантажопотоком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92857" y="1585036"/>
            <a:ext cx="4645660" cy="696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  <a:tabLst>
                <a:tab pos="751205" algn="l"/>
                <a:tab pos="2215515" algn="l"/>
                <a:tab pos="2861945" algn="l"/>
              </a:tabLst>
            </a:pPr>
            <a:r>
              <a:rPr sz="2200" spc="-5" dirty="0">
                <a:latin typeface="Calibri"/>
                <a:cs typeface="Calibri"/>
              </a:rPr>
              <a:t>на	</a:t>
            </a:r>
            <a:r>
              <a:rPr sz="2200" spc="-10" dirty="0">
                <a:latin typeface="Calibri"/>
                <a:cs typeface="Calibri"/>
              </a:rPr>
              <a:t>кар’єрах	</a:t>
            </a:r>
            <a:r>
              <a:rPr sz="2200" spc="-5" dirty="0">
                <a:latin typeface="Calibri"/>
                <a:cs typeface="Calibri"/>
              </a:rPr>
              <a:t>із	різноманітним</a:t>
            </a:r>
            <a:endParaRPr sz="2200">
              <a:latin typeface="Calibri"/>
              <a:cs typeface="Calibri"/>
            </a:endParaRPr>
          </a:p>
          <a:p>
            <a:pPr marR="6985" algn="r">
              <a:lnSpc>
                <a:spcPct val="100000"/>
              </a:lnSpc>
              <a:spcBef>
                <a:spcPts val="5"/>
              </a:spcBef>
              <a:tabLst>
                <a:tab pos="635000" algn="l"/>
                <a:tab pos="2438400" algn="l"/>
                <a:tab pos="3533775" algn="l"/>
                <a:tab pos="4330065" algn="l"/>
              </a:tabLst>
            </a:pPr>
            <a:r>
              <a:rPr sz="2200" spc="-5" dirty="0">
                <a:latin typeface="Calibri"/>
                <a:cs typeface="Calibri"/>
              </a:rPr>
              <a:t>для	</a:t>
            </a:r>
            <a:r>
              <a:rPr sz="2200" spc="-10" dirty="0">
                <a:latin typeface="Calibri"/>
                <a:cs typeface="Calibri"/>
              </a:rPr>
              <a:t>переміщення	гірської	</a:t>
            </a:r>
            <a:r>
              <a:rPr sz="2200" dirty="0">
                <a:latin typeface="Calibri"/>
                <a:cs typeface="Calibri"/>
              </a:rPr>
              <a:t>маси	</a:t>
            </a:r>
            <a:r>
              <a:rPr sz="2200" spc="-5" dirty="0">
                <a:latin typeface="Calibri"/>
                <a:cs typeface="Calibri"/>
              </a:rPr>
              <a:t>в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44246" y="2256281"/>
            <a:ext cx="6694805" cy="2372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0" dirty="0">
                <a:latin typeface="Calibri"/>
                <a:cs typeface="Calibri"/>
              </a:rPr>
              <a:t>пухкому</a:t>
            </a:r>
            <a:r>
              <a:rPr sz="2200" spc="2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або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добре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роздрібненому</a:t>
            </a:r>
            <a:r>
              <a:rPr sz="2200" spc="26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стані</a:t>
            </a:r>
            <a:r>
              <a:rPr sz="2200" spc="2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(куски</a:t>
            </a:r>
            <a:r>
              <a:rPr sz="2200" spc="254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до</a:t>
            </a:r>
            <a:r>
              <a:rPr sz="2200" spc="24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400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200" spc="-5" dirty="0">
                <a:latin typeface="Calibri"/>
                <a:cs typeface="Calibri"/>
              </a:rPr>
              <a:t>мм).</a:t>
            </a:r>
            <a:endParaRPr sz="2200">
              <a:latin typeface="Calibri"/>
              <a:cs typeface="Calibri"/>
            </a:endParaRPr>
          </a:p>
          <a:p>
            <a:pPr marL="241300" marR="5080" indent="-228600" algn="just">
              <a:lnSpc>
                <a:spcPct val="100000"/>
              </a:lnSpc>
              <a:buFont typeface="Microsoft Sans Serif"/>
              <a:buChar char="•"/>
              <a:tabLst>
                <a:tab pos="241300" algn="l"/>
              </a:tabLst>
            </a:pPr>
            <a:r>
              <a:rPr sz="2200" spc="-5" dirty="0">
                <a:latin typeface="Calibri"/>
                <a:cs typeface="Calibri"/>
              </a:rPr>
              <a:t>Найбільша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ефективність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конвеєрного</a:t>
            </a:r>
            <a:r>
              <a:rPr sz="2200" spc="-5" dirty="0">
                <a:latin typeface="Calibri"/>
                <a:cs typeface="Calibri"/>
              </a:rPr>
              <a:t> транспорту </a:t>
            </a:r>
            <a:r>
              <a:rPr sz="2200" spc="-484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досягається </a:t>
            </a:r>
            <a:r>
              <a:rPr sz="2200" spc="-5" dirty="0">
                <a:latin typeface="Calibri"/>
                <a:cs typeface="Calibri"/>
              </a:rPr>
              <a:t>при </a:t>
            </a:r>
            <a:r>
              <a:rPr sz="2200" spc="-10" dirty="0">
                <a:latin typeface="Calibri"/>
                <a:cs typeface="Calibri"/>
              </a:rPr>
              <a:t>річному вантажообігу </a:t>
            </a:r>
            <a:r>
              <a:rPr sz="2200" spc="-5" dirty="0">
                <a:latin typeface="Calibri"/>
                <a:cs typeface="Calibri"/>
              </a:rPr>
              <a:t>20...30 млн. т і 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більше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на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відстань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від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4...6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до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10...15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км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і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більше, </a:t>
            </a:r>
            <a:r>
              <a:rPr sz="2200" spc="-484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відповідно,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на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рівнинній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і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пересіченій</a:t>
            </a:r>
            <a:r>
              <a:rPr sz="2200" spc="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місцевості.</a:t>
            </a:r>
            <a:endParaRPr sz="2200">
              <a:latin typeface="Calibri"/>
              <a:cs typeface="Calibri"/>
            </a:endParaRPr>
          </a:p>
          <a:p>
            <a:pPr marL="241300" indent="-228600" algn="just">
              <a:lnSpc>
                <a:spcPct val="100000"/>
              </a:lnSpc>
              <a:buFont typeface="Microsoft Sans Serif"/>
              <a:buChar char="•"/>
              <a:tabLst>
                <a:tab pos="241300" algn="l"/>
              </a:tabLst>
            </a:pPr>
            <a:r>
              <a:rPr sz="2200" spc="-5" dirty="0">
                <a:latin typeface="Calibri"/>
                <a:cs typeface="Calibri"/>
              </a:rPr>
              <a:t>Нині</a:t>
            </a:r>
            <a:r>
              <a:rPr sz="2200" spc="8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на</a:t>
            </a:r>
            <a:r>
              <a:rPr sz="2200" spc="9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кар’єрах</a:t>
            </a:r>
            <a:r>
              <a:rPr sz="2200" spc="8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застосовують</a:t>
            </a:r>
            <a:r>
              <a:rPr sz="2200" spc="9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різноманітні</a:t>
            </a:r>
            <a:r>
              <a:rPr sz="2200" spc="9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конвеєрні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2846" y="4603750"/>
            <a:ext cx="482600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714500" algn="l"/>
                <a:tab pos="3069590" algn="l"/>
                <a:tab pos="3580129" algn="l"/>
                <a:tab pos="4438650" algn="l"/>
              </a:tabLst>
            </a:pPr>
            <a:r>
              <a:rPr sz="2200" spc="-20" dirty="0">
                <a:latin typeface="Calibri"/>
                <a:cs typeface="Calibri"/>
              </a:rPr>
              <a:t>у</a:t>
            </a:r>
            <a:r>
              <a:rPr sz="2200" spc="-5" dirty="0">
                <a:latin typeface="Calibri"/>
                <a:cs typeface="Calibri"/>
              </a:rPr>
              <a:t>стан</a:t>
            </a:r>
            <a:r>
              <a:rPr sz="2200" dirty="0">
                <a:latin typeface="Calibri"/>
                <a:cs typeface="Calibri"/>
              </a:rPr>
              <a:t>о</a:t>
            </a:r>
            <a:r>
              <a:rPr sz="2200" spc="-5" dirty="0">
                <a:latin typeface="Calibri"/>
                <a:cs typeface="Calibri"/>
              </a:rPr>
              <a:t>вк</a:t>
            </a:r>
            <a:r>
              <a:rPr sz="2200" dirty="0">
                <a:latin typeface="Calibri"/>
                <a:cs typeface="Calibri"/>
              </a:rPr>
              <a:t>и</a:t>
            </a:r>
            <a:r>
              <a:rPr sz="2200" spc="-5" dirty="0">
                <a:latin typeface="Calibri"/>
                <a:cs typeface="Calibri"/>
              </a:rPr>
              <a:t>:</a:t>
            </a:r>
            <a:r>
              <a:rPr sz="2200" dirty="0">
                <a:latin typeface="Calibri"/>
                <a:cs typeface="Calibri"/>
              </a:rPr>
              <a:t>	</a:t>
            </a:r>
            <a:r>
              <a:rPr sz="2200" spc="-5" dirty="0">
                <a:latin typeface="Calibri"/>
                <a:cs typeface="Calibri"/>
              </a:rPr>
              <a:t>ст</a:t>
            </a:r>
            <a:r>
              <a:rPr sz="2200" dirty="0">
                <a:latin typeface="Calibri"/>
                <a:cs typeface="Calibri"/>
              </a:rPr>
              <a:t>а</a:t>
            </a:r>
            <a:r>
              <a:rPr sz="2200" spc="-5" dirty="0">
                <a:latin typeface="Calibri"/>
                <a:cs typeface="Calibri"/>
              </a:rPr>
              <a:t>ці</a:t>
            </a:r>
            <a:r>
              <a:rPr sz="2200" dirty="0">
                <a:latin typeface="Calibri"/>
                <a:cs typeface="Calibri"/>
              </a:rPr>
              <a:t>о</a:t>
            </a:r>
            <a:r>
              <a:rPr sz="2200" spc="-5" dirty="0">
                <a:latin typeface="Calibri"/>
                <a:cs typeface="Calibri"/>
              </a:rPr>
              <a:t>нарні,</a:t>
            </a:r>
            <a:r>
              <a:rPr sz="2200" dirty="0">
                <a:latin typeface="Calibri"/>
                <a:cs typeface="Calibri"/>
              </a:rPr>
              <a:t>	п</a:t>
            </a:r>
            <a:r>
              <a:rPr sz="2200" spc="-5" dirty="0">
                <a:latin typeface="Calibri"/>
                <a:cs typeface="Calibri"/>
              </a:rPr>
              <a:t>ересу</a:t>
            </a:r>
            <a:r>
              <a:rPr sz="2200" dirty="0">
                <a:latin typeface="Calibri"/>
                <a:cs typeface="Calibri"/>
              </a:rPr>
              <a:t>в</a:t>
            </a:r>
            <a:r>
              <a:rPr sz="2200" spc="-5" dirty="0">
                <a:latin typeface="Calibri"/>
                <a:cs typeface="Calibri"/>
              </a:rPr>
              <a:t>ні,  транспортно-відвальні	</a:t>
            </a:r>
            <a:r>
              <a:rPr sz="2200" spc="-10" dirty="0">
                <a:latin typeface="Calibri"/>
                <a:cs typeface="Calibri"/>
              </a:rPr>
              <a:t>агрегати	зі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46267" y="4603750"/>
            <a:ext cx="149161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59079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Calibri"/>
                <a:cs typeface="Calibri"/>
              </a:rPr>
              <a:t>сам</a:t>
            </a:r>
            <a:r>
              <a:rPr sz="2200" spc="-35" dirty="0">
                <a:latin typeface="Calibri"/>
                <a:cs typeface="Calibri"/>
              </a:rPr>
              <a:t>о</a:t>
            </a:r>
            <a:r>
              <a:rPr sz="2200" spc="-10" dirty="0">
                <a:latin typeface="Calibri"/>
                <a:cs typeface="Calibri"/>
              </a:rPr>
              <a:t>хідні,  </a:t>
            </a:r>
            <a:r>
              <a:rPr sz="2200" spc="-5" dirty="0">
                <a:latin typeface="Calibri"/>
                <a:cs typeface="Calibri"/>
              </a:rPr>
              <a:t>стріч</a:t>
            </a:r>
            <a:r>
              <a:rPr sz="2200" spc="-45" dirty="0">
                <a:latin typeface="Calibri"/>
                <a:cs typeface="Calibri"/>
              </a:rPr>
              <a:t>к</a:t>
            </a:r>
            <a:r>
              <a:rPr sz="2200" spc="-5" dirty="0">
                <a:latin typeface="Calibri"/>
                <a:cs typeface="Calibri"/>
              </a:rPr>
              <a:t>овими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631185" y="5274309"/>
            <a:ext cx="430784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989455" algn="l"/>
              </a:tabLst>
            </a:pPr>
            <a:r>
              <a:rPr sz="2200" spc="-10" dirty="0">
                <a:latin typeface="Calibri"/>
                <a:cs typeface="Calibri"/>
              </a:rPr>
              <a:t>(консольні	</a:t>
            </a:r>
            <a:r>
              <a:rPr sz="2200" spc="-5" dirty="0">
                <a:latin typeface="Calibri"/>
                <a:cs typeface="Calibri"/>
              </a:rPr>
              <a:t>відвалоутворювачі,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2846" y="5274309"/>
            <a:ext cx="1814830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200" spc="-10" dirty="0">
                <a:latin typeface="Calibri"/>
                <a:cs typeface="Calibri"/>
              </a:rPr>
              <a:t>конвеєрами 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транспортно- </a:t>
            </a:r>
            <a:r>
              <a:rPr sz="2200" spc="-5" dirty="0">
                <a:latin typeface="Calibri"/>
                <a:cs typeface="Calibri"/>
              </a:rPr>
              <a:t> навантажу</a:t>
            </a:r>
            <a:r>
              <a:rPr sz="2200" spc="-20" dirty="0">
                <a:latin typeface="Calibri"/>
                <a:cs typeface="Calibri"/>
              </a:rPr>
              <a:t>в</a:t>
            </a:r>
            <a:r>
              <a:rPr sz="2200" spc="-15" dirty="0">
                <a:latin typeface="Calibri"/>
                <a:cs typeface="Calibri"/>
              </a:rPr>
              <a:t>а</a:t>
            </a:r>
            <a:r>
              <a:rPr sz="2200" spc="-5" dirty="0">
                <a:latin typeface="Calibri"/>
                <a:cs typeface="Calibri"/>
              </a:rPr>
              <a:t>чі,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305050" y="5609335"/>
            <a:ext cx="320230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1355725" algn="l"/>
                <a:tab pos="2317750" algn="l"/>
                <a:tab pos="2632075" algn="l"/>
              </a:tabLst>
            </a:pPr>
            <a:r>
              <a:rPr sz="2200" spc="-5" dirty="0">
                <a:latin typeface="Calibri"/>
                <a:cs typeface="Calibri"/>
              </a:rPr>
              <a:t>відвальні	мости	і	</a:t>
            </a:r>
            <a:r>
              <a:rPr sz="2200" spc="-25" dirty="0">
                <a:latin typeface="Calibri"/>
                <a:cs typeface="Calibri"/>
              </a:rPr>
              <a:t>т.д.),</a:t>
            </a:r>
            <a:endParaRPr sz="2200">
              <a:latin typeface="Calibri"/>
              <a:cs typeface="Calibri"/>
            </a:endParaRPr>
          </a:p>
          <a:p>
            <a:pPr marR="22860" algn="ctr">
              <a:lnSpc>
                <a:spcPct val="100000"/>
              </a:lnSpc>
              <a:spcBef>
                <a:spcPts val="5"/>
              </a:spcBef>
              <a:tabLst>
                <a:tab pos="527050" algn="l"/>
                <a:tab pos="1624330" algn="l"/>
              </a:tabLst>
            </a:pPr>
            <a:r>
              <a:rPr sz="2200" spc="-5" dirty="0">
                <a:latin typeface="Calibri"/>
                <a:cs typeface="Calibri"/>
              </a:rPr>
              <a:t>а	</a:t>
            </a:r>
            <a:r>
              <a:rPr sz="2200" spc="-15" dirty="0">
                <a:latin typeface="Calibri"/>
                <a:cs typeface="Calibri"/>
              </a:rPr>
              <a:t>також	</a:t>
            </a:r>
            <a:r>
              <a:rPr sz="2200" spc="-5" dirty="0">
                <a:latin typeface="Calibri"/>
                <a:cs typeface="Calibri"/>
              </a:rPr>
              <a:t>органи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95035" y="5609335"/>
            <a:ext cx="144208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2200" spc="-10" dirty="0">
                <a:latin typeface="Calibri"/>
                <a:cs typeface="Calibri"/>
              </a:rPr>
              <a:t>конвеєрні</a:t>
            </a:r>
            <a:endParaRPr sz="2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2200" spc="-5" dirty="0">
                <a:latin typeface="Calibri"/>
                <a:cs typeface="Calibri"/>
              </a:rPr>
              <a:t>виймал</a:t>
            </a:r>
            <a:r>
              <a:rPr sz="2200" dirty="0">
                <a:latin typeface="Calibri"/>
                <a:cs typeface="Calibri"/>
              </a:rPr>
              <a:t>ь</a:t>
            </a:r>
            <a:r>
              <a:rPr sz="2200" spc="-5" dirty="0">
                <a:latin typeface="Calibri"/>
                <a:cs typeface="Calibri"/>
              </a:rPr>
              <a:t>н</a:t>
            </a:r>
            <a:r>
              <a:rPr sz="2200" spc="10" dirty="0">
                <a:latin typeface="Calibri"/>
                <a:cs typeface="Calibri"/>
              </a:rPr>
              <a:t>о</a:t>
            </a:r>
            <a:r>
              <a:rPr sz="2200" spc="-5" dirty="0">
                <a:latin typeface="Calibri"/>
                <a:cs typeface="Calibri"/>
              </a:rPr>
              <a:t>-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72846" y="6280505"/>
            <a:ext cx="484251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Calibri"/>
                <a:cs typeface="Calibri"/>
              </a:rPr>
              <a:t>навантажувальних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і спеціальних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машин.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31" name="object 3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01940" y="1059180"/>
            <a:ext cx="2872740" cy="262128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24547" y="412191"/>
            <a:ext cx="34010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Трубчастий</a:t>
            </a:r>
            <a:r>
              <a:rPr spc="-125" dirty="0"/>
              <a:t> </a:t>
            </a:r>
            <a:r>
              <a:rPr spc="-25" dirty="0"/>
              <a:t>конвеєр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0708" y="57911"/>
            <a:ext cx="4706112" cy="30495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0876" y="3296410"/>
            <a:ext cx="5529072" cy="346862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345805" y="1251584"/>
            <a:ext cx="171132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701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latin typeface="Roboto"/>
                <a:cs typeface="Roboto"/>
              </a:rPr>
              <a:t>роботи </a:t>
            </a:r>
            <a:r>
              <a:rPr sz="2400" spc="-10" dirty="0">
                <a:latin typeface="Roboto"/>
                <a:cs typeface="Roboto"/>
              </a:rPr>
              <a:t> </a:t>
            </a:r>
            <a:r>
              <a:rPr sz="2400" spc="15" dirty="0">
                <a:latin typeface="Roboto"/>
                <a:cs typeface="Roboto"/>
              </a:rPr>
              <a:t>п</a:t>
            </a:r>
            <a:r>
              <a:rPr sz="2400" spc="5" dirty="0">
                <a:latin typeface="Roboto"/>
                <a:cs typeface="Roboto"/>
              </a:rPr>
              <a:t>е</a:t>
            </a:r>
            <a:r>
              <a:rPr sz="2400" dirty="0">
                <a:latin typeface="Roboto"/>
                <a:cs typeface="Roboto"/>
              </a:rPr>
              <a:t>р</a:t>
            </a:r>
            <a:r>
              <a:rPr sz="2400" spc="15" dirty="0">
                <a:latin typeface="Roboto"/>
                <a:cs typeface="Roboto"/>
              </a:rPr>
              <a:t>е</a:t>
            </a:r>
            <a:r>
              <a:rPr sz="2400" spc="-30" dirty="0">
                <a:latin typeface="Roboto"/>
                <a:cs typeface="Roboto"/>
              </a:rPr>
              <a:t>дба</a:t>
            </a:r>
            <a:r>
              <a:rPr sz="2400" spc="-45" dirty="0">
                <a:latin typeface="Roboto"/>
                <a:cs typeface="Roboto"/>
              </a:rPr>
              <a:t>ч</a:t>
            </a:r>
            <a:r>
              <a:rPr sz="2400" spc="-10" dirty="0">
                <a:latin typeface="Roboto"/>
                <a:cs typeface="Roboto"/>
              </a:rPr>
              <a:t>ає</a:t>
            </a:r>
            <a:endParaRPr sz="2400">
              <a:latin typeface="Roboto"/>
              <a:cs typeface="Robo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79557" y="1251584"/>
            <a:ext cx="17703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8915" marR="5080" indent="-196850">
              <a:lnSpc>
                <a:spcPct val="100000"/>
              </a:lnSpc>
              <a:spcBef>
                <a:spcPts val="100"/>
              </a:spcBef>
            </a:pPr>
            <a:r>
              <a:rPr sz="2400" spc="-45" dirty="0">
                <a:latin typeface="Roboto"/>
                <a:cs typeface="Roboto"/>
              </a:rPr>
              <a:t>т</a:t>
            </a:r>
            <a:r>
              <a:rPr sz="2400" spc="-60" dirty="0">
                <a:latin typeface="Roboto"/>
                <a:cs typeface="Roboto"/>
              </a:rPr>
              <a:t>р</a:t>
            </a:r>
            <a:r>
              <a:rPr sz="2400" spc="-40" dirty="0">
                <a:latin typeface="Roboto"/>
                <a:cs typeface="Roboto"/>
              </a:rPr>
              <a:t>у</a:t>
            </a:r>
            <a:r>
              <a:rPr sz="2400" spc="-35" dirty="0">
                <a:latin typeface="Roboto"/>
                <a:cs typeface="Roboto"/>
              </a:rPr>
              <a:t>б</a:t>
            </a:r>
            <a:r>
              <a:rPr sz="2400" spc="-30" dirty="0">
                <a:latin typeface="Roboto"/>
                <a:cs typeface="Roboto"/>
              </a:rPr>
              <a:t>ч</a:t>
            </a:r>
            <a:r>
              <a:rPr sz="2400" spc="-10" dirty="0">
                <a:latin typeface="Roboto"/>
                <a:cs typeface="Roboto"/>
              </a:rPr>
              <a:t>астого  </a:t>
            </a:r>
            <a:r>
              <a:rPr sz="2400" spc="-15" dirty="0">
                <a:latin typeface="Roboto"/>
                <a:cs typeface="Roboto"/>
              </a:rPr>
              <a:t>в</a:t>
            </a:r>
            <a:r>
              <a:rPr sz="2400" spc="-5" dirty="0">
                <a:latin typeface="Roboto"/>
                <a:cs typeface="Roboto"/>
              </a:rPr>
              <a:t>иконання</a:t>
            </a:r>
            <a:endParaRPr sz="2400">
              <a:latin typeface="Roboto"/>
              <a:cs typeface="Robo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15354" y="1251584"/>
            <a:ext cx="233807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1790">
              <a:lnSpc>
                <a:spcPct val="100000"/>
              </a:lnSpc>
              <a:spcBef>
                <a:spcPts val="100"/>
              </a:spcBef>
            </a:pPr>
            <a:r>
              <a:rPr sz="2400" spc="5" dirty="0">
                <a:latin typeface="Roboto"/>
                <a:cs typeface="Roboto"/>
              </a:rPr>
              <a:t>Технологія </a:t>
            </a:r>
            <a:r>
              <a:rPr sz="2400" spc="10" dirty="0">
                <a:latin typeface="Roboto"/>
                <a:cs typeface="Roboto"/>
              </a:rPr>
              <a:t> </a:t>
            </a:r>
            <a:r>
              <a:rPr sz="2400" spc="-15" dirty="0">
                <a:latin typeface="Roboto"/>
                <a:cs typeface="Roboto"/>
              </a:rPr>
              <a:t>транспортера </a:t>
            </a:r>
            <a:r>
              <a:rPr sz="2400" spc="-10" dirty="0">
                <a:latin typeface="Roboto"/>
                <a:cs typeface="Roboto"/>
              </a:rPr>
              <a:t> </a:t>
            </a:r>
            <a:r>
              <a:rPr sz="2400" dirty="0">
                <a:latin typeface="Roboto"/>
                <a:cs typeface="Roboto"/>
              </a:rPr>
              <a:t>го</a:t>
            </a:r>
            <a:r>
              <a:rPr sz="2400" spc="5" dirty="0">
                <a:latin typeface="Roboto"/>
                <a:cs typeface="Roboto"/>
              </a:rPr>
              <a:t>р</a:t>
            </a:r>
            <a:r>
              <a:rPr sz="2400" spc="-35" dirty="0">
                <a:latin typeface="Roboto"/>
                <a:cs typeface="Roboto"/>
              </a:rPr>
              <a:t>и</a:t>
            </a:r>
            <a:r>
              <a:rPr sz="2400" spc="-25" dirty="0">
                <a:latin typeface="Roboto"/>
                <a:cs typeface="Roboto"/>
              </a:rPr>
              <a:t>зон</a:t>
            </a:r>
            <a:r>
              <a:rPr sz="2400" spc="-30" dirty="0">
                <a:latin typeface="Roboto"/>
                <a:cs typeface="Roboto"/>
              </a:rPr>
              <a:t>т</a:t>
            </a:r>
            <a:r>
              <a:rPr sz="2400" spc="-5" dirty="0">
                <a:latin typeface="Roboto"/>
                <a:cs typeface="Roboto"/>
              </a:rPr>
              <a:t>а</a:t>
            </a:r>
            <a:r>
              <a:rPr sz="2400" spc="20" dirty="0">
                <a:latin typeface="Roboto"/>
                <a:cs typeface="Roboto"/>
              </a:rPr>
              <a:t>л</a:t>
            </a:r>
            <a:r>
              <a:rPr sz="2400" spc="30" dirty="0">
                <a:latin typeface="Roboto"/>
                <a:cs typeface="Roboto"/>
              </a:rPr>
              <a:t>ь</a:t>
            </a:r>
            <a:r>
              <a:rPr sz="2400" spc="20" dirty="0">
                <a:latin typeface="Roboto"/>
                <a:cs typeface="Roboto"/>
              </a:rPr>
              <a:t>н</a:t>
            </a:r>
            <a:r>
              <a:rPr sz="2400" spc="10" dirty="0">
                <a:latin typeface="Roboto"/>
                <a:cs typeface="Roboto"/>
              </a:rPr>
              <a:t>и</a:t>
            </a:r>
            <a:r>
              <a:rPr sz="2400" spc="-15" dirty="0">
                <a:latin typeface="Roboto"/>
                <a:cs typeface="Roboto"/>
              </a:rPr>
              <a:t>х  </a:t>
            </a:r>
            <a:r>
              <a:rPr sz="2400" spc="5" dirty="0">
                <a:latin typeface="Roboto"/>
                <a:cs typeface="Roboto"/>
              </a:rPr>
              <a:t>криволінійних</a:t>
            </a:r>
            <a:endParaRPr sz="2400"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86953" y="1983485"/>
            <a:ext cx="356425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82295">
              <a:lnSpc>
                <a:spcPct val="100000"/>
              </a:lnSpc>
              <a:spcBef>
                <a:spcPts val="100"/>
              </a:spcBef>
              <a:tabLst>
                <a:tab pos="1423670" algn="l"/>
                <a:tab pos="1547495" algn="l"/>
                <a:tab pos="2105025" algn="l"/>
                <a:tab pos="3211830" algn="l"/>
              </a:tabLst>
            </a:pPr>
            <a:r>
              <a:rPr sz="2400" spc="-50" dirty="0">
                <a:latin typeface="Roboto"/>
                <a:cs typeface="Roboto"/>
              </a:rPr>
              <a:t>та</a:t>
            </a:r>
            <a:r>
              <a:rPr sz="2400" dirty="0">
                <a:latin typeface="Roboto"/>
                <a:cs typeface="Roboto"/>
              </a:rPr>
              <a:t>		ве</a:t>
            </a:r>
            <a:r>
              <a:rPr sz="2400" spc="-10" dirty="0">
                <a:latin typeface="Roboto"/>
                <a:cs typeface="Roboto"/>
              </a:rPr>
              <a:t>р</a:t>
            </a:r>
            <a:r>
              <a:rPr sz="2400" spc="-25" dirty="0">
                <a:latin typeface="Roboto"/>
                <a:cs typeface="Roboto"/>
              </a:rPr>
              <a:t>т</a:t>
            </a:r>
            <a:r>
              <a:rPr sz="2400" spc="-40" dirty="0">
                <a:latin typeface="Roboto"/>
                <a:cs typeface="Roboto"/>
              </a:rPr>
              <a:t>и</a:t>
            </a:r>
            <a:r>
              <a:rPr sz="2400" spc="5" dirty="0">
                <a:latin typeface="Roboto"/>
                <a:cs typeface="Roboto"/>
              </a:rPr>
              <a:t>кал</a:t>
            </a:r>
            <a:r>
              <a:rPr sz="2400" spc="10" dirty="0">
                <a:latin typeface="Roboto"/>
                <a:cs typeface="Roboto"/>
              </a:rPr>
              <a:t>ь</a:t>
            </a:r>
            <a:r>
              <a:rPr sz="2400" spc="20" dirty="0">
                <a:latin typeface="Roboto"/>
                <a:cs typeface="Roboto"/>
              </a:rPr>
              <a:t>н</a:t>
            </a:r>
            <a:r>
              <a:rPr sz="2400" spc="10" dirty="0">
                <a:latin typeface="Roboto"/>
                <a:cs typeface="Roboto"/>
              </a:rPr>
              <a:t>и</a:t>
            </a:r>
            <a:r>
              <a:rPr sz="2400" spc="-15" dirty="0">
                <a:latin typeface="Roboto"/>
                <a:cs typeface="Roboto"/>
              </a:rPr>
              <a:t>х  </a:t>
            </a:r>
            <a:r>
              <a:rPr sz="2400" spc="15" dirty="0">
                <a:latin typeface="Roboto"/>
                <a:cs typeface="Roboto"/>
              </a:rPr>
              <a:t>ви</a:t>
            </a:r>
            <a:r>
              <a:rPr sz="2400" spc="20" dirty="0">
                <a:latin typeface="Roboto"/>
                <a:cs typeface="Roboto"/>
              </a:rPr>
              <a:t>г</a:t>
            </a:r>
            <a:r>
              <a:rPr sz="2400" dirty="0">
                <a:latin typeface="Roboto"/>
                <a:cs typeface="Roboto"/>
              </a:rPr>
              <a:t>ині</a:t>
            </a:r>
            <a:r>
              <a:rPr sz="2400" spc="5" dirty="0">
                <a:latin typeface="Roboto"/>
                <a:cs typeface="Roboto"/>
              </a:rPr>
              <a:t>в</a:t>
            </a:r>
            <a:r>
              <a:rPr sz="2400" dirty="0">
                <a:latin typeface="Roboto"/>
                <a:cs typeface="Roboto"/>
              </a:rPr>
              <a:t>	</a:t>
            </a:r>
            <a:r>
              <a:rPr sz="2400" spc="15" dirty="0">
                <a:latin typeface="Roboto"/>
                <a:cs typeface="Roboto"/>
              </a:rPr>
              <a:t>п</a:t>
            </a:r>
            <a:r>
              <a:rPr sz="2400" spc="10" dirty="0">
                <a:latin typeface="Roboto"/>
                <a:cs typeface="Roboto"/>
              </a:rPr>
              <a:t>о</a:t>
            </a:r>
            <a:r>
              <a:rPr sz="2400" dirty="0">
                <a:latin typeface="Roboto"/>
                <a:cs typeface="Roboto"/>
              </a:rPr>
              <a:t>	</a:t>
            </a:r>
            <a:r>
              <a:rPr sz="2400" spc="-45" dirty="0">
                <a:latin typeface="Roboto"/>
                <a:cs typeface="Roboto"/>
              </a:rPr>
              <a:t>т</a:t>
            </a:r>
            <a:r>
              <a:rPr sz="2400" spc="-60" dirty="0">
                <a:latin typeface="Roboto"/>
                <a:cs typeface="Roboto"/>
              </a:rPr>
              <a:t>р</a:t>
            </a:r>
            <a:r>
              <a:rPr sz="2400" spc="-15" dirty="0">
                <a:latin typeface="Roboto"/>
                <a:cs typeface="Roboto"/>
              </a:rPr>
              <a:t>ас</a:t>
            </a:r>
            <a:r>
              <a:rPr sz="2400" spc="-5" dirty="0">
                <a:latin typeface="Roboto"/>
                <a:cs typeface="Roboto"/>
              </a:rPr>
              <a:t>і,</a:t>
            </a:r>
            <a:r>
              <a:rPr sz="2400" dirty="0">
                <a:latin typeface="Roboto"/>
                <a:cs typeface="Roboto"/>
              </a:rPr>
              <a:t>	</a:t>
            </a:r>
            <a:r>
              <a:rPr sz="2400" spc="10" dirty="0">
                <a:latin typeface="Roboto"/>
                <a:cs typeface="Roboto"/>
              </a:rPr>
              <a:t>не</a:t>
            </a:r>
            <a:endParaRPr sz="2400">
              <a:latin typeface="Roboto"/>
              <a:cs typeface="Roboto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2861310" algn="l"/>
              </a:tabLst>
            </a:pPr>
            <a:r>
              <a:rPr spc="-5" dirty="0"/>
              <a:t>вимагаючи </a:t>
            </a:r>
            <a:r>
              <a:rPr spc="-25" dirty="0"/>
              <a:t>додаткових </a:t>
            </a:r>
            <a:r>
              <a:rPr spc="10" dirty="0"/>
              <a:t>вільних </a:t>
            </a:r>
            <a:r>
              <a:rPr spc="5" dirty="0"/>
              <a:t>площ </a:t>
            </a:r>
            <a:r>
              <a:rPr spc="-50" dirty="0"/>
              <a:t>та </a:t>
            </a:r>
            <a:r>
              <a:rPr spc="-45" dirty="0"/>
              <a:t> </a:t>
            </a:r>
            <a:r>
              <a:rPr spc="-15" dirty="0"/>
              <a:t>влаштув</a:t>
            </a:r>
            <a:r>
              <a:rPr spc="-20" dirty="0"/>
              <a:t>а</a:t>
            </a:r>
            <a:r>
              <a:rPr spc="15" dirty="0"/>
              <a:t>н</a:t>
            </a:r>
            <a:r>
              <a:rPr spc="5" dirty="0"/>
              <a:t>н</a:t>
            </a:r>
            <a:r>
              <a:rPr spc="-50" dirty="0"/>
              <a:t>я</a:t>
            </a:r>
            <a:r>
              <a:rPr dirty="0"/>
              <a:t>	</a:t>
            </a:r>
            <a:r>
              <a:rPr spc="-10" dirty="0"/>
              <a:t>переван</a:t>
            </a:r>
            <a:r>
              <a:rPr spc="-15" dirty="0"/>
              <a:t>т</a:t>
            </a:r>
            <a:r>
              <a:rPr spc="10" dirty="0"/>
              <a:t>ажувал</a:t>
            </a:r>
            <a:r>
              <a:rPr spc="15" dirty="0"/>
              <a:t>ь</a:t>
            </a:r>
            <a:r>
              <a:rPr spc="20" dirty="0"/>
              <a:t>н</a:t>
            </a:r>
            <a:r>
              <a:rPr spc="10" dirty="0"/>
              <a:t>и</a:t>
            </a:r>
            <a:r>
              <a:rPr spc="-15" dirty="0"/>
              <a:t>х  станцій.</a:t>
            </a:r>
            <a:r>
              <a:rPr spc="570" dirty="0"/>
              <a:t> </a:t>
            </a:r>
            <a:r>
              <a:rPr spc="-15" dirty="0"/>
              <a:t>Це</a:t>
            </a:r>
            <a:r>
              <a:rPr spc="570" dirty="0"/>
              <a:t> </a:t>
            </a:r>
            <a:r>
              <a:rPr spc="-15" dirty="0"/>
              <a:t>дозволяє</a:t>
            </a:r>
            <a:r>
              <a:rPr spc="570" dirty="0"/>
              <a:t> </a:t>
            </a:r>
            <a:r>
              <a:rPr spc="-10" dirty="0"/>
              <a:t>зменшити </a:t>
            </a:r>
            <a:r>
              <a:rPr spc="-5" dirty="0"/>
              <a:t> </a:t>
            </a:r>
            <a:r>
              <a:rPr spc="-10" dirty="0"/>
              <a:t>загальну</a:t>
            </a:r>
            <a:r>
              <a:rPr spc="-15" dirty="0"/>
              <a:t> </a:t>
            </a:r>
            <a:r>
              <a:rPr spc="-30" dirty="0"/>
              <a:t>вартість</a:t>
            </a:r>
            <a:r>
              <a:rPr spc="5" dirty="0"/>
              <a:t> </a:t>
            </a:r>
            <a:r>
              <a:rPr dirty="0"/>
              <a:t>виробничої</a:t>
            </a:r>
            <a:r>
              <a:rPr spc="40" dirty="0"/>
              <a:t> </a:t>
            </a:r>
            <a:r>
              <a:rPr dirty="0"/>
              <a:t>лінії.</a:t>
            </a:r>
          </a:p>
          <a:p>
            <a:pPr marL="364490" algn="just">
              <a:lnSpc>
                <a:spcPct val="100000"/>
              </a:lnSpc>
            </a:pPr>
            <a:r>
              <a:rPr spc="10" dirty="0"/>
              <a:t>Можливість</a:t>
            </a:r>
            <a:r>
              <a:rPr spc="-10" dirty="0"/>
              <a:t> </a:t>
            </a:r>
            <a:r>
              <a:rPr spc="-20" dirty="0"/>
              <a:t>згортання</a:t>
            </a:r>
            <a:r>
              <a:rPr dirty="0"/>
              <a:t> </a:t>
            </a:r>
            <a:r>
              <a:rPr spc="-50" dirty="0"/>
              <a:t>та</a:t>
            </a:r>
            <a:r>
              <a:rPr spc="-10" dirty="0"/>
              <a:t> </a:t>
            </a:r>
            <a:r>
              <a:rPr spc="-20" dirty="0"/>
              <a:t>розгортання</a:t>
            </a: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pc="-25" dirty="0"/>
              <a:t>стрічки</a:t>
            </a:r>
            <a:r>
              <a:rPr spc="5" dirty="0"/>
              <a:t> </a:t>
            </a:r>
            <a:r>
              <a:rPr dirty="0"/>
              <a:t>на</a:t>
            </a:r>
            <a:r>
              <a:rPr spc="-5" dirty="0"/>
              <a:t> </a:t>
            </a:r>
            <a:r>
              <a:rPr spc="-70" dirty="0"/>
              <a:t>будь-якій</a:t>
            </a:r>
            <a:r>
              <a:rPr spc="-20" dirty="0"/>
              <a:t> </a:t>
            </a:r>
            <a:r>
              <a:rPr spc="-15" dirty="0"/>
              <a:t>ділянці.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475344" y="4910073"/>
            <a:ext cx="1875789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0840" marR="5080" indent="-35877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Roboto"/>
                <a:cs typeface="Roboto"/>
              </a:rPr>
              <a:t>обладнання </a:t>
            </a:r>
            <a:r>
              <a:rPr sz="2400" dirty="0">
                <a:latin typeface="Roboto"/>
                <a:cs typeface="Roboto"/>
              </a:rPr>
              <a:t> </a:t>
            </a:r>
            <a:r>
              <a:rPr sz="2400" spc="-20" dirty="0">
                <a:latin typeface="Roboto"/>
                <a:cs typeface="Roboto"/>
              </a:rPr>
              <a:t>мате</a:t>
            </a:r>
            <a:r>
              <a:rPr sz="2400" spc="-30" dirty="0">
                <a:latin typeface="Roboto"/>
                <a:cs typeface="Roboto"/>
              </a:rPr>
              <a:t>р</a:t>
            </a:r>
            <a:r>
              <a:rPr sz="2400" dirty="0">
                <a:latin typeface="Roboto"/>
                <a:cs typeface="Roboto"/>
              </a:rPr>
              <a:t>іа</a:t>
            </a:r>
            <a:r>
              <a:rPr sz="2400" spc="15" dirty="0">
                <a:latin typeface="Roboto"/>
                <a:cs typeface="Roboto"/>
              </a:rPr>
              <a:t>л</a:t>
            </a:r>
            <a:r>
              <a:rPr sz="2400" spc="-45" dirty="0">
                <a:latin typeface="Roboto"/>
                <a:cs typeface="Roboto"/>
              </a:rPr>
              <a:t>у,</a:t>
            </a:r>
            <a:endParaRPr sz="2400">
              <a:latin typeface="Roboto"/>
              <a:cs typeface="Robo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552938" y="4910073"/>
            <a:ext cx="139827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latin typeface="Roboto"/>
                <a:cs typeface="Roboto"/>
              </a:rPr>
              <a:t>запобігає</a:t>
            </a:r>
            <a:endParaRPr sz="2400">
              <a:latin typeface="Roboto"/>
              <a:cs typeface="Roboto"/>
            </a:endParaRPr>
          </a:p>
          <a:p>
            <a:pPr marR="5080" algn="r">
              <a:lnSpc>
                <a:spcPct val="100000"/>
              </a:lnSpc>
            </a:pPr>
            <a:r>
              <a:rPr sz="2400" spc="-15" dirty="0">
                <a:latin typeface="Roboto"/>
                <a:cs typeface="Roboto"/>
              </a:rPr>
              <a:t>що</a:t>
            </a:r>
            <a:endParaRPr sz="2400">
              <a:latin typeface="Roboto"/>
              <a:cs typeface="Robo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15354" y="4910073"/>
            <a:ext cx="245935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179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Roboto"/>
                <a:cs typeface="Roboto"/>
              </a:rPr>
              <a:t>Конструкція </a:t>
            </a:r>
            <a:r>
              <a:rPr sz="2400" spc="-15" dirty="0">
                <a:latin typeface="Roboto"/>
                <a:cs typeface="Roboto"/>
              </a:rPr>
              <a:t> </a:t>
            </a:r>
            <a:r>
              <a:rPr sz="2400" spc="-5" dirty="0">
                <a:latin typeface="Roboto"/>
                <a:cs typeface="Roboto"/>
              </a:rPr>
              <a:t>попаданню </a:t>
            </a:r>
            <a:r>
              <a:rPr sz="2400" dirty="0">
                <a:latin typeface="Roboto"/>
                <a:cs typeface="Roboto"/>
              </a:rPr>
              <a:t> </a:t>
            </a:r>
            <a:r>
              <a:rPr sz="2400" spc="-45" dirty="0">
                <a:latin typeface="Roboto"/>
                <a:cs typeface="Roboto"/>
              </a:rPr>
              <a:t>т</a:t>
            </a:r>
            <a:r>
              <a:rPr sz="2400" spc="-60" dirty="0">
                <a:latin typeface="Roboto"/>
                <a:cs typeface="Roboto"/>
              </a:rPr>
              <a:t>р</a:t>
            </a:r>
            <a:r>
              <a:rPr sz="2400" spc="5" dirty="0">
                <a:latin typeface="Roboto"/>
                <a:cs typeface="Roboto"/>
              </a:rPr>
              <a:t>анс</a:t>
            </a:r>
            <a:r>
              <a:rPr sz="2400" spc="10" dirty="0">
                <a:latin typeface="Roboto"/>
                <a:cs typeface="Roboto"/>
              </a:rPr>
              <a:t>п</a:t>
            </a:r>
            <a:r>
              <a:rPr sz="2400" spc="-50" dirty="0">
                <a:latin typeface="Roboto"/>
                <a:cs typeface="Roboto"/>
              </a:rPr>
              <a:t>орт</a:t>
            </a:r>
            <a:r>
              <a:rPr sz="2400" spc="-35" dirty="0">
                <a:latin typeface="Roboto"/>
                <a:cs typeface="Roboto"/>
              </a:rPr>
              <a:t>у</a:t>
            </a:r>
            <a:r>
              <a:rPr sz="2400" spc="-45" dirty="0">
                <a:latin typeface="Roboto"/>
                <a:cs typeface="Roboto"/>
              </a:rPr>
              <a:t>є</a:t>
            </a:r>
            <a:r>
              <a:rPr sz="2400" spc="-50" dirty="0">
                <a:latin typeface="Roboto"/>
                <a:cs typeface="Roboto"/>
              </a:rPr>
              <a:t>т</a:t>
            </a:r>
            <a:r>
              <a:rPr sz="2400" spc="-5" dirty="0">
                <a:latin typeface="Roboto"/>
                <a:cs typeface="Roboto"/>
              </a:rPr>
              <a:t>ь</a:t>
            </a:r>
            <a:r>
              <a:rPr sz="2400" dirty="0">
                <a:latin typeface="Roboto"/>
                <a:cs typeface="Roboto"/>
              </a:rPr>
              <a:t>с</a:t>
            </a:r>
            <a:r>
              <a:rPr sz="2400" spc="-50" dirty="0">
                <a:latin typeface="Roboto"/>
                <a:cs typeface="Roboto"/>
              </a:rPr>
              <a:t>я</a:t>
            </a:r>
            <a:endParaRPr sz="2400">
              <a:latin typeface="Roboto"/>
              <a:cs typeface="Robo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130790" y="5641949"/>
            <a:ext cx="18186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5" dirty="0">
                <a:latin typeface="Roboto"/>
                <a:cs typeface="Roboto"/>
              </a:rPr>
              <a:t>навколишнє</a:t>
            </a:r>
            <a:endParaRPr sz="2400">
              <a:latin typeface="Roboto"/>
              <a:cs typeface="Robo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59877" y="5641949"/>
            <a:ext cx="37909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55370">
              <a:lnSpc>
                <a:spcPct val="100000"/>
              </a:lnSpc>
              <a:spcBef>
                <a:spcPts val="100"/>
              </a:spcBef>
            </a:pPr>
            <a:r>
              <a:rPr sz="2400" spc="5" dirty="0">
                <a:latin typeface="Roboto"/>
                <a:cs typeface="Roboto"/>
              </a:rPr>
              <a:t>в</a:t>
            </a:r>
            <a:endParaRPr sz="240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tabLst>
                <a:tab pos="864869" algn="l"/>
                <a:tab pos="2122170" algn="l"/>
              </a:tabLst>
            </a:pPr>
            <a:r>
              <a:rPr sz="2400" spc="-25" dirty="0">
                <a:latin typeface="Roboto"/>
                <a:cs typeface="Roboto"/>
              </a:rPr>
              <a:t>тим	</a:t>
            </a:r>
            <a:r>
              <a:rPr sz="2400" spc="-10" dirty="0">
                <a:latin typeface="Roboto"/>
                <a:cs typeface="Roboto"/>
              </a:rPr>
              <a:t>самим	</a:t>
            </a:r>
            <a:r>
              <a:rPr sz="2400" spc="-20" dirty="0">
                <a:latin typeface="Roboto"/>
                <a:cs typeface="Roboto"/>
              </a:rPr>
              <a:t>захищаючи</a:t>
            </a:r>
            <a:endParaRPr sz="2400">
              <a:latin typeface="Roboto"/>
              <a:cs typeface="Robo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15354" y="6007709"/>
            <a:ext cx="1863725" cy="75438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860"/>
              </a:lnSpc>
              <a:spcBef>
                <a:spcPts val="210"/>
              </a:spcBef>
            </a:pPr>
            <a:r>
              <a:rPr sz="2400" spc="-20" dirty="0">
                <a:latin typeface="Roboto"/>
                <a:cs typeface="Roboto"/>
              </a:rPr>
              <a:t>сере</a:t>
            </a:r>
            <a:r>
              <a:rPr sz="2400" spc="-5" dirty="0">
                <a:latin typeface="Roboto"/>
                <a:cs typeface="Roboto"/>
              </a:rPr>
              <a:t>д</a:t>
            </a:r>
            <a:r>
              <a:rPr sz="2400" dirty="0">
                <a:latin typeface="Roboto"/>
                <a:cs typeface="Roboto"/>
              </a:rPr>
              <a:t>о</a:t>
            </a:r>
            <a:r>
              <a:rPr sz="2400" spc="5" dirty="0">
                <a:latin typeface="Roboto"/>
                <a:cs typeface="Roboto"/>
              </a:rPr>
              <a:t>в</a:t>
            </a:r>
            <a:r>
              <a:rPr sz="2400" spc="-15" dirty="0">
                <a:latin typeface="Roboto"/>
                <a:cs typeface="Roboto"/>
              </a:rPr>
              <a:t>и</a:t>
            </a:r>
            <a:r>
              <a:rPr sz="2400" spc="-10" dirty="0">
                <a:latin typeface="Roboto"/>
                <a:cs typeface="Roboto"/>
              </a:rPr>
              <a:t>щ</a:t>
            </a:r>
            <a:r>
              <a:rPr sz="2400" dirty="0">
                <a:latin typeface="Roboto"/>
                <a:cs typeface="Roboto"/>
              </a:rPr>
              <a:t>е,  екологію.</a:t>
            </a:r>
            <a:endParaRPr sz="24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9466" y="627380"/>
            <a:ext cx="92576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Комбіновані</a:t>
            </a:r>
            <a:r>
              <a:rPr spc="-50" dirty="0"/>
              <a:t> </a:t>
            </a:r>
            <a:r>
              <a:rPr spc="-10" dirty="0"/>
              <a:t>та</a:t>
            </a:r>
            <a:r>
              <a:rPr spc="-65" dirty="0"/>
              <a:t> </a:t>
            </a:r>
            <a:r>
              <a:rPr spc="-25" dirty="0"/>
              <a:t>спеціальні</a:t>
            </a:r>
            <a:r>
              <a:rPr spc="-65" dirty="0"/>
              <a:t> </a:t>
            </a:r>
            <a:r>
              <a:rPr spc="-20" dirty="0"/>
              <a:t>види</a:t>
            </a:r>
            <a:r>
              <a:rPr spc="-60" dirty="0"/>
              <a:t> </a:t>
            </a:r>
            <a:r>
              <a:rPr spc="-25" dirty="0"/>
              <a:t>транспорту</a:t>
            </a:r>
            <a:r>
              <a:rPr spc="-75" dirty="0"/>
              <a:t> </a:t>
            </a:r>
            <a:r>
              <a:rPr spc="-10" dirty="0"/>
              <a:t>на</a:t>
            </a:r>
            <a:r>
              <a:rPr spc="-65" dirty="0"/>
              <a:t> </a:t>
            </a:r>
            <a:r>
              <a:rPr spc="-25" dirty="0"/>
              <a:t>кар’єрах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2223" y="1342771"/>
            <a:ext cx="11149330" cy="104965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algn="just">
              <a:lnSpc>
                <a:spcPts val="2590"/>
              </a:lnSpc>
              <a:spcBef>
                <a:spcPts val="425"/>
              </a:spcBef>
            </a:pPr>
            <a:r>
              <a:rPr sz="2400" b="1" i="1" spc="-15" dirty="0">
                <a:latin typeface="Calibri"/>
                <a:cs typeface="Calibri"/>
              </a:rPr>
              <a:t>Транспорт</a:t>
            </a:r>
            <a:r>
              <a:rPr sz="2400" b="1" i="1" spc="-10" dirty="0">
                <a:latin typeface="Calibri"/>
                <a:cs typeface="Calibri"/>
              </a:rPr>
              <a:t> </a:t>
            </a:r>
            <a:r>
              <a:rPr sz="2400" b="1" i="1" spc="-5" dirty="0">
                <a:latin typeface="Calibri"/>
                <a:cs typeface="Calibri"/>
              </a:rPr>
              <a:t>першої</a:t>
            </a:r>
            <a:r>
              <a:rPr sz="2400" b="1" i="1" dirty="0">
                <a:latin typeface="Calibri"/>
                <a:cs typeface="Calibri"/>
              </a:rPr>
              <a:t> ланки</a:t>
            </a:r>
            <a:r>
              <a:rPr sz="2400" b="1" i="1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є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збiрним,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що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формує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вантажопотік,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тому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для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забезпечення </a:t>
            </a:r>
            <a:r>
              <a:rPr sz="2400" spc="-10" dirty="0">
                <a:latin typeface="Calibri"/>
                <a:cs typeface="Calibri"/>
              </a:rPr>
              <a:t>високої продуктивності </a:t>
            </a:r>
            <a:r>
              <a:rPr sz="2400" dirty="0">
                <a:latin typeface="Calibri"/>
                <a:cs typeface="Calibri"/>
              </a:rPr>
              <a:t>виймальних </a:t>
            </a:r>
            <a:r>
              <a:rPr sz="2400" spc="-5" dirty="0">
                <a:latin typeface="Calibri"/>
                <a:cs typeface="Calibri"/>
              </a:rPr>
              <a:t>машин </a:t>
            </a:r>
            <a:r>
              <a:rPr sz="2400" dirty="0">
                <a:latin typeface="Calibri"/>
                <a:cs typeface="Calibri"/>
              </a:rPr>
              <a:t>він </a:t>
            </a:r>
            <a:r>
              <a:rPr sz="2400" spc="-5" dirty="0">
                <a:latin typeface="Calibri"/>
                <a:cs typeface="Calibri"/>
              </a:rPr>
              <a:t>має бути маневреним,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відповідати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геологічним</a:t>
            </a:r>
            <a:r>
              <a:rPr sz="2400" dirty="0">
                <a:latin typeface="Calibri"/>
                <a:cs typeface="Calibri"/>
              </a:rPr>
              <a:t> і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технічним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умовам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розробки.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2223" y="2458592"/>
            <a:ext cx="111499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92275" algn="l"/>
                <a:tab pos="2720975" algn="l"/>
                <a:tab pos="3717290" algn="l"/>
                <a:tab pos="5028565" algn="l"/>
                <a:tab pos="6848475" algn="l"/>
                <a:tab pos="8796655" algn="l"/>
                <a:tab pos="9972675" algn="l"/>
                <a:tab pos="10817225" algn="l"/>
              </a:tabLst>
            </a:pPr>
            <a:r>
              <a:rPr sz="2400" b="1" i="1" spc="-110" dirty="0">
                <a:latin typeface="Calibri"/>
                <a:cs typeface="Calibri"/>
              </a:rPr>
              <a:t>Т</a:t>
            </a:r>
            <a:r>
              <a:rPr sz="2400" b="1" i="1" dirty="0">
                <a:latin typeface="Calibri"/>
                <a:cs typeface="Calibri"/>
              </a:rPr>
              <a:t>р</a:t>
            </a:r>
            <a:r>
              <a:rPr sz="2400" b="1" i="1" spc="5" dirty="0">
                <a:latin typeface="Calibri"/>
                <a:cs typeface="Calibri"/>
              </a:rPr>
              <a:t>а</a:t>
            </a:r>
            <a:r>
              <a:rPr sz="2400" b="1" i="1" dirty="0">
                <a:latin typeface="Calibri"/>
                <a:cs typeface="Calibri"/>
              </a:rPr>
              <a:t>нсп</a:t>
            </a:r>
            <a:r>
              <a:rPr sz="2400" b="1" i="1" spc="-10" dirty="0">
                <a:latin typeface="Calibri"/>
                <a:cs typeface="Calibri"/>
              </a:rPr>
              <a:t>о</a:t>
            </a:r>
            <a:r>
              <a:rPr sz="2400" b="1" i="1" dirty="0">
                <a:latin typeface="Calibri"/>
                <a:cs typeface="Calibri"/>
              </a:rPr>
              <a:t>рт	</a:t>
            </a:r>
            <a:r>
              <a:rPr sz="2400" b="1" i="1" spc="-5" dirty="0">
                <a:latin typeface="Calibri"/>
                <a:cs typeface="Calibri"/>
              </a:rPr>
              <a:t>д</a:t>
            </a:r>
            <a:r>
              <a:rPr sz="2400" b="1" i="1" spc="-20" dirty="0">
                <a:latin typeface="Calibri"/>
                <a:cs typeface="Calibri"/>
              </a:rPr>
              <a:t>р</a:t>
            </a:r>
            <a:r>
              <a:rPr sz="2400" b="1" i="1" spc="-5" dirty="0">
                <a:latin typeface="Calibri"/>
                <a:cs typeface="Calibri"/>
              </a:rPr>
              <a:t>уг</a:t>
            </a:r>
            <a:r>
              <a:rPr sz="2400" b="1" i="1" spc="-10" dirty="0">
                <a:latin typeface="Calibri"/>
                <a:cs typeface="Calibri"/>
              </a:rPr>
              <a:t>о</a:t>
            </a:r>
            <a:r>
              <a:rPr sz="2400" b="1" i="1" dirty="0">
                <a:latin typeface="Calibri"/>
                <a:cs typeface="Calibri"/>
              </a:rPr>
              <a:t>ї	л</a:t>
            </a:r>
            <a:r>
              <a:rPr sz="2400" b="1" i="1" spc="-10" dirty="0">
                <a:latin typeface="Calibri"/>
                <a:cs typeface="Calibri"/>
              </a:rPr>
              <a:t>а</a:t>
            </a:r>
            <a:r>
              <a:rPr sz="2400" b="1" i="1" dirty="0">
                <a:latin typeface="Calibri"/>
                <a:cs typeface="Calibri"/>
              </a:rPr>
              <a:t>нки	</a:t>
            </a:r>
            <a:r>
              <a:rPr sz="2400" dirty="0">
                <a:latin typeface="Calibri"/>
                <a:cs typeface="Calibri"/>
              </a:rPr>
              <a:t>пови</a:t>
            </a:r>
            <a:r>
              <a:rPr sz="2400" spc="15" dirty="0">
                <a:latin typeface="Calibri"/>
                <a:cs typeface="Calibri"/>
              </a:rPr>
              <a:t>н</a:t>
            </a:r>
            <a:r>
              <a:rPr sz="2400" dirty="0">
                <a:latin typeface="Calibri"/>
                <a:cs typeface="Calibri"/>
              </a:rPr>
              <a:t>ен	забе</a:t>
            </a:r>
            <a:r>
              <a:rPr sz="2400" spc="5" dirty="0">
                <a:latin typeface="Calibri"/>
                <a:cs typeface="Calibri"/>
              </a:rPr>
              <a:t>з</a:t>
            </a:r>
            <a:r>
              <a:rPr sz="2400" dirty="0">
                <a:latin typeface="Calibri"/>
                <a:cs typeface="Calibri"/>
              </a:rPr>
              <a:t>п</a:t>
            </a:r>
            <a:r>
              <a:rPr sz="2400" spc="-10" dirty="0">
                <a:latin typeface="Calibri"/>
                <a:cs typeface="Calibri"/>
              </a:rPr>
              <a:t>е</a:t>
            </a:r>
            <a:r>
              <a:rPr sz="2400" dirty="0">
                <a:latin typeface="Calibri"/>
                <a:cs typeface="Calibri"/>
              </a:rPr>
              <a:t>чити	пере</a:t>
            </a:r>
            <a:r>
              <a:rPr sz="2400" spc="-10" dirty="0">
                <a:latin typeface="Calibri"/>
                <a:cs typeface="Calibri"/>
              </a:rPr>
              <a:t>м</a:t>
            </a:r>
            <a:r>
              <a:rPr sz="2400" dirty="0">
                <a:latin typeface="Calibri"/>
                <a:cs typeface="Calibri"/>
              </a:rPr>
              <a:t>і</a:t>
            </a:r>
            <a:r>
              <a:rPr sz="2400" spc="-25" dirty="0">
                <a:latin typeface="Calibri"/>
                <a:cs typeface="Calibri"/>
              </a:rPr>
              <a:t>щ</a:t>
            </a:r>
            <a:r>
              <a:rPr sz="2400" dirty="0">
                <a:latin typeface="Calibri"/>
                <a:cs typeface="Calibri"/>
              </a:rPr>
              <a:t>ення	гірсь</a:t>
            </a:r>
            <a:r>
              <a:rPr sz="2400" spc="-35" dirty="0">
                <a:latin typeface="Calibri"/>
                <a:cs typeface="Calibri"/>
              </a:rPr>
              <a:t>к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ї	</a:t>
            </a:r>
            <a:r>
              <a:rPr sz="2400" spc="-5" dirty="0">
                <a:latin typeface="Calibri"/>
                <a:cs typeface="Calibri"/>
              </a:rPr>
              <a:t>м</a:t>
            </a:r>
            <a:r>
              <a:rPr sz="2400" spc="-15" dirty="0">
                <a:latin typeface="Calibri"/>
                <a:cs typeface="Calibri"/>
              </a:rPr>
              <a:t>а</a:t>
            </a:r>
            <a:r>
              <a:rPr sz="2400" spc="-10" dirty="0">
                <a:latin typeface="Calibri"/>
                <a:cs typeface="Calibri"/>
              </a:rPr>
              <a:t>с</a:t>
            </a:r>
            <a:r>
              <a:rPr sz="2400" dirty="0">
                <a:latin typeface="Calibri"/>
                <a:cs typeface="Calibri"/>
              </a:rPr>
              <a:t>и	</a:t>
            </a:r>
            <a:r>
              <a:rPr sz="2400" spc="-5" dirty="0">
                <a:latin typeface="Calibri"/>
                <a:cs typeface="Calibri"/>
              </a:rPr>
              <a:t>по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2223" y="2698255"/>
            <a:ext cx="11151235" cy="126619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2400" spc="-10" dirty="0">
                <a:latin typeface="Calibri"/>
                <a:cs typeface="Calibri"/>
              </a:rPr>
              <a:t>найкоротших похилих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ділянках шляху.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35"/>
              </a:lnSpc>
              <a:spcBef>
                <a:spcPts val="705"/>
              </a:spcBef>
            </a:pPr>
            <a:r>
              <a:rPr sz="2400" b="1" i="1" spc="-15" dirty="0">
                <a:latin typeface="Calibri"/>
                <a:cs typeface="Calibri"/>
              </a:rPr>
              <a:t>Транспорт</a:t>
            </a:r>
            <a:r>
              <a:rPr sz="2400" b="1" i="1" spc="180" dirty="0">
                <a:latin typeface="Calibri"/>
                <a:cs typeface="Calibri"/>
              </a:rPr>
              <a:t> </a:t>
            </a:r>
            <a:r>
              <a:rPr sz="2400" b="1" i="1" spc="-5" dirty="0">
                <a:latin typeface="Calibri"/>
                <a:cs typeface="Calibri"/>
              </a:rPr>
              <a:t>третьої</a:t>
            </a:r>
            <a:r>
              <a:rPr sz="2400" b="1" i="1" spc="180" dirty="0">
                <a:latin typeface="Calibri"/>
                <a:cs typeface="Calibri"/>
              </a:rPr>
              <a:t> </a:t>
            </a:r>
            <a:r>
              <a:rPr sz="2400" b="1" i="1" dirty="0">
                <a:latin typeface="Calibri"/>
                <a:cs typeface="Calibri"/>
              </a:rPr>
              <a:t>ланки</a:t>
            </a:r>
            <a:r>
              <a:rPr sz="2400" b="1" i="1" spc="18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здійснює</a:t>
            </a:r>
            <a:r>
              <a:rPr sz="2400" spc="18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переміщення</a:t>
            </a:r>
            <a:r>
              <a:rPr sz="2400" spc="2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гірської</a:t>
            </a:r>
            <a:r>
              <a:rPr sz="2400" spc="18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маси</a:t>
            </a:r>
            <a:r>
              <a:rPr sz="2400" spc="19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на</a:t>
            </a:r>
            <a:r>
              <a:rPr sz="2400" spc="19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горизонтальних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35"/>
              </a:lnSpc>
            </a:pPr>
            <a:r>
              <a:rPr sz="2400" spc="-10" dirty="0">
                <a:latin typeface="Calibri"/>
                <a:cs typeface="Calibri"/>
              </a:rPr>
              <a:t>ділянках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на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великі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відстані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до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пунктів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розвантаження.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0610" y="4239259"/>
            <a:ext cx="4097020" cy="18503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0"/>
              </a:lnSpc>
              <a:spcBef>
                <a:spcPts val="100"/>
              </a:spcBef>
            </a:pPr>
            <a:r>
              <a:rPr sz="2400" b="1" dirty="0">
                <a:latin typeface="Roboto"/>
                <a:cs typeface="Roboto"/>
              </a:rPr>
              <a:t>Спеціальні</a:t>
            </a:r>
            <a:r>
              <a:rPr sz="2400" b="1" spc="10" dirty="0">
                <a:latin typeface="Roboto"/>
                <a:cs typeface="Roboto"/>
              </a:rPr>
              <a:t> </a:t>
            </a:r>
            <a:r>
              <a:rPr sz="2400" b="1" spc="-20" dirty="0">
                <a:latin typeface="Roboto"/>
                <a:cs typeface="Roboto"/>
              </a:rPr>
              <a:t>види</a:t>
            </a:r>
            <a:r>
              <a:rPr sz="2400" b="1" spc="-10" dirty="0">
                <a:latin typeface="Roboto"/>
                <a:cs typeface="Roboto"/>
              </a:rPr>
              <a:t> </a:t>
            </a:r>
            <a:r>
              <a:rPr sz="2400" b="1" spc="-15" dirty="0">
                <a:latin typeface="Roboto"/>
                <a:cs typeface="Roboto"/>
              </a:rPr>
              <a:t>транспорту</a:t>
            </a:r>
            <a:endParaRPr sz="2400">
              <a:latin typeface="Roboto"/>
              <a:cs typeface="Roboto"/>
            </a:endParaRPr>
          </a:p>
          <a:p>
            <a:pPr marL="355600" indent="-342900">
              <a:lnSpc>
                <a:spcPts val="286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2400" spc="-20" dirty="0">
                <a:latin typeface="Calibri"/>
                <a:cs typeface="Calibri"/>
              </a:rPr>
              <a:t>Гравітаційний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Скіпові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підйомники;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Гідравлічний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транспорт;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Підвісні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канатні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дороги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9194" y="73863"/>
            <a:ext cx="894842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Основні</a:t>
            </a:r>
            <a:r>
              <a:rPr spc="-75" dirty="0"/>
              <a:t> </a:t>
            </a:r>
            <a:r>
              <a:rPr spc="-20" dirty="0"/>
              <a:t>схеми</a:t>
            </a:r>
            <a:r>
              <a:rPr spc="-80" dirty="0"/>
              <a:t> </a:t>
            </a:r>
            <a:r>
              <a:rPr spc="-25" dirty="0"/>
              <a:t>комбінованого</a:t>
            </a:r>
            <a:r>
              <a:rPr spc="-85" dirty="0"/>
              <a:t> </a:t>
            </a:r>
            <a:r>
              <a:rPr spc="-25" dirty="0"/>
              <a:t>кар’єрного</a:t>
            </a:r>
            <a:r>
              <a:rPr spc="-75" dirty="0"/>
              <a:t> </a:t>
            </a:r>
            <a:r>
              <a:rPr spc="-25" dirty="0"/>
              <a:t>транспорту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343" y="762000"/>
            <a:ext cx="7626096" cy="56525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791068" y="1414653"/>
            <a:ext cx="3417570" cy="4693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340" indent="-167640">
              <a:lnSpc>
                <a:spcPct val="100000"/>
              </a:lnSpc>
              <a:spcBef>
                <a:spcPts val="100"/>
              </a:spcBef>
              <a:buAutoNum type="arabicPlain"/>
              <a:tabLst>
                <a:tab pos="180340" algn="l"/>
              </a:tabLst>
            </a:pP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автоз’їзди;</a:t>
            </a:r>
            <a:endParaRPr sz="180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buAutoNum type="arabicPlain"/>
              <a:tabLst>
                <a:tab pos="180340" algn="l"/>
              </a:tabLst>
            </a:pPr>
            <a:r>
              <a:rPr sz="1800" b="1" dirty="0">
                <a:latin typeface="Calibri"/>
                <a:cs typeface="Calibri"/>
              </a:rPr>
              <a:t>– </a:t>
            </a:r>
            <a:r>
              <a:rPr sz="1800" b="1" spc="-5" dirty="0">
                <a:latin typeface="Calibri"/>
                <a:cs typeface="Calibri"/>
              </a:rPr>
              <a:t>перевантажувальні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пункти;</a:t>
            </a:r>
            <a:endParaRPr sz="180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buAutoNum type="arabicPlain"/>
              <a:tabLst>
                <a:tab pos="180340" algn="l"/>
              </a:tabLst>
            </a:pPr>
            <a:r>
              <a:rPr sz="1800" b="1" dirty="0">
                <a:latin typeface="Calibri"/>
                <a:cs typeface="Calibri"/>
              </a:rPr>
              <a:t>– </a:t>
            </a:r>
            <a:r>
              <a:rPr sz="1800" b="1" spc="-5" dirty="0">
                <a:latin typeface="Calibri"/>
                <a:cs typeface="Calibri"/>
              </a:rPr>
              <a:t>залізничний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з’їзд;</a:t>
            </a:r>
            <a:endParaRPr sz="180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buAutoNum type="arabicPlain"/>
              <a:tabLst>
                <a:tab pos="180340" algn="l"/>
              </a:tabLst>
            </a:pP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8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дробарка;</a:t>
            </a:r>
            <a:endParaRPr sz="180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buAutoNum type="arabicPlain"/>
              <a:tabLst>
                <a:tab pos="180340" algn="l"/>
              </a:tabLst>
            </a:pP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конвеєри;</a:t>
            </a:r>
            <a:endParaRPr sz="180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buAutoNum type="arabicPlain"/>
              <a:tabLst>
                <a:tab pos="180340" algn="l"/>
              </a:tabLst>
            </a:pP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розвантажувальний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бункер;</a:t>
            </a:r>
            <a:endParaRPr sz="180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buAutoNum type="arabicPlain"/>
              <a:tabLst>
                <a:tab pos="180340" algn="l"/>
              </a:tabLst>
            </a:pP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5" dirty="0">
                <a:latin typeface="Calibri"/>
                <a:cs typeface="Calibri"/>
              </a:rPr>
              <a:t> скіповий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підйомник;</a:t>
            </a:r>
            <a:endParaRPr sz="180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spcBef>
                <a:spcPts val="5"/>
              </a:spcBef>
              <a:buAutoNum type="arabicPlain"/>
              <a:tabLst>
                <a:tab pos="180340" algn="l"/>
              </a:tabLst>
            </a:pP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рудоспуски;</a:t>
            </a:r>
            <a:endParaRPr sz="1800">
              <a:latin typeface="Calibri"/>
              <a:cs typeface="Calibri"/>
            </a:endParaRPr>
          </a:p>
          <a:p>
            <a:pPr marL="180340" indent="-167640">
              <a:lnSpc>
                <a:spcPct val="100000"/>
              </a:lnSpc>
              <a:buAutoNum type="arabicPlain"/>
              <a:tabLst>
                <a:tab pos="180340" algn="l"/>
              </a:tabLst>
            </a:pP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штольня;</a:t>
            </a:r>
            <a:endParaRPr sz="1800">
              <a:latin typeface="Calibri"/>
              <a:cs typeface="Calibri"/>
            </a:endParaRPr>
          </a:p>
          <a:p>
            <a:pPr marL="295910" indent="-283845">
              <a:lnSpc>
                <a:spcPct val="100000"/>
              </a:lnSpc>
              <a:buAutoNum type="arabicPlain"/>
              <a:tabLst>
                <a:tab pos="296545" algn="l"/>
              </a:tabLst>
            </a:pP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рудоскат;</a:t>
            </a:r>
            <a:endParaRPr sz="1800">
              <a:latin typeface="Calibri"/>
              <a:cs typeface="Calibri"/>
            </a:endParaRPr>
          </a:p>
          <a:p>
            <a:pPr marL="295910" indent="-283845">
              <a:lnSpc>
                <a:spcPct val="100000"/>
              </a:lnSpc>
              <a:buAutoNum type="arabicPlain"/>
              <a:tabLst>
                <a:tab pos="296545" algn="l"/>
              </a:tabLst>
            </a:pPr>
            <a:r>
              <a:rPr sz="1800" b="1" dirty="0">
                <a:latin typeface="Calibri"/>
                <a:cs typeface="Calibri"/>
              </a:rPr>
              <a:t>– </a:t>
            </a:r>
            <a:r>
              <a:rPr sz="1800" b="1" spc="-10" dirty="0">
                <a:latin typeface="Calibri"/>
                <a:cs typeface="Calibri"/>
              </a:rPr>
              <a:t>канатна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підвісна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дорога;</a:t>
            </a:r>
            <a:endParaRPr sz="1800">
              <a:latin typeface="Calibri"/>
              <a:cs typeface="Calibri"/>
            </a:endParaRPr>
          </a:p>
          <a:p>
            <a:pPr marL="295910" indent="-283845">
              <a:lnSpc>
                <a:spcPct val="100000"/>
              </a:lnSpc>
              <a:buAutoNum type="arabicPlain"/>
              <a:tabLst>
                <a:tab pos="296545" algn="l"/>
              </a:tabLst>
            </a:pPr>
            <a:r>
              <a:rPr sz="1800" b="1" dirty="0">
                <a:latin typeface="Calibri"/>
                <a:cs typeface="Calibri"/>
              </a:rPr>
              <a:t>– </a:t>
            </a:r>
            <a:r>
              <a:rPr sz="1800" b="1" spc="-5" dirty="0">
                <a:latin typeface="Calibri"/>
                <a:cs typeface="Calibri"/>
              </a:rPr>
              <a:t>роторний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екскаватор;</a:t>
            </a:r>
            <a:endParaRPr sz="1800">
              <a:latin typeface="Calibri"/>
              <a:cs typeface="Calibri"/>
            </a:endParaRPr>
          </a:p>
          <a:p>
            <a:pPr marL="295910" indent="-283845">
              <a:lnSpc>
                <a:spcPct val="100000"/>
              </a:lnSpc>
              <a:buAutoNum type="arabicPlain"/>
              <a:tabLst>
                <a:tab pos="296545" algn="l"/>
              </a:tabLst>
            </a:pP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гідромонітор;</a:t>
            </a:r>
            <a:endParaRPr sz="1800">
              <a:latin typeface="Calibri"/>
              <a:cs typeface="Calibri"/>
            </a:endParaRPr>
          </a:p>
          <a:p>
            <a:pPr marL="295910" indent="-283845">
              <a:lnSpc>
                <a:spcPct val="100000"/>
              </a:lnSpc>
              <a:buAutoNum type="arabicPlain"/>
              <a:tabLst>
                <a:tab pos="296545" algn="l"/>
              </a:tabLst>
            </a:pP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водовід;</a:t>
            </a:r>
            <a:endParaRPr sz="1800">
              <a:latin typeface="Calibri"/>
              <a:cs typeface="Calibri"/>
            </a:endParaRPr>
          </a:p>
          <a:p>
            <a:pPr marL="295910" indent="-283845">
              <a:lnSpc>
                <a:spcPct val="100000"/>
              </a:lnSpc>
              <a:buAutoNum type="arabicPlain"/>
              <a:tabLst>
                <a:tab pos="296545" algn="l"/>
              </a:tabLst>
            </a:pP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землесос;</a:t>
            </a:r>
            <a:endParaRPr sz="1800">
              <a:latin typeface="Calibri"/>
              <a:cs typeface="Calibri"/>
            </a:endParaRPr>
          </a:p>
          <a:p>
            <a:pPr marL="295910" indent="-283845">
              <a:lnSpc>
                <a:spcPct val="100000"/>
              </a:lnSpc>
              <a:buAutoNum type="arabicPlain"/>
              <a:tabLst>
                <a:tab pos="296545" algn="l"/>
              </a:tabLst>
            </a:pP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-10" dirty="0">
                <a:latin typeface="Calibri"/>
                <a:cs typeface="Calibri"/>
              </a:rPr>
              <a:t> пульповід;</a:t>
            </a:r>
            <a:endParaRPr sz="1800">
              <a:latin typeface="Calibri"/>
              <a:cs typeface="Calibri"/>
            </a:endParaRPr>
          </a:p>
          <a:p>
            <a:pPr marL="295910" indent="-283845">
              <a:lnSpc>
                <a:spcPct val="100000"/>
              </a:lnSpc>
              <a:spcBef>
                <a:spcPts val="25"/>
              </a:spcBef>
              <a:buAutoNum type="arabicPlain"/>
              <a:tabLst>
                <a:tab pos="296545" algn="l"/>
              </a:tabLst>
            </a:pPr>
            <a:r>
              <a:rPr sz="1800" b="1" dirty="0">
                <a:latin typeface="Calibri"/>
                <a:cs typeface="Calibri"/>
              </a:rPr>
              <a:t>–</a:t>
            </a:r>
            <a:r>
              <a:rPr sz="1800" b="1" spc="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гідровідвальний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трубопровід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0603" y="6243320"/>
            <a:ext cx="6939280" cy="5759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1200" b="1" spc="-5" dirty="0">
                <a:latin typeface="Calibri"/>
                <a:cs typeface="Calibri"/>
              </a:rPr>
              <a:t>а,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б</a:t>
            </a:r>
            <a:r>
              <a:rPr sz="1200" b="1" spc="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–</a:t>
            </a:r>
            <a:r>
              <a:rPr sz="1200" b="1" spc="1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автомобільного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і</a:t>
            </a:r>
            <a:r>
              <a:rPr sz="1200" b="1" spc="1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залізничного;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в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–</a:t>
            </a:r>
            <a:r>
              <a:rPr sz="1200" b="1" spc="1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автомобільного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і</a:t>
            </a:r>
            <a:r>
              <a:rPr sz="1200" b="1" spc="1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конвеєрного;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г</a:t>
            </a:r>
            <a:r>
              <a:rPr sz="1200" b="1" spc="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–</a:t>
            </a:r>
            <a:r>
              <a:rPr sz="1200" b="1" spc="1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автомобільного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і</a:t>
            </a:r>
            <a:r>
              <a:rPr sz="1200" b="1" spc="1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канатного; </a:t>
            </a:r>
            <a:r>
              <a:rPr sz="1200" b="1" dirty="0">
                <a:latin typeface="Calibri"/>
                <a:cs typeface="Calibri"/>
              </a:rPr>
              <a:t> д –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автомобільного,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гравітаційного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і</a:t>
            </a:r>
            <a:r>
              <a:rPr sz="1200" b="1" spc="-5" dirty="0">
                <a:latin typeface="Calibri"/>
                <a:cs typeface="Calibri"/>
              </a:rPr>
              <a:t> залізничного;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е</a:t>
            </a:r>
            <a:r>
              <a:rPr sz="1200" b="1" spc="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–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автомобільного,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гравітаційного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і </a:t>
            </a:r>
            <a:r>
              <a:rPr sz="1200" b="1" spc="-5" dirty="0">
                <a:latin typeface="Calibri"/>
                <a:cs typeface="Calibri"/>
              </a:rPr>
              <a:t>канатної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дороги; </a:t>
            </a:r>
            <a:r>
              <a:rPr sz="1200" b="1" spc="-254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ж –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конвеєрного </a:t>
            </a:r>
            <a:r>
              <a:rPr sz="1200" b="1" dirty="0">
                <a:latin typeface="Calibri"/>
                <a:cs typeface="Calibri"/>
              </a:rPr>
              <a:t>і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гідравлічного;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4326" y="518236"/>
            <a:ext cx="731964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" dirty="0"/>
              <a:t>Періоди</a:t>
            </a:r>
            <a:r>
              <a:rPr spc="-80" dirty="0"/>
              <a:t> </a:t>
            </a:r>
            <a:r>
              <a:rPr spc="-25" dirty="0"/>
              <a:t>будівництва</a:t>
            </a:r>
            <a:r>
              <a:rPr spc="-70" dirty="0"/>
              <a:t> </a:t>
            </a:r>
            <a:r>
              <a:rPr dirty="0"/>
              <a:t>й</a:t>
            </a:r>
            <a:r>
              <a:rPr spc="-40" dirty="0"/>
              <a:t> </a:t>
            </a:r>
            <a:r>
              <a:rPr spc="-25" dirty="0"/>
              <a:t>освоєння</a:t>
            </a:r>
            <a:r>
              <a:rPr spc="-75" dirty="0"/>
              <a:t> </a:t>
            </a:r>
            <a:r>
              <a:rPr spc="-25" dirty="0"/>
              <a:t>родовища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37743" y="1183640"/>
            <a:ext cx="10977880" cy="537527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40665" marR="5080" indent="-228600">
              <a:lnSpc>
                <a:spcPts val="2590"/>
              </a:lnSpc>
              <a:spcBef>
                <a:spcPts val="425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400" b="1" spc="-15" dirty="0">
                <a:latin typeface="Calibri"/>
                <a:cs typeface="Calibri"/>
              </a:rPr>
              <a:t>період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будівництва</a:t>
            </a:r>
            <a:r>
              <a:rPr sz="2400" b="1" spc="4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кар’єру</a:t>
            </a:r>
            <a:r>
              <a:rPr sz="2400" b="1" spc="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(початковий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період)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здійснюється </a:t>
            </a:r>
            <a:r>
              <a:rPr sz="2400" spc="-15" dirty="0">
                <a:latin typeface="Calibri"/>
                <a:cs typeface="Calibri"/>
              </a:rPr>
              <a:t>підготовка </a:t>
            </a:r>
            <a:r>
              <a:rPr sz="2400" spc="-10" dirty="0">
                <a:latin typeface="Calibri"/>
                <a:cs typeface="Calibri"/>
              </a:rPr>
              <a:t>поверхні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до </a:t>
            </a:r>
            <a:r>
              <a:rPr sz="2400" dirty="0">
                <a:latin typeface="Calibri"/>
                <a:cs typeface="Calibri"/>
              </a:rPr>
              <a:t>гірничих </a:t>
            </a:r>
            <a:r>
              <a:rPr sz="2400" spc="-20" dirty="0">
                <a:latin typeface="Calibri"/>
                <a:cs typeface="Calibri"/>
              </a:rPr>
              <a:t>робіт, </a:t>
            </a:r>
            <a:r>
              <a:rPr sz="2400" spc="-5" dirty="0">
                <a:latin typeface="Calibri"/>
                <a:cs typeface="Calibri"/>
              </a:rPr>
              <a:t>осушення </a:t>
            </a:r>
            <a:r>
              <a:rPr sz="2400" spc="-10" dirty="0">
                <a:latin typeface="Calibri"/>
                <a:cs typeface="Calibri"/>
              </a:rPr>
              <a:t>кар'єрного </a:t>
            </a:r>
            <a:r>
              <a:rPr sz="2400" spc="-15" dirty="0">
                <a:latin typeface="Calibri"/>
                <a:cs typeface="Calibri"/>
              </a:rPr>
              <a:t>поля </a:t>
            </a:r>
            <a:r>
              <a:rPr sz="2400" dirty="0">
                <a:latin typeface="Calibri"/>
                <a:cs typeface="Calibri"/>
              </a:rPr>
              <a:t>або </a:t>
            </a:r>
            <a:r>
              <a:rPr sz="2400" spc="-10" dirty="0">
                <a:latin typeface="Calibri"/>
                <a:cs typeface="Calibri"/>
              </a:rPr>
              <a:t>окремих його </a:t>
            </a:r>
            <a:r>
              <a:rPr sz="2400" spc="-5" dirty="0">
                <a:latin typeface="Calibri"/>
                <a:cs typeface="Calibri"/>
              </a:rPr>
              <a:t>ділянок </a:t>
            </a:r>
            <a:r>
              <a:rPr sz="2400" dirty="0">
                <a:latin typeface="Calibri"/>
                <a:cs typeface="Calibri"/>
              </a:rPr>
              <a:t>і 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виконуються </a:t>
            </a:r>
            <a:r>
              <a:rPr sz="2400" spc="-5" dirty="0">
                <a:latin typeface="Calibri"/>
                <a:cs typeface="Calibri"/>
              </a:rPr>
              <a:t>гірничо-капітальні </a:t>
            </a:r>
            <a:r>
              <a:rPr sz="2400" spc="-10" dirty="0">
                <a:latin typeface="Calibri"/>
                <a:cs typeface="Calibri"/>
              </a:rPr>
              <a:t>роботи (гірничо-будівельні) </a:t>
            </a:r>
            <a:r>
              <a:rPr sz="2400" dirty="0">
                <a:latin typeface="Calibri"/>
                <a:cs typeface="Calibri"/>
              </a:rPr>
              <a:t>зі </a:t>
            </a:r>
            <a:r>
              <a:rPr sz="2400" spc="-15" dirty="0">
                <a:latin typeface="Calibri"/>
                <a:cs typeface="Calibri"/>
              </a:rPr>
              <a:t>спорудження 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капітальних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і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розрізних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траншей,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з видалення</a:t>
            </a:r>
            <a:r>
              <a:rPr sz="2400" spc="-5" dirty="0">
                <a:latin typeface="Calibri"/>
                <a:cs typeface="Calibri"/>
              </a:rPr>
              <a:t> покривних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порід,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роботи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із</a:t>
            </a:r>
            <a:endParaRPr sz="2400">
              <a:latin typeface="Calibri"/>
              <a:cs typeface="Calibri"/>
            </a:endParaRPr>
          </a:p>
          <a:p>
            <a:pPr marL="240665" marR="389255">
              <a:lnSpc>
                <a:spcPts val="2590"/>
              </a:lnSpc>
              <a:spcBef>
                <a:spcPts val="10"/>
              </a:spcBef>
            </a:pPr>
            <a:r>
              <a:rPr sz="2400" dirty="0">
                <a:latin typeface="Calibri"/>
                <a:cs typeface="Calibri"/>
              </a:rPr>
              <a:t>створення первинних відвальних насипів, </a:t>
            </a:r>
            <a:r>
              <a:rPr sz="2400" spc="-10" dirty="0">
                <a:latin typeface="Calibri"/>
                <a:cs typeface="Calibri"/>
              </a:rPr>
              <a:t>роботи </a:t>
            </a:r>
            <a:r>
              <a:rPr sz="2400" dirty="0">
                <a:latin typeface="Calibri"/>
                <a:cs typeface="Calibri"/>
              </a:rPr>
              <a:t>із </a:t>
            </a:r>
            <a:r>
              <a:rPr sz="2400" spc="-15" dirty="0">
                <a:latin typeface="Calibri"/>
                <a:cs typeface="Calibri"/>
              </a:rPr>
              <a:t>спорудження </a:t>
            </a:r>
            <a:r>
              <a:rPr sz="2400" spc="-5" dirty="0">
                <a:latin typeface="Calibri"/>
                <a:cs typeface="Calibri"/>
              </a:rPr>
              <a:t>транспортних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комунікацій, </a:t>
            </a:r>
            <a:r>
              <a:rPr sz="2400" dirty="0">
                <a:latin typeface="Calibri"/>
                <a:cs typeface="Calibri"/>
              </a:rPr>
              <a:t>а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також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попутний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видобуток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корисної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копалини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ts val="2740"/>
              </a:lnSpc>
              <a:spcBef>
                <a:spcPts val="620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400" b="1" spc="-15" dirty="0">
                <a:latin typeface="Calibri"/>
                <a:cs typeface="Calibri"/>
              </a:rPr>
              <a:t>період</a:t>
            </a:r>
            <a:r>
              <a:rPr sz="2400" b="1" dirty="0">
                <a:latin typeface="Calibri"/>
                <a:cs typeface="Calibri"/>
              </a:rPr>
              <a:t> освоєння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проектної</a:t>
            </a:r>
            <a:r>
              <a:rPr sz="2400" b="1" spc="1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потужності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протягом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якого</a:t>
            </a:r>
            <a:r>
              <a:rPr sz="2400" spc="-15" dirty="0">
                <a:latin typeface="Calibri"/>
                <a:cs typeface="Calibri"/>
              </a:rPr>
              <a:t> продовжуються</a:t>
            </a:r>
            <a:r>
              <a:rPr sz="2400" spc="-5" dirty="0">
                <a:latin typeface="Calibri"/>
                <a:cs typeface="Calibri"/>
              </a:rPr>
              <a:t> гірничо-</a:t>
            </a:r>
            <a:endParaRPr sz="2400">
              <a:latin typeface="Calibri"/>
              <a:cs typeface="Calibri"/>
            </a:endParaRPr>
          </a:p>
          <a:p>
            <a:pPr marL="240665" marR="1159510">
              <a:lnSpc>
                <a:spcPts val="2590"/>
              </a:lnSpc>
              <a:spcBef>
                <a:spcPts val="185"/>
              </a:spcBef>
            </a:pPr>
            <a:r>
              <a:rPr sz="2400" spc="-5" dirty="0">
                <a:latin typeface="Calibri"/>
                <a:cs typeface="Calibri"/>
              </a:rPr>
              <a:t>капітальні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та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починаються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експлуатаційні</a:t>
            </a:r>
            <a:r>
              <a:rPr sz="2400" spc="-10" dirty="0">
                <a:latin typeface="Calibri"/>
                <a:cs typeface="Calibri"/>
              </a:rPr>
              <a:t> роботи до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досягнення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кар’єром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запланованої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продуктивності.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ts val="2735"/>
              </a:lnSpc>
              <a:spcBef>
                <a:spcPts val="685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400" b="1" spc="-15" dirty="0">
                <a:latin typeface="Calibri"/>
                <a:cs typeface="Calibri"/>
              </a:rPr>
              <a:t>період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роботи </a:t>
            </a:r>
            <a:r>
              <a:rPr sz="2400" b="1" spc="-10" dirty="0">
                <a:latin typeface="Calibri"/>
                <a:cs typeface="Calibri"/>
              </a:rPr>
              <a:t>кар’єру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з</a:t>
            </a:r>
            <a:r>
              <a:rPr sz="2400" b="1" spc="-5" dirty="0">
                <a:latin typeface="Calibri"/>
                <a:cs typeface="Calibri"/>
              </a:rPr>
              <a:t> проектною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продуктивністю</a:t>
            </a:r>
            <a:r>
              <a:rPr sz="2400" b="1" spc="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(розкривні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та добувні</a:t>
            </a:r>
            <a:endParaRPr sz="2400">
              <a:latin typeface="Calibri"/>
              <a:cs typeface="Calibri"/>
            </a:endParaRPr>
          </a:p>
          <a:p>
            <a:pPr marL="240665">
              <a:lnSpc>
                <a:spcPts val="2735"/>
              </a:lnSpc>
            </a:pPr>
            <a:r>
              <a:rPr sz="2400" spc="-10" dirty="0">
                <a:latin typeface="Calibri"/>
                <a:cs typeface="Calibri"/>
              </a:rPr>
              <a:t>роботи);</a:t>
            </a:r>
            <a:endParaRPr sz="2400">
              <a:latin typeface="Calibri"/>
              <a:cs typeface="Calibri"/>
            </a:endParaRPr>
          </a:p>
          <a:p>
            <a:pPr marL="240665" marR="343535" indent="-228600">
              <a:lnSpc>
                <a:spcPts val="2590"/>
              </a:lnSpc>
              <a:spcBef>
                <a:spcPts val="1035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400" b="1" spc="-15" dirty="0">
                <a:latin typeface="Calibri"/>
                <a:cs typeface="Calibri"/>
              </a:rPr>
              <a:t>період </a:t>
            </a:r>
            <a:r>
              <a:rPr sz="2400" b="1" spc="-5" dirty="0">
                <a:latin typeface="Calibri"/>
                <a:cs typeface="Calibri"/>
              </a:rPr>
              <a:t>“загасання” </a:t>
            </a:r>
            <a:r>
              <a:rPr sz="2400" spc="-5" dirty="0">
                <a:latin typeface="Calibri"/>
                <a:cs typeface="Calibri"/>
              </a:rPr>
              <a:t>(погашення) </a:t>
            </a:r>
            <a:r>
              <a:rPr sz="2400" dirty="0">
                <a:latin typeface="Calibri"/>
                <a:cs typeface="Calibri"/>
              </a:rPr>
              <a:t>гірничих </a:t>
            </a:r>
            <a:r>
              <a:rPr sz="2400" spc="-5" dirty="0">
                <a:latin typeface="Calibri"/>
                <a:cs typeface="Calibri"/>
              </a:rPr>
              <a:t>робіт відноситься </a:t>
            </a:r>
            <a:r>
              <a:rPr sz="2400" dirty="0">
                <a:latin typeface="Calibri"/>
                <a:cs typeface="Calibri"/>
              </a:rPr>
              <a:t>або </a:t>
            </a:r>
            <a:r>
              <a:rPr sz="2400" spc="-10" dirty="0">
                <a:latin typeface="Calibri"/>
                <a:cs typeface="Calibri"/>
              </a:rPr>
              <a:t>до моменту </a:t>
            </a:r>
            <a:r>
              <a:rPr sz="2400" spc="-5" dirty="0">
                <a:latin typeface="Calibri"/>
                <a:cs typeface="Calibri"/>
              </a:rPr>
              <a:t> вичерпання </a:t>
            </a:r>
            <a:r>
              <a:rPr sz="2400" dirty="0">
                <a:latin typeface="Calibri"/>
                <a:cs typeface="Calibri"/>
              </a:rPr>
              <a:t>запасів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корисної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копалини,</a:t>
            </a:r>
            <a:r>
              <a:rPr sz="2400" dirty="0">
                <a:latin typeface="Calibri"/>
                <a:cs typeface="Calibri"/>
              </a:rPr>
              <a:t> або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до </a:t>
            </a:r>
            <a:r>
              <a:rPr sz="2400" spc="-5" dirty="0">
                <a:latin typeface="Calibri"/>
                <a:cs typeface="Calibri"/>
              </a:rPr>
              <a:t>моменту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переходу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на підземний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спосіб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добування,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якщо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відкрита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розробка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родовища</a:t>
            </a:r>
            <a:r>
              <a:rPr sz="2400" dirty="0">
                <a:latin typeface="Calibri"/>
                <a:cs typeface="Calibri"/>
              </a:rPr>
              <a:t> стає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економічно</a:t>
            </a:r>
            <a:endParaRPr sz="2400">
              <a:latin typeface="Calibri"/>
              <a:cs typeface="Calibri"/>
            </a:endParaRPr>
          </a:p>
          <a:p>
            <a:pPr marL="240665">
              <a:lnSpc>
                <a:spcPts val="2560"/>
              </a:lnSpc>
            </a:pPr>
            <a:r>
              <a:rPr sz="2400" spc="-10" dirty="0">
                <a:latin typeface="Calibri"/>
                <a:cs typeface="Calibri"/>
              </a:rPr>
              <a:t>недоцільною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631" y="4500370"/>
            <a:ext cx="3410712" cy="230428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3654" y="449961"/>
            <a:ext cx="47110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Спеціальні</a:t>
            </a:r>
            <a:r>
              <a:rPr spc="-85" dirty="0"/>
              <a:t> </a:t>
            </a:r>
            <a:r>
              <a:rPr spc="-20" dirty="0"/>
              <a:t>види</a:t>
            </a:r>
            <a:r>
              <a:rPr spc="-90" dirty="0"/>
              <a:t> </a:t>
            </a:r>
            <a:r>
              <a:rPr spc="-25" dirty="0"/>
              <a:t>транспорту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207" y="1598675"/>
            <a:ext cx="3233928" cy="260756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15441" y="1105280"/>
            <a:ext cx="21545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2400" spc="-20" dirty="0">
                <a:latin typeface="Calibri"/>
                <a:cs typeface="Calibri"/>
              </a:rPr>
              <a:t>Гравітаційний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43300" y="1630679"/>
            <a:ext cx="4290059" cy="177850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01228" y="1598675"/>
            <a:ext cx="3605783" cy="230428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300220" y="1179067"/>
            <a:ext cx="29102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355600" algn="l"/>
                <a:tab pos="356235" algn="l"/>
              </a:tabLst>
            </a:pPr>
            <a:r>
              <a:rPr sz="2400" spc="-5" dirty="0">
                <a:latin typeface="Calibri"/>
                <a:cs typeface="Calibri"/>
              </a:rPr>
              <a:t>Скіпові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підйомники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81745" y="1105280"/>
            <a:ext cx="34309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Гідравлічний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транспорт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01058" y="4066997"/>
            <a:ext cx="337185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Підвісні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канатні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дороги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203191" y="4053840"/>
            <a:ext cx="7851775" cy="2802890"/>
            <a:chOff x="4203191" y="4053840"/>
            <a:chExt cx="7851775" cy="280289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67671" y="4703062"/>
              <a:ext cx="2487168" cy="207568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47303" y="4053840"/>
              <a:ext cx="2055876" cy="207568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03191" y="4541517"/>
              <a:ext cx="4104132" cy="23149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623" y="1581911"/>
            <a:ext cx="3828288" cy="510235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57096" y="243281"/>
            <a:ext cx="968121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" dirty="0"/>
              <a:t>Сучасні</a:t>
            </a:r>
            <a:r>
              <a:rPr spc="-50" dirty="0"/>
              <a:t> </a:t>
            </a:r>
            <a:r>
              <a:rPr spc="-20" dirty="0"/>
              <a:t>шляхи</a:t>
            </a:r>
            <a:r>
              <a:rPr spc="-70" dirty="0"/>
              <a:t> </a:t>
            </a:r>
            <a:r>
              <a:rPr spc="-30" dirty="0"/>
              <a:t>вдосконалення</a:t>
            </a:r>
            <a:r>
              <a:rPr spc="-70" dirty="0"/>
              <a:t> </a:t>
            </a:r>
            <a:r>
              <a:rPr spc="-25" dirty="0"/>
              <a:t>кар’єрного</a:t>
            </a:r>
            <a:r>
              <a:rPr spc="-65" dirty="0"/>
              <a:t> </a:t>
            </a:r>
            <a:r>
              <a:rPr spc="-30" dirty="0"/>
              <a:t>автотранспорту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77087" y="940053"/>
            <a:ext cx="311023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alibri"/>
                <a:cs typeface="Calibri"/>
              </a:rPr>
              <a:t>Автомобільна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кар’єрна </a:t>
            </a:r>
            <a:r>
              <a:rPr sz="2400" b="1" spc="-53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похила </a:t>
            </a:r>
            <a:r>
              <a:rPr sz="2400" b="1" spc="-5" dirty="0">
                <a:latin typeface="Calibri"/>
                <a:cs typeface="Calibri"/>
              </a:rPr>
              <a:t>підйомна 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установка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14088" y="4251958"/>
            <a:ext cx="7678420" cy="2606040"/>
            <a:chOff x="4514088" y="4251958"/>
            <a:chExt cx="7678420" cy="260604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14088" y="4251958"/>
              <a:ext cx="7677911" cy="260603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833359" y="6365747"/>
              <a:ext cx="4147185" cy="431800"/>
            </a:xfrm>
            <a:custGeom>
              <a:avLst/>
              <a:gdLst/>
              <a:ahLst/>
              <a:cxnLst/>
              <a:rect l="l" t="t" r="r" b="b"/>
              <a:pathLst>
                <a:path w="4147184" h="431800">
                  <a:moveTo>
                    <a:pt x="4146804" y="0"/>
                  </a:moveTo>
                  <a:lnTo>
                    <a:pt x="0" y="0"/>
                  </a:lnTo>
                  <a:lnTo>
                    <a:pt x="0" y="431291"/>
                  </a:lnTo>
                  <a:lnTo>
                    <a:pt x="4146804" y="431291"/>
                  </a:lnTo>
                  <a:lnTo>
                    <a:pt x="41468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833359" y="6365747"/>
              <a:ext cx="4147185" cy="431800"/>
            </a:xfrm>
            <a:custGeom>
              <a:avLst/>
              <a:gdLst/>
              <a:ahLst/>
              <a:cxnLst/>
              <a:rect l="l" t="t" r="r" b="b"/>
              <a:pathLst>
                <a:path w="4147184" h="431800">
                  <a:moveTo>
                    <a:pt x="0" y="431291"/>
                  </a:moveTo>
                  <a:lnTo>
                    <a:pt x="4146804" y="431291"/>
                  </a:lnTo>
                  <a:lnTo>
                    <a:pt x="4146804" y="0"/>
                  </a:lnTo>
                  <a:lnTo>
                    <a:pt x="0" y="0"/>
                  </a:lnTo>
                  <a:lnTo>
                    <a:pt x="0" y="431291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7690104" y="1187196"/>
            <a:ext cx="4296410" cy="2839720"/>
            <a:chOff x="7690104" y="1187196"/>
            <a:chExt cx="4296410" cy="283972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90104" y="1187196"/>
              <a:ext cx="4290059" cy="283921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627108" y="3569208"/>
              <a:ext cx="2353310" cy="431800"/>
            </a:xfrm>
            <a:custGeom>
              <a:avLst/>
              <a:gdLst/>
              <a:ahLst/>
              <a:cxnLst/>
              <a:rect l="l" t="t" r="r" b="b"/>
              <a:pathLst>
                <a:path w="2353309" h="431800">
                  <a:moveTo>
                    <a:pt x="2353055" y="0"/>
                  </a:moveTo>
                  <a:lnTo>
                    <a:pt x="0" y="0"/>
                  </a:lnTo>
                  <a:lnTo>
                    <a:pt x="0" y="431291"/>
                  </a:lnTo>
                  <a:lnTo>
                    <a:pt x="2353055" y="431291"/>
                  </a:lnTo>
                  <a:lnTo>
                    <a:pt x="23530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27108" y="3569208"/>
              <a:ext cx="2353310" cy="431800"/>
            </a:xfrm>
            <a:custGeom>
              <a:avLst/>
              <a:gdLst/>
              <a:ahLst/>
              <a:cxnLst/>
              <a:rect l="l" t="t" r="r" b="b"/>
              <a:pathLst>
                <a:path w="2353309" h="431800">
                  <a:moveTo>
                    <a:pt x="0" y="431291"/>
                  </a:moveTo>
                  <a:lnTo>
                    <a:pt x="2353055" y="431291"/>
                  </a:lnTo>
                  <a:lnTo>
                    <a:pt x="2353055" y="0"/>
                  </a:lnTo>
                  <a:lnTo>
                    <a:pt x="0" y="0"/>
                  </a:lnTo>
                  <a:lnTo>
                    <a:pt x="0" y="431291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63795" y="940053"/>
            <a:ext cx="250063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alibri"/>
                <a:cs typeface="Calibri"/>
              </a:rPr>
              <a:t>Крутопохилий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1396365" algn="l"/>
              </a:tabLst>
            </a:pPr>
            <a:r>
              <a:rPr sz="2400" b="1" spc="-40" dirty="0">
                <a:latin typeface="Calibri"/>
                <a:cs typeface="Calibri"/>
              </a:rPr>
              <a:t>к</a:t>
            </a:r>
            <a:r>
              <a:rPr sz="2400" b="1" dirty="0">
                <a:latin typeface="Calibri"/>
                <a:cs typeface="Calibri"/>
              </a:rPr>
              <a:t>онвейєр	КП</a:t>
            </a:r>
            <a:r>
              <a:rPr sz="2400" b="1" spc="5" dirty="0">
                <a:latin typeface="Calibri"/>
                <a:cs typeface="Calibri"/>
              </a:rPr>
              <a:t>К</a:t>
            </a:r>
            <a:r>
              <a:rPr sz="2400" b="1" spc="-5" dirty="0">
                <a:latin typeface="Calibri"/>
                <a:cs typeface="Calibri"/>
              </a:rPr>
              <a:t>-</a:t>
            </a:r>
            <a:r>
              <a:rPr sz="2400" b="1" spc="-10" dirty="0">
                <a:latin typeface="Calibri"/>
                <a:cs typeface="Calibri"/>
              </a:rPr>
              <a:t>270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84420" y="1982723"/>
            <a:ext cx="2665476" cy="215646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78222"/>
            <a:ext cx="12191999" cy="27797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55700" y="1244853"/>
            <a:ext cx="10359390" cy="229235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8255">
              <a:lnSpc>
                <a:spcPts val="2590"/>
              </a:lnSpc>
              <a:spcBef>
                <a:spcPts val="425"/>
              </a:spcBef>
            </a:pPr>
            <a:r>
              <a:rPr sz="2400" b="1" i="1" spc="-5" dirty="0">
                <a:latin typeface="Calibri"/>
                <a:cs typeface="Calibri"/>
              </a:rPr>
              <a:t>ВІДВАЛ</a:t>
            </a:r>
            <a:r>
              <a:rPr sz="2400" b="1" i="1" spc="285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-</a:t>
            </a:r>
            <a:r>
              <a:rPr sz="2400" i="1" spc="29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штучний</a:t>
            </a:r>
            <a:r>
              <a:rPr sz="2400" spc="2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насип,</a:t>
            </a:r>
            <a:r>
              <a:rPr sz="2400" spc="29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що</a:t>
            </a:r>
            <a:r>
              <a:rPr sz="2400" spc="28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утворюється</a:t>
            </a:r>
            <a:r>
              <a:rPr sz="2400" spc="29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внаслідок</a:t>
            </a:r>
            <a:r>
              <a:rPr sz="2400" spc="28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складування</a:t>
            </a:r>
            <a:r>
              <a:rPr sz="2400" spc="30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розкривних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порід.</a:t>
            </a:r>
            <a:endParaRPr sz="2400">
              <a:latin typeface="Calibri"/>
              <a:cs typeface="Calibri"/>
            </a:endParaRPr>
          </a:p>
          <a:p>
            <a:pPr marL="12700" marR="7620">
              <a:lnSpc>
                <a:spcPts val="2590"/>
              </a:lnSpc>
              <a:spcBef>
                <a:spcPts val="1015"/>
              </a:spcBef>
              <a:tabLst>
                <a:tab pos="2983230" algn="l"/>
                <a:tab pos="3493770" algn="l"/>
                <a:tab pos="5029835" algn="l"/>
                <a:tab pos="6801484" algn="l"/>
                <a:tab pos="8187055" algn="l"/>
                <a:tab pos="8595360" algn="l"/>
                <a:tab pos="10273665" algn="l"/>
              </a:tabLst>
            </a:pPr>
            <a:r>
              <a:rPr sz="2400" b="1" i="1" dirty="0">
                <a:latin typeface="Calibri"/>
                <a:cs typeface="Calibri"/>
              </a:rPr>
              <a:t>ВІД</a:t>
            </a:r>
            <a:r>
              <a:rPr sz="2400" b="1" i="1" spc="-30" dirty="0">
                <a:latin typeface="Calibri"/>
                <a:cs typeface="Calibri"/>
              </a:rPr>
              <a:t>В</a:t>
            </a:r>
            <a:r>
              <a:rPr sz="2400" b="1" i="1" dirty="0">
                <a:latin typeface="Calibri"/>
                <a:cs typeface="Calibri"/>
              </a:rPr>
              <a:t>АЛ</a:t>
            </a:r>
            <a:r>
              <a:rPr sz="2400" b="1" i="1" spc="-45" dirty="0">
                <a:latin typeface="Calibri"/>
                <a:cs typeface="Calibri"/>
              </a:rPr>
              <a:t>О</a:t>
            </a:r>
            <a:r>
              <a:rPr sz="2400" b="1" i="1" spc="-5" dirty="0">
                <a:latin typeface="Calibri"/>
                <a:cs typeface="Calibri"/>
              </a:rPr>
              <a:t>УТ</a:t>
            </a:r>
            <a:r>
              <a:rPr sz="2400" b="1" i="1" spc="-10" dirty="0">
                <a:latin typeface="Calibri"/>
                <a:cs typeface="Calibri"/>
              </a:rPr>
              <a:t>В</a:t>
            </a:r>
            <a:r>
              <a:rPr sz="2400" b="1" i="1" spc="-5" dirty="0">
                <a:latin typeface="Calibri"/>
                <a:cs typeface="Calibri"/>
              </a:rPr>
              <a:t>ОРЕНН</a:t>
            </a:r>
            <a:r>
              <a:rPr sz="2400" b="1" i="1" dirty="0">
                <a:latin typeface="Calibri"/>
                <a:cs typeface="Calibri"/>
              </a:rPr>
              <a:t>Я	</a:t>
            </a:r>
            <a:r>
              <a:rPr sz="2400" dirty="0">
                <a:latin typeface="Calibri"/>
                <a:cs typeface="Calibri"/>
              </a:rPr>
              <a:t>-	сукупніс</a:t>
            </a:r>
            <a:r>
              <a:rPr sz="2400" spc="-10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ь	виробничих	</a:t>
            </a:r>
            <a:r>
              <a:rPr sz="2400" spc="-5" dirty="0">
                <a:latin typeface="Calibri"/>
                <a:cs typeface="Calibri"/>
              </a:rPr>
              <a:t>о</a:t>
            </a:r>
            <a:r>
              <a:rPr sz="2400" spc="-10" dirty="0">
                <a:latin typeface="Calibri"/>
                <a:cs typeface="Calibri"/>
              </a:rPr>
              <a:t>п</a:t>
            </a:r>
            <a:r>
              <a:rPr sz="2400" dirty="0">
                <a:latin typeface="Calibri"/>
                <a:cs typeface="Calibri"/>
              </a:rPr>
              <a:t>ер</a:t>
            </a:r>
            <a:r>
              <a:rPr sz="2400" spc="5" dirty="0">
                <a:latin typeface="Calibri"/>
                <a:cs typeface="Calibri"/>
              </a:rPr>
              <a:t>а</a:t>
            </a:r>
            <a:r>
              <a:rPr sz="2400" dirty="0">
                <a:latin typeface="Calibri"/>
                <a:cs typeface="Calibri"/>
              </a:rPr>
              <a:t>цій	із	п</a:t>
            </a:r>
            <a:r>
              <a:rPr sz="2400" spc="-15" dirty="0">
                <a:latin typeface="Calibri"/>
                <a:cs typeface="Calibri"/>
              </a:rPr>
              <a:t>р</a:t>
            </a:r>
            <a:r>
              <a:rPr sz="2400" dirty="0">
                <a:latin typeface="Calibri"/>
                <a:cs typeface="Calibri"/>
              </a:rPr>
              <a:t>ий</a:t>
            </a:r>
            <a:r>
              <a:rPr sz="2400" spc="-10" dirty="0">
                <a:latin typeface="Calibri"/>
                <a:cs typeface="Calibri"/>
              </a:rPr>
              <a:t>м</a:t>
            </a:r>
            <a:r>
              <a:rPr sz="2400" dirty="0">
                <a:latin typeface="Calibri"/>
                <a:cs typeface="Calibri"/>
              </a:rPr>
              <a:t>ання	і  </a:t>
            </a:r>
            <a:r>
              <a:rPr sz="2400" spc="-5" dirty="0">
                <a:latin typeface="Calibri"/>
                <a:cs typeface="Calibri"/>
              </a:rPr>
              <a:t>розміщення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розкривних порід на </a:t>
            </a:r>
            <a:r>
              <a:rPr sz="2400" dirty="0">
                <a:latin typeface="Calibri"/>
                <a:cs typeface="Calibri"/>
              </a:rPr>
              <a:t>відвалі</a:t>
            </a:r>
            <a:r>
              <a:rPr sz="2400" i="1" dirty="0"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ts val="2590"/>
              </a:lnSpc>
              <a:spcBef>
                <a:spcPts val="1000"/>
              </a:spcBef>
              <a:tabLst>
                <a:tab pos="542925" algn="l"/>
                <a:tab pos="2926715" algn="l"/>
                <a:tab pos="4345940" algn="l"/>
                <a:tab pos="5953760" algn="l"/>
                <a:tab pos="7502525" algn="l"/>
                <a:tab pos="10210800" algn="l"/>
              </a:tabLst>
            </a:pPr>
            <a:r>
              <a:rPr sz="2400" dirty="0">
                <a:latin typeface="Calibri"/>
                <a:cs typeface="Calibri"/>
              </a:rPr>
              <a:t>У	</a:t>
            </a: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ехн</a:t>
            </a:r>
            <a:r>
              <a:rPr sz="2400" spc="-55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логічн</a:t>
            </a:r>
            <a:r>
              <a:rPr sz="2400" spc="-15" dirty="0">
                <a:latin typeface="Calibri"/>
                <a:cs typeface="Calibri"/>
              </a:rPr>
              <a:t>ом</a:t>
            </a:r>
            <a:r>
              <a:rPr sz="2400" dirty="0">
                <a:latin typeface="Calibri"/>
                <a:cs typeface="Calibri"/>
              </a:rPr>
              <a:t>у	</a:t>
            </a:r>
            <a:r>
              <a:rPr sz="2400" spc="-5" dirty="0">
                <a:latin typeface="Calibri"/>
                <a:cs typeface="Calibri"/>
              </a:rPr>
              <a:t>л</a:t>
            </a:r>
            <a:r>
              <a:rPr sz="2400" dirty="0">
                <a:latin typeface="Calibri"/>
                <a:cs typeface="Calibri"/>
              </a:rPr>
              <a:t>анцюзі	</a:t>
            </a:r>
            <a:r>
              <a:rPr sz="2400" spc="-5" dirty="0">
                <a:latin typeface="Calibri"/>
                <a:cs typeface="Calibri"/>
              </a:rPr>
              <a:t>розробк</a:t>
            </a:r>
            <a:r>
              <a:rPr sz="2400" dirty="0">
                <a:latin typeface="Calibri"/>
                <a:cs typeface="Calibri"/>
              </a:rPr>
              <a:t>и	</a:t>
            </a:r>
            <a:r>
              <a:rPr sz="2400" spc="-5" dirty="0">
                <a:latin typeface="Calibri"/>
                <a:cs typeface="Calibri"/>
              </a:rPr>
              <a:t>р</a:t>
            </a:r>
            <a:r>
              <a:rPr sz="2400" spc="-80" dirty="0">
                <a:latin typeface="Calibri"/>
                <a:cs typeface="Calibri"/>
              </a:rPr>
              <a:t>о</a:t>
            </a:r>
            <a:r>
              <a:rPr sz="2400" spc="-20" dirty="0">
                <a:latin typeface="Calibri"/>
                <a:cs typeface="Calibri"/>
              </a:rPr>
              <a:t>д</a:t>
            </a:r>
            <a:r>
              <a:rPr sz="2400" spc="-5" dirty="0">
                <a:latin typeface="Calibri"/>
                <a:cs typeface="Calibri"/>
              </a:rPr>
              <a:t>ови</a:t>
            </a:r>
            <a:r>
              <a:rPr sz="2400" dirty="0">
                <a:latin typeface="Calibri"/>
                <a:cs typeface="Calibri"/>
              </a:rPr>
              <a:t>щ	відв</a:t>
            </a:r>
            <a:r>
              <a:rPr sz="2400" spc="5" dirty="0">
                <a:latin typeface="Calibri"/>
                <a:cs typeface="Calibri"/>
              </a:rPr>
              <a:t>а</a:t>
            </a:r>
            <a:r>
              <a:rPr sz="2400" spc="-5" dirty="0">
                <a:latin typeface="Calibri"/>
                <a:cs typeface="Calibri"/>
              </a:rPr>
              <a:t>л</a:t>
            </a:r>
            <a:r>
              <a:rPr sz="2400" spc="-15" dirty="0">
                <a:latin typeface="Calibri"/>
                <a:cs typeface="Calibri"/>
              </a:rPr>
              <a:t>о</a:t>
            </a:r>
            <a:r>
              <a:rPr sz="2400" dirty="0">
                <a:latin typeface="Calibri"/>
                <a:cs typeface="Calibri"/>
              </a:rPr>
              <a:t>у</a:t>
            </a:r>
            <a:r>
              <a:rPr sz="2400" spc="-10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вор</a:t>
            </a:r>
            <a:r>
              <a:rPr sz="2400" spc="5" dirty="0">
                <a:latin typeface="Calibri"/>
                <a:cs typeface="Calibri"/>
              </a:rPr>
              <a:t>е</a:t>
            </a:r>
            <a:r>
              <a:rPr sz="2400" dirty="0">
                <a:latin typeface="Calibri"/>
                <a:cs typeface="Calibri"/>
              </a:rPr>
              <a:t>ння	є  завершальною</a:t>
            </a:r>
            <a:r>
              <a:rPr sz="2400" spc="-10" dirty="0">
                <a:latin typeface="Calibri"/>
                <a:cs typeface="Calibri"/>
              </a:rPr>
              <a:t> ланкою.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98801" y="489915"/>
            <a:ext cx="6998334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30" dirty="0"/>
              <a:t>ВІДВАЛОУТВОРЕННЯ</a:t>
            </a:r>
            <a:r>
              <a:rPr spc="-105" dirty="0"/>
              <a:t> </a:t>
            </a:r>
            <a:r>
              <a:rPr spc="-30" dirty="0"/>
              <a:t>РОЗКРИВНИХ</a:t>
            </a:r>
            <a:r>
              <a:rPr spc="-90" dirty="0"/>
              <a:t> </a:t>
            </a:r>
            <a:r>
              <a:rPr spc="-20" dirty="0"/>
              <a:t>ПОРІД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87266" y="594106"/>
            <a:ext cx="497459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95" dirty="0">
                <a:latin typeface="Microsoft Sans Serif"/>
                <a:cs typeface="Microsoft Sans Serif"/>
              </a:rPr>
              <a:t>КЛАСИФІКАЦІЯ</a:t>
            </a:r>
            <a:r>
              <a:rPr spc="-40" dirty="0">
                <a:latin typeface="Microsoft Sans Serif"/>
                <a:cs typeface="Microsoft Sans Serif"/>
              </a:rPr>
              <a:t> </a:t>
            </a:r>
            <a:r>
              <a:rPr spc="-65" dirty="0">
                <a:latin typeface="Microsoft Sans Serif"/>
                <a:cs typeface="Microsoft Sans Serif"/>
              </a:rPr>
              <a:t>ВІДВАЛІВ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2079" y="1620139"/>
            <a:ext cx="4992370" cy="105029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41300" marR="5080" indent="-229235">
              <a:lnSpc>
                <a:spcPct val="90000"/>
              </a:lnSpc>
              <a:spcBef>
                <a:spcPts val="385"/>
              </a:spcBef>
              <a:buChar char="•"/>
              <a:tabLst>
                <a:tab pos="241935" algn="l"/>
              </a:tabLst>
            </a:pPr>
            <a:r>
              <a:rPr sz="2400" spc="-40" dirty="0">
                <a:latin typeface="Microsoft Sans Serif"/>
                <a:cs typeface="Microsoft Sans Serif"/>
              </a:rPr>
              <a:t>За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30" dirty="0">
                <a:latin typeface="Microsoft Sans Serif"/>
                <a:cs typeface="Microsoft Sans Serif"/>
              </a:rPr>
              <a:t>місцем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25" dirty="0">
                <a:latin typeface="Microsoft Sans Serif"/>
                <a:cs typeface="Microsoft Sans Serif"/>
              </a:rPr>
              <a:t>розташування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відвалів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20" dirty="0">
                <a:latin typeface="Microsoft Sans Serif"/>
                <a:cs typeface="Microsoft Sans Serif"/>
              </a:rPr>
              <a:t>щодо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30" dirty="0">
                <a:latin typeface="Microsoft Sans Serif"/>
                <a:cs typeface="Microsoft Sans Serif"/>
              </a:rPr>
              <a:t>кінцевих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25" dirty="0">
                <a:latin typeface="Microsoft Sans Serif"/>
                <a:cs typeface="Microsoft Sans Serif"/>
              </a:rPr>
              <a:t>контурів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20" dirty="0">
                <a:latin typeface="Microsoft Sans Serif"/>
                <a:cs typeface="Microsoft Sans Serif"/>
              </a:rPr>
              <a:t>кар'єру </a:t>
            </a:r>
            <a:r>
              <a:rPr sz="2400" spc="-15" dirty="0">
                <a:latin typeface="Microsoft Sans Serif"/>
                <a:cs typeface="Microsoft Sans Serif"/>
              </a:rPr>
              <a:t> </a:t>
            </a:r>
            <a:r>
              <a:rPr sz="2400" spc="-30" dirty="0">
                <a:latin typeface="Microsoft Sans Serif"/>
                <a:cs typeface="Microsoft Sans Serif"/>
              </a:rPr>
              <a:t>розрізняють: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2079" y="3189808"/>
            <a:ext cx="4703445" cy="721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9235">
              <a:lnSpc>
                <a:spcPts val="2735"/>
              </a:lnSpc>
              <a:spcBef>
                <a:spcPts val="100"/>
              </a:spcBef>
              <a:buChar char="•"/>
              <a:tabLst>
                <a:tab pos="241935" algn="l"/>
              </a:tabLst>
            </a:pPr>
            <a:r>
              <a:rPr sz="2400" spc="-10" dirty="0">
                <a:latin typeface="Microsoft Sans Serif"/>
                <a:cs typeface="Microsoft Sans Serif"/>
              </a:rPr>
              <a:t>внутрішні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відвали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(у</a:t>
            </a:r>
            <a:endParaRPr sz="2400">
              <a:latin typeface="Microsoft Sans Serif"/>
              <a:cs typeface="Microsoft Sans Serif"/>
            </a:endParaRPr>
          </a:p>
          <a:p>
            <a:pPr marL="241300">
              <a:lnSpc>
                <a:spcPts val="2735"/>
              </a:lnSpc>
            </a:pPr>
            <a:r>
              <a:rPr sz="2400" spc="-20" dirty="0">
                <a:latin typeface="Microsoft Sans Serif"/>
                <a:cs typeface="Microsoft Sans Serif"/>
              </a:rPr>
              <a:t>виробленому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15" dirty="0">
                <a:latin typeface="Microsoft Sans Serif"/>
                <a:cs typeface="Microsoft Sans Serif"/>
              </a:rPr>
              <a:t>просторі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spc="-15" dirty="0">
                <a:latin typeface="Microsoft Sans Serif"/>
                <a:cs typeface="Microsoft Sans Serif"/>
              </a:rPr>
              <a:t>кар'єру);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2079" y="4432249"/>
            <a:ext cx="3481070" cy="721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9235">
              <a:lnSpc>
                <a:spcPts val="2735"/>
              </a:lnSpc>
              <a:spcBef>
                <a:spcPts val="100"/>
              </a:spcBef>
              <a:buChar char="•"/>
              <a:tabLst>
                <a:tab pos="241935" algn="l"/>
              </a:tabLst>
            </a:pPr>
            <a:r>
              <a:rPr sz="2400" spc="-20" dirty="0">
                <a:latin typeface="Microsoft Sans Serif"/>
                <a:cs typeface="Microsoft Sans Serif"/>
              </a:rPr>
              <a:t>Зовнішні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відвали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40" dirty="0">
                <a:latin typeface="Microsoft Sans Serif"/>
                <a:cs typeface="Microsoft Sans Serif"/>
              </a:rPr>
              <a:t>(поза</a:t>
            </a:r>
            <a:endParaRPr sz="2400">
              <a:latin typeface="Microsoft Sans Serif"/>
              <a:cs typeface="Microsoft Sans Serif"/>
            </a:endParaRPr>
          </a:p>
          <a:p>
            <a:pPr marL="241300">
              <a:lnSpc>
                <a:spcPts val="2735"/>
              </a:lnSpc>
            </a:pPr>
            <a:r>
              <a:rPr sz="2400" spc="-30" dirty="0">
                <a:latin typeface="Microsoft Sans Serif"/>
                <a:cs typeface="Microsoft Sans Serif"/>
              </a:rPr>
              <a:t>контурами</a:t>
            </a:r>
            <a:r>
              <a:rPr sz="2400" spc="-5" dirty="0">
                <a:latin typeface="Microsoft Sans Serif"/>
                <a:cs typeface="Microsoft Sans Serif"/>
              </a:rPr>
              <a:t> </a:t>
            </a:r>
            <a:r>
              <a:rPr sz="2400" spc="-15" dirty="0">
                <a:latin typeface="Microsoft Sans Serif"/>
                <a:cs typeface="Microsoft Sans Serif"/>
              </a:rPr>
              <a:t>кар'єру);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2079" y="5674563"/>
            <a:ext cx="447738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100"/>
              </a:spcBef>
              <a:buChar char="•"/>
              <a:tabLst>
                <a:tab pos="241935" algn="l"/>
              </a:tabLst>
            </a:pPr>
            <a:r>
              <a:rPr sz="2400" spc="-40" dirty="0">
                <a:latin typeface="Microsoft Sans Serif"/>
                <a:cs typeface="Microsoft Sans Serif"/>
              </a:rPr>
              <a:t>Комбіновані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25" dirty="0">
                <a:latin typeface="Microsoft Sans Serif"/>
                <a:cs typeface="Microsoft Sans Serif"/>
              </a:rPr>
              <a:t>(змішані)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відвали</a:t>
            </a:r>
            <a:endParaRPr sz="2400">
              <a:latin typeface="Microsoft Sans Serif"/>
              <a:cs typeface="Microsoft Sans Serif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15128" y="4497323"/>
            <a:ext cx="6923532" cy="2202180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5215128" y="1993392"/>
            <a:ext cx="6924040" cy="2202180"/>
            <a:chOff x="5215128" y="1993392"/>
            <a:chExt cx="6924040" cy="220218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5128" y="1993392"/>
              <a:ext cx="6923532" cy="220217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972556" y="3008376"/>
              <a:ext cx="2204085" cy="370840"/>
            </a:xfrm>
            <a:custGeom>
              <a:avLst/>
              <a:gdLst/>
              <a:ahLst/>
              <a:cxnLst/>
              <a:rect l="l" t="t" r="r" b="b"/>
              <a:pathLst>
                <a:path w="2204084" h="370839">
                  <a:moveTo>
                    <a:pt x="2203704" y="0"/>
                  </a:moveTo>
                  <a:lnTo>
                    <a:pt x="0" y="0"/>
                  </a:lnTo>
                  <a:lnTo>
                    <a:pt x="0" y="370332"/>
                  </a:lnTo>
                  <a:lnTo>
                    <a:pt x="2203704" y="370332"/>
                  </a:lnTo>
                  <a:lnTo>
                    <a:pt x="2203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72556" y="3008376"/>
              <a:ext cx="2204085" cy="370840"/>
            </a:xfrm>
            <a:custGeom>
              <a:avLst/>
              <a:gdLst/>
              <a:ahLst/>
              <a:cxnLst/>
              <a:rect l="l" t="t" r="r" b="b"/>
              <a:pathLst>
                <a:path w="2204084" h="370839">
                  <a:moveTo>
                    <a:pt x="0" y="370332"/>
                  </a:moveTo>
                  <a:lnTo>
                    <a:pt x="2203704" y="370332"/>
                  </a:lnTo>
                  <a:lnTo>
                    <a:pt x="2203704" y="0"/>
                  </a:lnTo>
                  <a:lnTo>
                    <a:pt x="0" y="0"/>
                  </a:lnTo>
                  <a:lnTo>
                    <a:pt x="0" y="370332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882897" y="4386453"/>
            <a:ext cx="14833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зовнішні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відвали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72555" y="3008376"/>
            <a:ext cx="2204085" cy="37084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70"/>
              </a:spcBef>
            </a:pPr>
            <a:r>
              <a:rPr sz="1800" spc="-10" dirty="0">
                <a:latin typeface="Microsoft Sans Serif"/>
                <a:cs typeface="Microsoft Sans Serif"/>
              </a:rPr>
              <a:t>внутрішні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відвали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721595" y="4405884"/>
            <a:ext cx="2204085" cy="36893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270"/>
              </a:spcBef>
            </a:pPr>
            <a:r>
              <a:rPr sz="1800" spc="-15" dirty="0">
                <a:latin typeface="Microsoft Sans Serif"/>
                <a:cs typeface="Microsoft Sans Serif"/>
              </a:rPr>
              <a:t>Зовнішні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відвали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465582"/>
            <a:ext cx="1035748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12800" algn="l"/>
                <a:tab pos="2893060" algn="l"/>
                <a:tab pos="4544060" algn="l"/>
                <a:tab pos="5960110" algn="l"/>
                <a:tab pos="6510020" algn="l"/>
                <a:tab pos="8515985" algn="l"/>
              </a:tabLst>
            </a:pPr>
            <a:r>
              <a:rPr sz="2600" b="1" i="1" dirty="0">
                <a:latin typeface="Calibri"/>
                <a:cs typeface="Calibri"/>
              </a:rPr>
              <a:t>Для	</a:t>
            </a:r>
            <a:r>
              <a:rPr sz="2600" b="1" i="1" spc="-5" dirty="0">
                <a:latin typeface="Calibri"/>
                <a:cs typeface="Calibri"/>
              </a:rPr>
              <a:t>формування	зовнішніх	</a:t>
            </a:r>
            <a:r>
              <a:rPr sz="2600" b="1" i="1" dirty="0">
                <a:latin typeface="Calibri"/>
                <a:cs typeface="Calibri"/>
              </a:rPr>
              <a:t>відвалів	</a:t>
            </a:r>
            <a:r>
              <a:rPr sz="2600" dirty="0">
                <a:latin typeface="Calibri"/>
                <a:cs typeface="Calibri"/>
              </a:rPr>
              <a:t>як	</a:t>
            </a:r>
            <a:r>
              <a:rPr sz="2600" spc="-5" dirty="0">
                <a:latin typeface="Calibri"/>
                <a:cs typeface="Calibri"/>
              </a:rPr>
              <a:t>транспортне	</a:t>
            </a:r>
            <a:r>
              <a:rPr sz="2600" spc="-10" dirty="0">
                <a:latin typeface="Calibri"/>
                <a:cs typeface="Calibri"/>
              </a:rPr>
              <a:t>устаткування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742950"/>
            <a:ext cx="10358755" cy="699770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2700" marR="5080">
              <a:lnSpc>
                <a:spcPct val="70000"/>
              </a:lnSpc>
              <a:spcBef>
                <a:spcPts val="1040"/>
              </a:spcBef>
            </a:pPr>
            <a:r>
              <a:rPr sz="2600" spc="-5" dirty="0">
                <a:latin typeface="Calibri"/>
                <a:cs typeface="Calibri"/>
              </a:rPr>
              <a:t>застосовують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залізничний,</a:t>
            </a:r>
            <a:r>
              <a:rPr sz="2600" spc="2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автомобільний</a:t>
            </a:r>
            <a:r>
              <a:rPr sz="2600" spc="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або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конвеєрний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транспорт,</a:t>
            </a:r>
            <a:r>
              <a:rPr sz="2600" spc="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а</a:t>
            </a:r>
            <a:r>
              <a:rPr sz="2600" spc="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у </a:t>
            </a:r>
            <a:r>
              <a:rPr sz="2600" spc="-57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деяких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випадках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–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гідротранспорт.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1828292"/>
            <a:ext cx="9036685" cy="40627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b="1" i="1" dirty="0">
                <a:latin typeface="Calibri"/>
                <a:cs typeface="Calibri"/>
              </a:rPr>
              <a:t>Для</a:t>
            </a:r>
            <a:r>
              <a:rPr sz="2600" b="1" i="1" spc="-10" dirty="0">
                <a:latin typeface="Calibri"/>
                <a:cs typeface="Calibri"/>
              </a:rPr>
              <a:t> </a:t>
            </a:r>
            <a:r>
              <a:rPr sz="2600" b="1" i="1" spc="-5" dirty="0">
                <a:latin typeface="Calibri"/>
                <a:cs typeface="Calibri"/>
              </a:rPr>
              <a:t>переміщення</a:t>
            </a:r>
            <a:r>
              <a:rPr sz="2600" b="1" i="1" spc="-25" dirty="0">
                <a:latin typeface="Calibri"/>
                <a:cs typeface="Calibri"/>
              </a:rPr>
              <a:t> </a:t>
            </a:r>
            <a:r>
              <a:rPr sz="2600" b="1" i="1" spc="-5" dirty="0">
                <a:latin typeface="Calibri"/>
                <a:cs typeface="Calibri"/>
              </a:rPr>
              <a:t>порід</a:t>
            </a:r>
            <a:r>
              <a:rPr sz="2600" b="1" i="1" spc="-15" dirty="0">
                <a:latin typeface="Calibri"/>
                <a:cs typeface="Calibri"/>
              </a:rPr>
              <a:t> </a:t>
            </a:r>
            <a:r>
              <a:rPr sz="2600" b="1" i="1" dirty="0">
                <a:latin typeface="Calibri"/>
                <a:cs typeface="Calibri"/>
              </a:rPr>
              <a:t>розкриття</a:t>
            </a:r>
            <a:r>
              <a:rPr sz="2600" b="1" i="1" spc="5" dirty="0">
                <a:latin typeface="Calibri"/>
                <a:cs typeface="Calibri"/>
              </a:rPr>
              <a:t> </a:t>
            </a:r>
            <a:r>
              <a:rPr sz="2600" b="1" i="1" spc="-5" dirty="0">
                <a:latin typeface="Calibri"/>
                <a:cs typeface="Calibri"/>
              </a:rPr>
              <a:t>на</a:t>
            </a:r>
            <a:r>
              <a:rPr sz="2600" b="1" i="1" spc="-15" dirty="0">
                <a:latin typeface="Calibri"/>
                <a:cs typeface="Calibri"/>
              </a:rPr>
              <a:t> </a:t>
            </a:r>
            <a:r>
              <a:rPr sz="2600" b="1" i="1" spc="-5" dirty="0">
                <a:latin typeface="Calibri"/>
                <a:cs typeface="Calibri"/>
              </a:rPr>
              <a:t>відвалах</a:t>
            </a:r>
            <a:r>
              <a:rPr sz="2600" b="1" i="1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застосовують:</a:t>
            </a:r>
            <a:endParaRPr sz="26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70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600" spc="-15" dirty="0">
                <a:latin typeface="Calibri"/>
                <a:cs typeface="Calibri"/>
              </a:rPr>
              <a:t>драглайни;</a:t>
            </a:r>
            <a:endParaRPr sz="26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60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600" spc="-5" dirty="0">
                <a:latin typeface="Calibri"/>
                <a:cs typeface="Calibri"/>
              </a:rPr>
              <a:t>механічні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лопати;</a:t>
            </a:r>
            <a:endParaRPr sz="26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60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600" dirty="0">
                <a:latin typeface="Calibri"/>
                <a:cs typeface="Calibri"/>
              </a:rPr>
              <a:t>відвалоутворювачі;</a:t>
            </a:r>
            <a:endParaRPr sz="26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75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600" dirty="0">
                <a:latin typeface="Calibri"/>
                <a:cs typeface="Calibri"/>
              </a:rPr>
              <a:t>відвальні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плуги;</a:t>
            </a:r>
            <a:endParaRPr sz="26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60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600" spc="-5" dirty="0">
                <a:latin typeface="Calibri"/>
                <a:cs typeface="Calibri"/>
              </a:rPr>
              <a:t>скрепери;</a:t>
            </a:r>
            <a:endParaRPr sz="26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60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600" spc="-5" dirty="0">
                <a:latin typeface="Calibri"/>
                <a:cs typeface="Calibri"/>
              </a:rPr>
              <a:t>абзетцери;</a:t>
            </a:r>
            <a:endParaRPr sz="26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75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600" spc="-15" dirty="0">
                <a:latin typeface="Calibri"/>
                <a:cs typeface="Calibri"/>
              </a:rPr>
              <a:t>бульдозери;</a:t>
            </a:r>
            <a:endParaRPr sz="26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60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600" spc="-5" dirty="0">
                <a:latin typeface="Calibri"/>
                <a:cs typeface="Calibri"/>
              </a:rPr>
              <a:t>конвеєри;</a:t>
            </a:r>
            <a:endParaRPr sz="26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60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600" spc="-5" dirty="0">
                <a:latin typeface="Calibri"/>
                <a:cs typeface="Calibri"/>
              </a:rPr>
              <a:t>автосамоскиди.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08070" y="531368"/>
            <a:ext cx="497459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95" dirty="0">
                <a:latin typeface="Microsoft Sans Serif"/>
                <a:cs typeface="Microsoft Sans Serif"/>
              </a:rPr>
              <a:t>КЛАСИФІКАЦІЯ</a:t>
            </a:r>
            <a:r>
              <a:rPr spc="-40" dirty="0">
                <a:latin typeface="Microsoft Sans Serif"/>
                <a:cs typeface="Microsoft Sans Serif"/>
              </a:rPr>
              <a:t> </a:t>
            </a:r>
            <a:r>
              <a:rPr spc="-65" dirty="0">
                <a:latin typeface="Microsoft Sans Serif"/>
                <a:cs typeface="Microsoft Sans Serif"/>
              </a:rPr>
              <a:t>ВІДВАЛІВ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608" y="1274063"/>
            <a:ext cx="6701790" cy="153390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37358" y="1241338"/>
            <a:ext cx="2875915" cy="145351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281940">
              <a:lnSpc>
                <a:spcPct val="100000"/>
              </a:lnSpc>
              <a:spcBef>
                <a:spcPts val="840"/>
              </a:spcBef>
            </a:pPr>
            <a:r>
              <a:rPr sz="2500" b="1" spc="-5" dirty="0">
                <a:latin typeface="Arial"/>
                <a:cs typeface="Arial"/>
              </a:rPr>
              <a:t>За</a:t>
            </a:r>
            <a:r>
              <a:rPr sz="2500" b="1" spc="-80" dirty="0">
                <a:latin typeface="Arial"/>
                <a:cs typeface="Arial"/>
              </a:rPr>
              <a:t> </a:t>
            </a:r>
            <a:r>
              <a:rPr sz="2500" b="1" spc="-15" dirty="0">
                <a:latin typeface="Arial"/>
                <a:cs typeface="Arial"/>
              </a:rPr>
              <a:t>конструкцією</a:t>
            </a:r>
            <a:endParaRPr sz="2500">
              <a:latin typeface="Arial"/>
              <a:cs typeface="Arial"/>
            </a:endParaRPr>
          </a:p>
          <a:p>
            <a:pPr marL="370840" indent="-358140">
              <a:lnSpc>
                <a:spcPct val="100000"/>
              </a:lnSpc>
              <a:spcBef>
                <a:spcPts val="745"/>
              </a:spcBef>
              <a:buFont typeface="Microsoft Sans Serif"/>
              <a:buChar char="•"/>
              <a:tabLst>
                <a:tab pos="370205" algn="l"/>
                <a:tab pos="370840" algn="l"/>
              </a:tabLst>
            </a:pPr>
            <a:r>
              <a:rPr sz="2500" b="1" spc="-25" dirty="0">
                <a:latin typeface="Arial"/>
                <a:cs typeface="Arial"/>
              </a:rPr>
              <a:t>одноярусні</a:t>
            </a:r>
            <a:endParaRPr sz="2500">
              <a:latin typeface="Arial"/>
              <a:cs typeface="Arial"/>
            </a:endParaRPr>
          </a:p>
          <a:p>
            <a:pPr marL="281940" indent="-269875">
              <a:lnSpc>
                <a:spcPct val="100000"/>
              </a:lnSpc>
              <a:spcBef>
                <a:spcPts val="755"/>
              </a:spcBef>
              <a:buFont typeface="Microsoft Sans Serif"/>
              <a:buChar char="•"/>
              <a:tabLst>
                <a:tab pos="281940" algn="l"/>
                <a:tab pos="282575" algn="l"/>
              </a:tabLst>
            </a:pPr>
            <a:r>
              <a:rPr sz="2500" b="1" spc="-25" dirty="0">
                <a:latin typeface="Arial"/>
                <a:cs typeface="Arial"/>
              </a:rPr>
              <a:t>багатоярусні</a:t>
            </a:r>
            <a:endParaRPr sz="25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7408" y="3732276"/>
            <a:ext cx="4424934" cy="193928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45947" y="4247769"/>
            <a:ext cx="4125595" cy="83121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648335" marR="5080" indent="-636270">
              <a:lnSpc>
                <a:spcPts val="2990"/>
              </a:lnSpc>
              <a:spcBef>
                <a:spcPts val="505"/>
              </a:spcBef>
            </a:pPr>
            <a:r>
              <a:rPr sz="2800" spc="-130" dirty="0">
                <a:latin typeface="Roboto"/>
                <a:cs typeface="Roboto"/>
              </a:rPr>
              <a:t>За</a:t>
            </a:r>
            <a:r>
              <a:rPr sz="2800" spc="-10" dirty="0">
                <a:latin typeface="Roboto"/>
                <a:cs typeface="Roboto"/>
              </a:rPr>
              <a:t> </a:t>
            </a:r>
            <a:r>
              <a:rPr sz="2800" spc="-5" dirty="0">
                <a:latin typeface="Roboto"/>
                <a:cs typeface="Roboto"/>
              </a:rPr>
              <a:t>способом</a:t>
            </a:r>
            <a:r>
              <a:rPr sz="2800" dirty="0">
                <a:latin typeface="Roboto"/>
                <a:cs typeface="Roboto"/>
              </a:rPr>
              <a:t> </a:t>
            </a:r>
            <a:r>
              <a:rPr sz="2800" spc="-20" dirty="0">
                <a:latin typeface="Roboto"/>
                <a:cs typeface="Roboto"/>
              </a:rPr>
              <a:t>механізації </a:t>
            </a:r>
            <a:r>
              <a:rPr sz="2800" spc="-680" dirty="0">
                <a:latin typeface="Roboto"/>
                <a:cs typeface="Roboto"/>
              </a:rPr>
              <a:t> </a:t>
            </a:r>
            <a:r>
              <a:rPr sz="2800" spc="-5" dirty="0">
                <a:latin typeface="Roboto"/>
                <a:cs typeface="Roboto"/>
              </a:rPr>
              <a:t>відвальних</a:t>
            </a:r>
            <a:r>
              <a:rPr sz="2800" dirty="0">
                <a:latin typeface="Roboto"/>
                <a:cs typeface="Roboto"/>
              </a:rPr>
              <a:t> </a:t>
            </a:r>
            <a:r>
              <a:rPr sz="2800" spc="-30" dirty="0">
                <a:latin typeface="Roboto"/>
                <a:cs typeface="Roboto"/>
              </a:rPr>
              <a:t>робіт</a:t>
            </a:r>
            <a:endParaRPr sz="2800">
              <a:latin typeface="Roboto"/>
              <a:cs typeface="Roboto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428488" y="3015983"/>
            <a:ext cx="6517640" cy="835025"/>
            <a:chOff x="5428488" y="3015983"/>
            <a:chExt cx="6517640" cy="83502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28488" y="3022092"/>
              <a:ext cx="822210" cy="82067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88024" y="3015983"/>
              <a:ext cx="5657850" cy="83440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7897494" y="3195573"/>
            <a:ext cx="244284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15" dirty="0">
                <a:latin typeface="Arial"/>
                <a:cs typeface="Arial"/>
              </a:rPr>
              <a:t>Плужні</a:t>
            </a:r>
            <a:r>
              <a:rPr sz="2500" b="1" spc="20" dirty="0">
                <a:latin typeface="Arial"/>
                <a:cs typeface="Arial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відвали;</a:t>
            </a:r>
            <a:endParaRPr sz="2500">
              <a:latin typeface="Microsoft Sans Serif"/>
              <a:cs typeface="Microsoft Sans Serif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428488" y="3928859"/>
            <a:ext cx="6517640" cy="835025"/>
            <a:chOff x="5428488" y="3928859"/>
            <a:chExt cx="6517640" cy="83502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28488" y="3936492"/>
              <a:ext cx="822210" cy="8206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88024" y="3928859"/>
              <a:ext cx="5657850" cy="83440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422006" y="4109720"/>
            <a:ext cx="339534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-20" dirty="0">
                <a:latin typeface="Arial"/>
                <a:cs typeface="Arial"/>
              </a:rPr>
              <a:t>Екскаваторні</a:t>
            </a:r>
            <a:r>
              <a:rPr sz="2500" b="1" spc="45" dirty="0">
                <a:latin typeface="Arial"/>
                <a:cs typeface="Arial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відвали;</a:t>
            </a:r>
            <a:endParaRPr sz="2500">
              <a:latin typeface="Microsoft Sans Serif"/>
              <a:cs typeface="Microsoft Sans Serif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428488" y="4843271"/>
            <a:ext cx="6517640" cy="835025"/>
            <a:chOff x="5428488" y="4843271"/>
            <a:chExt cx="6517640" cy="83502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28488" y="4849367"/>
              <a:ext cx="822210" cy="82221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88024" y="4843271"/>
              <a:ext cx="5657850" cy="834402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5428488" y="5757671"/>
            <a:ext cx="6517640" cy="833119"/>
            <a:chOff x="5428488" y="5757671"/>
            <a:chExt cx="6517640" cy="833119"/>
          </a:xfrm>
        </p:grpSpPr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28488" y="5763767"/>
              <a:ext cx="822210" cy="82068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88024" y="5757671"/>
              <a:ext cx="5657850" cy="832866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7055866" y="5033009"/>
            <a:ext cx="4128135" cy="1311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500" b="1" spc="-25" dirty="0">
                <a:latin typeface="Arial"/>
                <a:cs typeface="Arial"/>
              </a:rPr>
              <a:t>Бульдозерні</a:t>
            </a:r>
            <a:r>
              <a:rPr sz="2500" b="1" spc="55" dirty="0">
                <a:latin typeface="Arial"/>
                <a:cs typeface="Arial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відвали</a:t>
            </a:r>
            <a:r>
              <a:rPr sz="2500" b="1" spc="-10" dirty="0">
                <a:latin typeface="Arial"/>
                <a:cs typeface="Arial"/>
              </a:rPr>
              <a:t>;</a:t>
            </a: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5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500" b="1" spc="-15" dirty="0">
                <a:latin typeface="Arial"/>
                <a:cs typeface="Arial"/>
              </a:rPr>
              <a:t>Гідромеханізовані</a:t>
            </a:r>
            <a:r>
              <a:rPr sz="2500" b="1" dirty="0">
                <a:latin typeface="Arial"/>
                <a:cs typeface="Arial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відвали</a:t>
            </a:r>
            <a:endParaRPr sz="2500">
              <a:latin typeface="Microsoft Sans Serif"/>
              <a:cs typeface="Microsoft Sans Serif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996683" y="1277111"/>
            <a:ext cx="5024628" cy="1528572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8260" y="4076698"/>
            <a:ext cx="9144000" cy="27813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594485" y="1495704"/>
            <a:ext cx="5626100" cy="207137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770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800" spc="-10" dirty="0">
                <a:latin typeface="Calibri"/>
                <a:cs typeface="Calibri"/>
              </a:rPr>
              <a:t>висота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і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кількість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уступів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(ярусів);</a:t>
            </a:r>
            <a:endParaRPr sz="28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675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800" spc="-5" dirty="0">
                <a:latin typeface="Calibri"/>
                <a:cs typeface="Calibri"/>
              </a:rPr>
              <a:t>кут</a:t>
            </a:r>
            <a:r>
              <a:rPr sz="2800" spc="-15" dirty="0">
                <a:latin typeface="Calibri"/>
                <a:cs typeface="Calibri"/>
              </a:rPr>
              <a:t> укосу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уступу;</a:t>
            </a:r>
            <a:endParaRPr sz="28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660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800" spc="-5" dirty="0">
                <a:latin typeface="Calibri"/>
                <a:cs typeface="Calibri"/>
              </a:rPr>
              <a:t>приймальна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спроможність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відвалу;</a:t>
            </a:r>
            <a:endParaRPr sz="28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660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800" spc="-10" dirty="0">
                <a:latin typeface="Calibri"/>
                <a:cs typeface="Calibri"/>
              </a:rPr>
              <a:t>довжина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відвального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фронту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робіт.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52826" y="760298"/>
            <a:ext cx="649859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Microsoft Sans Serif"/>
                <a:cs typeface="Microsoft Sans Serif"/>
              </a:rPr>
              <a:t>ОСНОВНІ</a:t>
            </a:r>
            <a:r>
              <a:rPr spc="-20" dirty="0">
                <a:latin typeface="Microsoft Sans Serif"/>
                <a:cs typeface="Microsoft Sans Serif"/>
              </a:rPr>
              <a:t> </a:t>
            </a:r>
            <a:r>
              <a:rPr spc="-25" dirty="0">
                <a:latin typeface="Microsoft Sans Serif"/>
                <a:cs typeface="Microsoft Sans Serif"/>
              </a:rPr>
              <a:t>ПАРАМЕТРИ</a:t>
            </a:r>
            <a:r>
              <a:rPr spc="-5" dirty="0">
                <a:latin typeface="Microsoft Sans Serif"/>
                <a:cs typeface="Microsoft Sans Serif"/>
              </a:rPr>
              <a:t> </a:t>
            </a:r>
            <a:r>
              <a:rPr spc="-65" dirty="0">
                <a:latin typeface="Microsoft Sans Serif"/>
                <a:cs typeface="Microsoft Sans Serif"/>
              </a:rPr>
              <a:t>ВІДВАЛІВ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8140" y="1426463"/>
            <a:ext cx="4283964" cy="144017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8140" y="3142488"/>
            <a:ext cx="4283964" cy="16565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8140" y="5074920"/>
            <a:ext cx="4283964" cy="162915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117084" y="541426"/>
            <a:ext cx="5949315" cy="207137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2800" b="1" i="1" spc="-5" dirty="0">
                <a:latin typeface="Calibri"/>
                <a:cs typeface="Calibri"/>
              </a:rPr>
              <a:t>Способи</a:t>
            </a:r>
            <a:r>
              <a:rPr sz="2800" b="1" i="1" spc="-15" dirty="0">
                <a:latin typeface="Calibri"/>
                <a:cs typeface="Calibri"/>
              </a:rPr>
              <a:t> </a:t>
            </a:r>
            <a:r>
              <a:rPr sz="2800" b="1" i="1" spc="-10" dirty="0">
                <a:latin typeface="Calibri"/>
                <a:cs typeface="Calibri"/>
              </a:rPr>
              <a:t>переміщення</a:t>
            </a:r>
            <a:r>
              <a:rPr sz="2800" b="1" i="1" spc="45" dirty="0">
                <a:latin typeface="Calibri"/>
                <a:cs typeface="Calibri"/>
              </a:rPr>
              <a:t> </a:t>
            </a:r>
            <a:r>
              <a:rPr sz="2800" b="1" i="1" spc="-5" dirty="0">
                <a:latin typeface="Calibri"/>
                <a:cs typeface="Calibri"/>
              </a:rPr>
              <a:t>фронту робіт:</a:t>
            </a:r>
            <a:endParaRPr sz="2800">
              <a:latin typeface="Calibri"/>
              <a:cs typeface="Calibri"/>
            </a:endParaRPr>
          </a:p>
          <a:p>
            <a:pPr marL="1268095" indent="-229235">
              <a:lnSpc>
                <a:spcPct val="100000"/>
              </a:lnSpc>
              <a:spcBef>
                <a:spcPts val="675"/>
              </a:spcBef>
              <a:buFont typeface="Microsoft Sans Serif"/>
              <a:buChar char="•"/>
              <a:tabLst>
                <a:tab pos="1268730" algn="l"/>
              </a:tabLst>
            </a:pPr>
            <a:r>
              <a:rPr sz="2800" spc="-10" dirty="0">
                <a:latin typeface="Calibri"/>
                <a:cs typeface="Calibri"/>
              </a:rPr>
              <a:t>паралельний;</a:t>
            </a:r>
            <a:endParaRPr sz="2800">
              <a:latin typeface="Calibri"/>
              <a:cs typeface="Calibri"/>
            </a:endParaRPr>
          </a:p>
          <a:p>
            <a:pPr marL="1268095" indent="-229235">
              <a:lnSpc>
                <a:spcPct val="100000"/>
              </a:lnSpc>
              <a:spcBef>
                <a:spcPts val="660"/>
              </a:spcBef>
              <a:buFont typeface="Microsoft Sans Serif"/>
              <a:buChar char="•"/>
              <a:tabLst>
                <a:tab pos="1268730" algn="l"/>
              </a:tabLst>
            </a:pPr>
            <a:r>
              <a:rPr sz="2800" spc="-10" dirty="0">
                <a:latin typeface="Calibri"/>
                <a:cs typeface="Calibri"/>
              </a:rPr>
              <a:t>віялоподібний;</a:t>
            </a:r>
            <a:endParaRPr sz="2800">
              <a:latin typeface="Calibri"/>
              <a:cs typeface="Calibri"/>
            </a:endParaRPr>
          </a:p>
          <a:p>
            <a:pPr marL="1268095" indent="-229235">
              <a:lnSpc>
                <a:spcPct val="100000"/>
              </a:lnSpc>
              <a:spcBef>
                <a:spcPts val="660"/>
              </a:spcBef>
              <a:buFont typeface="Microsoft Sans Serif"/>
              <a:buChar char="•"/>
              <a:tabLst>
                <a:tab pos="1268730" algn="l"/>
              </a:tabLst>
            </a:pPr>
            <a:r>
              <a:rPr sz="2800" spc="-10" dirty="0">
                <a:latin typeface="Calibri"/>
                <a:cs typeface="Calibri"/>
              </a:rPr>
              <a:t>криволінійний.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22035" y="3023616"/>
            <a:ext cx="5530596" cy="368046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96364" y="818514"/>
            <a:ext cx="9397365" cy="94234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775710" marR="5080" indent="-3763645">
              <a:lnSpc>
                <a:spcPts val="3370"/>
              </a:lnSpc>
              <a:spcBef>
                <a:spcPts val="605"/>
              </a:spcBef>
            </a:pPr>
            <a:r>
              <a:rPr dirty="0">
                <a:latin typeface="Microsoft Sans Serif"/>
                <a:cs typeface="Microsoft Sans Serif"/>
              </a:rPr>
              <a:t>ОСНОВНІ</a:t>
            </a:r>
            <a:r>
              <a:rPr spc="10" dirty="0">
                <a:latin typeface="Microsoft Sans Serif"/>
                <a:cs typeface="Microsoft Sans Serif"/>
              </a:rPr>
              <a:t> </a:t>
            </a:r>
            <a:r>
              <a:rPr spc="-15" dirty="0">
                <a:latin typeface="Microsoft Sans Serif"/>
                <a:cs typeface="Microsoft Sans Serif"/>
              </a:rPr>
              <a:t>ВИМОГИ</a:t>
            </a:r>
            <a:r>
              <a:rPr spc="15" dirty="0">
                <a:latin typeface="Microsoft Sans Serif"/>
                <a:cs typeface="Microsoft Sans Serif"/>
              </a:rPr>
              <a:t> </a:t>
            </a:r>
            <a:r>
              <a:rPr spc="-160" dirty="0">
                <a:latin typeface="Microsoft Sans Serif"/>
                <a:cs typeface="Microsoft Sans Serif"/>
              </a:rPr>
              <a:t>ДО</a:t>
            </a:r>
            <a:r>
              <a:rPr spc="35" dirty="0">
                <a:latin typeface="Microsoft Sans Serif"/>
                <a:cs typeface="Microsoft Sans Serif"/>
              </a:rPr>
              <a:t> </a:t>
            </a:r>
            <a:r>
              <a:rPr spc="-10" dirty="0">
                <a:latin typeface="Microsoft Sans Serif"/>
                <a:cs typeface="Microsoft Sans Serif"/>
              </a:rPr>
              <a:t>МІСЦЯ</a:t>
            </a:r>
            <a:r>
              <a:rPr spc="20" dirty="0">
                <a:latin typeface="Microsoft Sans Serif"/>
                <a:cs typeface="Microsoft Sans Serif"/>
              </a:rPr>
              <a:t> </a:t>
            </a:r>
            <a:r>
              <a:rPr spc="-25" dirty="0">
                <a:latin typeface="Microsoft Sans Serif"/>
                <a:cs typeface="Microsoft Sans Serif"/>
              </a:rPr>
              <a:t>РОЗТАШУВАННЯ </a:t>
            </a:r>
            <a:r>
              <a:rPr spc="-835" dirty="0">
                <a:latin typeface="Microsoft Sans Serif"/>
                <a:cs typeface="Microsoft Sans Serif"/>
              </a:rPr>
              <a:t> </a:t>
            </a:r>
            <a:r>
              <a:rPr spc="-65" dirty="0">
                <a:latin typeface="Microsoft Sans Serif"/>
                <a:cs typeface="Microsoft Sans Serif"/>
              </a:rPr>
              <a:t>ВІДВАЛІВ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46453" y="2134361"/>
            <a:ext cx="72066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469265" algn="l"/>
                <a:tab pos="469900" algn="l"/>
              </a:tabLst>
            </a:pPr>
            <a:r>
              <a:rPr sz="2400" spc="-5" dirty="0">
                <a:latin typeface="Calibri"/>
                <a:cs typeface="Calibri"/>
              </a:rPr>
              <a:t>повинно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бути</a:t>
            </a:r>
            <a:r>
              <a:rPr sz="2400" spc="-15" dirty="0">
                <a:latin typeface="Calibri"/>
                <a:cs typeface="Calibri"/>
              </a:rPr>
              <a:t> якомога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ближче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до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кар'єру;</a:t>
            </a:r>
            <a:endParaRPr sz="24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Font typeface="Microsoft Sans Serif"/>
              <a:buChar char="•"/>
              <a:tabLst>
                <a:tab pos="469265" algn="l"/>
                <a:tab pos="469900" algn="l"/>
                <a:tab pos="1572895" algn="l"/>
                <a:tab pos="2212975" algn="l"/>
                <a:tab pos="4013200" algn="l"/>
                <a:tab pos="5764530" algn="l"/>
              </a:tabLst>
            </a:pPr>
            <a:r>
              <a:rPr sz="2400" spc="-5" dirty="0">
                <a:latin typeface="Calibri"/>
                <a:cs typeface="Calibri"/>
              </a:rPr>
              <a:t>площі,	</a:t>
            </a:r>
            <a:r>
              <a:rPr sz="2400" spc="-15" dirty="0">
                <a:latin typeface="Calibri"/>
                <a:cs typeface="Calibri"/>
              </a:rPr>
              <a:t>що	</a:t>
            </a:r>
            <a:r>
              <a:rPr sz="2400" spc="-5" dirty="0">
                <a:latin typeface="Calibri"/>
                <a:cs typeface="Calibri"/>
              </a:rPr>
              <a:t>займаються	постійними	відвалами,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81415" y="2500121"/>
            <a:ext cx="18903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94130" algn="l"/>
              </a:tabLst>
            </a:pPr>
            <a:r>
              <a:rPr sz="2400" dirty="0">
                <a:latin typeface="Calibri"/>
                <a:cs typeface="Calibri"/>
              </a:rPr>
              <a:t>п</a:t>
            </a:r>
            <a:r>
              <a:rPr sz="2400" spc="-10" dirty="0">
                <a:latin typeface="Calibri"/>
                <a:cs typeface="Calibri"/>
              </a:rPr>
              <a:t>о</a:t>
            </a:r>
            <a:r>
              <a:rPr sz="2400" spc="10" dirty="0">
                <a:latin typeface="Calibri"/>
                <a:cs typeface="Calibri"/>
              </a:rPr>
              <a:t>в</a:t>
            </a:r>
            <a:r>
              <a:rPr sz="2400" dirty="0">
                <a:latin typeface="Calibri"/>
                <a:cs typeface="Calibri"/>
              </a:rPr>
              <a:t>инні	</a:t>
            </a:r>
            <a:r>
              <a:rPr sz="2400" spc="-10" dirty="0">
                <a:latin typeface="Calibri"/>
                <a:cs typeface="Calibri"/>
              </a:rPr>
              <a:t>б</a:t>
            </a:r>
            <a:r>
              <a:rPr sz="2400" dirty="0">
                <a:latin typeface="Calibri"/>
                <a:cs typeface="Calibri"/>
              </a:rPr>
              <a:t>ути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46453" y="2865577"/>
            <a:ext cx="9323070" cy="1126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latin typeface="Calibri"/>
                <a:cs typeface="Calibri"/>
              </a:rPr>
              <a:t>безрудними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та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безкутними;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ts val="2900"/>
              </a:lnSpc>
              <a:spcBef>
                <a:spcPts val="85"/>
              </a:spcBef>
              <a:buFont typeface="Microsoft Sans Serif"/>
              <a:buChar char="•"/>
              <a:tabLst>
                <a:tab pos="469265" algn="l"/>
                <a:tab pos="469900" algn="l"/>
                <a:tab pos="1652270" algn="l"/>
                <a:tab pos="3243580" algn="l"/>
                <a:tab pos="4599940" algn="l"/>
                <a:tab pos="6168390" algn="l"/>
                <a:tab pos="8133080" algn="l"/>
              </a:tabLst>
            </a:pPr>
            <a:r>
              <a:rPr sz="2400" spc="-5" dirty="0">
                <a:latin typeface="Calibri"/>
                <a:cs typeface="Calibri"/>
              </a:rPr>
              <a:t>р</a:t>
            </a:r>
            <a:r>
              <a:rPr sz="2400" spc="-35" dirty="0">
                <a:latin typeface="Calibri"/>
                <a:cs typeface="Calibri"/>
              </a:rPr>
              <a:t>е</a:t>
            </a:r>
            <a:r>
              <a:rPr sz="2400" spc="-5" dirty="0">
                <a:latin typeface="Calibri"/>
                <a:cs typeface="Calibri"/>
              </a:rPr>
              <a:t>льє</a:t>
            </a:r>
            <a:r>
              <a:rPr sz="2400" dirty="0">
                <a:latin typeface="Calibri"/>
                <a:cs typeface="Calibri"/>
              </a:rPr>
              <a:t>ф	</a:t>
            </a:r>
            <a:r>
              <a:rPr sz="2400" spc="-5" dirty="0">
                <a:latin typeface="Calibri"/>
                <a:cs typeface="Calibri"/>
              </a:rPr>
              <a:t>м</a:t>
            </a:r>
            <a:r>
              <a:rPr sz="2400" spc="-15" dirty="0">
                <a:latin typeface="Calibri"/>
                <a:cs typeface="Calibri"/>
              </a:rPr>
              <a:t>і</a:t>
            </a:r>
            <a:r>
              <a:rPr sz="2400" dirty="0">
                <a:latin typeface="Calibri"/>
                <a:cs typeface="Calibri"/>
              </a:rPr>
              <a:t>с</a:t>
            </a:r>
            <a:r>
              <a:rPr sz="2400" spc="-25" dirty="0">
                <a:latin typeface="Calibri"/>
                <a:cs typeface="Calibri"/>
              </a:rPr>
              <a:t>ц</a:t>
            </a:r>
            <a:r>
              <a:rPr sz="2400" dirty="0">
                <a:latin typeface="Calibri"/>
                <a:cs typeface="Calibri"/>
              </a:rPr>
              <a:t>е</a:t>
            </a:r>
            <a:r>
              <a:rPr sz="2400" spc="5" dirty="0">
                <a:latin typeface="Calibri"/>
                <a:cs typeface="Calibri"/>
              </a:rPr>
              <a:t>в</a:t>
            </a:r>
            <a:r>
              <a:rPr sz="2400" spc="-5" dirty="0">
                <a:latin typeface="Calibri"/>
                <a:cs typeface="Calibri"/>
              </a:rPr>
              <a:t>ост</a:t>
            </a:r>
            <a:r>
              <a:rPr sz="2400" dirty="0">
                <a:latin typeface="Calibri"/>
                <a:cs typeface="Calibri"/>
              </a:rPr>
              <a:t>і	</a:t>
            </a:r>
            <a:r>
              <a:rPr sz="2400" spc="-15" dirty="0">
                <a:latin typeface="Calibri"/>
                <a:cs typeface="Calibri"/>
              </a:rPr>
              <a:t>п</a:t>
            </a:r>
            <a:r>
              <a:rPr sz="2400" spc="-5" dirty="0">
                <a:latin typeface="Calibri"/>
                <a:cs typeface="Calibri"/>
              </a:rPr>
              <a:t>овине</a:t>
            </a:r>
            <a:r>
              <a:rPr sz="2400" dirty="0">
                <a:latin typeface="Calibri"/>
                <a:cs typeface="Calibri"/>
              </a:rPr>
              <a:t>н	</a:t>
            </a:r>
            <a:r>
              <a:rPr sz="2400" spc="-20" dirty="0">
                <a:latin typeface="Calibri"/>
                <a:cs typeface="Calibri"/>
              </a:rPr>
              <a:t>д</a:t>
            </a:r>
            <a:r>
              <a:rPr sz="2400" spc="-5" dirty="0">
                <a:latin typeface="Calibri"/>
                <a:cs typeface="Calibri"/>
              </a:rPr>
              <a:t>опус</a:t>
            </a:r>
            <a:r>
              <a:rPr sz="2400" spc="-35" dirty="0">
                <a:latin typeface="Calibri"/>
                <a:cs typeface="Calibri"/>
              </a:rPr>
              <a:t>к</a:t>
            </a:r>
            <a:r>
              <a:rPr sz="2400" spc="-10" dirty="0">
                <a:latin typeface="Calibri"/>
                <a:cs typeface="Calibri"/>
              </a:rPr>
              <a:t>а</a:t>
            </a:r>
            <a:r>
              <a:rPr sz="2400" spc="-5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и	плано</a:t>
            </a:r>
            <a:r>
              <a:rPr sz="2400" spc="-10" dirty="0">
                <a:latin typeface="Calibri"/>
                <a:cs typeface="Calibri"/>
              </a:rPr>
              <a:t>м</a:t>
            </a:r>
            <a:r>
              <a:rPr sz="2400" dirty="0">
                <a:latin typeface="Calibri"/>
                <a:cs typeface="Calibri"/>
              </a:rPr>
              <a:t>ірн</a:t>
            </a:r>
            <a:r>
              <a:rPr sz="2400" spc="5" dirty="0">
                <a:latin typeface="Calibri"/>
                <a:cs typeface="Calibri"/>
              </a:rPr>
              <a:t>и</a:t>
            </a:r>
            <a:r>
              <a:rPr sz="2400" dirty="0">
                <a:latin typeface="Calibri"/>
                <a:cs typeface="Calibri"/>
              </a:rPr>
              <a:t>й	</a:t>
            </a:r>
            <a:r>
              <a:rPr sz="2400" spc="-5" dirty="0">
                <a:latin typeface="Calibri"/>
                <a:cs typeface="Calibri"/>
              </a:rPr>
              <a:t>розви</a:t>
            </a: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spc="-5" dirty="0">
                <a:latin typeface="Calibri"/>
                <a:cs typeface="Calibri"/>
              </a:rPr>
              <a:t>ок  </a:t>
            </a:r>
            <a:r>
              <a:rPr sz="2400" dirty="0">
                <a:latin typeface="Calibri"/>
                <a:cs typeface="Calibri"/>
              </a:rPr>
              <a:t>відвалу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з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найменшими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обсягами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початкових</a:t>
            </a:r>
            <a:r>
              <a:rPr sz="2400" dirty="0">
                <a:latin typeface="Calibri"/>
                <a:cs typeface="Calibri"/>
              </a:rPr>
              <a:t> насипів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66694" y="437845"/>
            <a:ext cx="8481695" cy="94869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 marR="5080" indent="1753870">
              <a:lnSpc>
                <a:spcPts val="3420"/>
              </a:lnSpc>
              <a:spcBef>
                <a:spcPts val="570"/>
              </a:spcBef>
            </a:pPr>
            <a:r>
              <a:rPr sz="3200" spc="25" dirty="0">
                <a:latin typeface="Roboto"/>
                <a:cs typeface="Roboto"/>
              </a:rPr>
              <a:t>ТЕХНОЛОГІЯ</a:t>
            </a:r>
            <a:r>
              <a:rPr sz="3200" spc="-55" dirty="0">
                <a:latin typeface="Roboto"/>
                <a:cs typeface="Roboto"/>
              </a:rPr>
              <a:t> </a:t>
            </a:r>
            <a:r>
              <a:rPr sz="3200" spc="10" dirty="0">
                <a:latin typeface="Roboto"/>
                <a:cs typeface="Roboto"/>
              </a:rPr>
              <a:t>ВІДВАЛЮВАННЯ</a:t>
            </a:r>
            <a:r>
              <a:rPr sz="3200" spc="-20" dirty="0">
                <a:latin typeface="Roboto"/>
                <a:cs typeface="Roboto"/>
              </a:rPr>
              <a:t> </a:t>
            </a:r>
            <a:r>
              <a:rPr sz="3200" spc="10" dirty="0">
                <a:latin typeface="Roboto"/>
                <a:cs typeface="Roboto"/>
              </a:rPr>
              <a:t>ПРИ </a:t>
            </a:r>
            <a:r>
              <a:rPr sz="3200" spc="-780" dirty="0">
                <a:latin typeface="Roboto"/>
                <a:cs typeface="Roboto"/>
              </a:rPr>
              <a:t> </a:t>
            </a:r>
            <a:r>
              <a:rPr sz="3200" spc="-30" dirty="0">
                <a:latin typeface="Roboto"/>
                <a:cs typeface="Roboto"/>
              </a:rPr>
              <a:t>ЗАЛІЗНИЧНОМУ</a:t>
            </a:r>
            <a:r>
              <a:rPr sz="3200" spc="-35" dirty="0">
                <a:latin typeface="Roboto"/>
                <a:cs typeface="Roboto"/>
              </a:rPr>
              <a:t> </a:t>
            </a:r>
            <a:r>
              <a:rPr sz="3200" spc="-5" dirty="0">
                <a:latin typeface="Roboto"/>
                <a:cs typeface="Roboto"/>
              </a:rPr>
              <a:t>КАР'ЄРНОМУ</a:t>
            </a:r>
            <a:r>
              <a:rPr sz="3200" spc="-15" dirty="0">
                <a:latin typeface="Roboto"/>
                <a:cs typeface="Roboto"/>
              </a:rPr>
              <a:t> </a:t>
            </a:r>
            <a:r>
              <a:rPr sz="3200" spc="10" dirty="0">
                <a:latin typeface="Roboto"/>
                <a:cs typeface="Roboto"/>
              </a:rPr>
              <a:t>ТРАНСПОРТІ</a:t>
            </a:r>
            <a:endParaRPr sz="3200">
              <a:latin typeface="Roboto"/>
              <a:cs typeface="Robo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3923" y="1595627"/>
            <a:ext cx="6628130" cy="3057525"/>
            <a:chOff x="153923" y="1595627"/>
            <a:chExt cx="6628130" cy="3057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923" y="1595627"/>
              <a:ext cx="5870448" cy="305714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952744" y="2744724"/>
              <a:ext cx="822960" cy="684530"/>
            </a:xfrm>
            <a:custGeom>
              <a:avLst/>
              <a:gdLst/>
              <a:ahLst/>
              <a:cxnLst/>
              <a:rect l="l" t="t" r="r" b="b"/>
              <a:pathLst>
                <a:path w="822959" h="684529">
                  <a:moveTo>
                    <a:pt x="342138" y="0"/>
                  </a:moveTo>
                  <a:lnTo>
                    <a:pt x="0" y="342138"/>
                  </a:lnTo>
                  <a:lnTo>
                    <a:pt x="342138" y="684276"/>
                  </a:lnTo>
                  <a:lnTo>
                    <a:pt x="342138" y="513206"/>
                  </a:lnTo>
                  <a:lnTo>
                    <a:pt x="822959" y="513206"/>
                  </a:lnTo>
                  <a:lnTo>
                    <a:pt x="822959" y="171068"/>
                  </a:lnTo>
                  <a:lnTo>
                    <a:pt x="342138" y="171068"/>
                  </a:lnTo>
                  <a:lnTo>
                    <a:pt x="342138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52744" y="2744724"/>
              <a:ext cx="822960" cy="684530"/>
            </a:xfrm>
            <a:custGeom>
              <a:avLst/>
              <a:gdLst/>
              <a:ahLst/>
              <a:cxnLst/>
              <a:rect l="l" t="t" r="r" b="b"/>
              <a:pathLst>
                <a:path w="822959" h="684529">
                  <a:moveTo>
                    <a:pt x="342138" y="684276"/>
                  </a:moveTo>
                  <a:lnTo>
                    <a:pt x="0" y="342138"/>
                  </a:lnTo>
                  <a:lnTo>
                    <a:pt x="342138" y="0"/>
                  </a:lnTo>
                  <a:lnTo>
                    <a:pt x="342138" y="171068"/>
                  </a:lnTo>
                  <a:lnTo>
                    <a:pt x="822959" y="171068"/>
                  </a:lnTo>
                  <a:lnTo>
                    <a:pt x="822959" y="513206"/>
                  </a:lnTo>
                  <a:lnTo>
                    <a:pt x="342138" y="513206"/>
                  </a:lnTo>
                  <a:lnTo>
                    <a:pt x="342138" y="684276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7434071" y="3768597"/>
            <a:ext cx="4604385" cy="2990850"/>
            <a:chOff x="7434071" y="3768597"/>
            <a:chExt cx="4604385" cy="29908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34071" y="4483606"/>
              <a:ext cx="4604004" cy="227533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333231" y="3774947"/>
              <a:ext cx="683260" cy="822960"/>
            </a:xfrm>
            <a:custGeom>
              <a:avLst/>
              <a:gdLst/>
              <a:ahLst/>
              <a:cxnLst/>
              <a:rect l="l" t="t" r="r" b="b"/>
              <a:pathLst>
                <a:path w="683259" h="822960">
                  <a:moveTo>
                    <a:pt x="512064" y="0"/>
                  </a:moveTo>
                  <a:lnTo>
                    <a:pt x="170688" y="0"/>
                  </a:lnTo>
                  <a:lnTo>
                    <a:pt x="170688" y="481583"/>
                  </a:lnTo>
                  <a:lnTo>
                    <a:pt x="0" y="481583"/>
                  </a:lnTo>
                  <a:lnTo>
                    <a:pt x="341375" y="822959"/>
                  </a:lnTo>
                  <a:lnTo>
                    <a:pt x="682751" y="481583"/>
                  </a:lnTo>
                  <a:lnTo>
                    <a:pt x="512064" y="481583"/>
                  </a:lnTo>
                  <a:lnTo>
                    <a:pt x="512064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333231" y="3774947"/>
              <a:ext cx="683260" cy="822960"/>
            </a:xfrm>
            <a:custGeom>
              <a:avLst/>
              <a:gdLst/>
              <a:ahLst/>
              <a:cxnLst/>
              <a:rect l="l" t="t" r="r" b="b"/>
              <a:pathLst>
                <a:path w="683259" h="822960">
                  <a:moveTo>
                    <a:pt x="682751" y="481583"/>
                  </a:moveTo>
                  <a:lnTo>
                    <a:pt x="341375" y="822959"/>
                  </a:lnTo>
                  <a:lnTo>
                    <a:pt x="0" y="481583"/>
                  </a:lnTo>
                  <a:lnTo>
                    <a:pt x="170688" y="481583"/>
                  </a:lnTo>
                  <a:lnTo>
                    <a:pt x="170688" y="0"/>
                  </a:lnTo>
                  <a:lnTo>
                    <a:pt x="512064" y="0"/>
                  </a:lnTo>
                  <a:lnTo>
                    <a:pt x="512064" y="481583"/>
                  </a:lnTo>
                  <a:lnTo>
                    <a:pt x="682751" y="481583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308850" y="2391917"/>
            <a:ext cx="2992120" cy="13068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270" algn="ctr">
              <a:lnSpc>
                <a:spcPct val="100200"/>
              </a:lnSpc>
              <a:spcBef>
                <a:spcPts val="90"/>
              </a:spcBef>
            </a:pPr>
            <a:r>
              <a:rPr sz="2800" spc="-20" dirty="0">
                <a:latin typeface="Roboto"/>
                <a:cs typeface="Roboto"/>
              </a:rPr>
              <a:t>Завантаження</a:t>
            </a:r>
            <a:r>
              <a:rPr sz="2800" spc="-15" dirty="0">
                <a:latin typeface="Roboto"/>
                <a:cs typeface="Roboto"/>
              </a:rPr>
              <a:t> </a:t>
            </a:r>
            <a:r>
              <a:rPr sz="2800" spc="-55" dirty="0">
                <a:latin typeface="Roboto"/>
                <a:cs typeface="Roboto"/>
              </a:rPr>
              <a:t>та </a:t>
            </a:r>
            <a:r>
              <a:rPr sz="2800" spc="-680" dirty="0">
                <a:latin typeface="Roboto"/>
                <a:cs typeface="Roboto"/>
              </a:rPr>
              <a:t> </a:t>
            </a:r>
            <a:r>
              <a:rPr sz="2800" spc="-10" dirty="0">
                <a:latin typeface="Roboto"/>
                <a:cs typeface="Roboto"/>
              </a:rPr>
              <a:t>розвантаження </a:t>
            </a:r>
            <a:r>
              <a:rPr sz="2800" spc="-5" dirty="0">
                <a:latin typeface="Roboto"/>
                <a:cs typeface="Roboto"/>
              </a:rPr>
              <a:t> </a:t>
            </a:r>
            <a:r>
              <a:rPr sz="2800" spc="-15" dirty="0">
                <a:latin typeface="Roboto"/>
                <a:cs typeface="Roboto"/>
              </a:rPr>
              <a:t>розкривних </a:t>
            </a:r>
            <a:r>
              <a:rPr sz="2800" spc="-30" dirty="0">
                <a:latin typeface="Roboto"/>
                <a:cs typeface="Roboto"/>
              </a:rPr>
              <a:t>порід</a:t>
            </a:r>
            <a:endParaRPr sz="28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7686" y="483488"/>
            <a:ext cx="969708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u="heavy" spc="-3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Основні</a:t>
            </a:r>
            <a:r>
              <a:rPr sz="4400" u="heavy" spc="-7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 </a:t>
            </a:r>
            <a:r>
              <a:rPr sz="4400" u="heavy" spc="-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процеси</a:t>
            </a:r>
            <a:r>
              <a:rPr sz="4400" u="heavy" spc="-9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 </a:t>
            </a:r>
            <a:r>
              <a:rPr sz="4400" u="heavy" spc="-3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відкритих</a:t>
            </a:r>
            <a:r>
              <a:rPr sz="4400" u="heavy" spc="-8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 </a:t>
            </a:r>
            <a:r>
              <a:rPr sz="4400" u="heavy" spc="-3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гірничих</a:t>
            </a:r>
            <a:r>
              <a:rPr sz="4400" u="heavy" spc="-9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 </a:t>
            </a:r>
            <a:r>
              <a:rPr sz="4400" u="heavy" spc="-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робіт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235102" y="1554226"/>
            <a:ext cx="3545840" cy="464756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41300" marR="5080" indent="-228600">
              <a:lnSpc>
                <a:spcPts val="2590"/>
              </a:lnSpc>
              <a:spcBef>
                <a:spcPts val="425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400" spc="-15" dirty="0">
                <a:latin typeface="Calibri"/>
                <a:cs typeface="Calibri"/>
              </a:rPr>
              <a:t>Підготовка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гірських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порід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до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виймання;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ts val="2735"/>
              </a:lnSpc>
              <a:spcBef>
                <a:spcPts val="280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400" spc="-5" dirty="0">
                <a:latin typeface="Calibri"/>
                <a:cs typeface="Calibri"/>
              </a:rPr>
              <a:t>Виймально-</a:t>
            </a:r>
            <a:endParaRPr sz="2400">
              <a:latin typeface="Calibri"/>
              <a:cs typeface="Calibri"/>
            </a:endParaRPr>
          </a:p>
          <a:p>
            <a:pPr marL="241300">
              <a:lnSpc>
                <a:spcPts val="2735"/>
              </a:lnSpc>
            </a:pPr>
            <a:r>
              <a:rPr sz="2400" spc="-5" dirty="0">
                <a:latin typeface="Calibri"/>
                <a:cs typeface="Calibri"/>
              </a:rPr>
              <a:t>навантажувальні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роботи;</a:t>
            </a:r>
            <a:endParaRPr sz="2400">
              <a:latin typeface="Calibri"/>
              <a:cs typeface="Calibri"/>
            </a:endParaRPr>
          </a:p>
          <a:p>
            <a:pPr marL="241300" marR="728980" indent="-228600">
              <a:lnSpc>
                <a:spcPct val="90000"/>
              </a:lnSpc>
              <a:spcBef>
                <a:spcPts val="600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400" spc="-5" dirty="0">
                <a:latin typeface="Calibri"/>
                <a:cs typeface="Calibri"/>
              </a:rPr>
              <a:t>Переміщення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(транспортування)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кар’єрних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вантажів;</a:t>
            </a:r>
            <a:endParaRPr sz="2400">
              <a:latin typeface="Calibri"/>
              <a:cs typeface="Calibri"/>
            </a:endParaRPr>
          </a:p>
          <a:p>
            <a:pPr marL="241300" marR="655320" indent="-228600">
              <a:lnSpc>
                <a:spcPts val="2590"/>
              </a:lnSpc>
              <a:spcBef>
                <a:spcPts val="640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400" spc="-5" dirty="0">
                <a:latin typeface="Calibri"/>
                <a:cs typeface="Calibri"/>
              </a:rPr>
              <a:t>Відвалоутворення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розкривних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порід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та</a:t>
            </a:r>
            <a:endParaRPr sz="2400">
              <a:latin typeface="Calibri"/>
              <a:cs typeface="Calibri"/>
            </a:endParaRPr>
          </a:p>
          <a:p>
            <a:pPr marL="241300" marR="443865">
              <a:lnSpc>
                <a:spcPts val="2590"/>
              </a:lnSpc>
              <a:spcBef>
                <a:spcPts val="5"/>
              </a:spcBef>
            </a:pPr>
            <a:r>
              <a:rPr sz="2400" spc="-5" dirty="0">
                <a:latin typeface="Calibri"/>
                <a:cs typeface="Calibri"/>
              </a:rPr>
              <a:t>складування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корисної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копалини;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ts val="2735"/>
              </a:lnSpc>
              <a:spcBef>
                <a:spcPts val="280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400" spc="-20" dirty="0">
                <a:latin typeface="Calibri"/>
                <a:cs typeface="Calibri"/>
              </a:rPr>
              <a:t>Рекультивація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поверхні</a:t>
            </a:r>
            <a:endParaRPr sz="2400">
              <a:latin typeface="Calibri"/>
              <a:cs typeface="Calibri"/>
            </a:endParaRPr>
          </a:p>
          <a:p>
            <a:pPr marL="241300">
              <a:lnSpc>
                <a:spcPts val="2735"/>
              </a:lnSpc>
            </a:pPr>
            <a:r>
              <a:rPr sz="2400" dirty="0">
                <a:latin typeface="Calibri"/>
                <a:cs typeface="Calibri"/>
              </a:rPr>
              <a:t>відвалів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37888" y="1959864"/>
            <a:ext cx="7418831" cy="4192523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9888" y="1909569"/>
            <a:ext cx="4189476" cy="494080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121908" y="300227"/>
            <a:ext cx="5066030" cy="6499860"/>
            <a:chOff x="6121908" y="300227"/>
            <a:chExt cx="5066030" cy="64998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2972" y="300227"/>
              <a:ext cx="4803648" cy="31287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21908" y="3428998"/>
              <a:ext cx="5065776" cy="337108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45311" y="291566"/>
            <a:ext cx="4906645" cy="13944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90"/>
              </a:spcBef>
            </a:pPr>
            <a:r>
              <a:rPr sz="2800" spc="25" dirty="0">
                <a:latin typeface="Roboto"/>
                <a:cs typeface="Roboto"/>
              </a:rPr>
              <a:t>СХЕМА</a:t>
            </a:r>
            <a:r>
              <a:rPr sz="2800" spc="-60" dirty="0">
                <a:latin typeface="Roboto"/>
                <a:cs typeface="Roboto"/>
              </a:rPr>
              <a:t> </a:t>
            </a:r>
            <a:r>
              <a:rPr sz="2800" dirty="0">
                <a:latin typeface="Roboto"/>
                <a:cs typeface="Roboto"/>
              </a:rPr>
              <a:t>ВІДВАЛОУТВОРЕННЯ </a:t>
            </a:r>
            <a:r>
              <a:rPr sz="2800" spc="-680" dirty="0">
                <a:latin typeface="Roboto"/>
                <a:cs typeface="Roboto"/>
              </a:rPr>
              <a:t> </a:t>
            </a:r>
            <a:r>
              <a:rPr sz="2800" spc="-235" dirty="0">
                <a:latin typeface="Roboto"/>
                <a:cs typeface="Roboto"/>
              </a:rPr>
              <a:t>З</a:t>
            </a:r>
            <a:r>
              <a:rPr sz="2800" spc="-5" dirty="0">
                <a:latin typeface="Roboto"/>
                <a:cs typeface="Roboto"/>
              </a:rPr>
              <a:t> </a:t>
            </a:r>
            <a:r>
              <a:rPr sz="2800" dirty="0">
                <a:latin typeface="Roboto"/>
                <a:cs typeface="Roboto"/>
              </a:rPr>
              <a:t>ВИКОР</a:t>
            </a:r>
            <a:r>
              <a:rPr sz="2800" spc="-5" dirty="0">
                <a:latin typeface="Roboto"/>
                <a:cs typeface="Roboto"/>
              </a:rPr>
              <a:t>И</a:t>
            </a:r>
            <a:r>
              <a:rPr sz="2800" spc="35" dirty="0">
                <a:latin typeface="Roboto"/>
                <a:cs typeface="Roboto"/>
              </a:rPr>
              <a:t>СТАННЯМ  </a:t>
            </a:r>
            <a:r>
              <a:rPr sz="2800" spc="15" dirty="0">
                <a:latin typeface="Roboto"/>
                <a:cs typeface="Roboto"/>
              </a:rPr>
              <a:t>МЕХЛОПАТИ</a:t>
            </a:r>
            <a:endParaRPr sz="2800">
              <a:latin typeface="Roboto"/>
              <a:cs typeface="Robo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08514" y="6500266"/>
            <a:ext cx="257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D0D0D"/>
                </a:solidFill>
                <a:latin typeface="Calibri"/>
                <a:cs typeface="Calibri"/>
              </a:rPr>
              <a:t>14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7951" y="467055"/>
            <a:ext cx="103625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" dirty="0"/>
              <a:t>СХЕМА</a:t>
            </a:r>
            <a:r>
              <a:rPr spc="-95" dirty="0"/>
              <a:t> </a:t>
            </a:r>
            <a:r>
              <a:rPr spc="-25" dirty="0"/>
              <a:t>ВІДВАЛОУТВОРЕННЯ</a:t>
            </a:r>
            <a:r>
              <a:rPr spc="-95" dirty="0"/>
              <a:t> </a:t>
            </a:r>
            <a:r>
              <a:rPr dirty="0"/>
              <a:t>З</a:t>
            </a:r>
            <a:r>
              <a:rPr spc="-55" dirty="0"/>
              <a:t> </a:t>
            </a:r>
            <a:r>
              <a:rPr spc="-25" dirty="0"/>
              <a:t>ВИКОРИСТАННЯМ</a:t>
            </a:r>
            <a:r>
              <a:rPr spc="-110" dirty="0"/>
              <a:t> </a:t>
            </a:r>
            <a:r>
              <a:rPr spc="-25" dirty="0"/>
              <a:t>ДРАГЛАЙНУ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44540" y="1200911"/>
            <a:ext cx="6347460" cy="452018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200911"/>
            <a:ext cx="5516879" cy="4818888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8144" y="376174"/>
            <a:ext cx="681672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СХЕМА</a:t>
            </a:r>
            <a:r>
              <a:rPr spc="-110" dirty="0"/>
              <a:t> </a:t>
            </a:r>
            <a:r>
              <a:rPr spc="-30" dirty="0"/>
              <a:t>ПЛУЖНОГО</a:t>
            </a:r>
            <a:r>
              <a:rPr spc="-110" dirty="0"/>
              <a:t> </a:t>
            </a:r>
            <a:r>
              <a:rPr spc="-30" dirty="0"/>
              <a:t>ВІДВАЛОУТВОРЕННЯ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72436" y="5099606"/>
            <a:ext cx="8248650" cy="150495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60"/>
              </a:spcBef>
            </a:pPr>
            <a:r>
              <a:rPr sz="2000" i="1" dirty="0">
                <a:latin typeface="Arial"/>
                <a:cs typeface="Arial"/>
              </a:rPr>
              <a:t>а</a:t>
            </a:r>
            <a:r>
              <a:rPr sz="2000" i="1" spc="-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–</a:t>
            </a:r>
            <a:r>
              <a:rPr sz="2000" i="1" spc="-20" dirty="0">
                <a:latin typeface="Arial"/>
                <a:cs typeface="Arial"/>
              </a:rPr>
              <a:t> </a:t>
            </a:r>
            <a:r>
              <a:rPr sz="2000" i="1" spc="-5" dirty="0">
                <a:latin typeface="Arial"/>
                <a:cs typeface="Arial"/>
              </a:rPr>
              <a:t>становище</a:t>
            </a:r>
            <a:r>
              <a:rPr sz="2000" i="1" spc="-25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відвального</a:t>
            </a:r>
            <a:r>
              <a:rPr sz="2000" i="1" dirty="0">
                <a:latin typeface="Arial"/>
                <a:cs typeface="Arial"/>
              </a:rPr>
              <a:t> </a:t>
            </a:r>
            <a:r>
              <a:rPr sz="2000" i="1" spc="-5" dirty="0">
                <a:latin typeface="Arial"/>
                <a:cs typeface="Arial"/>
              </a:rPr>
              <a:t>укосу</a:t>
            </a:r>
            <a:r>
              <a:rPr sz="2000" i="1" spc="-35" dirty="0">
                <a:latin typeface="Arial"/>
                <a:cs typeface="Arial"/>
              </a:rPr>
              <a:t> </a:t>
            </a:r>
            <a:r>
              <a:rPr sz="2000" i="1" spc="-5" dirty="0">
                <a:latin typeface="Arial"/>
                <a:cs typeface="Arial"/>
              </a:rPr>
              <a:t>перед</a:t>
            </a:r>
            <a:r>
              <a:rPr sz="2000" i="1" spc="-25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розвантаженням</a:t>
            </a:r>
            <a:r>
              <a:rPr sz="2000" i="1" spc="-4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думпкарів;</a:t>
            </a:r>
            <a:endParaRPr sz="20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760"/>
              </a:spcBef>
            </a:pPr>
            <a:r>
              <a:rPr sz="2000" i="1" dirty="0">
                <a:latin typeface="Arial"/>
                <a:cs typeface="Arial"/>
              </a:rPr>
              <a:t>б</a:t>
            </a:r>
            <a:r>
              <a:rPr sz="2000" i="1" spc="-1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–</a:t>
            </a:r>
            <a:r>
              <a:rPr sz="2000" i="1" spc="-25" dirty="0">
                <a:latin typeface="Arial"/>
                <a:cs typeface="Arial"/>
              </a:rPr>
              <a:t> </a:t>
            </a:r>
            <a:r>
              <a:rPr sz="2000" i="1" spc="-5" dirty="0">
                <a:latin typeface="Arial"/>
                <a:cs typeface="Arial"/>
              </a:rPr>
              <a:t>після</a:t>
            </a:r>
            <a:r>
              <a:rPr sz="2000" i="1" spc="-35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розвантаження</a:t>
            </a:r>
            <a:r>
              <a:rPr sz="2000" i="1" spc="-40" dirty="0">
                <a:latin typeface="Arial"/>
                <a:cs typeface="Arial"/>
              </a:rPr>
              <a:t> </a:t>
            </a:r>
            <a:r>
              <a:rPr sz="2000" i="1" spc="-5" dirty="0">
                <a:latin typeface="Arial"/>
                <a:cs typeface="Arial"/>
              </a:rPr>
              <a:t>локомотивоскладу;</a:t>
            </a:r>
            <a:endParaRPr sz="2000">
              <a:latin typeface="Arial"/>
              <a:cs typeface="Arial"/>
            </a:endParaRPr>
          </a:p>
          <a:p>
            <a:pPr marL="205740" marR="201930" algn="ctr">
              <a:lnSpc>
                <a:spcPts val="2160"/>
              </a:lnSpc>
              <a:spcBef>
                <a:spcPts val="1040"/>
              </a:spcBef>
            </a:pPr>
            <a:r>
              <a:rPr sz="2000" i="1" dirty="0">
                <a:latin typeface="Arial"/>
                <a:cs typeface="Arial"/>
              </a:rPr>
              <a:t>в – </a:t>
            </a:r>
            <a:r>
              <a:rPr sz="2000" i="1" spc="-5" dirty="0">
                <a:latin typeface="Arial"/>
                <a:cs typeface="Arial"/>
              </a:rPr>
              <a:t>після </a:t>
            </a:r>
            <a:r>
              <a:rPr sz="2000" i="1" spc="-10" dirty="0">
                <a:latin typeface="Arial"/>
                <a:cs typeface="Arial"/>
              </a:rPr>
              <a:t>профілювання; </a:t>
            </a:r>
            <a:r>
              <a:rPr sz="2000" i="1" dirty="0">
                <a:latin typeface="Arial"/>
                <a:cs typeface="Arial"/>
              </a:rPr>
              <a:t>г – </a:t>
            </a:r>
            <a:r>
              <a:rPr sz="2000" i="1" spc="-5" dirty="0">
                <a:latin typeface="Arial"/>
                <a:cs typeface="Arial"/>
              </a:rPr>
              <a:t>після </a:t>
            </a:r>
            <a:r>
              <a:rPr sz="2000" i="1" spc="-10" dirty="0">
                <a:latin typeface="Arial"/>
                <a:cs typeface="Arial"/>
              </a:rPr>
              <a:t>повторного розвантаження </a:t>
            </a:r>
            <a:r>
              <a:rPr sz="2000" i="1" spc="-20" dirty="0">
                <a:latin typeface="Arial"/>
                <a:cs typeface="Arial"/>
              </a:rPr>
              <a:t>та </a:t>
            </a:r>
            <a:r>
              <a:rPr sz="2000" i="1" spc="-545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пересування</a:t>
            </a:r>
            <a:r>
              <a:rPr sz="2000" i="1" spc="-45" dirty="0">
                <a:latin typeface="Arial"/>
                <a:cs typeface="Arial"/>
              </a:rPr>
              <a:t> </a:t>
            </a:r>
            <a:r>
              <a:rPr sz="2000" i="1" spc="-5" dirty="0">
                <a:latin typeface="Arial"/>
                <a:cs typeface="Arial"/>
              </a:rPr>
              <a:t>шляху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26136" y="1498091"/>
            <a:ext cx="11203305" cy="3467100"/>
            <a:chOff x="326136" y="1498091"/>
            <a:chExt cx="11203305" cy="34671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3351" y="1498091"/>
              <a:ext cx="6045708" cy="34671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6136" y="1594103"/>
              <a:ext cx="5157216" cy="313486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237284" y="1147317"/>
            <a:ext cx="4580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0" dirty="0">
                <a:latin typeface="Roboto"/>
                <a:cs typeface="Roboto"/>
              </a:rPr>
              <a:t>Важкий</a:t>
            </a:r>
            <a:r>
              <a:rPr sz="2400" spc="-10" dirty="0">
                <a:latin typeface="Roboto"/>
                <a:cs typeface="Roboto"/>
              </a:rPr>
              <a:t> </a:t>
            </a:r>
            <a:r>
              <a:rPr sz="2400" dirty="0">
                <a:latin typeface="Roboto"/>
                <a:cs typeface="Roboto"/>
              </a:rPr>
              <a:t>відвальний</a:t>
            </a:r>
            <a:r>
              <a:rPr sz="2400" spc="-5" dirty="0">
                <a:latin typeface="Roboto"/>
                <a:cs typeface="Roboto"/>
              </a:rPr>
              <a:t> </a:t>
            </a:r>
            <a:r>
              <a:rPr sz="2400" dirty="0">
                <a:latin typeface="Roboto"/>
                <a:cs typeface="Roboto"/>
              </a:rPr>
              <a:t>плуг</a:t>
            </a:r>
            <a:r>
              <a:rPr sz="2400" spc="5" dirty="0">
                <a:latin typeface="Roboto"/>
                <a:cs typeface="Roboto"/>
              </a:rPr>
              <a:t> </a:t>
            </a:r>
            <a:r>
              <a:rPr sz="2400" spc="-75" dirty="0">
                <a:latin typeface="Roboto"/>
                <a:cs typeface="Roboto"/>
              </a:rPr>
              <a:t>МОП-1</a:t>
            </a:r>
            <a:endParaRPr sz="24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20010" y="516382"/>
            <a:ext cx="571563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25" dirty="0">
                <a:latin typeface="Calibri Light"/>
                <a:cs typeface="Calibri Light"/>
              </a:rPr>
              <a:t>АБЗЕТЦЕРНЕ</a:t>
            </a:r>
            <a:r>
              <a:rPr sz="3200" spc="-155" dirty="0">
                <a:latin typeface="Calibri Light"/>
                <a:cs typeface="Calibri Light"/>
              </a:rPr>
              <a:t> </a:t>
            </a:r>
            <a:r>
              <a:rPr sz="3200" spc="-30" dirty="0">
                <a:latin typeface="Calibri Light"/>
                <a:cs typeface="Calibri Light"/>
              </a:rPr>
              <a:t>ВІДВАЛОУТВОРЕННЯ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3715" y="1253489"/>
            <a:ext cx="3743325" cy="59753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06705" marR="5080" indent="-294640">
              <a:lnSpc>
                <a:spcPts val="2100"/>
              </a:lnSpc>
              <a:spcBef>
                <a:spcPts val="425"/>
              </a:spcBef>
            </a:pPr>
            <a:r>
              <a:rPr sz="2000" b="1" dirty="0">
                <a:solidFill>
                  <a:srgbClr val="1F2021"/>
                </a:solidFill>
                <a:latin typeface="Arial"/>
                <a:cs typeface="Arial"/>
              </a:rPr>
              <a:t>(</a:t>
            </a:r>
            <a:r>
              <a:rPr sz="2000" b="1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нім.</a:t>
            </a:r>
            <a:r>
              <a:rPr sz="2000" b="1" spc="-45" dirty="0">
                <a:solidFill>
                  <a:srgbClr val="0462C1"/>
                </a:solidFill>
                <a:latin typeface="Arial"/>
                <a:cs typeface="Arial"/>
                <a:hlinkClick r:id="rId2"/>
              </a:rPr>
              <a:t> </a:t>
            </a:r>
            <a:r>
              <a:rPr sz="2000" b="1" i="1" dirty="0">
                <a:solidFill>
                  <a:srgbClr val="1F2021"/>
                </a:solidFill>
                <a:latin typeface="Arial"/>
                <a:cs typeface="Arial"/>
              </a:rPr>
              <a:t>Absetzer</a:t>
            </a:r>
            <a:r>
              <a:rPr sz="2000" b="1" dirty="0">
                <a:solidFill>
                  <a:srgbClr val="1F2021"/>
                </a:solidFill>
                <a:latin typeface="Arial"/>
                <a:cs typeface="Arial"/>
              </a:rPr>
              <a:t>,</a:t>
            </a:r>
            <a:r>
              <a:rPr sz="2000" b="1" spc="-50" dirty="0">
                <a:solidFill>
                  <a:srgbClr val="1F202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F2021"/>
                </a:solidFill>
                <a:latin typeface="Arial"/>
                <a:cs typeface="Arial"/>
              </a:rPr>
              <a:t>від</a:t>
            </a:r>
            <a:r>
              <a:rPr sz="2000" b="1" spc="-25" dirty="0">
                <a:solidFill>
                  <a:srgbClr val="1F2021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1F2021"/>
                </a:solidFill>
                <a:latin typeface="Arial"/>
                <a:cs typeface="Arial"/>
              </a:rPr>
              <a:t>absetzen</a:t>
            </a:r>
            <a:r>
              <a:rPr sz="2000" b="1" i="1" spc="-45" dirty="0">
                <a:solidFill>
                  <a:srgbClr val="1F202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F2021"/>
                </a:solidFill>
                <a:latin typeface="Arial"/>
                <a:cs typeface="Arial"/>
              </a:rPr>
              <a:t>— </a:t>
            </a:r>
            <a:r>
              <a:rPr sz="2000" b="1" spc="-540" dirty="0">
                <a:solidFill>
                  <a:srgbClr val="1F2021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1F2021"/>
                </a:solidFill>
                <a:latin typeface="Arial"/>
                <a:cs typeface="Arial"/>
              </a:rPr>
              <a:t>вивантажувати</a:t>
            </a:r>
            <a:r>
              <a:rPr sz="2000" b="1" spc="5" dirty="0">
                <a:solidFill>
                  <a:srgbClr val="1F202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F2021"/>
                </a:solidFill>
                <a:latin typeface="Arial"/>
                <a:cs typeface="Arial"/>
              </a:rPr>
              <a:t>у</a:t>
            </a:r>
            <a:r>
              <a:rPr sz="2000" b="1" spc="-25" dirty="0">
                <a:solidFill>
                  <a:srgbClr val="1F2021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1F2021"/>
                </a:solidFill>
                <a:latin typeface="Arial"/>
                <a:cs typeface="Arial"/>
              </a:rPr>
              <a:t>відвал)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063" y="4223003"/>
            <a:ext cx="3386328" cy="2258568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31063" y="1258824"/>
            <a:ext cx="12035155" cy="5274945"/>
            <a:chOff x="131063" y="1258824"/>
            <a:chExt cx="12035155" cy="527494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27119" y="4274819"/>
              <a:ext cx="3048000" cy="22585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063" y="1972056"/>
              <a:ext cx="6096000" cy="203301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57899" y="1258824"/>
              <a:ext cx="6108192" cy="343357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208514" y="6500266"/>
            <a:ext cx="257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Calibri"/>
                <a:cs typeface="Calibri"/>
              </a:rPr>
              <a:t>17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2667" y="635253"/>
            <a:ext cx="71354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" dirty="0">
                <a:latin typeface="Roboto"/>
                <a:cs typeface="Roboto"/>
              </a:rPr>
              <a:t>БУЛЬДОЗЕРНЕ</a:t>
            </a:r>
            <a:r>
              <a:rPr spc="-45" dirty="0">
                <a:latin typeface="Roboto"/>
                <a:cs typeface="Roboto"/>
              </a:rPr>
              <a:t> </a:t>
            </a:r>
            <a:r>
              <a:rPr spc="5" dirty="0">
                <a:latin typeface="Roboto"/>
                <a:cs typeface="Roboto"/>
              </a:rPr>
              <a:t>ВІДВАЛОУТВОРЕННЯ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291332" y="4219584"/>
            <a:ext cx="5262880" cy="742950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84"/>
              </a:spcBef>
            </a:pPr>
            <a:r>
              <a:rPr sz="2200" spc="-25" dirty="0">
                <a:latin typeface="Microsoft Sans Serif"/>
                <a:cs typeface="Microsoft Sans Serif"/>
              </a:rPr>
              <a:t>Схема</a:t>
            </a:r>
            <a:r>
              <a:rPr sz="2200" spc="20" dirty="0">
                <a:latin typeface="Microsoft Sans Serif"/>
                <a:cs typeface="Microsoft Sans Serif"/>
              </a:rPr>
              <a:t> </a:t>
            </a:r>
            <a:r>
              <a:rPr sz="2200" spc="-30" dirty="0">
                <a:latin typeface="Microsoft Sans Serif"/>
                <a:cs typeface="Microsoft Sans Serif"/>
              </a:rPr>
              <a:t>бульдозерного</a:t>
            </a:r>
            <a:r>
              <a:rPr sz="2200" spc="55" dirty="0">
                <a:latin typeface="Microsoft Sans Serif"/>
                <a:cs typeface="Microsoft Sans Serif"/>
              </a:rPr>
              <a:t> </a:t>
            </a:r>
            <a:r>
              <a:rPr sz="2200" spc="-10" dirty="0">
                <a:latin typeface="Microsoft Sans Serif"/>
                <a:cs typeface="Microsoft Sans Serif"/>
              </a:rPr>
              <a:t>відвалоутворення</a:t>
            </a:r>
            <a:endParaRPr sz="22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2200" spc="-15" dirty="0">
                <a:latin typeface="Microsoft Sans Serif"/>
                <a:cs typeface="Microsoft Sans Serif"/>
              </a:rPr>
              <a:t>при</a:t>
            </a:r>
            <a:r>
              <a:rPr sz="2200" spc="15" dirty="0">
                <a:latin typeface="Microsoft Sans Serif"/>
                <a:cs typeface="Microsoft Sans Serif"/>
              </a:rPr>
              <a:t> </a:t>
            </a:r>
            <a:r>
              <a:rPr sz="2200" spc="-30" dirty="0">
                <a:latin typeface="Microsoft Sans Serif"/>
                <a:cs typeface="Microsoft Sans Serif"/>
              </a:rPr>
              <a:t>залізничному</a:t>
            </a:r>
            <a:r>
              <a:rPr sz="2200" spc="40" dirty="0">
                <a:latin typeface="Microsoft Sans Serif"/>
                <a:cs typeface="Microsoft Sans Serif"/>
              </a:rPr>
              <a:t> </a:t>
            </a:r>
            <a:r>
              <a:rPr sz="2200" spc="-15" dirty="0">
                <a:latin typeface="Microsoft Sans Serif"/>
                <a:cs typeface="Microsoft Sans Serif"/>
              </a:rPr>
              <a:t>транспорті</a:t>
            </a:r>
            <a:endParaRPr sz="2200">
              <a:latin typeface="Microsoft Sans Serif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1403603"/>
            <a:ext cx="12143740" cy="4608830"/>
            <a:chOff x="0" y="1403603"/>
            <a:chExt cx="12143740" cy="460883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51276" y="1403603"/>
              <a:ext cx="5559552" cy="26167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57488" y="1423669"/>
              <a:ext cx="3285744" cy="458850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403603"/>
              <a:ext cx="3351275" cy="26167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79058" y="501395"/>
            <a:ext cx="4449445" cy="2914015"/>
            <a:chOff x="6179058" y="501395"/>
            <a:chExt cx="4449445" cy="29140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83296" y="501395"/>
              <a:ext cx="2439924" cy="18303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55536" y="2170175"/>
              <a:ext cx="3672839" cy="12451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85408" y="1182623"/>
              <a:ext cx="2320290" cy="840105"/>
            </a:xfrm>
            <a:custGeom>
              <a:avLst/>
              <a:gdLst/>
              <a:ahLst/>
              <a:cxnLst/>
              <a:rect l="l" t="t" r="r" b="b"/>
              <a:pathLst>
                <a:path w="2320290" h="840105">
                  <a:moveTo>
                    <a:pt x="1860295" y="0"/>
                  </a:moveTo>
                  <a:lnTo>
                    <a:pt x="1880362" y="209930"/>
                  </a:lnTo>
                  <a:lnTo>
                    <a:pt x="0" y="389763"/>
                  </a:lnTo>
                  <a:lnTo>
                    <a:pt x="40131" y="809625"/>
                  </a:lnTo>
                  <a:lnTo>
                    <a:pt x="1920493" y="629792"/>
                  </a:lnTo>
                  <a:lnTo>
                    <a:pt x="1940560" y="839724"/>
                  </a:lnTo>
                  <a:lnTo>
                    <a:pt x="2320290" y="379602"/>
                  </a:lnTo>
                  <a:lnTo>
                    <a:pt x="1860295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85408" y="1182623"/>
              <a:ext cx="2320290" cy="840105"/>
            </a:xfrm>
            <a:custGeom>
              <a:avLst/>
              <a:gdLst/>
              <a:ahLst/>
              <a:cxnLst/>
              <a:rect l="l" t="t" r="r" b="b"/>
              <a:pathLst>
                <a:path w="2320290" h="840105">
                  <a:moveTo>
                    <a:pt x="2320290" y="379602"/>
                  </a:moveTo>
                  <a:lnTo>
                    <a:pt x="1860295" y="0"/>
                  </a:lnTo>
                  <a:lnTo>
                    <a:pt x="1880362" y="209930"/>
                  </a:lnTo>
                  <a:lnTo>
                    <a:pt x="0" y="389763"/>
                  </a:lnTo>
                  <a:lnTo>
                    <a:pt x="40131" y="809625"/>
                  </a:lnTo>
                  <a:lnTo>
                    <a:pt x="1920493" y="629792"/>
                  </a:lnTo>
                  <a:lnTo>
                    <a:pt x="1940560" y="839724"/>
                  </a:lnTo>
                  <a:lnTo>
                    <a:pt x="2320290" y="379602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84163" y="1570481"/>
              <a:ext cx="1737348" cy="27000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52550" y="322326"/>
            <a:ext cx="552323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СКРЕПЕРНЕ</a:t>
            </a:r>
            <a:r>
              <a:rPr spc="-150" dirty="0"/>
              <a:t> </a:t>
            </a:r>
            <a:r>
              <a:rPr spc="-30" dirty="0"/>
              <a:t>ВІДВАЛОУТВОРЕННЯ</a:t>
            </a: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0124" y="1143000"/>
            <a:ext cx="4860036" cy="395630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00115" y="3560064"/>
            <a:ext cx="5167884" cy="2921508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2273554" y="5283453"/>
            <a:ext cx="3109595" cy="892175"/>
            <a:chOff x="2273554" y="5283453"/>
            <a:chExt cx="3109595" cy="892175"/>
          </a:xfrm>
        </p:grpSpPr>
        <p:sp>
          <p:nvSpPr>
            <p:cNvPr id="12" name="object 12"/>
            <p:cNvSpPr/>
            <p:nvPr/>
          </p:nvSpPr>
          <p:spPr>
            <a:xfrm>
              <a:off x="2279904" y="5289803"/>
              <a:ext cx="3096895" cy="879475"/>
            </a:xfrm>
            <a:custGeom>
              <a:avLst/>
              <a:gdLst/>
              <a:ahLst/>
              <a:cxnLst/>
              <a:rect l="l" t="t" r="r" b="b"/>
              <a:pathLst>
                <a:path w="3096895" h="879475">
                  <a:moveTo>
                    <a:pt x="2657094" y="0"/>
                  </a:moveTo>
                  <a:lnTo>
                    <a:pt x="2657094" y="219837"/>
                  </a:lnTo>
                  <a:lnTo>
                    <a:pt x="0" y="219837"/>
                  </a:lnTo>
                  <a:lnTo>
                    <a:pt x="0" y="659511"/>
                  </a:lnTo>
                  <a:lnTo>
                    <a:pt x="2657094" y="659511"/>
                  </a:lnTo>
                  <a:lnTo>
                    <a:pt x="2657094" y="879348"/>
                  </a:lnTo>
                  <a:lnTo>
                    <a:pt x="3096768" y="439674"/>
                  </a:lnTo>
                  <a:lnTo>
                    <a:pt x="2657094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79904" y="5289803"/>
              <a:ext cx="3096895" cy="879475"/>
            </a:xfrm>
            <a:custGeom>
              <a:avLst/>
              <a:gdLst/>
              <a:ahLst/>
              <a:cxnLst/>
              <a:rect l="l" t="t" r="r" b="b"/>
              <a:pathLst>
                <a:path w="3096895" h="879475">
                  <a:moveTo>
                    <a:pt x="0" y="219837"/>
                  </a:moveTo>
                  <a:lnTo>
                    <a:pt x="2657094" y="219837"/>
                  </a:lnTo>
                  <a:lnTo>
                    <a:pt x="2657094" y="0"/>
                  </a:lnTo>
                  <a:lnTo>
                    <a:pt x="3096768" y="439674"/>
                  </a:lnTo>
                  <a:lnTo>
                    <a:pt x="2657094" y="879348"/>
                  </a:lnTo>
                  <a:lnTo>
                    <a:pt x="2657094" y="659511"/>
                  </a:lnTo>
                  <a:lnTo>
                    <a:pt x="0" y="659511"/>
                  </a:lnTo>
                  <a:lnTo>
                    <a:pt x="0" y="219837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708275" y="5566054"/>
            <a:ext cx="20186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Самохідний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скрепер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5047" y="487426"/>
            <a:ext cx="7039609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latin typeface="Roboto"/>
                <a:cs typeface="Roboto"/>
              </a:rPr>
              <a:t>ГІДРАВЛИЧНЕ</a:t>
            </a:r>
            <a:r>
              <a:rPr spc="-40" dirty="0">
                <a:latin typeface="Roboto"/>
                <a:cs typeface="Roboto"/>
              </a:rPr>
              <a:t> </a:t>
            </a:r>
            <a:r>
              <a:rPr spc="5" dirty="0">
                <a:latin typeface="Roboto"/>
                <a:cs typeface="Roboto"/>
              </a:rPr>
              <a:t>ВІДВАЛОУТВОРЕННЯ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986396" y="4116497"/>
            <a:ext cx="2153285" cy="2179955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266700" indent="-254635">
              <a:lnSpc>
                <a:spcPct val="100000"/>
              </a:lnSpc>
              <a:spcBef>
                <a:spcPts val="810"/>
              </a:spcBef>
              <a:buAutoNum type="arabicPlain"/>
              <a:tabLst>
                <a:tab pos="267335" algn="l"/>
              </a:tabLst>
            </a:pPr>
            <a:r>
              <a:rPr sz="2400" i="1" dirty="0">
                <a:latin typeface="Arial"/>
                <a:cs typeface="Arial"/>
              </a:rPr>
              <a:t>–</a:t>
            </a:r>
            <a:r>
              <a:rPr sz="2400" i="1" spc="-60" dirty="0">
                <a:latin typeface="Arial"/>
                <a:cs typeface="Arial"/>
              </a:rPr>
              <a:t> </a:t>
            </a:r>
            <a:r>
              <a:rPr sz="2400" i="1" spc="-10" dirty="0">
                <a:latin typeface="Arial"/>
                <a:cs typeface="Arial"/>
              </a:rPr>
              <a:t>водовід;</a:t>
            </a:r>
            <a:endParaRPr sz="2400">
              <a:latin typeface="Arial"/>
              <a:cs typeface="Arial"/>
            </a:endParaRPr>
          </a:p>
          <a:p>
            <a:pPr marL="266700" indent="-254635">
              <a:lnSpc>
                <a:spcPct val="100000"/>
              </a:lnSpc>
              <a:spcBef>
                <a:spcPts val="710"/>
              </a:spcBef>
              <a:buAutoNum type="arabicPlain"/>
              <a:tabLst>
                <a:tab pos="267335" algn="l"/>
              </a:tabLst>
            </a:pPr>
            <a:r>
              <a:rPr sz="2400" i="1" dirty="0">
                <a:latin typeface="Arial"/>
                <a:cs typeface="Arial"/>
              </a:rPr>
              <a:t>–</a:t>
            </a:r>
            <a:r>
              <a:rPr sz="2400" i="1" spc="-55" dirty="0">
                <a:latin typeface="Arial"/>
                <a:cs typeface="Arial"/>
              </a:rPr>
              <a:t> </a:t>
            </a:r>
            <a:r>
              <a:rPr sz="2400" i="1" spc="-10" dirty="0">
                <a:latin typeface="Arial"/>
                <a:cs typeface="Arial"/>
              </a:rPr>
              <a:t>засувка;</a:t>
            </a:r>
            <a:endParaRPr sz="2400">
              <a:latin typeface="Arial"/>
              <a:cs typeface="Arial"/>
            </a:endParaRPr>
          </a:p>
          <a:p>
            <a:pPr marL="266700" indent="-254635">
              <a:lnSpc>
                <a:spcPct val="100000"/>
              </a:lnSpc>
              <a:spcBef>
                <a:spcPts val="710"/>
              </a:spcBef>
              <a:buAutoNum type="arabicPlain"/>
              <a:tabLst>
                <a:tab pos="267335" algn="l"/>
              </a:tabLst>
            </a:pPr>
            <a:r>
              <a:rPr sz="2400" i="1" dirty="0">
                <a:latin typeface="Arial"/>
                <a:cs typeface="Arial"/>
              </a:rPr>
              <a:t>–</a:t>
            </a:r>
            <a:r>
              <a:rPr sz="2400" i="1" spc="-45" dirty="0">
                <a:latin typeface="Arial"/>
                <a:cs typeface="Arial"/>
              </a:rPr>
              <a:t> </a:t>
            </a:r>
            <a:r>
              <a:rPr sz="2400" i="1" spc="-15" dirty="0">
                <a:latin typeface="Arial"/>
                <a:cs typeface="Arial"/>
              </a:rPr>
              <a:t>труба;</a:t>
            </a:r>
            <a:endParaRPr sz="2400">
              <a:latin typeface="Arial"/>
              <a:cs typeface="Arial"/>
            </a:endParaRPr>
          </a:p>
          <a:p>
            <a:pPr marL="266700" indent="-254635">
              <a:lnSpc>
                <a:spcPts val="2735"/>
              </a:lnSpc>
              <a:spcBef>
                <a:spcPts val="720"/>
              </a:spcBef>
              <a:buAutoNum type="arabicPlain"/>
              <a:tabLst>
                <a:tab pos="267335" algn="l"/>
              </a:tabLst>
            </a:pPr>
            <a:r>
              <a:rPr sz="2400" i="1" dirty="0">
                <a:latin typeface="Arial"/>
                <a:cs typeface="Arial"/>
              </a:rPr>
              <a:t>–</a:t>
            </a:r>
            <a:r>
              <a:rPr sz="2400" i="1" spc="-60" dirty="0">
                <a:latin typeface="Arial"/>
                <a:cs typeface="Arial"/>
              </a:rPr>
              <a:t> </a:t>
            </a:r>
            <a:r>
              <a:rPr sz="2400" i="1" spc="-10" dirty="0">
                <a:latin typeface="Arial"/>
                <a:cs typeface="Arial"/>
              </a:rPr>
              <a:t>патрубки</a:t>
            </a:r>
            <a:r>
              <a:rPr sz="2400" i="1" spc="-2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з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735"/>
              </a:lnSpc>
            </a:pPr>
            <a:r>
              <a:rPr sz="2400" i="1" spc="-10" dirty="0">
                <a:latin typeface="Arial"/>
                <a:cs typeface="Arial"/>
              </a:rPr>
              <a:t>насадками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3004" y="1225296"/>
            <a:ext cx="6356604" cy="531266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644" y="1495044"/>
            <a:ext cx="3520440" cy="517093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799078" y="1521333"/>
            <a:ext cx="804290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latin typeface="Microsoft Sans Serif"/>
                <a:cs typeface="Microsoft Sans Serif"/>
              </a:rPr>
              <a:t>Спосіб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spc="-20" dirty="0">
                <a:latin typeface="Microsoft Sans Serif"/>
                <a:cs typeface="Microsoft Sans Serif"/>
              </a:rPr>
              <a:t>застосовують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20" dirty="0">
                <a:latin typeface="Microsoft Sans Serif"/>
                <a:cs typeface="Microsoft Sans Serif"/>
              </a:rPr>
              <a:t>при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20" dirty="0">
                <a:latin typeface="Microsoft Sans Serif"/>
                <a:cs typeface="Microsoft Sans Serif"/>
              </a:rPr>
              <a:t>необхідності</a:t>
            </a:r>
            <a:r>
              <a:rPr sz="2400" spc="70" dirty="0">
                <a:latin typeface="Microsoft Sans Serif"/>
                <a:cs typeface="Microsoft Sans Serif"/>
              </a:rPr>
              <a:t> </a:t>
            </a:r>
            <a:r>
              <a:rPr sz="2400" spc="-30" dirty="0">
                <a:latin typeface="Microsoft Sans Serif"/>
                <a:cs typeface="Microsoft Sans Serif"/>
              </a:rPr>
              <a:t>зведення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відвалів </a:t>
            </a:r>
            <a:r>
              <a:rPr sz="2400" spc="-625" dirty="0">
                <a:latin typeface="Microsoft Sans Serif"/>
                <a:cs typeface="Microsoft Sans Serif"/>
              </a:rPr>
              <a:t> </a:t>
            </a:r>
            <a:r>
              <a:rPr sz="2400" spc="-60" dirty="0">
                <a:latin typeface="Microsoft Sans Serif"/>
                <a:cs typeface="Microsoft Sans Serif"/>
              </a:rPr>
              <a:t>із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20" dirty="0">
                <a:latin typeface="Microsoft Sans Serif"/>
                <a:cs typeface="Microsoft Sans Serif"/>
              </a:rPr>
              <a:t>малостійких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15" dirty="0">
                <a:latin typeface="Microsoft Sans Serif"/>
                <a:cs typeface="Microsoft Sans Serif"/>
              </a:rPr>
              <a:t>порід: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торф,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45" dirty="0">
                <a:latin typeface="Microsoft Sans Serif"/>
                <a:cs typeface="Microsoft Sans Serif"/>
              </a:rPr>
              <a:t>пухкі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30" dirty="0">
                <a:latin typeface="Microsoft Sans Serif"/>
                <a:cs typeface="Microsoft Sans Serif"/>
              </a:rPr>
              <a:t>суглинки</a:t>
            </a:r>
            <a:r>
              <a:rPr sz="2400" spc="1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та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30" dirty="0">
                <a:latin typeface="Microsoft Sans Serif"/>
                <a:cs typeface="Microsoft Sans Serif"/>
              </a:rPr>
              <a:t>супіски.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22090" y="4554982"/>
            <a:ext cx="3129280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8120" indent="-186055">
              <a:lnSpc>
                <a:spcPct val="100000"/>
              </a:lnSpc>
              <a:spcBef>
                <a:spcPts val="100"/>
              </a:spcBef>
              <a:buAutoNum type="arabicPlain"/>
              <a:tabLst>
                <a:tab pos="198755" algn="l"/>
              </a:tabLst>
            </a:pPr>
            <a:r>
              <a:rPr sz="1800" spc="-65" dirty="0">
                <a:latin typeface="Roboto"/>
                <a:cs typeface="Roboto"/>
              </a:rPr>
              <a:t>–</a:t>
            </a:r>
            <a:r>
              <a:rPr sz="1800" spc="-35" dirty="0">
                <a:latin typeface="Roboto"/>
                <a:cs typeface="Roboto"/>
              </a:rPr>
              <a:t> </a:t>
            </a:r>
            <a:r>
              <a:rPr sz="1800" spc="-30" dirty="0">
                <a:latin typeface="Roboto"/>
                <a:cs typeface="Roboto"/>
              </a:rPr>
              <a:t>думпкар;</a:t>
            </a:r>
            <a:endParaRPr sz="1800">
              <a:latin typeface="Roboto"/>
              <a:cs typeface="Roboto"/>
            </a:endParaRPr>
          </a:p>
          <a:p>
            <a:pPr marL="198120" indent="-186055">
              <a:lnSpc>
                <a:spcPct val="100000"/>
              </a:lnSpc>
              <a:buAutoNum type="arabicPlain"/>
              <a:tabLst>
                <a:tab pos="198755" algn="l"/>
              </a:tabLst>
            </a:pPr>
            <a:r>
              <a:rPr sz="1800" spc="-25" dirty="0">
                <a:latin typeface="Roboto"/>
                <a:cs typeface="Roboto"/>
              </a:rPr>
              <a:t>–дерев'яна</a:t>
            </a:r>
            <a:r>
              <a:rPr sz="1800" spc="-50" dirty="0">
                <a:latin typeface="Roboto"/>
                <a:cs typeface="Roboto"/>
              </a:rPr>
              <a:t> </a:t>
            </a:r>
            <a:r>
              <a:rPr sz="1800" spc="-25" dirty="0">
                <a:latin typeface="Roboto"/>
                <a:cs typeface="Roboto"/>
              </a:rPr>
              <a:t>стійка;</a:t>
            </a:r>
            <a:endParaRPr sz="1800">
              <a:latin typeface="Roboto"/>
              <a:cs typeface="Roboto"/>
            </a:endParaRPr>
          </a:p>
          <a:p>
            <a:pPr marL="198120" indent="-186055">
              <a:lnSpc>
                <a:spcPct val="100000"/>
              </a:lnSpc>
              <a:buAutoNum type="arabicPlain"/>
              <a:tabLst>
                <a:tab pos="198755" algn="l"/>
              </a:tabLst>
            </a:pPr>
            <a:r>
              <a:rPr sz="1800" spc="-65" dirty="0">
                <a:latin typeface="Roboto"/>
                <a:cs typeface="Roboto"/>
              </a:rPr>
              <a:t>–</a:t>
            </a:r>
            <a:r>
              <a:rPr sz="1800" spc="-20" dirty="0">
                <a:latin typeface="Roboto"/>
                <a:cs typeface="Roboto"/>
              </a:rPr>
              <a:t> </a:t>
            </a:r>
            <a:r>
              <a:rPr sz="1800" spc="-10" dirty="0">
                <a:latin typeface="Roboto"/>
                <a:cs typeface="Roboto"/>
              </a:rPr>
              <a:t>дерев'яний</a:t>
            </a:r>
            <a:r>
              <a:rPr sz="1800" spc="-55" dirty="0">
                <a:latin typeface="Roboto"/>
                <a:cs typeface="Roboto"/>
              </a:rPr>
              <a:t> </a:t>
            </a:r>
            <a:r>
              <a:rPr sz="1800" spc="-15" dirty="0">
                <a:latin typeface="Roboto"/>
                <a:cs typeface="Roboto"/>
              </a:rPr>
              <a:t>настил;</a:t>
            </a:r>
            <a:endParaRPr sz="1800">
              <a:latin typeface="Roboto"/>
              <a:cs typeface="Roboto"/>
            </a:endParaRPr>
          </a:p>
          <a:p>
            <a:pPr marL="12700" marR="5080">
              <a:lnSpc>
                <a:spcPct val="100000"/>
              </a:lnSpc>
              <a:buAutoNum type="arabicPlain"/>
              <a:tabLst>
                <a:tab pos="198755" algn="l"/>
              </a:tabLst>
            </a:pPr>
            <a:r>
              <a:rPr sz="1800" spc="-315" dirty="0">
                <a:latin typeface="Roboto"/>
                <a:cs typeface="Roboto"/>
              </a:rPr>
              <a:t>-</a:t>
            </a:r>
            <a:r>
              <a:rPr sz="1800" dirty="0">
                <a:latin typeface="Roboto"/>
                <a:cs typeface="Roboto"/>
              </a:rPr>
              <a:t> п</a:t>
            </a:r>
            <a:r>
              <a:rPr sz="1800" spc="10" dirty="0">
                <a:latin typeface="Roboto"/>
                <a:cs typeface="Roboto"/>
              </a:rPr>
              <a:t>о</a:t>
            </a:r>
            <a:r>
              <a:rPr sz="1800" spc="-20" dirty="0">
                <a:latin typeface="Roboto"/>
                <a:cs typeface="Roboto"/>
              </a:rPr>
              <a:t>род</a:t>
            </a:r>
            <a:r>
              <a:rPr sz="1800" spc="-10" dirty="0">
                <a:latin typeface="Roboto"/>
                <a:cs typeface="Roboto"/>
              </a:rPr>
              <a:t>а,</a:t>
            </a:r>
            <a:r>
              <a:rPr sz="1800" spc="-30" dirty="0">
                <a:latin typeface="Roboto"/>
                <a:cs typeface="Roboto"/>
              </a:rPr>
              <a:t> </a:t>
            </a:r>
            <a:r>
              <a:rPr sz="1800" spc="-15" dirty="0">
                <a:latin typeface="Roboto"/>
                <a:cs typeface="Roboto"/>
              </a:rPr>
              <a:t>що</a:t>
            </a:r>
            <a:r>
              <a:rPr sz="1800" dirty="0">
                <a:latin typeface="Roboto"/>
                <a:cs typeface="Roboto"/>
              </a:rPr>
              <a:t> </a:t>
            </a:r>
            <a:r>
              <a:rPr sz="1800" spc="-15" dirty="0">
                <a:latin typeface="Roboto"/>
                <a:cs typeface="Roboto"/>
              </a:rPr>
              <a:t>укл</a:t>
            </a:r>
            <a:r>
              <a:rPr sz="1800" spc="-5" dirty="0">
                <a:latin typeface="Roboto"/>
                <a:cs typeface="Roboto"/>
              </a:rPr>
              <a:t>а</a:t>
            </a:r>
            <a:r>
              <a:rPr sz="1800" spc="-35" dirty="0">
                <a:latin typeface="Roboto"/>
                <a:cs typeface="Roboto"/>
              </a:rPr>
              <a:t>д</a:t>
            </a:r>
            <a:r>
              <a:rPr sz="1800" spc="-25" dirty="0">
                <a:latin typeface="Roboto"/>
                <a:cs typeface="Roboto"/>
              </a:rPr>
              <a:t>а</a:t>
            </a:r>
            <a:r>
              <a:rPr sz="1800" spc="-20" dirty="0">
                <a:latin typeface="Roboto"/>
                <a:cs typeface="Roboto"/>
              </a:rPr>
              <a:t>єть</a:t>
            </a:r>
            <a:r>
              <a:rPr sz="1800" spc="-25" dirty="0">
                <a:latin typeface="Roboto"/>
                <a:cs typeface="Roboto"/>
              </a:rPr>
              <a:t>с</a:t>
            </a:r>
            <a:r>
              <a:rPr sz="1800" spc="-35" dirty="0">
                <a:latin typeface="Roboto"/>
                <a:cs typeface="Roboto"/>
              </a:rPr>
              <a:t>я </a:t>
            </a:r>
            <a:r>
              <a:rPr sz="1800" dirty="0">
                <a:latin typeface="Roboto"/>
                <a:cs typeface="Roboto"/>
              </a:rPr>
              <a:t>в  </a:t>
            </a:r>
            <a:r>
              <a:rPr sz="1800" spc="-15" dirty="0">
                <a:latin typeface="Roboto"/>
                <a:cs typeface="Roboto"/>
              </a:rPr>
              <a:t>гідровідвал;</a:t>
            </a:r>
            <a:endParaRPr sz="1800">
              <a:latin typeface="Roboto"/>
              <a:cs typeface="Roboto"/>
            </a:endParaRPr>
          </a:p>
          <a:p>
            <a:pPr marL="198120" indent="-186055">
              <a:lnSpc>
                <a:spcPct val="100000"/>
              </a:lnSpc>
              <a:buAutoNum type="arabicPlain"/>
              <a:tabLst>
                <a:tab pos="198755" algn="l"/>
              </a:tabLst>
            </a:pPr>
            <a:r>
              <a:rPr sz="1800" spc="-315" dirty="0">
                <a:latin typeface="Roboto"/>
                <a:cs typeface="Roboto"/>
              </a:rPr>
              <a:t>-</a:t>
            </a:r>
            <a:r>
              <a:rPr sz="1800" dirty="0">
                <a:latin typeface="Roboto"/>
                <a:cs typeface="Roboto"/>
              </a:rPr>
              <a:t> </a:t>
            </a:r>
            <a:r>
              <a:rPr sz="1800" spc="-5" dirty="0">
                <a:latin typeface="Roboto"/>
                <a:cs typeface="Roboto"/>
              </a:rPr>
              <a:t>магістральн</a:t>
            </a:r>
            <a:r>
              <a:rPr sz="1800" dirty="0">
                <a:latin typeface="Roboto"/>
                <a:cs typeface="Roboto"/>
              </a:rPr>
              <a:t>и</a:t>
            </a:r>
            <a:r>
              <a:rPr sz="1800" spc="15" dirty="0">
                <a:latin typeface="Roboto"/>
                <a:cs typeface="Roboto"/>
              </a:rPr>
              <a:t>й</a:t>
            </a:r>
            <a:r>
              <a:rPr sz="1800" spc="-10" dirty="0">
                <a:latin typeface="Roboto"/>
                <a:cs typeface="Roboto"/>
              </a:rPr>
              <a:t> </a:t>
            </a:r>
            <a:r>
              <a:rPr sz="1800" dirty="0">
                <a:latin typeface="Roboto"/>
                <a:cs typeface="Roboto"/>
              </a:rPr>
              <a:t>во</a:t>
            </a:r>
            <a:r>
              <a:rPr sz="1800" spc="-65" dirty="0">
                <a:latin typeface="Roboto"/>
                <a:cs typeface="Roboto"/>
              </a:rPr>
              <a:t>д</a:t>
            </a:r>
            <a:r>
              <a:rPr sz="1800" dirty="0">
                <a:latin typeface="Roboto"/>
                <a:cs typeface="Roboto"/>
              </a:rPr>
              <a:t>о</a:t>
            </a:r>
            <a:r>
              <a:rPr sz="1800" spc="-5" dirty="0">
                <a:latin typeface="Roboto"/>
                <a:cs typeface="Roboto"/>
              </a:rPr>
              <a:t>в</a:t>
            </a:r>
            <a:r>
              <a:rPr sz="1800" spc="-30" dirty="0">
                <a:latin typeface="Roboto"/>
                <a:cs typeface="Roboto"/>
              </a:rPr>
              <a:t>і</a:t>
            </a:r>
            <a:r>
              <a:rPr sz="1800" spc="-70" dirty="0">
                <a:latin typeface="Roboto"/>
                <a:cs typeface="Roboto"/>
              </a:rPr>
              <a:t>д;</a:t>
            </a:r>
            <a:endParaRPr sz="1800">
              <a:latin typeface="Roboto"/>
              <a:cs typeface="Roboto"/>
            </a:endParaRPr>
          </a:p>
          <a:p>
            <a:pPr marL="198120" indent="-186055">
              <a:lnSpc>
                <a:spcPct val="100000"/>
              </a:lnSpc>
              <a:buAutoNum type="arabicPlain"/>
              <a:tabLst>
                <a:tab pos="198755" algn="l"/>
              </a:tabLst>
            </a:pPr>
            <a:r>
              <a:rPr sz="1800" spc="-315" dirty="0">
                <a:latin typeface="Roboto"/>
                <a:cs typeface="Roboto"/>
              </a:rPr>
              <a:t>-</a:t>
            </a:r>
            <a:r>
              <a:rPr sz="1800" dirty="0">
                <a:latin typeface="Roboto"/>
                <a:cs typeface="Roboto"/>
              </a:rPr>
              <a:t> в</a:t>
            </a:r>
            <a:r>
              <a:rPr sz="1800" spc="5" dirty="0">
                <a:latin typeface="Roboto"/>
                <a:cs typeface="Roboto"/>
              </a:rPr>
              <a:t>о</a:t>
            </a:r>
            <a:r>
              <a:rPr sz="1800" spc="-30" dirty="0">
                <a:latin typeface="Roboto"/>
                <a:cs typeface="Roboto"/>
              </a:rPr>
              <a:t>д</a:t>
            </a:r>
            <a:r>
              <a:rPr sz="1800" spc="-20" dirty="0">
                <a:latin typeface="Roboto"/>
                <a:cs typeface="Roboto"/>
              </a:rPr>
              <a:t>о</a:t>
            </a:r>
            <a:r>
              <a:rPr sz="1800" dirty="0">
                <a:latin typeface="Roboto"/>
                <a:cs typeface="Roboto"/>
              </a:rPr>
              <a:t>п</a:t>
            </a:r>
            <a:r>
              <a:rPr sz="1800" spc="10" dirty="0">
                <a:latin typeface="Roboto"/>
                <a:cs typeface="Roboto"/>
              </a:rPr>
              <a:t>о</a:t>
            </a:r>
            <a:r>
              <a:rPr sz="1800" spc="-65" dirty="0">
                <a:latin typeface="Roboto"/>
                <a:cs typeface="Roboto"/>
              </a:rPr>
              <a:t>д</a:t>
            </a:r>
            <a:r>
              <a:rPr sz="1800" dirty="0">
                <a:latin typeface="Roboto"/>
                <a:cs typeface="Roboto"/>
              </a:rPr>
              <a:t>аючий</a:t>
            </a:r>
            <a:r>
              <a:rPr sz="1800" spc="-35" dirty="0">
                <a:latin typeface="Roboto"/>
                <a:cs typeface="Roboto"/>
              </a:rPr>
              <a:t> </a:t>
            </a:r>
            <a:r>
              <a:rPr sz="1800" spc="-5" dirty="0">
                <a:latin typeface="Roboto"/>
                <a:cs typeface="Roboto"/>
              </a:rPr>
              <a:t>п</a:t>
            </a:r>
            <a:r>
              <a:rPr sz="1800" spc="5" dirty="0">
                <a:latin typeface="Roboto"/>
                <a:cs typeface="Roboto"/>
              </a:rPr>
              <a:t>а</a:t>
            </a:r>
            <a:r>
              <a:rPr sz="1800" spc="-35" dirty="0">
                <a:latin typeface="Roboto"/>
                <a:cs typeface="Roboto"/>
              </a:rPr>
              <a:t>т</a:t>
            </a:r>
            <a:r>
              <a:rPr sz="1800" spc="-50" dirty="0">
                <a:latin typeface="Roboto"/>
                <a:cs typeface="Roboto"/>
              </a:rPr>
              <a:t>р</a:t>
            </a:r>
            <a:r>
              <a:rPr sz="1800" spc="-25" dirty="0">
                <a:latin typeface="Roboto"/>
                <a:cs typeface="Roboto"/>
              </a:rPr>
              <a:t>уб</a:t>
            </a:r>
            <a:r>
              <a:rPr sz="1800" spc="-15" dirty="0">
                <a:latin typeface="Roboto"/>
                <a:cs typeface="Roboto"/>
              </a:rPr>
              <a:t>ок</a:t>
            </a:r>
            <a:endParaRPr sz="1800">
              <a:latin typeface="Roboto"/>
              <a:cs typeface="Roboto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65047" y="498729"/>
            <a:ext cx="6810375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dirty="0">
                <a:latin typeface="Roboto"/>
                <a:cs typeface="Roboto"/>
              </a:rPr>
              <a:t>ГІДРАВЛИЧНЕ</a:t>
            </a:r>
            <a:r>
              <a:rPr sz="3100" spc="5" dirty="0">
                <a:latin typeface="Roboto"/>
                <a:cs typeface="Roboto"/>
              </a:rPr>
              <a:t> </a:t>
            </a:r>
            <a:r>
              <a:rPr sz="3100" dirty="0">
                <a:latin typeface="Roboto"/>
                <a:cs typeface="Roboto"/>
              </a:rPr>
              <a:t>ВІДВАЛОУТВОРЕННЯ</a:t>
            </a:r>
            <a:endParaRPr sz="31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17011" y="725170"/>
            <a:ext cx="7395209" cy="94234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 indent="1071245">
              <a:lnSpc>
                <a:spcPts val="3370"/>
              </a:lnSpc>
              <a:spcBef>
                <a:spcPts val="605"/>
              </a:spcBef>
            </a:pPr>
            <a:r>
              <a:rPr sz="3200" spc="-40" dirty="0">
                <a:latin typeface="Microsoft Sans Serif"/>
                <a:cs typeface="Microsoft Sans Serif"/>
              </a:rPr>
              <a:t>Технологія</a:t>
            </a:r>
            <a:r>
              <a:rPr sz="3200" spc="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відвалоутворення </a:t>
            </a:r>
            <a:r>
              <a:rPr sz="3200" spc="-15" dirty="0">
                <a:latin typeface="Microsoft Sans Serif"/>
                <a:cs typeface="Microsoft Sans Serif"/>
              </a:rPr>
              <a:t>при </a:t>
            </a:r>
            <a:r>
              <a:rPr sz="3200" spc="-835" dirty="0">
                <a:latin typeface="Microsoft Sans Serif"/>
                <a:cs typeface="Microsoft Sans Serif"/>
              </a:rPr>
              <a:t> </a:t>
            </a:r>
            <a:r>
              <a:rPr sz="3200" spc="-25" dirty="0">
                <a:latin typeface="Microsoft Sans Serif"/>
                <a:cs typeface="Microsoft Sans Serif"/>
              </a:rPr>
              <a:t>автомобільному</a:t>
            </a:r>
            <a:r>
              <a:rPr sz="3200" spc="-15" dirty="0">
                <a:latin typeface="Microsoft Sans Serif"/>
                <a:cs typeface="Microsoft Sans Serif"/>
              </a:rPr>
              <a:t> </a:t>
            </a:r>
            <a:r>
              <a:rPr sz="3200" spc="-20" dirty="0">
                <a:latin typeface="Microsoft Sans Serif"/>
                <a:cs typeface="Microsoft Sans Serif"/>
              </a:rPr>
              <a:t>кар'єрному</a:t>
            </a:r>
            <a:r>
              <a:rPr sz="3200" spc="35" dirty="0">
                <a:latin typeface="Microsoft Sans Serif"/>
                <a:cs typeface="Microsoft Sans Serif"/>
              </a:rPr>
              <a:t> </a:t>
            </a:r>
            <a:r>
              <a:rPr sz="3200" spc="-20" dirty="0">
                <a:latin typeface="Microsoft Sans Serif"/>
                <a:cs typeface="Microsoft Sans Serif"/>
              </a:rPr>
              <a:t>транспорті</a:t>
            </a:r>
            <a:endParaRPr sz="3200">
              <a:latin typeface="Microsoft Sans Serif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97152" y="1865376"/>
            <a:ext cx="8891270" cy="4973320"/>
            <a:chOff x="1597152" y="1865376"/>
            <a:chExt cx="8891270" cy="49733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7152" y="1865376"/>
              <a:ext cx="4858512" cy="25618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12052" y="2423160"/>
              <a:ext cx="3976115" cy="29230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21508" y="4424170"/>
              <a:ext cx="3590544" cy="241401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016252" y="4379976"/>
              <a:ext cx="864235" cy="1870075"/>
            </a:xfrm>
            <a:custGeom>
              <a:avLst/>
              <a:gdLst/>
              <a:ahLst/>
              <a:cxnLst/>
              <a:rect l="l" t="t" r="r" b="b"/>
              <a:pathLst>
                <a:path w="864235" h="1870075">
                  <a:moveTo>
                    <a:pt x="432054" y="0"/>
                  </a:moveTo>
                  <a:lnTo>
                    <a:pt x="0" y="432054"/>
                  </a:lnTo>
                  <a:lnTo>
                    <a:pt x="216027" y="432054"/>
                  </a:lnTo>
                  <a:lnTo>
                    <a:pt x="216027" y="1869948"/>
                  </a:lnTo>
                  <a:lnTo>
                    <a:pt x="648081" y="1869948"/>
                  </a:lnTo>
                  <a:lnTo>
                    <a:pt x="648081" y="432054"/>
                  </a:lnTo>
                  <a:lnTo>
                    <a:pt x="864108" y="432054"/>
                  </a:lnTo>
                  <a:lnTo>
                    <a:pt x="432054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16252" y="4379976"/>
              <a:ext cx="864235" cy="1870075"/>
            </a:xfrm>
            <a:custGeom>
              <a:avLst/>
              <a:gdLst/>
              <a:ahLst/>
              <a:cxnLst/>
              <a:rect l="l" t="t" r="r" b="b"/>
              <a:pathLst>
                <a:path w="864235" h="1870075">
                  <a:moveTo>
                    <a:pt x="0" y="432054"/>
                  </a:moveTo>
                  <a:lnTo>
                    <a:pt x="432054" y="0"/>
                  </a:lnTo>
                  <a:lnTo>
                    <a:pt x="864108" y="432054"/>
                  </a:lnTo>
                  <a:lnTo>
                    <a:pt x="648081" y="432054"/>
                  </a:lnTo>
                  <a:lnTo>
                    <a:pt x="648081" y="1869948"/>
                  </a:lnTo>
                  <a:lnTo>
                    <a:pt x="216027" y="1869948"/>
                  </a:lnTo>
                  <a:lnTo>
                    <a:pt x="216027" y="432054"/>
                  </a:lnTo>
                  <a:lnTo>
                    <a:pt x="0" y="432054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288666" y="4846430"/>
            <a:ext cx="381000" cy="11582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755"/>
              </a:lnSpc>
            </a:pP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220</a:t>
            </a:r>
            <a:r>
              <a:rPr sz="2800" spc="-6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FFF00"/>
                </a:solidFill>
                <a:latin typeface="Calibri"/>
                <a:cs typeface="Calibri"/>
              </a:rPr>
              <a:t>тон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232905" y="5451094"/>
            <a:ext cx="1882775" cy="876935"/>
            <a:chOff x="6232905" y="5451094"/>
            <a:chExt cx="1882775" cy="876935"/>
          </a:xfrm>
        </p:grpSpPr>
        <p:sp>
          <p:nvSpPr>
            <p:cNvPr id="12" name="object 12"/>
            <p:cNvSpPr/>
            <p:nvPr/>
          </p:nvSpPr>
          <p:spPr>
            <a:xfrm>
              <a:off x="6239255" y="5457444"/>
              <a:ext cx="1870075" cy="864235"/>
            </a:xfrm>
            <a:custGeom>
              <a:avLst/>
              <a:gdLst/>
              <a:ahLst/>
              <a:cxnLst/>
              <a:rect l="l" t="t" r="r" b="b"/>
              <a:pathLst>
                <a:path w="1870075" h="864235">
                  <a:moveTo>
                    <a:pt x="432053" y="0"/>
                  </a:moveTo>
                  <a:lnTo>
                    <a:pt x="0" y="432053"/>
                  </a:lnTo>
                  <a:lnTo>
                    <a:pt x="432053" y="864107"/>
                  </a:lnTo>
                  <a:lnTo>
                    <a:pt x="432053" y="648080"/>
                  </a:lnTo>
                  <a:lnTo>
                    <a:pt x="1869948" y="648080"/>
                  </a:lnTo>
                  <a:lnTo>
                    <a:pt x="1869948" y="216026"/>
                  </a:lnTo>
                  <a:lnTo>
                    <a:pt x="432053" y="216026"/>
                  </a:lnTo>
                  <a:lnTo>
                    <a:pt x="432053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39255" y="5457444"/>
              <a:ext cx="1870075" cy="864235"/>
            </a:xfrm>
            <a:custGeom>
              <a:avLst/>
              <a:gdLst/>
              <a:ahLst/>
              <a:cxnLst/>
              <a:rect l="l" t="t" r="r" b="b"/>
              <a:pathLst>
                <a:path w="1870075" h="864235">
                  <a:moveTo>
                    <a:pt x="432053" y="864107"/>
                  </a:moveTo>
                  <a:lnTo>
                    <a:pt x="0" y="432053"/>
                  </a:lnTo>
                  <a:lnTo>
                    <a:pt x="432053" y="0"/>
                  </a:lnTo>
                  <a:lnTo>
                    <a:pt x="432053" y="216026"/>
                  </a:lnTo>
                  <a:lnTo>
                    <a:pt x="1869948" y="216026"/>
                  </a:lnTo>
                  <a:lnTo>
                    <a:pt x="1869948" y="648080"/>
                  </a:lnTo>
                  <a:lnTo>
                    <a:pt x="432053" y="648080"/>
                  </a:lnTo>
                  <a:lnTo>
                    <a:pt x="432053" y="864107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703314" y="5642559"/>
            <a:ext cx="11595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FF00"/>
                </a:solidFill>
                <a:latin typeface="Calibri"/>
                <a:cs typeface="Calibri"/>
              </a:rPr>
              <a:t>136</a:t>
            </a:r>
            <a:r>
              <a:rPr sz="2800" spc="-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FFF00"/>
                </a:solidFill>
                <a:latin typeface="Calibri"/>
                <a:cs typeface="Calibri"/>
              </a:rPr>
              <a:t>тон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0426" y="924559"/>
            <a:ext cx="7391400" cy="94234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 indent="534670">
              <a:lnSpc>
                <a:spcPts val="3370"/>
              </a:lnSpc>
              <a:spcBef>
                <a:spcPts val="605"/>
              </a:spcBef>
            </a:pPr>
            <a:r>
              <a:rPr spc="-40" dirty="0">
                <a:latin typeface="Microsoft Sans Serif"/>
                <a:cs typeface="Microsoft Sans Serif"/>
              </a:rPr>
              <a:t>Технологія</a:t>
            </a:r>
            <a:r>
              <a:rPr spc="15" dirty="0">
                <a:latin typeface="Microsoft Sans Serif"/>
                <a:cs typeface="Microsoft Sans Serif"/>
              </a:rPr>
              <a:t> </a:t>
            </a:r>
            <a:r>
              <a:rPr spc="-10" dirty="0">
                <a:latin typeface="Microsoft Sans Serif"/>
                <a:cs typeface="Microsoft Sans Serif"/>
              </a:rPr>
              <a:t>відвалоутворення</a:t>
            </a:r>
            <a:r>
              <a:rPr dirty="0">
                <a:latin typeface="Microsoft Sans Serif"/>
                <a:cs typeface="Microsoft Sans Serif"/>
              </a:rPr>
              <a:t> </a:t>
            </a:r>
            <a:r>
              <a:rPr spc="-15" dirty="0">
                <a:latin typeface="Microsoft Sans Serif"/>
                <a:cs typeface="Microsoft Sans Serif"/>
              </a:rPr>
              <a:t>при </a:t>
            </a:r>
            <a:r>
              <a:rPr spc="-10" dirty="0">
                <a:latin typeface="Microsoft Sans Serif"/>
                <a:cs typeface="Microsoft Sans Serif"/>
              </a:rPr>
              <a:t> </a:t>
            </a:r>
            <a:r>
              <a:rPr spc="-25" dirty="0">
                <a:latin typeface="Microsoft Sans Serif"/>
                <a:cs typeface="Microsoft Sans Serif"/>
              </a:rPr>
              <a:t>автомобільному</a:t>
            </a:r>
            <a:r>
              <a:rPr spc="-15" dirty="0">
                <a:latin typeface="Microsoft Sans Serif"/>
                <a:cs typeface="Microsoft Sans Serif"/>
              </a:rPr>
              <a:t> </a:t>
            </a:r>
            <a:r>
              <a:rPr spc="-20" dirty="0">
                <a:latin typeface="Microsoft Sans Serif"/>
                <a:cs typeface="Microsoft Sans Serif"/>
              </a:rPr>
              <a:t>кар'єрному</a:t>
            </a:r>
            <a:r>
              <a:rPr spc="35" dirty="0">
                <a:latin typeface="Microsoft Sans Serif"/>
                <a:cs typeface="Microsoft Sans Serif"/>
              </a:rPr>
              <a:t> </a:t>
            </a:r>
            <a:r>
              <a:rPr spc="-20" dirty="0">
                <a:latin typeface="Microsoft Sans Serif"/>
                <a:cs typeface="Microsoft Sans Serif"/>
              </a:rPr>
              <a:t>транспорті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50277" y="3306571"/>
            <a:ext cx="3002915" cy="235839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065" marR="5080" algn="ctr">
              <a:lnSpc>
                <a:spcPts val="2160"/>
              </a:lnSpc>
              <a:spcBef>
                <a:spcPts val="375"/>
              </a:spcBef>
            </a:pPr>
            <a:r>
              <a:rPr sz="2000" spc="-20" dirty="0">
                <a:latin typeface="Microsoft Sans Serif"/>
                <a:cs typeface="Microsoft Sans Serif"/>
              </a:rPr>
              <a:t>Схеми </a:t>
            </a:r>
            <a:r>
              <a:rPr sz="2000" spc="-15" dirty="0">
                <a:latin typeface="Microsoft Sans Serif"/>
                <a:cs typeface="Microsoft Sans Serif"/>
              </a:rPr>
              <a:t>периферійного </a:t>
            </a:r>
            <a:r>
              <a:rPr sz="2000" dirty="0">
                <a:latin typeface="Microsoft Sans Serif"/>
                <a:cs typeface="Microsoft Sans Serif"/>
              </a:rPr>
              <a:t>(а)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та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майданного </a:t>
            </a:r>
            <a:r>
              <a:rPr sz="2000" dirty="0">
                <a:latin typeface="Microsoft Sans Serif"/>
                <a:cs typeface="Microsoft Sans Serif"/>
              </a:rPr>
              <a:t>(б) </a:t>
            </a:r>
            <a:r>
              <a:rPr sz="2000" spc="5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відвалоутворення:</a:t>
            </a:r>
            <a:endParaRPr sz="2000">
              <a:latin typeface="Microsoft Sans Serif"/>
              <a:cs typeface="Microsoft Sans Serif"/>
            </a:endParaRPr>
          </a:p>
          <a:p>
            <a:pPr marL="26034" marR="16510" algn="ctr">
              <a:lnSpc>
                <a:spcPts val="2160"/>
              </a:lnSpc>
              <a:spcBef>
                <a:spcPts val="994"/>
              </a:spcBef>
            </a:pPr>
            <a:r>
              <a:rPr sz="2000" dirty="0">
                <a:latin typeface="Microsoft Sans Serif"/>
                <a:cs typeface="Microsoft Sans Serif"/>
              </a:rPr>
              <a:t>1 </a:t>
            </a:r>
            <a:r>
              <a:rPr sz="2000" spc="525" dirty="0">
                <a:latin typeface="Microsoft Sans Serif"/>
                <a:cs typeface="Microsoft Sans Serif"/>
              </a:rPr>
              <a:t>–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запобіжний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породний </a:t>
            </a:r>
            <a:r>
              <a:rPr sz="2000" spc="-52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вал;</a:t>
            </a:r>
            <a:endParaRPr sz="2000">
              <a:latin typeface="Microsoft Sans Serif"/>
              <a:cs typeface="Microsoft Sans Serif"/>
            </a:endParaRPr>
          </a:p>
          <a:p>
            <a:pPr marL="1905" algn="ctr">
              <a:lnSpc>
                <a:spcPct val="100000"/>
              </a:lnSpc>
              <a:spcBef>
                <a:spcPts val="740"/>
              </a:spcBef>
            </a:pPr>
            <a:r>
              <a:rPr sz="2000" dirty="0">
                <a:latin typeface="Microsoft Sans Serif"/>
                <a:cs typeface="Microsoft Sans Serif"/>
              </a:rPr>
              <a:t>2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525" dirty="0">
                <a:latin typeface="Microsoft Sans Serif"/>
                <a:cs typeface="Microsoft Sans Serif"/>
              </a:rPr>
              <a:t>–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бульдозер;</a:t>
            </a:r>
            <a:endParaRPr sz="20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755"/>
              </a:spcBef>
            </a:pPr>
            <a:r>
              <a:rPr sz="2000" dirty="0">
                <a:latin typeface="Microsoft Sans Serif"/>
                <a:cs typeface="Microsoft Sans Serif"/>
              </a:rPr>
              <a:t>3</a:t>
            </a:r>
            <a:r>
              <a:rPr sz="2000" spc="-5" dirty="0">
                <a:latin typeface="Microsoft Sans Serif"/>
                <a:cs typeface="Microsoft Sans Serif"/>
              </a:rPr>
              <a:t> </a:t>
            </a:r>
            <a:r>
              <a:rPr sz="2000" spc="525" dirty="0">
                <a:latin typeface="Microsoft Sans Serif"/>
                <a:cs typeface="Microsoft Sans Serif"/>
              </a:rPr>
              <a:t>–</a:t>
            </a:r>
            <a:r>
              <a:rPr sz="2000" spc="-10" dirty="0">
                <a:latin typeface="Microsoft Sans Serif"/>
                <a:cs typeface="Microsoft Sans Serif"/>
              </a:rPr>
              <a:t> </a:t>
            </a:r>
            <a:r>
              <a:rPr sz="2000" spc="-5" dirty="0">
                <a:latin typeface="Microsoft Sans Serif"/>
                <a:cs typeface="Microsoft Sans Serif"/>
              </a:rPr>
              <a:t>планувальна</a:t>
            </a:r>
            <a:r>
              <a:rPr sz="2000" spc="-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ділянка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6003" y="2668521"/>
            <a:ext cx="5839968" cy="41894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8320" y="232994"/>
            <a:ext cx="705993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Основні</a:t>
            </a:r>
            <a:r>
              <a:rPr spc="-75" dirty="0"/>
              <a:t> </a:t>
            </a:r>
            <a:r>
              <a:rPr spc="-25" dirty="0"/>
              <a:t>процеси</a:t>
            </a:r>
            <a:r>
              <a:rPr spc="-80" dirty="0"/>
              <a:t> </a:t>
            </a:r>
            <a:r>
              <a:rPr spc="-20" dirty="0"/>
              <a:t>відкритих</a:t>
            </a:r>
            <a:r>
              <a:rPr spc="-85" dirty="0"/>
              <a:t> </a:t>
            </a:r>
            <a:r>
              <a:rPr spc="-20" dirty="0"/>
              <a:t>гірничих</a:t>
            </a:r>
            <a:r>
              <a:rPr spc="-70" dirty="0"/>
              <a:t> </a:t>
            </a:r>
            <a:r>
              <a:rPr spc="-20" dirty="0"/>
              <a:t>робіт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6438" y="958088"/>
            <a:ext cx="7196455" cy="55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0830">
              <a:lnSpc>
                <a:spcPct val="100000"/>
              </a:lnSpc>
              <a:spcBef>
                <a:spcPts val="100"/>
              </a:spcBef>
            </a:pPr>
            <a:r>
              <a:rPr sz="2400" b="1" i="1" spc="-5" dirty="0">
                <a:latin typeface="Calibri"/>
                <a:cs typeface="Calibri"/>
              </a:rPr>
              <a:t>Підготовка гірських порід </a:t>
            </a:r>
            <a:r>
              <a:rPr sz="2400" spc="-10" dirty="0">
                <a:latin typeface="Calibri"/>
                <a:cs typeface="Calibri"/>
              </a:rPr>
              <a:t>до </a:t>
            </a:r>
            <a:r>
              <a:rPr sz="2400" dirty="0">
                <a:latin typeface="Calibri"/>
                <a:cs typeface="Calibri"/>
              </a:rPr>
              <a:t>виймання </a:t>
            </a:r>
            <a:r>
              <a:rPr sz="2400" spc="-5" dirty="0">
                <a:latin typeface="Calibri"/>
                <a:cs typeface="Calibri"/>
              </a:rPr>
              <a:t>передбачає </a:t>
            </a:r>
            <a:r>
              <a:rPr sz="2400" spc="-5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приведення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порід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до </a:t>
            </a:r>
            <a:r>
              <a:rPr sz="2400" dirty="0">
                <a:latin typeface="Calibri"/>
                <a:cs typeface="Calibri"/>
              </a:rPr>
              <a:t>стану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зручного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для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найбільш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продуктивного, економічного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і безпечного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виконання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наступних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процесів.</a:t>
            </a:r>
            <a:endParaRPr sz="2400">
              <a:latin typeface="Calibri"/>
              <a:cs typeface="Calibri"/>
            </a:endParaRPr>
          </a:p>
          <a:p>
            <a:pPr marL="12700" marR="106934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Відповідно </a:t>
            </a:r>
            <a:r>
              <a:rPr sz="2400" spc="-10" dirty="0">
                <a:latin typeface="Calibri"/>
                <a:cs typeface="Calibri"/>
              </a:rPr>
              <a:t>до фізико-механічних властивостей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розроблюваних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порід </a:t>
            </a:r>
            <a:r>
              <a:rPr sz="2400" spc="-5" dirty="0">
                <a:latin typeface="Calibri"/>
                <a:cs typeface="Calibri"/>
              </a:rPr>
              <a:t>існує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кілька способів: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5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buFont typeface="Microsoft Sans Serif"/>
              <a:buChar char="•"/>
              <a:tabLst>
                <a:tab pos="241935" algn="l"/>
              </a:tabLst>
            </a:pPr>
            <a:r>
              <a:rPr sz="2400" b="1" spc="-5" dirty="0">
                <a:latin typeface="Calibri"/>
                <a:cs typeface="Calibri"/>
              </a:rPr>
              <a:t>без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попереднього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розпушування</a:t>
            </a:r>
            <a:r>
              <a:rPr sz="2400" dirty="0">
                <a:latin typeface="Calibri"/>
                <a:cs typeface="Calibri"/>
              </a:rPr>
              <a:t>:</a:t>
            </a:r>
            <a:endParaRPr sz="2400">
              <a:latin typeface="Calibri"/>
              <a:cs typeface="Calibri"/>
            </a:endParaRPr>
          </a:p>
          <a:p>
            <a:pPr marL="241300" marR="5080" indent="-229235">
              <a:lnSpc>
                <a:spcPct val="100000"/>
              </a:lnSpc>
              <a:buFont typeface="Microsoft Sans Serif"/>
              <a:buChar char="•"/>
              <a:tabLst>
                <a:tab pos="241935" algn="l"/>
              </a:tabLst>
            </a:pPr>
            <a:r>
              <a:rPr sz="2400" i="1" spc="-10" dirty="0">
                <a:latin typeface="Calibri"/>
                <a:cs typeface="Calibri"/>
              </a:rPr>
              <a:t>механічний </a:t>
            </a:r>
            <a:r>
              <a:rPr sz="2400" dirty="0">
                <a:latin typeface="Calibri"/>
                <a:cs typeface="Calibri"/>
              </a:rPr>
              <a:t>спосіб (за </a:t>
            </a:r>
            <a:r>
              <a:rPr sz="2400" spc="-15" dirty="0">
                <a:latin typeface="Calibri"/>
                <a:cs typeface="Calibri"/>
              </a:rPr>
              <a:t>допомогою </a:t>
            </a:r>
            <a:r>
              <a:rPr sz="2400" spc="-10" dirty="0">
                <a:latin typeface="Calibri"/>
                <a:cs typeface="Calibri"/>
              </a:rPr>
              <a:t>виконавчих </a:t>
            </a:r>
            <a:r>
              <a:rPr sz="2400" spc="-5" dirty="0">
                <a:latin typeface="Calibri"/>
                <a:cs typeface="Calibri"/>
              </a:rPr>
              <a:t>органів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гірничих машин);</a:t>
            </a:r>
            <a:endParaRPr sz="24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buFont typeface="Microsoft Sans Serif"/>
              <a:buChar char="•"/>
              <a:tabLst>
                <a:tab pos="241935" algn="l"/>
              </a:tabLst>
            </a:pPr>
            <a:r>
              <a:rPr sz="2400" i="1" dirty="0">
                <a:latin typeface="Calibri"/>
                <a:cs typeface="Calibri"/>
              </a:rPr>
              <a:t>фізичний</a:t>
            </a:r>
            <a:r>
              <a:rPr sz="2400" i="1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(електромагнітним</a:t>
            </a:r>
            <a:r>
              <a:rPr sz="2400" dirty="0">
                <a:latin typeface="Calibri"/>
                <a:cs typeface="Calibri"/>
              </a:rPr>
              <a:t> і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термічним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впливом);</a:t>
            </a:r>
            <a:endParaRPr sz="2400">
              <a:latin typeface="Calibri"/>
              <a:cs typeface="Calibri"/>
            </a:endParaRPr>
          </a:p>
          <a:p>
            <a:pPr marL="241300" marR="834390" indent="-229235">
              <a:lnSpc>
                <a:spcPct val="100000"/>
              </a:lnSpc>
              <a:buFont typeface="Microsoft Sans Serif"/>
              <a:buChar char="•"/>
              <a:tabLst>
                <a:tab pos="241935" algn="l"/>
              </a:tabLst>
            </a:pPr>
            <a:r>
              <a:rPr sz="2400" i="1" spc="-5" dirty="0">
                <a:latin typeface="Calibri"/>
                <a:cs typeface="Calibri"/>
              </a:rPr>
              <a:t>гідравлічний </a:t>
            </a:r>
            <a:r>
              <a:rPr sz="2400" spc="-5" dirty="0">
                <a:latin typeface="Calibri"/>
                <a:cs typeface="Calibri"/>
              </a:rPr>
              <a:t>(нагнітанням, </a:t>
            </a:r>
            <a:r>
              <a:rPr sz="2400" dirty="0">
                <a:latin typeface="Calibri"/>
                <a:cs typeface="Calibri"/>
              </a:rPr>
              <a:t>насиченням </a:t>
            </a:r>
            <a:r>
              <a:rPr sz="2400" spc="-20" dirty="0">
                <a:latin typeface="Calibri"/>
                <a:cs typeface="Calibri"/>
              </a:rPr>
              <a:t>водою,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розчиненням);</a:t>
            </a:r>
            <a:endParaRPr sz="24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5"/>
              </a:spcBef>
              <a:buFont typeface="Microsoft Sans Serif"/>
              <a:buChar char="•"/>
              <a:tabLst>
                <a:tab pos="241935" algn="l"/>
              </a:tabLst>
            </a:pPr>
            <a:r>
              <a:rPr sz="2400" i="1" spc="-5" dirty="0">
                <a:latin typeface="Calibri"/>
                <a:cs typeface="Calibri"/>
              </a:rPr>
              <a:t>хімічний</a:t>
            </a:r>
            <a:r>
              <a:rPr sz="2400" i="1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спосіб;</a:t>
            </a:r>
            <a:endParaRPr sz="240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buFont typeface="Microsoft Sans Serif"/>
              <a:buChar char="•"/>
              <a:tabLst>
                <a:tab pos="241935" algn="l"/>
              </a:tabLst>
            </a:pPr>
            <a:r>
              <a:rPr sz="2400" i="1" spc="-10" dirty="0">
                <a:latin typeface="Calibri"/>
                <a:cs typeface="Calibri"/>
              </a:rPr>
              <a:t>комбінований</a:t>
            </a:r>
            <a:r>
              <a:rPr sz="2400" i="1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спосіб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i="1" spc="-5" dirty="0">
                <a:latin typeface="Calibri"/>
                <a:cs typeface="Calibri"/>
              </a:rPr>
              <a:t>керованого обвалення.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12252" y="3352800"/>
            <a:ext cx="3599688" cy="336956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712456" y="1320546"/>
            <a:ext cx="411607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з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попереднім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розпушуванням</a:t>
            </a:r>
            <a:r>
              <a:rPr sz="2400" dirty="0">
                <a:latin typeface="Calibri"/>
                <a:cs typeface="Calibri"/>
              </a:rPr>
              <a:t>:</a:t>
            </a:r>
            <a:endParaRPr sz="2400">
              <a:latin typeface="Calibri"/>
              <a:cs typeface="Calibri"/>
            </a:endParaRPr>
          </a:p>
          <a:p>
            <a:pPr marL="12700" marR="391795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вибуховий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спосіб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підготовки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гірських </a:t>
            </a:r>
            <a:r>
              <a:rPr sz="2400" spc="-5" dirty="0">
                <a:latin typeface="Calibri"/>
                <a:cs typeface="Calibri"/>
              </a:rPr>
              <a:t>порід </a:t>
            </a:r>
            <a:r>
              <a:rPr sz="2400" dirty="0">
                <a:latin typeface="Calibri"/>
                <a:cs typeface="Calibri"/>
              </a:rPr>
              <a:t>при f &gt; </a:t>
            </a:r>
            <a:r>
              <a:rPr sz="2400" spc="-10" dirty="0">
                <a:latin typeface="Calibri"/>
                <a:cs typeface="Calibri"/>
              </a:rPr>
              <a:t>3,5...4 </a:t>
            </a:r>
            <a:r>
              <a:rPr sz="2400" spc="-5" dirty="0">
                <a:latin typeface="Calibri"/>
                <a:cs typeface="Calibri"/>
              </a:rPr>
              <a:t> (руйнування масиву </a:t>
            </a:r>
            <a:r>
              <a:rPr sz="2400" dirty="0">
                <a:latin typeface="Calibri"/>
                <a:cs typeface="Calibri"/>
              </a:rPr>
              <a:t>за 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допомогою</a:t>
            </a:r>
            <a:r>
              <a:rPr sz="2400" spc="-5" dirty="0">
                <a:latin typeface="Calibri"/>
                <a:cs typeface="Calibri"/>
              </a:rPr>
              <a:t> енергії вибуху).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78810" y="334771"/>
            <a:ext cx="596836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>
                <a:latin typeface="Microsoft Sans Serif"/>
                <a:cs typeface="Microsoft Sans Serif"/>
              </a:rPr>
              <a:t>Бульдозерне</a:t>
            </a:r>
            <a:r>
              <a:rPr spc="-85" dirty="0">
                <a:latin typeface="Microsoft Sans Serif"/>
                <a:cs typeface="Microsoft Sans Serif"/>
              </a:rPr>
              <a:t> </a:t>
            </a:r>
            <a:r>
              <a:rPr spc="-10" dirty="0">
                <a:latin typeface="Microsoft Sans Serif"/>
                <a:cs typeface="Microsoft Sans Serif"/>
              </a:rPr>
              <a:t>відвалоутворення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563624" y="1141475"/>
            <a:ext cx="9065260" cy="5690870"/>
            <a:chOff x="1563624" y="1141475"/>
            <a:chExt cx="9065260" cy="569087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36336" y="4088890"/>
              <a:ext cx="4892040" cy="27416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3624" y="4364734"/>
              <a:ext cx="4140708" cy="246735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57671" y="1141475"/>
              <a:ext cx="4802124" cy="294741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5460" y="1261871"/>
              <a:ext cx="3707891" cy="280720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879086" y="2694177"/>
              <a:ext cx="2327275" cy="2104390"/>
            </a:xfrm>
            <a:custGeom>
              <a:avLst/>
              <a:gdLst/>
              <a:ahLst/>
              <a:cxnLst/>
              <a:rect l="l" t="t" r="r" b="b"/>
              <a:pathLst>
                <a:path w="2327275" h="2104390">
                  <a:moveTo>
                    <a:pt x="30987" y="2024634"/>
                  </a:moveTo>
                  <a:lnTo>
                    <a:pt x="0" y="2104009"/>
                  </a:lnTo>
                  <a:lnTo>
                    <a:pt x="82041" y="2081149"/>
                  </a:lnTo>
                  <a:lnTo>
                    <a:pt x="70569" y="2068449"/>
                  </a:lnTo>
                  <a:lnTo>
                    <a:pt x="53466" y="2068449"/>
                  </a:lnTo>
                  <a:lnTo>
                    <a:pt x="40766" y="2054352"/>
                  </a:lnTo>
                  <a:lnTo>
                    <a:pt x="50163" y="2045860"/>
                  </a:lnTo>
                  <a:lnTo>
                    <a:pt x="30987" y="2024634"/>
                  </a:lnTo>
                  <a:close/>
                </a:path>
                <a:path w="2327275" h="2104390">
                  <a:moveTo>
                    <a:pt x="50163" y="2045860"/>
                  </a:moveTo>
                  <a:lnTo>
                    <a:pt x="40766" y="2054352"/>
                  </a:lnTo>
                  <a:lnTo>
                    <a:pt x="53466" y="2068449"/>
                  </a:lnTo>
                  <a:lnTo>
                    <a:pt x="62882" y="2059940"/>
                  </a:lnTo>
                  <a:lnTo>
                    <a:pt x="50163" y="2045860"/>
                  </a:lnTo>
                  <a:close/>
                </a:path>
                <a:path w="2327275" h="2104390">
                  <a:moveTo>
                    <a:pt x="62882" y="2059940"/>
                  </a:moveTo>
                  <a:lnTo>
                    <a:pt x="53466" y="2068449"/>
                  </a:lnTo>
                  <a:lnTo>
                    <a:pt x="70569" y="2068449"/>
                  </a:lnTo>
                  <a:lnTo>
                    <a:pt x="62882" y="2059940"/>
                  </a:lnTo>
                  <a:close/>
                </a:path>
                <a:path w="2327275" h="2104390">
                  <a:moveTo>
                    <a:pt x="2314066" y="0"/>
                  </a:moveTo>
                  <a:lnTo>
                    <a:pt x="50163" y="2045860"/>
                  </a:lnTo>
                  <a:lnTo>
                    <a:pt x="62882" y="2059940"/>
                  </a:lnTo>
                  <a:lnTo>
                    <a:pt x="2326766" y="14224"/>
                  </a:lnTo>
                  <a:lnTo>
                    <a:pt x="2314066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27301" y="4840601"/>
            <a:ext cx="7726045" cy="1267460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810"/>
              </a:spcBef>
            </a:pPr>
            <a:r>
              <a:rPr sz="2400" spc="-25" dirty="0">
                <a:latin typeface="Microsoft Sans Serif"/>
                <a:cs typeface="Microsoft Sans Serif"/>
              </a:rPr>
              <a:t>Схема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30" dirty="0">
                <a:latin typeface="Microsoft Sans Serif"/>
                <a:cs typeface="Microsoft Sans Serif"/>
              </a:rPr>
              <a:t>бульдозерного</a:t>
            </a:r>
            <a:r>
              <a:rPr sz="2400" spc="-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відвалу:</a:t>
            </a:r>
            <a:endParaRPr sz="2400">
              <a:latin typeface="Microsoft Sans Serif"/>
              <a:cs typeface="Microsoft Sans Serif"/>
            </a:endParaRPr>
          </a:p>
          <a:p>
            <a:pPr marL="12700" marR="5080" algn="ctr">
              <a:lnSpc>
                <a:spcPts val="2590"/>
              </a:lnSpc>
              <a:spcBef>
                <a:spcPts val="1040"/>
              </a:spcBef>
            </a:pPr>
            <a:r>
              <a:rPr sz="2400" dirty="0">
                <a:latin typeface="Microsoft Sans Serif"/>
                <a:cs typeface="Microsoft Sans Serif"/>
              </a:rPr>
              <a:t>Lф.о,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Lф.р,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Lф.п,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30" dirty="0">
                <a:latin typeface="Microsoft Sans Serif"/>
                <a:cs typeface="Microsoft Sans Serif"/>
              </a:rPr>
              <a:t>Lф.рез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-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5" dirty="0">
                <a:latin typeface="Microsoft Sans Serif"/>
                <a:cs typeface="Microsoft Sans Serif"/>
              </a:rPr>
              <a:t>відповідно</a:t>
            </a:r>
            <a:r>
              <a:rPr sz="2400" spc="55" dirty="0">
                <a:latin typeface="Microsoft Sans Serif"/>
                <a:cs typeface="Microsoft Sans Serif"/>
              </a:rPr>
              <a:t> </a:t>
            </a:r>
            <a:r>
              <a:rPr sz="2400" spc="-25" dirty="0">
                <a:latin typeface="Microsoft Sans Serif"/>
                <a:cs typeface="Microsoft Sans Serif"/>
              </a:rPr>
              <a:t>довжина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фронту </a:t>
            </a:r>
            <a:r>
              <a:rPr sz="2400" spc="-62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відвалу;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30" dirty="0">
                <a:latin typeface="Microsoft Sans Serif"/>
                <a:cs typeface="Microsoft Sans Serif"/>
              </a:rPr>
              <a:t>розвантаження;</a:t>
            </a:r>
            <a:r>
              <a:rPr sz="2400" spc="4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планування;</a:t>
            </a:r>
            <a:r>
              <a:rPr sz="2400" spc="45" dirty="0">
                <a:latin typeface="Microsoft Sans Serif"/>
                <a:cs typeface="Microsoft Sans Serif"/>
              </a:rPr>
              <a:t> </a:t>
            </a:r>
            <a:r>
              <a:rPr sz="2400" spc="-35" dirty="0">
                <a:latin typeface="Microsoft Sans Serif"/>
                <a:cs typeface="Microsoft Sans Serif"/>
              </a:rPr>
              <a:t>резервного</a:t>
            </a:r>
            <a:endParaRPr sz="240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07964" y="1700783"/>
            <a:ext cx="4860036" cy="288645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0" y="1700783"/>
            <a:ext cx="4152900" cy="2770632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65885" y="683209"/>
            <a:ext cx="91973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Відвальні</a:t>
            </a:r>
            <a:r>
              <a:rPr sz="3600" spc="-10" dirty="0"/>
              <a:t> </a:t>
            </a:r>
            <a:r>
              <a:rPr sz="3600" spc="-5" dirty="0"/>
              <a:t>роботи</a:t>
            </a:r>
            <a:r>
              <a:rPr sz="3600" spc="-10" dirty="0"/>
              <a:t> </a:t>
            </a:r>
            <a:r>
              <a:rPr sz="3600" dirty="0"/>
              <a:t>з</a:t>
            </a:r>
            <a:r>
              <a:rPr sz="3600" spc="-10" dirty="0"/>
              <a:t> </a:t>
            </a:r>
            <a:r>
              <a:rPr sz="3600" spc="-5" dirty="0"/>
              <a:t>використанням</a:t>
            </a:r>
            <a:r>
              <a:rPr sz="3600" spc="15" dirty="0"/>
              <a:t> </a:t>
            </a:r>
            <a:r>
              <a:rPr sz="3600" spc="-5" dirty="0"/>
              <a:t>вібротехніки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4372" y="1394460"/>
            <a:ext cx="7429500" cy="5050536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3923" y="537794"/>
            <a:ext cx="6778625" cy="94297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5080" indent="228600">
              <a:lnSpc>
                <a:spcPts val="3370"/>
              </a:lnSpc>
              <a:spcBef>
                <a:spcPts val="610"/>
              </a:spcBef>
            </a:pPr>
            <a:r>
              <a:rPr spc="-40" dirty="0">
                <a:latin typeface="Microsoft Sans Serif"/>
                <a:cs typeface="Microsoft Sans Serif"/>
              </a:rPr>
              <a:t>Технологія</a:t>
            </a:r>
            <a:r>
              <a:rPr spc="10" dirty="0">
                <a:latin typeface="Microsoft Sans Serif"/>
                <a:cs typeface="Microsoft Sans Serif"/>
              </a:rPr>
              <a:t> </a:t>
            </a:r>
            <a:r>
              <a:rPr spc="-10" dirty="0">
                <a:latin typeface="Microsoft Sans Serif"/>
                <a:cs typeface="Microsoft Sans Serif"/>
              </a:rPr>
              <a:t>відвалоутворення</a:t>
            </a:r>
            <a:r>
              <a:rPr spc="-5" dirty="0">
                <a:latin typeface="Microsoft Sans Serif"/>
                <a:cs typeface="Microsoft Sans Serif"/>
              </a:rPr>
              <a:t> </a:t>
            </a:r>
            <a:r>
              <a:rPr spc="-15" dirty="0">
                <a:latin typeface="Microsoft Sans Serif"/>
                <a:cs typeface="Microsoft Sans Serif"/>
              </a:rPr>
              <a:t>при </a:t>
            </a:r>
            <a:r>
              <a:rPr spc="-10" dirty="0">
                <a:latin typeface="Microsoft Sans Serif"/>
                <a:cs typeface="Microsoft Sans Serif"/>
              </a:rPr>
              <a:t> </a:t>
            </a:r>
            <a:r>
              <a:rPr spc="-30" dirty="0">
                <a:latin typeface="Microsoft Sans Serif"/>
                <a:cs typeface="Microsoft Sans Serif"/>
              </a:rPr>
              <a:t>конвеєрному</a:t>
            </a:r>
            <a:r>
              <a:rPr spc="10" dirty="0">
                <a:latin typeface="Microsoft Sans Serif"/>
                <a:cs typeface="Microsoft Sans Serif"/>
              </a:rPr>
              <a:t> </a:t>
            </a:r>
            <a:r>
              <a:rPr spc="-20" dirty="0">
                <a:latin typeface="Microsoft Sans Serif"/>
                <a:cs typeface="Microsoft Sans Serif"/>
              </a:rPr>
              <a:t>кар'єрному</a:t>
            </a:r>
            <a:r>
              <a:rPr spc="15" dirty="0">
                <a:latin typeface="Microsoft Sans Serif"/>
                <a:cs typeface="Microsoft Sans Serif"/>
              </a:rPr>
              <a:t> </a:t>
            </a:r>
            <a:r>
              <a:rPr spc="-20" dirty="0">
                <a:latin typeface="Microsoft Sans Serif"/>
                <a:cs typeface="Microsoft Sans Serif"/>
              </a:rPr>
              <a:t>транспорті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0555" y="1673351"/>
            <a:ext cx="3762755" cy="44196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9130" y="5996432"/>
            <a:ext cx="5647055" cy="75882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85240" marR="5080" indent="-1273175">
              <a:lnSpc>
                <a:spcPct val="100400"/>
              </a:lnSpc>
              <a:spcBef>
                <a:spcPts val="85"/>
              </a:spcBef>
            </a:pPr>
            <a:r>
              <a:rPr sz="2400" dirty="0">
                <a:latin typeface="Roboto"/>
                <a:cs typeface="Roboto"/>
              </a:rPr>
              <a:t>Схема </a:t>
            </a:r>
            <a:r>
              <a:rPr sz="2400" spc="-10" dirty="0">
                <a:latin typeface="Roboto"/>
                <a:cs typeface="Roboto"/>
              </a:rPr>
              <a:t>відсипання </a:t>
            </a:r>
            <a:r>
              <a:rPr sz="2400" spc="-15" dirty="0">
                <a:latin typeface="Roboto"/>
                <a:cs typeface="Roboto"/>
              </a:rPr>
              <a:t>відвалу </a:t>
            </a:r>
            <a:r>
              <a:rPr sz="2400" spc="10" dirty="0">
                <a:latin typeface="Roboto"/>
                <a:cs typeface="Roboto"/>
              </a:rPr>
              <a:t>консольним </a:t>
            </a:r>
            <a:r>
              <a:rPr sz="2400" spc="-585" dirty="0">
                <a:latin typeface="Roboto"/>
                <a:cs typeface="Roboto"/>
              </a:rPr>
              <a:t> </a:t>
            </a:r>
            <a:r>
              <a:rPr sz="2400" spc="-15" dirty="0">
                <a:latin typeface="Roboto"/>
                <a:cs typeface="Roboto"/>
              </a:rPr>
              <a:t>відвалоутворювачем</a:t>
            </a:r>
            <a:endParaRPr sz="2400">
              <a:latin typeface="Roboto"/>
              <a:cs typeface="Roboto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84035" y="1578863"/>
            <a:ext cx="4125467" cy="207873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84035" y="3767328"/>
            <a:ext cx="4131564" cy="2325624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351532" y="2180842"/>
            <a:ext cx="8310880" cy="4677410"/>
            <a:chOff x="2351532" y="2180842"/>
            <a:chExt cx="8310880" cy="467741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6752" y="2180842"/>
              <a:ext cx="4645152" cy="467715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1532" y="3933442"/>
              <a:ext cx="3672840" cy="280415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48959" y="411302"/>
            <a:ext cx="125349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solidFill>
                  <a:srgbClr val="333333"/>
                </a:solidFill>
                <a:latin typeface="Microsoft Sans Serif"/>
                <a:cs typeface="Microsoft Sans Serif"/>
              </a:rPr>
              <a:t>С</a:t>
            </a:r>
            <a:r>
              <a:rPr spc="-30" dirty="0">
                <a:solidFill>
                  <a:srgbClr val="333333"/>
                </a:solidFill>
                <a:latin typeface="Microsoft Sans Serif"/>
                <a:cs typeface="Microsoft Sans Serif"/>
              </a:rPr>
              <a:t>хеми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777488" y="913761"/>
            <a:ext cx="6812915" cy="1156335"/>
          </a:xfrm>
          <a:prstGeom prst="rect">
            <a:avLst/>
          </a:prstGeom>
        </p:spPr>
        <p:txBody>
          <a:bodyPr vert="horz" wrap="square" lIns="0" tIns="21145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64"/>
              </a:spcBef>
            </a:pPr>
            <a:r>
              <a:rPr sz="2400" spc="-30" dirty="0">
                <a:solidFill>
                  <a:srgbClr val="333333"/>
                </a:solidFill>
                <a:latin typeface="Microsoft Sans Serif"/>
                <a:cs typeface="Microsoft Sans Serif"/>
              </a:rPr>
              <a:t>консольного</a:t>
            </a:r>
            <a:r>
              <a:rPr sz="2400" spc="55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24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відвалоутворювача</a:t>
            </a:r>
            <a:r>
              <a:rPr sz="2400" spc="60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333333"/>
                </a:solidFill>
                <a:latin typeface="Microsoft Sans Serif"/>
                <a:cs typeface="Microsoft Sans Serif"/>
              </a:rPr>
              <a:t>та</a:t>
            </a:r>
            <a:endParaRPr sz="2400">
              <a:latin typeface="Microsoft Sans Serif"/>
              <a:cs typeface="Microsoft Sans Serif"/>
            </a:endParaRPr>
          </a:p>
          <a:p>
            <a:pPr marL="2490470">
              <a:lnSpc>
                <a:spcPct val="100000"/>
              </a:lnSpc>
              <a:spcBef>
                <a:spcPts val="1575"/>
              </a:spcBef>
            </a:pPr>
            <a:r>
              <a:rPr sz="2400" spc="-30" dirty="0">
                <a:solidFill>
                  <a:srgbClr val="333333"/>
                </a:solidFill>
                <a:latin typeface="Microsoft Sans Serif"/>
                <a:cs typeface="Microsoft Sans Serif"/>
              </a:rPr>
              <a:t>конвеєрного</a:t>
            </a:r>
            <a:r>
              <a:rPr sz="2400" spc="55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Microsoft Sans Serif"/>
                <a:cs typeface="Microsoft Sans Serif"/>
              </a:rPr>
              <a:t>перевантажувача</a:t>
            </a:r>
            <a:endParaRPr sz="2400">
              <a:latin typeface="Microsoft Sans Serif"/>
              <a:cs typeface="Microsoft Sans Serif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83664" y="1629155"/>
            <a:ext cx="3924300" cy="2183892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36867" y="1066292"/>
            <a:ext cx="4649470" cy="228092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218440" marR="211454" algn="ctr">
              <a:lnSpc>
                <a:spcPct val="90000"/>
              </a:lnSpc>
              <a:spcBef>
                <a:spcPts val="575"/>
              </a:spcBef>
            </a:pPr>
            <a:r>
              <a:rPr sz="4000" spc="-30" dirty="0"/>
              <a:t>Схема</a:t>
            </a:r>
            <a:r>
              <a:rPr sz="4000" spc="-135" dirty="0"/>
              <a:t> </a:t>
            </a:r>
            <a:r>
              <a:rPr sz="4000" spc="-40" dirty="0"/>
              <a:t>переміщення </a:t>
            </a:r>
            <a:r>
              <a:rPr sz="4000" spc="-890" dirty="0"/>
              <a:t> </a:t>
            </a:r>
            <a:r>
              <a:rPr sz="4000" spc="-35" dirty="0"/>
              <a:t>розкривних </a:t>
            </a:r>
            <a:r>
              <a:rPr sz="4000" spc="-25" dirty="0"/>
              <a:t>порід </a:t>
            </a:r>
            <a:r>
              <a:rPr sz="4000" spc="-20" dirty="0"/>
              <a:t> </a:t>
            </a:r>
            <a:r>
              <a:rPr sz="4000" spc="-35" dirty="0"/>
              <a:t>транспортно-</a:t>
            </a:r>
            <a:endParaRPr sz="4000"/>
          </a:p>
          <a:p>
            <a:pPr algn="ctr">
              <a:lnSpc>
                <a:spcPts val="4320"/>
              </a:lnSpc>
            </a:pPr>
            <a:r>
              <a:rPr sz="4000" spc="-35" dirty="0"/>
              <a:t>відвальними</a:t>
            </a:r>
            <a:r>
              <a:rPr sz="4000" spc="-145" dirty="0"/>
              <a:t> </a:t>
            </a:r>
            <a:r>
              <a:rPr sz="4000" spc="-30" dirty="0"/>
              <a:t>мостами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48283"/>
            <a:ext cx="5884163" cy="5963412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3183" y="495680"/>
            <a:ext cx="71164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35" dirty="0">
                <a:latin typeface="Calibri"/>
                <a:cs typeface="Calibri"/>
              </a:rPr>
              <a:t>РЕКУЛЬТИВАЦІЯ</a:t>
            </a:r>
            <a:r>
              <a:rPr sz="2400" b="1" i="1" spc="250" dirty="0">
                <a:latin typeface="Calibri"/>
                <a:cs typeface="Calibri"/>
              </a:rPr>
              <a:t> </a:t>
            </a:r>
            <a:r>
              <a:rPr sz="2400" b="1" i="1" spc="-10" dirty="0">
                <a:latin typeface="Calibri"/>
                <a:cs typeface="Calibri"/>
              </a:rPr>
              <a:t>ПОВЕРХНІ</a:t>
            </a:r>
            <a:r>
              <a:rPr sz="2400" b="1" i="1" spc="250" dirty="0">
                <a:latin typeface="Calibri"/>
                <a:cs typeface="Calibri"/>
              </a:rPr>
              <a:t> </a:t>
            </a:r>
            <a:r>
              <a:rPr sz="2400" b="1" i="1" spc="-5" dirty="0">
                <a:latin typeface="Calibri"/>
                <a:cs typeface="Calibri"/>
              </a:rPr>
              <a:t>ВІДВАЛІВ</a:t>
            </a:r>
            <a:r>
              <a:rPr sz="2400" b="1" i="1" spc="2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26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це</a:t>
            </a:r>
            <a:r>
              <a:rPr sz="2400" spc="27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заключний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3183" y="824560"/>
            <a:ext cx="71170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11225" algn="l"/>
                <a:tab pos="2321560" algn="l"/>
                <a:tab pos="3751579" algn="l"/>
                <a:tab pos="4808855" algn="l"/>
                <a:tab pos="6633209" algn="l"/>
              </a:tabLst>
            </a:pPr>
            <a:r>
              <a:rPr sz="2400" spc="-10" dirty="0">
                <a:latin typeface="Calibri"/>
                <a:cs typeface="Calibri"/>
              </a:rPr>
              <a:t>е</a:t>
            </a:r>
            <a:r>
              <a:rPr sz="2400" spc="-5" dirty="0">
                <a:latin typeface="Calibri"/>
                <a:cs typeface="Calibri"/>
              </a:rPr>
              <a:t>та</a:t>
            </a:r>
            <a:r>
              <a:rPr sz="2400" dirty="0">
                <a:latin typeface="Calibri"/>
                <a:cs typeface="Calibri"/>
              </a:rPr>
              <a:t>п	в</a:t>
            </a:r>
            <a:r>
              <a:rPr sz="2400" spc="-30" dirty="0">
                <a:latin typeface="Calibri"/>
                <a:cs typeface="Calibri"/>
              </a:rPr>
              <a:t>е</a:t>
            </a:r>
            <a:r>
              <a:rPr sz="2400" spc="-20" dirty="0">
                <a:latin typeface="Calibri"/>
                <a:cs typeface="Calibri"/>
              </a:rPr>
              <a:t>д</a:t>
            </a:r>
            <a:r>
              <a:rPr sz="2400" dirty="0">
                <a:latin typeface="Calibri"/>
                <a:cs typeface="Calibri"/>
              </a:rPr>
              <a:t>ення	гірн</a:t>
            </a:r>
            <a:r>
              <a:rPr sz="2400" spc="-10" dirty="0">
                <a:latin typeface="Calibri"/>
                <a:cs typeface="Calibri"/>
              </a:rPr>
              <a:t>и</a:t>
            </a:r>
            <a:r>
              <a:rPr sz="2400" dirty="0">
                <a:latin typeface="Calibri"/>
                <a:cs typeface="Calibri"/>
              </a:rPr>
              <a:t>чих	</a:t>
            </a:r>
            <a:r>
              <a:rPr sz="2400" spc="-5" dirty="0">
                <a:latin typeface="Calibri"/>
                <a:cs typeface="Calibri"/>
              </a:rPr>
              <a:t>р</a:t>
            </a:r>
            <a:r>
              <a:rPr sz="2400" spc="-10" dirty="0">
                <a:latin typeface="Calibri"/>
                <a:cs typeface="Calibri"/>
              </a:rPr>
              <a:t>об</a:t>
            </a:r>
            <a:r>
              <a:rPr sz="2400" dirty="0">
                <a:latin typeface="Calibri"/>
                <a:cs typeface="Calibri"/>
              </a:rPr>
              <a:t>і</a:t>
            </a:r>
            <a:r>
              <a:rPr sz="2400" spc="-105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,	нео</a:t>
            </a:r>
            <a:r>
              <a:rPr sz="2400" spc="-40" dirty="0">
                <a:latin typeface="Calibri"/>
                <a:cs typeface="Calibri"/>
              </a:rPr>
              <a:t>б</a:t>
            </a:r>
            <a:r>
              <a:rPr sz="2400" spc="-5" dirty="0">
                <a:latin typeface="Calibri"/>
                <a:cs typeface="Calibri"/>
              </a:rPr>
              <a:t>х</a:t>
            </a:r>
            <a:r>
              <a:rPr sz="2400" spc="-10" dirty="0">
                <a:latin typeface="Calibri"/>
                <a:cs typeface="Calibri"/>
              </a:rPr>
              <a:t>і</a:t>
            </a:r>
            <a:r>
              <a:rPr sz="2400" spc="-5" dirty="0">
                <a:latin typeface="Calibri"/>
                <a:cs typeface="Calibri"/>
              </a:rPr>
              <a:t>дни</a:t>
            </a:r>
            <a:r>
              <a:rPr sz="2400" dirty="0">
                <a:latin typeface="Calibri"/>
                <a:cs typeface="Calibri"/>
              </a:rPr>
              <a:t>й	</a:t>
            </a:r>
            <a:r>
              <a:rPr sz="2400" spc="-5" dirty="0">
                <a:latin typeface="Calibri"/>
                <a:cs typeface="Calibri"/>
              </a:rPr>
              <a:t>для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3183" y="1154429"/>
            <a:ext cx="7118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10080" algn="l"/>
                <a:tab pos="4531360" algn="l"/>
                <a:tab pos="5530215" algn="l"/>
              </a:tabLst>
            </a:pPr>
            <a:r>
              <a:rPr sz="2400" spc="-5" dirty="0">
                <a:latin typeface="Calibri"/>
                <a:cs typeface="Calibri"/>
              </a:rPr>
              <a:t>відновлення	</a:t>
            </a:r>
            <a:r>
              <a:rPr sz="2400" spc="-10" dirty="0">
                <a:latin typeface="Calibri"/>
                <a:cs typeface="Calibri"/>
              </a:rPr>
              <a:t>грунторослинного	</a:t>
            </a:r>
            <a:r>
              <a:rPr sz="2400" spc="-15" dirty="0">
                <a:latin typeface="Calibri"/>
                <a:cs typeface="Calibri"/>
              </a:rPr>
              <a:t>шару,	</a:t>
            </a:r>
            <a:r>
              <a:rPr sz="2400" spc="-10" dirty="0">
                <a:latin typeface="Calibri"/>
                <a:cs typeface="Calibri"/>
              </a:rPr>
              <a:t>порушеного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3183" y="1392569"/>
            <a:ext cx="2789555" cy="139573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2400" spc="-5" dirty="0">
                <a:latin typeface="Calibri"/>
                <a:cs typeface="Calibri"/>
              </a:rPr>
              <a:t>гірничими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роботами.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2400" b="1" spc="-35" dirty="0">
                <a:latin typeface="Calibri"/>
                <a:cs typeface="Calibri"/>
              </a:rPr>
              <a:t>Типи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рекультивації:</a:t>
            </a:r>
            <a:endParaRPr sz="24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10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400" spc="-5" dirty="0">
                <a:latin typeface="Calibri"/>
                <a:cs typeface="Calibri"/>
              </a:rPr>
              <a:t>гірничо-технічна;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3183" y="2852420"/>
            <a:ext cx="16617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sz="2400" spc="-10" dirty="0">
                <a:latin typeface="Calibri"/>
                <a:cs typeface="Calibri"/>
              </a:rPr>
              <a:t>біологічна.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165592" y="519683"/>
            <a:ext cx="4006850" cy="6187440"/>
            <a:chOff x="8165592" y="519683"/>
            <a:chExt cx="4006850" cy="618744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65592" y="519683"/>
              <a:ext cx="4006596" cy="30038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65592" y="3703319"/>
              <a:ext cx="4006596" cy="300380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202420" y="2964941"/>
              <a:ext cx="554355" cy="1278890"/>
            </a:xfrm>
            <a:custGeom>
              <a:avLst/>
              <a:gdLst/>
              <a:ahLst/>
              <a:cxnLst/>
              <a:rect l="l" t="t" r="r" b="b"/>
              <a:pathLst>
                <a:path w="554354" h="1278889">
                  <a:moveTo>
                    <a:pt x="160527" y="0"/>
                  </a:moveTo>
                  <a:lnTo>
                    <a:pt x="0" y="45974"/>
                  </a:lnTo>
                  <a:lnTo>
                    <a:pt x="313562" y="1141349"/>
                  </a:lnTo>
                  <a:lnTo>
                    <a:pt x="233299" y="1164336"/>
                  </a:lnTo>
                  <a:lnTo>
                    <a:pt x="439800" y="1278890"/>
                  </a:lnTo>
                  <a:lnTo>
                    <a:pt x="554354" y="1072515"/>
                  </a:lnTo>
                  <a:lnTo>
                    <a:pt x="474090" y="1095502"/>
                  </a:lnTo>
                  <a:lnTo>
                    <a:pt x="160527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60604" y="3674364"/>
            <a:ext cx="7731759" cy="923925"/>
          </a:xfrm>
          <a:prstGeom prst="rect">
            <a:avLst/>
          </a:prstGeom>
          <a:solidFill>
            <a:srgbClr val="FFFFFF"/>
          </a:solidFill>
          <a:ln w="12700">
            <a:solidFill>
              <a:srgbClr val="5B9BD4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 marR="89535">
              <a:lnSpc>
                <a:spcPct val="100000"/>
              </a:lnSpc>
              <a:spcBef>
                <a:spcPts val="320"/>
              </a:spcBef>
            </a:pPr>
            <a:r>
              <a:rPr sz="1800" b="1" spc="-10" dirty="0">
                <a:solidFill>
                  <a:srgbClr val="1F2021"/>
                </a:solidFill>
                <a:latin typeface="Arial"/>
                <a:cs typeface="Arial"/>
              </a:rPr>
              <a:t>Гірничотехнічна</a:t>
            </a:r>
            <a:r>
              <a:rPr sz="1800" b="1" spc="50" dirty="0">
                <a:solidFill>
                  <a:srgbClr val="1F2021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F2021"/>
                </a:solidFill>
                <a:latin typeface="Arial"/>
                <a:cs typeface="Arial"/>
              </a:rPr>
              <a:t>рекультивація</a:t>
            </a:r>
            <a:r>
              <a:rPr sz="1800" b="1" spc="90" dirty="0">
                <a:solidFill>
                  <a:srgbClr val="1F2021"/>
                </a:solidFill>
                <a:latin typeface="Arial"/>
                <a:cs typeface="Arial"/>
              </a:rPr>
              <a:t> </a:t>
            </a:r>
            <a:r>
              <a:rPr sz="1800" spc="745" dirty="0">
                <a:solidFill>
                  <a:srgbClr val="1F2021"/>
                </a:solidFill>
                <a:latin typeface="Microsoft Sans Serif"/>
                <a:cs typeface="Microsoft Sans Serif"/>
              </a:rPr>
              <a:t>—</a:t>
            </a:r>
            <a:r>
              <a:rPr sz="1800" spc="2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1F2021"/>
                </a:solidFill>
                <a:latin typeface="Microsoft Sans Serif"/>
                <a:cs typeface="Microsoft Sans Serif"/>
              </a:rPr>
              <a:t>це</a:t>
            </a:r>
            <a:r>
              <a:rPr sz="1800" spc="3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35" dirty="0">
                <a:solidFill>
                  <a:srgbClr val="1F2021"/>
                </a:solidFill>
                <a:latin typeface="Microsoft Sans Serif"/>
                <a:cs typeface="Microsoft Sans Serif"/>
              </a:rPr>
              <a:t>комплекс</a:t>
            </a:r>
            <a:r>
              <a:rPr sz="1800" spc="2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1F2021"/>
                </a:solidFill>
                <a:latin typeface="Microsoft Sans Serif"/>
                <a:cs typeface="Microsoft Sans Serif"/>
              </a:rPr>
              <a:t>заходів,</a:t>
            </a:r>
            <a:r>
              <a:rPr sz="1800" spc="4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1F2021"/>
                </a:solidFill>
                <a:latin typeface="Microsoft Sans Serif"/>
                <a:cs typeface="Microsoft Sans Serif"/>
              </a:rPr>
              <a:t>спрямованих </a:t>
            </a:r>
            <a:r>
              <a:rPr sz="1800" spc="-46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1F2021"/>
                </a:solidFill>
                <a:latin typeface="Microsoft Sans Serif"/>
                <a:cs typeface="Microsoft Sans Serif"/>
              </a:rPr>
              <a:t>на</a:t>
            </a:r>
            <a:r>
              <a:rPr sz="1800" spc="2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1F2021"/>
                </a:solidFill>
                <a:latin typeface="Microsoft Sans Serif"/>
                <a:cs typeface="Microsoft Sans Serif"/>
              </a:rPr>
              <a:t>відновлення</a:t>
            </a:r>
            <a:r>
              <a:rPr sz="1800" spc="3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1F2021"/>
                </a:solidFill>
                <a:latin typeface="Microsoft Sans Serif"/>
                <a:cs typeface="Microsoft Sans Serif"/>
              </a:rPr>
              <a:t>продуктивності</a:t>
            </a:r>
            <a:r>
              <a:rPr sz="1800" spc="3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1F2021"/>
                </a:solidFill>
                <a:latin typeface="Microsoft Sans Serif"/>
                <a:cs typeface="Microsoft Sans Serif"/>
              </a:rPr>
              <a:t>порушених</a:t>
            </a:r>
            <a:r>
              <a:rPr sz="1800" spc="7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35" dirty="0">
                <a:solidFill>
                  <a:srgbClr val="1F2021"/>
                </a:solidFill>
                <a:latin typeface="Microsoft Sans Serif"/>
                <a:cs typeface="Microsoft Sans Serif"/>
              </a:rPr>
              <a:t>земель,</a:t>
            </a:r>
            <a:r>
              <a:rPr sz="1800" spc="2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1F2021"/>
                </a:solidFill>
                <a:latin typeface="Microsoft Sans Serif"/>
                <a:cs typeface="Microsoft Sans Serif"/>
              </a:rPr>
              <a:t>а</a:t>
            </a:r>
            <a:r>
              <a:rPr sz="1800" spc="2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45" dirty="0">
                <a:solidFill>
                  <a:srgbClr val="1F2021"/>
                </a:solidFill>
                <a:latin typeface="Microsoft Sans Serif"/>
                <a:cs typeface="Microsoft Sans Serif"/>
              </a:rPr>
              <a:t>також</a:t>
            </a:r>
            <a:r>
              <a:rPr sz="1800" spc="2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1F2021"/>
                </a:solidFill>
                <a:latin typeface="Microsoft Sans Serif"/>
                <a:cs typeface="Microsoft Sans Serif"/>
              </a:rPr>
              <a:t>на</a:t>
            </a:r>
            <a:endParaRPr sz="1800">
              <a:latin typeface="Microsoft Sans Serif"/>
              <a:cs typeface="Microsoft Sans Serif"/>
            </a:endParaRPr>
          </a:p>
          <a:p>
            <a:pPr marL="91440">
              <a:lnSpc>
                <a:spcPts val="2110"/>
              </a:lnSpc>
            </a:pPr>
            <a:r>
              <a:rPr sz="1800" spc="-15" dirty="0">
                <a:solidFill>
                  <a:srgbClr val="1F2021"/>
                </a:solidFill>
                <a:latin typeface="Microsoft Sans Serif"/>
                <a:cs typeface="Microsoft Sans Serif"/>
              </a:rPr>
              <a:t>поліпшення</a:t>
            </a:r>
            <a:r>
              <a:rPr sz="1800" spc="4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1F2021"/>
                </a:solidFill>
                <a:latin typeface="Microsoft Sans Serif"/>
                <a:cs typeface="Microsoft Sans Serif"/>
              </a:rPr>
              <a:t>умов</a:t>
            </a:r>
            <a:r>
              <a:rPr sz="1800" spc="6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1F2021"/>
                </a:solidFill>
                <a:latin typeface="Microsoft Sans Serif"/>
                <a:cs typeface="Microsoft Sans Serif"/>
              </a:rPr>
              <a:t>навколишнього</a:t>
            </a:r>
            <a:r>
              <a:rPr sz="1800" spc="1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1F2021"/>
                </a:solidFill>
                <a:latin typeface="Microsoft Sans Serif"/>
                <a:cs typeface="Microsoft Sans Serif"/>
              </a:rPr>
              <a:t>середовища.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1647" y="4764023"/>
            <a:ext cx="7760334" cy="2032000"/>
          </a:xfrm>
          <a:prstGeom prst="rect">
            <a:avLst/>
          </a:prstGeom>
          <a:solidFill>
            <a:srgbClr val="FFFFFF"/>
          </a:solidFill>
          <a:ln w="12700">
            <a:solidFill>
              <a:srgbClr val="5B9BD4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800" b="1" spc="-10" dirty="0">
                <a:solidFill>
                  <a:srgbClr val="1F2021"/>
                </a:solidFill>
                <a:latin typeface="Arial"/>
                <a:cs typeface="Arial"/>
              </a:rPr>
              <a:t>Біологічний</a:t>
            </a:r>
            <a:r>
              <a:rPr sz="1800" b="1" spc="10" dirty="0">
                <a:solidFill>
                  <a:srgbClr val="1F2021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1F2021"/>
                </a:solidFill>
                <a:latin typeface="Microsoft Sans Serif"/>
                <a:cs typeface="Microsoft Sans Serif"/>
              </a:rPr>
              <a:t>етап</a:t>
            </a:r>
            <a:r>
              <a:rPr sz="1800" spc="2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1F2021"/>
                </a:solidFill>
                <a:latin typeface="Microsoft Sans Serif"/>
                <a:cs typeface="Microsoft Sans Serif"/>
              </a:rPr>
              <a:t>рекультивації</a:t>
            </a:r>
            <a:r>
              <a:rPr sz="1800" spc="3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1F2021"/>
                </a:solidFill>
                <a:latin typeface="Microsoft Sans Serif"/>
                <a:cs typeface="Microsoft Sans Serif"/>
              </a:rPr>
              <a:t>включає</a:t>
            </a:r>
            <a:r>
              <a:rPr sz="1800" spc="-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1F2021"/>
                </a:solidFill>
                <a:latin typeface="Microsoft Sans Serif"/>
                <a:cs typeface="Microsoft Sans Serif"/>
              </a:rPr>
              <a:t>заходи</a:t>
            </a:r>
            <a:r>
              <a:rPr sz="1800" spc="2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75" dirty="0">
                <a:solidFill>
                  <a:srgbClr val="1F2021"/>
                </a:solidFill>
                <a:latin typeface="Microsoft Sans Serif"/>
                <a:cs typeface="Microsoft Sans Serif"/>
              </a:rPr>
              <a:t>з</a:t>
            </a:r>
            <a:r>
              <a:rPr sz="1800" spc="3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1F2021"/>
                </a:solidFill>
                <a:latin typeface="Microsoft Sans Serif"/>
                <a:cs typeface="Microsoft Sans Serif"/>
              </a:rPr>
              <a:t>відновлення</a:t>
            </a:r>
            <a:endParaRPr sz="1800">
              <a:latin typeface="Microsoft Sans Serif"/>
              <a:cs typeface="Microsoft Sans Serif"/>
            </a:endParaRPr>
          </a:p>
          <a:p>
            <a:pPr marL="91440" marR="151130">
              <a:lnSpc>
                <a:spcPct val="100000"/>
              </a:lnSpc>
              <a:spcBef>
                <a:spcPts val="5"/>
              </a:spcBef>
            </a:pPr>
            <a:r>
              <a:rPr sz="1800" spc="-20" dirty="0">
                <a:solidFill>
                  <a:srgbClr val="1F2021"/>
                </a:solidFill>
                <a:latin typeface="Microsoft Sans Serif"/>
                <a:cs typeface="Microsoft Sans Serif"/>
              </a:rPr>
              <a:t>продуктивності</a:t>
            </a:r>
            <a:r>
              <a:rPr sz="1800" spc="3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35" dirty="0">
                <a:solidFill>
                  <a:srgbClr val="1F2021"/>
                </a:solidFill>
                <a:latin typeface="Microsoft Sans Serif"/>
                <a:cs typeface="Microsoft Sans Serif"/>
              </a:rPr>
              <a:t>земель,</a:t>
            </a:r>
            <a:r>
              <a:rPr sz="1800" spc="3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45" dirty="0">
                <a:solidFill>
                  <a:srgbClr val="1F2021"/>
                </a:solidFill>
                <a:latin typeface="Microsoft Sans Serif"/>
                <a:cs typeface="Microsoft Sans Serif"/>
              </a:rPr>
              <a:t>які</a:t>
            </a:r>
            <a:r>
              <a:rPr sz="1800" spc="2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1F2021"/>
                </a:solidFill>
                <a:latin typeface="Microsoft Sans Serif"/>
                <a:cs typeface="Microsoft Sans Serif"/>
              </a:rPr>
              <a:t>здійснюються</a:t>
            </a:r>
            <a:r>
              <a:rPr sz="1800" spc="-1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1F2021"/>
                </a:solidFill>
                <a:latin typeface="Microsoft Sans Serif"/>
                <a:cs typeface="Microsoft Sans Serif"/>
              </a:rPr>
              <a:t>після</a:t>
            </a:r>
            <a:r>
              <a:rPr sz="1800" spc="3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1F2021"/>
                </a:solidFill>
                <a:latin typeface="Microsoft Sans Serif"/>
                <a:cs typeface="Microsoft Sans Serif"/>
              </a:rPr>
              <a:t>технічної</a:t>
            </a:r>
            <a:r>
              <a:rPr sz="1800" spc="6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1F2021"/>
                </a:solidFill>
                <a:latin typeface="Microsoft Sans Serif"/>
                <a:cs typeface="Microsoft Sans Serif"/>
              </a:rPr>
              <a:t>рекультивації. </a:t>
            </a:r>
            <a:r>
              <a:rPr sz="1800" spc="-46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1F2021"/>
                </a:solidFill>
                <a:latin typeface="Microsoft Sans Serif"/>
                <a:cs typeface="Microsoft Sans Serif"/>
              </a:rPr>
              <a:t>Біологічна</a:t>
            </a:r>
            <a:r>
              <a:rPr sz="1800" spc="4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1F2021"/>
                </a:solidFill>
                <a:latin typeface="Microsoft Sans Serif"/>
                <a:cs typeface="Microsoft Sans Serif"/>
              </a:rPr>
              <a:t>рекультивація</a:t>
            </a:r>
            <a:r>
              <a:rPr sz="1800" spc="3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1F2021"/>
                </a:solidFill>
                <a:latin typeface="Microsoft Sans Serif"/>
                <a:cs typeface="Microsoft Sans Serif"/>
              </a:rPr>
              <a:t>включає</a:t>
            </a:r>
            <a:r>
              <a:rPr sz="1800" spc="-1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35" dirty="0">
                <a:solidFill>
                  <a:srgbClr val="1F2021"/>
                </a:solidFill>
                <a:latin typeface="Microsoft Sans Serif"/>
                <a:cs typeface="Microsoft Sans Serif"/>
              </a:rPr>
              <a:t>комплекс</a:t>
            </a:r>
            <a:r>
              <a:rPr sz="1800" spc="1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1F2021"/>
                </a:solidFill>
                <a:latin typeface="Microsoft Sans Serif"/>
                <a:cs typeface="Microsoft Sans Serif"/>
              </a:rPr>
              <a:t>агротехнічних</a:t>
            </a:r>
            <a:r>
              <a:rPr sz="1800" spc="4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1F2021"/>
                </a:solidFill>
                <a:latin typeface="Microsoft Sans Serif"/>
                <a:cs typeface="Microsoft Sans Serif"/>
              </a:rPr>
              <a:t>та</a:t>
            </a:r>
            <a:r>
              <a:rPr sz="1800" spc="2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1F2021"/>
                </a:solidFill>
                <a:latin typeface="Microsoft Sans Serif"/>
                <a:cs typeface="Microsoft Sans Serif"/>
              </a:rPr>
              <a:t>інших </a:t>
            </a:r>
            <a:r>
              <a:rPr sz="1800" spc="-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1F2021"/>
                </a:solidFill>
                <a:latin typeface="Microsoft Sans Serif"/>
                <a:cs typeface="Microsoft Sans Serif"/>
              </a:rPr>
              <a:t>заходів</a:t>
            </a:r>
            <a:r>
              <a:rPr sz="1800" spc="4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75" dirty="0">
                <a:solidFill>
                  <a:srgbClr val="1F2021"/>
                </a:solidFill>
                <a:latin typeface="Microsoft Sans Serif"/>
                <a:cs typeface="Microsoft Sans Serif"/>
              </a:rPr>
              <a:t>з</a:t>
            </a:r>
            <a:r>
              <a:rPr sz="1800" spc="3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1F2021"/>
                </a:solidFill>
                <a:latin typeface="Microsoft Sans Serif"/>
                <a:cs typeface="Microsoft Sans Serif"/>
              </a:rPr>
              <a:t>відновлення</a:t>
            </a:r>
            <a:r>
              <a:rPr sz="1800" spc="3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1F2021"/>
                </a:solidFill>
                <a:latin typeface="Microsoft Sans Serif"/>
                <a:cs typeface="Microsoft Sans Serif"/>
              </a:rPr>
              <a:t>родючості</a:t>
            </a:r>
            <a:r>
              <a:rPr sz="1800" spc="2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1F2021"/>
                </a:solidFill>
                <a:latin typeface="Microsoft Sans Serif"/>
                <a:cs typeface="Microsoft Sans Serif"/>
              </a:rPr>
              <a:t>ґрунтів,</a:t>
            </a:r>
            <a:r>
              <a:rPr sz="1800" spc="6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1F2021"/>
                </a:solidFill>
                <a:latin typeface="Microsoft Sans Serif"/>
                <a:cs typeface="Microsoft Sans Serif"/>
              </a:rPr>
              <a:t>підвищення</a:t>
            </a:r>
            <a:r>
              <a:rPr sz="1800" spc="4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1F2021"/>
                </a:solidFill>
                <a:latin typeface="Microsoft Sans Serif"/>
                <a:cs typeface="Microsoft Sans Serif"/>
              </a:rPr>
              <a:t>продуктивності </a:t>
            </a:r>
            <a:r>
              <a:rPr sz="1800" spc="-1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1F2021"/>
                </a:solidFill>
                <a:latin typeface="Microsoft Sans Serif"/>
                <a:cs typeface="Microsoft Sans Serif"/>
              </a:rPr>
              <a:t>сільськогосподарських</a:t>
            </a:r>
            <a:r>
              <a:rPr sz="1800" spc="1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1F2021"/>
                </a:solidFill>
                <a:latin typeface="Microsoft Sans Serif"/>
                <a:cs typeface="Microsoft Sans Serif"/>
              </a:rPr>
              <a:t>і</a:t>
            </a:r>
            <a:r>
              <a:rPr sz="1800" spc="2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1F2021"/>
                </a:solidFill>
                <a:latin typeface="Microsoft Sans Serif"/>
                <a:cs typeface="Microsoft Sans Serif"/>
              </a:rPr>
              <a:t>лісових</a:t>
            </a:r>
            <a:r>
              <a:rPr sz="1800" spc="1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1F2021"/>
                </a:solidFill>
                <a:latin typeface="Microsoft Sans Serif"/>
                <a:cs typeface="Microsoft Sans Serif"/>
              </a:rPr>
              <a:t>угідь,</a:t>
            </a:r>
            <a:r>
              <a:rPr sz="1800" spc="5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1F2021"/>
                </a:solidFill>
                <a:latin typeface="Microsoft Sans Serif"/>
                <a:cs typeface="Microsoft Sans Serif"/>
              </a:rPr>
              <a:t>освоєння</a:t>
            </a:r>
            <a:r>
              <a:rPr sz="1800" spc="3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1F2021"/>
                </a:solidFill>
                <a:latin typeface="Microsoft Sans Serif"/>
                <a:cs typeface="Microsoft Sans Serif"/>
              </a:rPr>
              <a:t>водойм,</a:t>
            </a:r>
            <a:r>
              <a:rPr sz="1800" spc="2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1F2021"/>
                </a:solidFill>
                <a:latin typeface="Microsoft Sans Serif"/>
                <a:cs typeface="Microsoft Sans Serif"/>
              </a:rPr>
              <a:t>відтворення </a:t>
            </a:r>
            <a:r>
              <a:rPr sz="1800" spc="-5" dirty="0">
                <a:solidFill>
                  <a:srgbClr val="1F2021"/>
                </a:solidFill>
                <a:latin typeface="Microsoft Sans Serif"/>
                <a:cs typeface="Microsoft Sans Serif"/>
              </a:rPr>
              <a:t> флори </a:t>
            </a:r>
            <a:r>
              <a:rPr sz="1800" spc="-10" dirty="0">
                <a:solidFill>
                  <a:srgbClr val="1F2021"/>
                </a:solidFill>
                <a:latin typeface="Microsoft Sans Serif"/>
                <a:cs typeface="Microsoft Sans Serif"/>
              </a:rPr>
              <a:t>і</a:t>
            </a:r>
            <a:r>
              <a:rPr sz="1800" spc="2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1F2021"/>
                </a:solidFill>
                <a:latin typeface="Microsoft Sans Serif"/>
                <a:cs typeface="Microsoft Sans Serif"/>
              </a:rPr>
              <a:t>фауни,</a:t>
            </a:r>
            <a:r>
              <a:rPr sz="1800" spc="4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1F2021"/>
                </a:solidFill>
                <a:latin typeface="Microsoft Sans Serif"/>
                <a:cs typeface="Microsoft Sans Serif"/>
              </a:rPr>
              <a:t>а</a:t>
            </a:r>
            <a:r>
              <a:rPr sz="1800" spc="1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45" dirty="0">
                <a:solidFill>
                  <a:srgbClr val="1F2021"/>
                </a:solidFill>
                <a:latin typeface="Microsoft Sans Serif"/>
                <a:cs typeface="Microsoft Sans Serif"/>
              </a:rPr>
              <a:t>також</a:t>
            </a:r>
            <a:r>
              <a:rPr sz="1800" spc="1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1F2021"/>
                </a:solidFill>
                <a:latin typeface="Microsoft Sans Serif"/>
                <a:cs typeface="Microsoft Sans Serif"/>
              </a:rPr>
              <a:t>усунення</a:t>
            </a:r>
            <a:r>
              <a:rPr sz="1800" spc="7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1F2021"/>
                </a:solidFill>
                <a:latin typeface="Microsoft Sans Serif"/>
                <a:cs typeface="Microsoft Sans Serif"/>
              </a:rPr>
              <a:t>негативних</a:t>
            </a:r>
            <a:r>
              <a:rPr sz="1800" spc="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1F2021"/>
                </a:solidFill>
                <a:latin typeface="Microsoft Sans Serif"/>
                <a:cs typeface="Microsoft Sans Serif"/>
              </a:rPr>
              <a:t>дій</a:t>
            </a:r>
            <a:r>
              <a:rPr sz="1800" spc="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1F2021"/>
                </a:solidFill>
                <a:latin typeface="Microsoft Sans Serif"/>
                <a:cs typeface="Microsoft Sans Serif"/>
              </a:rPr>
              <a:t>порушених</a:t>
            </a:r>
            <a:r>
              <a:rPr sz="1800" spc="6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35" dirty="0">
                <a:solidFill>
                  <a:srgbClr val="1F2021"/>
                </a:solidFill>
                <a:latin typeface="Microsoft Sans Serif"/>
                <a:cs typeface="Microsoft Sans Serif"/>
              </a:rPr>
              <a:t>земель</a:t>
            </a:r>
            <a:r>
              <a:rPr sz="1800" spc="2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1F2021"/>
                </a:solidFill>
                <a:latin typeface="Microsoft Sans Serif"/>
                <a:cs typeface="Microsoft Sans Serif"/>
              </a:rPr>
              <a:t>на </a:t>
            </a:r>
            <a:r>
              <a:rPr sz="1800" spc="-465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1F2021"/>
                </a:solidFill>
                <a:latin typeface="Microsoft Sans Serif"/>
                <a:cs typeface="Microsoft Sans Serif"/>
              </a:rPr>
              <a:t>навколишнє</a:t>
            </a:r>
            <a:r>
              <a:rPr sz="1800" spc="1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1F2021"/>
                </a:solidFill>
                <a:latin typeface="Microsoft Sans Serif"/>
                <a:cs typeface="Microsoft Sans Serif"/>
              </a:rPr>
              <a:t>природне</a:t>
            </a:r>
            <a:r>
              <a:rPr sz="1800" spc="20" dirty="0">
                <a:solidFill>
                  <a:srgbClr val="1F2021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1F2021"/>
                </a:solidFill>
                <a:latin typeface="Microsoft Sans Serif"/>
                <a:cs typeface="Microsoft Sans Serif"/>
              </a:rPr>
              <a:t>середовище.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99766" y="2936875"/>
            <a:ext cx="5376545" cy="568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580">
              <a:lnSpc>
                <a:spcPts val="2135"/>
              </a:lnSpc>
              <a:spcBef>
                <a:spcPts val="100"/>
              </a:spcBef>
            </a:pPr>
            <a:r>
              <a:rPr sz="18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5"/>
              </a:rPr>
              <a:t>Правила</a:t>
            </a:r>
            <a:r>
              <a:rPr sz="18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1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5"/>
              </a:rPr>
              <a:t>розроблення</a:t>
            </a:r>
            <a:r>
              <a:rPr sz="18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18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5"/>
              </a:rPr>
              <a:t>робочих</a:t>
            </a:r>
            <a:r>
              <a:rPr sz="18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18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5"/>
              </a:rPr>
              <a:t>проектів</a:t>
            </a:r>
            <a:r>
              <a:rPr sz="1800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18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5"/>
              </a:rPr>
              <a:t>землеустрою</a:t>
            </a:r>
            <a:r>
              <a:rPr sz="18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u="sng" spc="-5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 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2135"/>
              </a:lnSpc>
            </a:pPr>
            <a:r>
              <a:rPr sz="1800" b="1" spc="-5" dirty="0">
                <a:solidFill>
                  <a:srgbClr val="333333"/>
                </a:solidFill>
                <a:latin typeface="Times New Roman"/>
                <a:cs typeface="Times New Roman"/>
              </a:rPr>
              <a:t>від</a:t>
            </a:r>
            <a:r>
              <a:rPr sz="1800" b="1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333333"/>
                </a:solidFill>
                <a:latin typeface="Times New Roman"/>
                <a:cs typeface="Times New Roman"/>
              </a:rPr>
              <a:t>2</a:t>
            </a:r>
            <a:r>
              <a:rPr sz="1800" b="1"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rgbClr val="333333"/>
                </a:solidFill>
                <a:latin typeface="Times New Roman"/>
                <a:cs typeface="Times New Roman"/>
              </a:rPr>
              <a:t>лютого</a:t>
            </a:r>
            <a:r>
              <a:rPr sz="1800" b="1"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333333"/>
                </a:solidFill>
                <a:latin typeface="Times New Roman"/>
                <a:cs typeface="Times New Roman"/>
              </a:rPr>
              <a:t>2022</a:t>
            </a:r>
            <a:r>
              <a:rPr sz="1800" b="1"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333333"/>
                </a:solidFill>
                <a:latin typeface="Times New Roman"/>
                <a:cs typeface="Times New Roman"/>
              </a:rPr>
              <a:t>р.</a:t>
            </a:r>
            <a:r>
              <a:rPr sz="1800" b="1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333333"/>
                </a:solidFill>
                <a:latin typeface="Times New Roman"/>
                <a:cs typeface="Times New Roman"/>
              </a:rPr>
              <a:t>№</a:t>
            </a:r>
            <a:r>
              <a:rPr sz="1800" b="1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333333"/>
                </a:solidFill>
                <a:latin typeface="Times New Roman"/>
                <a:cs typeface="Times New Roman"/>
              </a:rPr>
              <a:t>86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2936" y="1690116"/>
            <a:ext cx="8862060" cy="495604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64232" y="629869"/>
            <a:ext cx="84937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Керування</a:t>
            </a:r>
            <a:r>
              <a:rPr spc="-85" dirty="0"/>
              <a:t> </a:t>
            </a:r>
            <a:r>
              <a:rPr spc="-25" dirty="0"/>
              <a:t>технологічними</a:t>
            </a:r>
            <a:r>
              <a:rPr spc="-80" dirty="0"/>
              <a:t> </a:t>
            </a:r>
            <a:r>
              <a:rPr spc="-30" dirty="0"/>
              <a:t>процесами</a:t>
            </a:r>
            <a:r>
              <a:rPr spc="-75" dirty="0"/>
              <a:t> </a:t>
            </a:r>
            <a:r>
              <a:rPr spc="-10" dirty="0"/>
              <a:t>на</a:t>
            </a:r>
            <a:r>
              <a:rPr spc="-70" dirty="0"/>
              <a:t> </a:t>
            </a:r>
            <a:r>
              <a:rPr spc="-20" dirty="0"/>
              <a:t>кар’єрах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23538" y="401523"/>
            <a:ext cx="412178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Методи</a:t>
            </a:r>
            <a:r>
              <a:rPr spc="-105" dirty="0"/>
              <a:t> </a:t>
            </a:r>
            <a:r>
              <a:rPr spc="-25" dirty="0"/>
              <a:t>підривних</a:t>
            </a:r>
            <a:r>
              <a:rPr spc="-100" dirty="0"/>
              <a:t> </a:t>
            </a:r>
            <a:r>
              <a:rPr spc="-15" dirty="0"/>
              <a:t>робіт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22859" y="1142238"/>
            <a:ext cx="11348720" cy="1982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latin typeface="Calibri"/>
                <a:cs typeface="Calibri"/>
              </a:rPr>
              <a:t>Метод </a:t>
            </a:r>
            <a:r>
              <a:rPr sz="2400" b="1" spc="-10" dirty="0">
                <a:latin typeface="Calibri"/>
                <a:cs typeface="Calibri"/>
              </a:rPr>
              <a:t>камерних </a:t>
            </a:r>
            <a:r>
              <a:rPr sz="2400" b="1" spc="-5" dirty="0">
                <a:latin typeface="Calibri"/>
                <a:cs typeface="Calibri"/>
              </a:rPr>
              <a:t>зарядів </a:t>
            </a:r>
            <a:r>
              <a:rPr sz="2400" spc="-10" dirty="0">
                <a:latin typeface="Calibri"/>
                <a:cs typeface="Calibri"/>
              </a:rPr>
              <a:t>застосовують </a:t>
            </a:r>
            <a:r>
              <a:rPr sz="2400" dirty="0">
                <a:latin typeface="Calibri"/>
                <a:cs typeface="Calibri"/>
              </a:rPr>
              <a:t>при </a:t>
            </a:r>
            <a:r>
              <a:rPr sz="2400" spc="-10" dirty="0">
                <a:latin typeface="Calibri"/>
                <a:cs typeface="Calibri"/>
              </a:rPr>
              <a:t>масовому </a:t>
            </a:r>
            <a:r>
              <a:rPr sz="2400" dirty="0">
                <a:latin typeface="Calibri"/>
                <a:cs typeface="Calibri"/>
              </a:rPr>
              <a:t>підриванні в </a:t>
            </a:r>
            <a:r>
              <a:rPr sz="2400" spc="-10" dirty="0">
                <a:latin typeface="Calibri"/>
                <a:cs typeface="Calibri"/>
              </a:rPr>
              <a:t>гористій місцевості </a:t>
            </a:r>
            <a:r>
              <a:rPr sz="2400" spc="-5" dirty="0">
                <a:latin typeface="Calibri"/>
                <a:cs typeface="Calibri"/>
              </a:rPr>
              <a:t> для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утворення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котлованів,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гребель,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насипів.</a:t>
            </a:r>
            <a:endParaRPr sz="24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010"/>
              </a:spcBef>
            </a:pPr>
            <a:r>
              <a:rPr sz="2400" spc="-25" dirty="0">
                <a:latin typeface="Calibri"/>
                <a:cs typeface="Calibri"/>
              </a:rPr>
              <a:t>Метод </a:t>
            </a:r>
            <a:r>
              <a:rPr sz="2400" spc="-10" dirty="0">
                <a:latin typeface="Calibri"/>
                <a:cs typeface="Calibri"/>
              </a:rPr>
              <a:t>полягає </a:t>
            </a:r>
            <a:r>
              <a:rPr sz="2400" dirty="0">
                <a:latin typeface="Calibri"/>
                <a:cs typeface="Calibri"/>
              </a:rPr>
              <a:t>у </a:t>
            </a:r>
            <a:r>
              <a:rPr sz="2400" spc="-25" dirty="0">
                <a:latin typeface="Calibri"/>
                <a:cs typeface="Calibri"/>
              </a:rPr>
              <a:t>тому, </a:t>
            </a:r>
            <a:r>
              <a:rPr sz="2400" spc="-15" dirty="0">
                <a:latin typeface="Calibri"/>
                <a:cs typeface="Calibri"/>
              </a:rPr>
              <a:t>що </a:t>
            </a:r>
            <a:r>
              <a:rPr sz="2400" spc="-10" dirty="0">
                <a:latin typeface="Calibri"/>
                <a:cs typeface="Calibri"/>
              </a:rPr>
              <a:t>вибухові роботи проводяться </a:t>
            </a:r>
            <a:r>
              <a:rPr sz="2400" spc="-5" dirty="0">
                <a:latin typeface="Calibri"/>
                <a:cs typeface="Calibri"/>
              </a:rPr>
              <a:t>зарядами </a:t>
            </a:r>
            <a:r>
              <a:rPr sz="2400" spc="-90" dirty="0">
                <a:latin typeface="Calibri"/>
                <a:cs typeface="Calibri"/>
              </a:rPr>
              <a:t>ВР, </a:t>
            </a:r>
            <a:r>
              <a:rPr sz="2400" dirty="0">
                <a:latin typeface="Calibri"/>
                <a:cs typeface="Calibri"/>
              </a:rPr>
              <a:t>які </a:t>
            </a:r>
            <a:r>
              <a:rPr sz="2400" spc="-10" dirty="0">
                <a:latin typeface="Calibri"/>
                <a:cs typeface="Calibri"/>
              </a:rPr>
              <a:t>розміщені </a:t>
            </a:r>
            <a:r>
              <a:rPr sz="2400" dirty="0">
                <a:latin typeface="Calibri"/>
                <a:cs typeface="Calibri"/>
              </a:rPr>
              <a:t>у 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спеціальних </a:t>
            </a:r>
            <a:r>
              <a:rPr sz="2400" spc="-10" dirty="0">
                <a:latin typeface="Calibri"/>
                <a:cs typeface="Calibri"/>
              </a:rPr>
              <a:t>виробках </a:t>
            </a:r>
            <a:r>
              <a:rPr sz="2400" dirty="0">
                <a:latin typeface="Calibri"/>
                <a:cs typeface="Calibri"/>
              </a:rPr>
              <a:t>— </a:t>
            </a:r>
            <a:r>
              <a:rPr sz="2400" spc="-5" dirty="0">
                <a:latin typeface="Calibri"/>
                <a:cs typeface="Calibri"/>
              </a:rPr>
              <a:t>камерах. </a:t>
            </a:r>
            <a:r>
              <a:rPr sz="2400" dirty="0">
                <a:latin typeface="Calibri"/>
                <a:cs typeface="Calibri"/>
              </a:rPr>
              <a:t>Маса </a:t>
            </a:r>
            <a:r>
              <a:rPr sz="2400" spc="-5" dirty="0">
                <a:latin typeface="Calibri"/>
                <a:cs typeface="Calibri"/>
              </a:rPr>
              <a:t>камерних зарядів </a:t>
            </a:r>
            <a:r>
              <a:rPr sz="2400" dirty="0">
                <a:latin typeface="Calibri"/>
                <a:cs typeface="Calibri"/>
              </a:rPr>
              <a:t>— </a:t>
            </a:r>
            <a:r>
              <a:rPr sz="2400" spc="-5" dirty="0">
                <a:latin typeface="Calibri"/>
                <a:cs typeface="Calibri"/>
              </a:rPr>
              <a:t>від </a:t>
            </a:r>
            <a:r>
              <a:rPr sz="2400" spc="-15" dirty="0">
                <a:latin typeface="Calibri"/>
                <a:cs typeface="Calibri"/>
              </a:rPr>
              <a:t>одиниць </a:t>
            </a:r>
            <a:r>
              <a:rPr sz="2400" spc="-10" dirty="0">
                <a:latin typeface="Calibri"/>
                <a:cs typeface="Calibri"/>
              </a:rPr>
              <a:t>до </a:t>
            </a:r>
            <a:r>
              <a:rPr sz="2400" spc="-15" dirty="0">
                <a:latin typeface="Calibri"/>
                <a:cs typeface="Calibri"/>
              </a:rPr>
              <a:t>декількох 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десятків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тон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(іноді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тисяч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тон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ВР).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0791" y="3436620"/>
            <a:ext cx="7722108" cy="248716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145526" y="3539997"/>
            <a:ext cx="280606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151255" algn="l"/>
                <a:tab pos="1776095" algn="l"/>
              </a:tabLst>
            </a:pPr>
            <a:r>
              <a:rPr sz="2400" spc="-10" dirty="0">
                <a:latin typeface="Calibri"/>
                <a:cs typeface="Calibri"/>
              </a:rPr>
              <a:t>Дроблення	</a:t>
            </a:r>
            <a:r>
              <a:rPr sz="2400" spc="-5" dirty="0">
                <a:latin typeface="Calibri"/>
                <a:cs typeface="Calibri"/>
              </a:rPr>
              <a:t>масиву </a:t>
            </a:r>
            <a:r>
              <a:rPr sz="2400" dirty="0">
                <a:latin typeface="Calibri"/>
                <a:cs typeface="Calibri"/>
              </a:rPr>
              <a:t> ви</a:t>
            </a:r>
            <a:r>
              <a:rPr sz="2400" spc="-15" dirty="0">
                <a:latin typeface="Calibri"/>
                <a:cs typeface="Calibri"/>
              </a:rPr>
              <a:t>б</a:t>
            </a:r>
            <a:r>
              <a:rPr sz="2400" spc="-10" dirty="0">
                <a:latin typeface="Calibri"/>
                <a:cs typeface="Calibri"/>
              </a:rPr>
              <a:t>у</a:t>
            </a:r>
            <a:r>
              <a:rPr sz="2400" spc="-5" dirty="0">
                <a:latin typeface="Calibri"/>
                <a:cs typeface="Calibri"/>
              </a:rPr>
              <a:t>х</a:t>
            </a:r>
            <a:r>
              <a:rPr sz="2400" dirty="0">
                <a:latin typeface="Calibri"/>
                <a:cs typeface="Calibri"/>
              </a:rPr>
              <a:t>у	в</a:t>
            </a:r>
            <a:r>
              <a:rPr sz="2400" spc="-15" dirty="0">
                <a:latin typeface="Calibri"/>
                <a:cs typeface="Calibri"/>
              </a:rPr>
              <a:t>і</a:t>
            </a:r>
            <a:r>
              <a:rPr sz="2400" spc="-25" dirty="0">
                <a:latin typeface="Calibri"/>
                <a:cs typeface="Calibri"/>
              </a:rPr>
              <a:t>дб</a:t>
            </a:r>
            <a:r>
              <a:rPr sz="2400" dirty="0">
                <a:latin typeface="Calibri"/>
                <a:cs typeface="Calibri"/>
              </a:rPr>
              <a:t>ува</a:t>
            </a:r>
            <a:r>
              <a:rPr sz="2400" spc="5" dirty="0">
                <a:latin typeface="Calibri"/>
                <a:cs typeface="Calibri"/>
              </a:rPr>
              <a:t>є</a:t>
            </a:r>
            <a:r>
              <a:rPr sz="2400" spc="-5" dirty="0">
                <a:latin typeface="Calibri"/>
                <a:cs typeface="Calibri"/>
              </a:rPr>
              <a:t>т</a:t>
            </a:r>
            <a:r>
              <a:rPr sz="2400" spc="-20" dirty="0">
                <a:latin typeface="Calibri"/>
                <a:cs typeface="Calibri"/>
              </a:rPr>
              <a:t>ь</a:t>
            </a:r>
            <a:r>
              <a:rPr sz="2400" dirty="0">
                <a:latin typeface="Calibri"/>
                <a:cs typeface="Calibri"/>
              </a:rPr>
              <a:t>ся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46663" y="3539997"/>
            <a:ext cx="8559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" marR="5080" indent="-3683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силою  </a:t>
            </a:r>
            <a:r>
              <a:rPr sz="2400" spc="-5" dirty="0">
                <a:latin typeface="Calibri"/>
                <a:cs typeface="Calibri"/>
              </a:rPr>
              <a:t>ті</a:t>
            </a:r>
            <a:r>
              <a:rPr sz="2400" spc="-10" dirty="0">
                <a:latin typeface="Calibri"/>
                <a:cs typeface="Calibri"/>
              </a:rPr>
              <a:t>л</a:t>
            </a:r>
            <a:r>
              <a:rPr sz="2400" dirty="0">
                <a:latin typeface="Calibri"/>
                <a:cs typeface="Calibri"/>
              </a:rPr>
              <a:t>ьки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45526" y="4271898"/>
            <a:ext cx="3856354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latin typeface="Calibri"/>
                <a:cs typeface="Calibri"/>
              </a:rPr>
              <a:t>поблизу заряду, </a:t>
            </a:r>
            <a:r>
              <a:rPr sz="2400" dirty="0">
                <a:latin typeface="Calibri"/>
                <a:cs typeface="Calibri"/>
              </a:rPr>
              <a:t>а </a:t>
            </a:r>
            <a:r>
              <a:rPr sz="2400" spc="-15" dirty="0">
                <a:latin typeface="Calibri"/>
                <a:cs typeface="Calibri"/>
              </a:rPr>
              <a:t>товща, </a:t>
            </a:r>
            <a:r>
              <a:rPr sz="2400" spc="-25" dirty="0">
                <a:latin typeface="Calibri"/>
                <a:cs typeface="Calibri"/>
              </a:rPr>
              <a:t>що 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лежить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вище,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обрушується 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під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власною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вагою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і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подрібнюється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при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падінні.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37838" y="338708"/>
            <a:ext cx="412115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Методи</a:t>
            </a:r>
            <a:r>
              <a:rPr spc="-90" dirty="0"/>
              <a:t> </a:t>
            </a:r>
            <a:r>
              <a:rPr spc="-25" dirty="0"/>
              <a:t>підривних</a:t>
            </a:r>
            <a:r>
              <a:rPr spc="-90" dirty="0"/>
              <a:t> </a:t>
            </a:r>
            <a:r>
              <a:rPr spc="-15" dirty="0"/>
              <a:t>робіт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229090" y="2322703"/>
            <a:ext cx="2724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26945" algn="l"/>
              </a:tabLst>
            </a:pPr>
            <a:r>
              <a:rPr sz="2400" dirty="0">
                <a:latin typeface="Calibri"/>
                <a:cs typeface="Calibri"/>
              </a:rPr>
              <a:t>за</a:t>
            </a:r>
            <a:r>
              <a:rPr sz="2400" spc="10" dirty="0">
                <a:latin typeface="Calibri"/>
                <a:cs typeface="Calibri"/>
              </a:rPr>
              <a:t>с</a:t>
            </a:r>
            <a:r>
              <a:rPr sz="2400" spc="-30" dirty="0">
                <a:latin typeface="Calibri"/>
                <a:cs typeface="Calibri"/>
              </a:rPr>
              <a:t>т</a:t>
            </a:r>
            <a:r>
              <a:rPr sz="2400" spc="-5" dirty="0">
                <a:latin typeface="Calibri"/>
                <a:cs typeface="Calibri"/>
              </a:rPr>
              <a:t>осо</a:t>
            </a:r>
            <a:r>
              <a:rPr sz="2400" spc="-20" dirty="0">
                <a:latin typeface="Calibri"/>
                <a:cs typeface="Calibri"/>
              </a:rPr>
              <a:t>в</a:t>
            </a:r>
            <a:r>
              <a:rPr sz="2400" dirty="0">
                <a:latin typeface="Calibri"/>
                <a:cs typeface="Calibri"/>
              </a:rPr>
              <a:t>у</a:t>
            </a:r>
            <a:r>
              <a:rPr sz="2400" spc="-15" dirty="0">
                <a:latin typeface="Calibri"/>
                <a:cs typeface="Calibri"/>
              </a:rPr>
              <a:t>ю</a:t>
            </a:r>
            <a:r>
              <a:rPr sz="2400" spc="-5" dirty="0">
                <a:latin typeface="Calibri"/>
                <a:cs typeface="Calibri"/>
              </a:rPr>
              <a:t>т</a:t>
            </a:r>
            <a:r>
              <a:rPr sz="2400" dirty="0">
                <a:latin typeface="Calibri"/>
                <a:cs typeface="Calibri"/>
              </a:rPr>
              <a:t>ь	при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02402" y="2322703"/>
            <a:ext cx="42233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12035" algn="l"/>
              </a:tabLst>
            </a:pPr>
            <a:r>
              <a:rPr sz="2400" b="1" spc="-10" dirty="0">
                <a:latin typeface="Calibri"/>
                <a:cs typeface="Calibri"/>
              </a:rPr>
              <a:t>Малокамерні	</a:t>
            </a:r>
            <a:r>
              <a:rPr sz="2400" b="1" spc="-5" dirty="0">
                <a:latin typeface="Calibri"/>
                <a:cs typeface="Calibri"/>
              </a:rPr>
              <a:t>заряди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1633855" algn="l"/>
                <a:tab pos="3539490" algn="l"/>
              </a:tabLst>
            </a:pPr>
            <a:r>
              <a:rPr sz="2400" dirty="0">
                <a:latin typeface="Calibri"/>
                <a:cs typeface="Calibri"/>
              </a:rPr>
              <a:t>ви</a:t>
            </a:r>
            <a:r>
              <a:rPr sz="2400" spc="-35" dirty="0">
                <a:latin typeface="Calibri"/>
                <a:cs typeface="Calibri"/>
              </a:rPr>
              <a:t>к</a:t>
            </a:r>
            <a:r>
              <a:rPr sz="2400" spc="-5" dirty="0">
                <a:latin typeface="Calibri"/>
                <a:cs typeface="Calibri"/>
              </a:rPr>
              <a:t>онанн</a:t>
            </a:r>
            <a:r>
              <a:rPr sz="2400" dirty="0">
                <a:latin typeface="Calibri"/>
                <a:cs typeface="Calibri"/>
              </a:rPr>
              <a:t>і	епіз</a:t>
            </a:r>
            <a:r>
              <a:rPr sz="2400" spc="-70" dirty="0">
                <a:latin typeface="Calibri"/>
                <a:cs typeface="Calibri"/>
              </a:rPr>
              <a:t>о</a:t>
            </a:r>
            <a:r>
              <a:rPr sz="2400" spc="-5" dirty="0">
                <a:latin typeface="Calibri"/>
                <a:cs typeface="Calibri"/>
              </a:rPr>
              <a:t>дич</a:t>
            </a:r>
            <a:r>
              <a:rPr sz="2400" spc="-10" dirty="0">
                <a:latin typeface="Calibri"/>
                <a:cs typeface="Calibri"/>
              </a:rPr>
              <a:t>н</a:t>
            </a:r>
            <a:r>
              <a:rPr sz="2400" dirty="0">
                <a:latin typeface="Calibri"/>
                <a:cs typeface="Calibri"/>
              </a:rPr>
              <a:t>их	</a:t>
            </a:r>
            <a:r>
              <a:rPr sz="2400" spc="-5" dirty="0">
                <a:latin typeface="Calibri"/>
                <a:cs typeface="Calibri"/>
              </a:rPr>
              <a:t>робіт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04806" y="2688716"/>
            <a:ext cx="19450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6405" algn="l"/>
              </a:tabLst>
            </a:pPr>
            <a:r>
              <a:rPr sz="2400" dirty="0">
                <a:latin typeface="Calibri"/>
                <a:cs typeface="Calibri"/>
              </a:rPr>
              <a:t>з	</a:t>
            </a:r>
            <a:r>
              <a:rPr sz="2400" spc="-5" dirty="0">
                <a:latin typeface="Calibri"/>
                <a:cs typeface="Calibri"/>
              </a:rPr>
              <a:t>підривання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02402" y="3054477"/>
            <a:ext cx="645287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невеликих</a:t>
            </a:r>
            <a:r>
              <a:rPr sz="2400" spc="-5" dirty="0">
                <a:latin typeface="Calibri"/>
                <a:cs typeface="Calibri"/>
              </a:rPr>
              <a:t> об'ємів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гірських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порід</a:t>
            </a:r>
            <a:r>
              <a:rPr sz="2400" dirty="0">
                <a:latin typeface="Calibri"/>
                <a:cs typeface="Calibri"/>
              </a:rPr>
              <a:t> в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умовах,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де 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неможливо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використовувати</a:t>
            </a:r>
            <a:r>
              <a:rPr sz="2400" spc="-5" dirty="0">
                <a:latin typeface="Calibri"/>
                <a:cs typeface="Calibri"/>
              </a:rPr>
              <a:t> бурову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техніку,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невеликі</a:t>
            </a:r>
            <a:r>
              <a:rPr sz="2400" spc="3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заряди</a:t>
            </a:r>
            <a:r>
              <a:rPr sz="2400" spc="3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розміщують</a:t>
            </a:r>
            <a:r>
              <a:rPr sz="2400" spc="3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</a:t>
            </a:r>
            <a:r>
              <a:rPr sz="2400" spc="3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«рукавах»,</a:t>
            </a:r>
            <a:r>
              <a:rPr sz="2400" spc="31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тобто </a:t>
            </a:r>
            <a:r>
              <a:rPr sz="2400" spc="-5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горизонтальних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або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злегка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похилих</a:t>
            </a:r>
            <a:r>
              <a:rPr sz="2400" spc="-5" dirty="0">
                <a:latin typeface="Calibri"/>
                <a:cs typeface="Calibri"/>
              </a:rPr>
              <a:t> гірничих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виробках</a:t>
            </a:r>
            <a:r>
              <a:rPr sz="2400" spc="1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перерізом</a:t>
            </a:r>
            <a:r>
              <a:rPr sz="2400" spc="10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до</a:t>
            </a:r>
            <a:r>
              <a:rPr sz="2400" spc="1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0,5х0,5м,</a:t>
            </a:r>
            <a:r>
              <a:rPr sz="2400" spc="10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глибиною</a:t>
            </a:r>
            <a:r>
              <a:rPr sz="2400" spc="12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до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02402" y="4883657"/>
            <a:ext cx="4622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5м</a:t>
            </a:r>
            <a:r>
              <a:rPr sz="2400" dirty="0"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4395" y="5088382"/>
            <a:ext cx="488950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5890" marR="5080" indent="-123825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Розташування </a:t>
            </a:r>
            <a:r>
              <a:rPr sz="2400" spc="-5" dirty="0">
                <a:latin typeface="Calibri"/>
                <a:cs typeface="Calibri"/>
              </a:rPr>
              <a:t>малокамерних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зарядів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розпушення: 1 – </a:t>
            </a:r>
            <a:r>
              <a:rPr sz="2400" spc="-10" dirty="0">
                <a:latin typeface="Calibri"/>
                <a:cs typeface="Calibri"/>
              </a:rPr>
              <a:t>рукав; </a:t>
            </a:r>
            <a:r>
              <a:rPr sz="2400" dirty="0">
                <a:latin typeface="Calibri"/>
                <a:cs typeface="Calibri"/>
              </a:rPr>
              <a:t>2 – </a:t>
            </a:r>
            <a:r>
              <a:rPr sz="2400" spc="-5" dirty="0">
                <a:latin typeface="Calibri"/>
                <a:cs typeface="Calibri"/>
              </a:rPr>
              <a:t>забивка; </a:t>
            </a:r>
            <a:r>
              <a:rPr sz="2400" dirty="0">
                <a:latin typeface="Calibri"/>
                <a:cs typeface="Calibri"/>
              </a:rPr>
              <a:t> 3 – </a:t>
            </a:r>
            <a:r>
              <a:rPr sz="2400" spc="-5" dirty="0">
                <a:latin typeface="Calibri"/>
                <a:cs typeface="Calibri"/>
              </a:rPr>
              <a:t>бойовик; </a:t>
            </a:r>
            <a:r>
              <a:rPr sz="2400" dirty="0">
                <a:latin typeface="Calibri"/>
                <a:cs typeface="Calibri"/>
              </a:rPr>
              <a:t>4 – заряд ВР; 5 – </a:t>
            </a:r>
            <a:r>
              <a:rPr sz="2400" spc="-5" dirty="0">
                <a:latin typeface="Calibri"/>
                <a:cs typeface="Calibri"/>
              </a:rPr>
              <a:t>лінія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відриву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порід;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6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 </a:t>
            </a:r>
            <a:r>
              <a:rPr sz="2400" spc="-5" dirty="0">
                <a:latin typeface="Calibri"/>
                <a:cs typeface="Calibri"/>
              </a:rPr>
              <a:t>прошарок </a:t>
            </a:r>
            <a:r>
              <a:rPr sz="2400" spc="-25" dirty="0">
                <a:latin typeface="Calibri"/>
                <a:cs typeface="Calibri"/>
              </a:rPr>
              <a:t>глини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2627" y="1153667"/>
            <a:ext cx="4517135" cy="37185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37838" y="331088"/>
            <a:ext cx="412115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Методи</a:t>
            </a:r>
            <a:r>
              <a:rPr spc="-90" dirty="0"/>
              <a:t> </a:t>
            </a:r>
            <a:r>
              <a:rPr spc="-25" dirty="0"/>
              <a:t>підривних</a:t>
            </a:r>
            <a:r>
              <a:rPr spc="-90" dirty="0"/>
              <a:t> </a:t>
            </a:r>
            <a:r>
              <a:rPr spc="-15" dirty="0"/>
              <a:t>робіт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5841" y="991057"/>
            <a:ext cx="609981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latin typeface="Calibri"/>
                <a:cs typeface="Calibri"/>
              </a:rPr>
              <a:t>Метод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котлових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зарядів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застосовують </a:t>
            </a:r>
            <a:r>
              <a:rPr sz="2400" spc="-5" dirty="0">
                <a:latin typeface="Calibri"/>
                <a:cs typeface="Calibri"/>
              </a:rPr>
              <a:t> порівняно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рідко,</a:t>
            </a:r>
            <a:r>
              <a:rPr sz="2400" spc="-5" dirty="0">
                <a:latin typeface="Calibri"/>
                <a:cs typeface="Calibri"/>
              </a:rPr>
              <a:t> переважно,</a:t>
            </a:r>
            <a:r>
              <a:rPr sz="2400" dirty="0">
                <a:latin typeface="Calibri"/>
                <a:cs typeface="Calibri"/>
              </a:rPr>
              <a:t> при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струсному </a:t>
            </a:r>
            <a:r>
              <a:rPr sz="2400" spc="-5" dirty="0">
                <a:latin typeface="Calibri"/>
                <a:cs typeface="Calibri"/>
              </a:rPr>
              <a:t> вибуху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або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для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посилення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вибуху</a:t>
            </a:r>
            <a:r>
              <a:rPr sz="2400" dirty="0">
                <a:latin typeface="Calibri"/>
                <a:cs typeface="Calibri"/>
              </a:rPr>
              <a:t> в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нижній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частині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уступу.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46020" y="2119883"/>
            <a:ext cx="3409187" cy="231952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32943" y="4453508"/>
            <a:ext cx="5803265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452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latin typeface="Calibri"/>
                <a:cs typeface="Calibri"/>
              </a:rPr>
              <a:t>Метод </a:t>
            </a:r>
            <a:r>
              <a:rPr sz="2400" spc="-10" dirty="0">
                <a:latin typeface="Calibri"/>
                <a:cs typeface="Calibri"/>
              </a:rPr>
              <a:t>застосовують </a:t>
            </a:r>
            <a:r>
              <a:rPr sz="2400" spc="-5" dirty="0">
                <a:latin typeface="Calibri"/>
                <a:cs typeface="Calibri"/>
              </a:rPr>
              <a:t>для розпушення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розкривних уступів </a:t>
            </a:r>
            <a:r>
              <a:rPr sz="2400" dirty="0">
                <a:latin typeface="Calibri"/>
                <a:cs typeface="Calibri"/>
              </a:rPr>
              <a:t>і </a:t>
            </a:r>
            <a:r>
              <a:rPr sz="2400" spc="-5" dirty="0">
                <a:latin typeface="Calibri"/>
                <a:cs typeface="Calibri"/>
              </a:rPr>
              <a:t>відбійки </a:t>
            </a:r>
            <a:r>
              <a:rPr sz="2400" spc="-10" dirty="0">
                <a:latin typeface="Calibri"/>
                <a:cs typeface="Calibri"/>
              </a:rPr>
              <a:t>корисних 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копалин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при</a:t>
            </a:r>
            <a:r>
              <a:rPr sz="2400" spc="-5" dirty="0">
                <a:latin typeface="Calibri"/>
                <a:cs typeface="Calibri"/>
              </a:rPr>
              <a:t> висоті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уступів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до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10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м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і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куті</a:t>
            </a:r>
            <a:endParaRPr sz="24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укосу </a:t>
            </a:r>
            <a:r>
              <a:rPr sz="2400" spc="-5" dirty="0">
                <a:latin typeface="Calibri"/>
                <a:cs typeface="Calibri"/>
              </a:rPr>
              <a:t>уступу 0,85-1,4 рад (50-80о) </a:t>
            </a:r>
            <a:r>
              <a:rPr sz="2400" dirty="0">
                <a:latin typeface="Calibri"/>
                <a:cs typeface="Calibri"/>
              </a:rPr>
              <a:t>у </a:t>
            </a:r>
            <a:r>
              <a:rPr sz="2400" spc="-15" dirty="0">
                <a:latin typeface="Calibri"/>
                <a:cs typeface="Calibri"/>
              </a:rPr>
              <a:t>породах 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м'яких, середньої </a:t>
            </a:r>
            <a:r>
              <a:rPr sz="2400" dirty="0">
                <a:latin typeface="Calibri"/>
                <a:cs typeface="Calibri"/>
              </a:rPr>
              <a:t>і </a:t>
            </a:r>
            <a:r>
              <a:rPr sz="2400" spc="-10" dirty="0">
                <a:latin typeface="Calibri"/>
                <a:cs typeface="Calibri"/>
              </a:rPr>
              <a:t>вище </a:t>
            </a:r>
            <a:r>
              <a:rPr sz="2400" spc="-5" dirty="0">
                <a:latin typeface="Calibri"/>
                <a:cs typeface="Calibri"/>
              </a:rPr>
              <a:t>середньої міцності,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які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добре</a:t>
            </a:r>
            <a:r>
              <a:rPr sz="2400" spc="-15" dirty="0">
                <a:latin typeface="Calibri"/>
                <a:cs typeface="Calibri"/>
              </a:rPr>
              <a:t> подрібнюються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73518" y="1757298"/>
            <a:ext cx="4252595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latin typeface="Calibri"/>
                <a:cs typeface="Calibri"/>
              </a:rPr>
              <a:t>Метод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накладних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зарядів</a:t>
            </a:r>
            <a:endParaRPr sz="2400">
              <a:latin typeface="Calibri"/>
              <a:cs typeface="Calibri"/>
            </a:endParaRPr>
          </a:p>
          <a:p>
            <a:pPr marL="12700" marR="309245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застосовують </a:t>
            </a:r>
            <a:r>
              <a:rPr sz="2400" dirty="0">
                <a:latin typeface="Calibri"/>
                <a:cs typeface="Calibri"/>
              </a:rPr>
              <a:t>при </a:t>
            </a:r>
            <a:r>
              <a:rPr sz="2400" spc="-10" dirty="0">
                <a:latin typeface="Calibri"/>
                <a:cs typeface="Calibri"/>
              </a:rPr>
              <a:t>вторинному </a:t>
            </a:r>
            <a:r>
              <a:rPr sz="2400" spc="-5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подрібненні, </a:t>
            </a:r>
            <a:r>
              <a:rPr sz="2400" dirty="0">
                <a:latin typeface="Calibri"/>
                <a:cs typeface="Calibri"/>
              </a:rPr>
              <a:t>в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першу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чергу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негабаритів.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Заряд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ВР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розміщують </a:t>
            </a:r>
            <a:r>
              <a:rPr sz="2400" spc="-5" dirty="0">
                <a:latin typeface="Calibri"/>
                <a:cs typeface="Calibri"/>
              </a:rPr>
              <a:t>на </a:t>
            </a:r>
            <a:r>
              <a:rPr sz="2400" spc="-10" dirty="0">
                <a:latin typeface="Calibri"/>
                <a:cs typeface="Calibri"/>
              </a:rPr>
              <a:t>поверхні </a:t>
            </a:r>
            <a:r>
              <a:rPr sz="2400" spc="-5" dirty="0">
                <a:latin typeface="Calibri"/>
                <a:cs typeface="Calibri"/>
              </a:rPr>
              <a:t>об'єкта,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який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потрібно зруйнувати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90104" y="4317491"/>
            <a:ext cx="3889248" cy="22433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3014</Words>
  <Application>Microsoft Office PowerPoint</Application>
  <PresentationFormat>Широкоэкранный</PresentationFormat>
  <Paragraphs>498</Paragraphs>
  <Slides>67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4" baseType="lpstr">
      <vt:lpstr>Arial</vt:lpstr>
      <vt:lpstr>Calibri</vt:lpstr>
      <vt:lpstr>Calibri Light</vt:lpstr>
      <vt:lpstr>Microsoft Sans Serif</vt:lpstr>
      <vt:lpstr>Roboto</vt:lpstr>
      <vt:lpstr>Times New Roman</vt:lpstr>
      <vt:lpstr>Office Theme</vt:lpstr>
      <vt:lpstr>Презентация PowerPoint</vt:lpstr>
      <vt:lpstr>ВИДИ ВІДКРИТИХ РОЗРОБОК</vt:lpstr>
      <vt:lpstr>ВИДИ ВІДКРИТИХ РОЗРОБОК</vt:lpstr>
      <vt:lpstr>Періоди будівництва й освоєння родовища</vt:lpstr>
      <vt:lpstr>Основні процеси відкритих гірничих робіт</vt:lpstr>
      <vt:lpstr>Основні процеси відкритих гірничих робіт</vt:lpstr>
      <vt:lpstr>Методи підривних робіт</vt:lpstr>
      <vt:lpstr>Методи підривних робіт</vt:lpstr>
      <vt:lpstr>Методи підривних робіт</vt:lpstr>
      <vt:lpstr>Методи підривних робіт</vt:lpstr>
      <vt:lpstr>Методи підривних робіт</vt:lpstr>
      <vt:lpstr>ВІДЕО ПІДРИВНИХ  РОБІТ НА КАР’ЄРАХ</vt:lpstr>
      <vt:lpstr>ВІДЕО ПІДРИВНИХ  РОБІТ НА КАР’ЄРАХ</vt:lpstr>
      <vt:lpstr>Класифікація гірських порід за буримістю</vt:lpstr>
      <vt:lpstr>СПОСОБИ БУРІННЯ</vt:lpstr>
      <vt:lpstr>Процес виймання гірських порід</vt:lpstr>
      <vt:lpstr>ТИПИ ЕКСКАВАТОРІВ</vt:lpstr>
      <vt:lpstr>Драглайн</vt:lpstr>
      <vt:lpstr>Презентация PowerPoint</vt:lpstr>
      <vt:lpstr>Фронтальний навантажувач</vt:lpstr>
      <vt:lpstr>Основні показники відкритих гірничих робіт</vt:lpstr>
      <vt:lpstr>Типи фронту гірничих робіт уступів</vt:lpstr>
      <vt:lpstr>Відкриті гірничі виробки та їх призначення</vt:lpstr>
      <vt:lpstr>Схеми роботи механічної лопати (1, 2), драглайна (3) і  ланцюгового багатоковшевого екскаватора (4):</vt:lpstr>
      <vt:lpstr>Презентация PowerPoint</vt:lpstr>
      <vt:lpstr>Презентация PowerPoint</vt:lpstr>
      <vt:lpstr>Транспортний спосіб проведення траншей</vt:lpstr>
      <vt:lpstr>Безтранспортний спосіб проведення траншей</vt:lpstr>
      <vt:lpstr>Комбіноване розкриття кар'єрних полів</vt:lpstr>
      <vt:lpstr>Комбіноване розкриття кар'єрних полів</vt:lpstr>
      <vt:lpstr>Комбіноване розкриття кар'єрних полів</vt:lpstr>
      <vt:lpstr>Переміщення кар’єрних вантажів</vt:lpstr>
      <vt:lpstr>Види кар’єрного транспорту</vt:lpstr>
      <vt:lpstr>Залізничний транспорт</vt:lpstr>
      <vt:lpstr>Автомобільний транспорт</vt:lpstr>
      <vt:lpstr>Конвеєрний транспорт</vt:lpstr>
      <vt:lpstr>Трубчастий конвеєр</vt:lpstr>
      <vt:lpstr>Комбіновані та спеціальні види транспорту на кар’єрах</vt:lpstr>
      <vt:lpstr>Основні схеми комбінованого кар’єрного транспорту</vt:lpstr>
      <vt:lpstr>Спеціальні види транспорту</vt:lpstr>
      <vt:lpstr>Сучасні шляхи вдосконалення кар’єрного автотранспорту</vt:lpstr>
      <vt:lpstr>ВІДВАЛОУТВОРЕННЯ РОЗКРИВНИХ ПОРІД</vt:lpstr>
      <vt:lpstr>КЛАСИФІКАЦІЯ ВІДВАЛІВ</vt:lpstr>
      <vt:lpstr>Презентация PowerPoint</vt:lpstr>
      <vt:lpstr>КЛАСИФІКАЦІЯ ВІДВАЛІВ</vt:lpstr>
      <vt:lpstr>ОСНОВНІ ПАРАМЕТРИ ВІДВАЛІВ</vt:lpstr>
      <vt:lpstr>Презентация PowerPoint</vt:lpstr>
      <vt:lpstr>ОСНОВНІ ВИМОГИ ДО МІСЦЯ РОЗТАШУВАННЯ  ВІДВАЛІВ</vt:lpstr>
      <vt:lpstr>Презентация PowerPoint</vt:lpstr>
      <vt:lpstr>СХЕМА ВІДВАЛОУТВОРЕННЯ  З ВИКОРИСТАННЯМ  МЕХЛОПАТИ</vt:lpstr>
      <vt:lpstr>СХЕМА ВІДВАЛОУТВОРЕННЯ З ВИКОРИСТАННЯМ ДРАГЛАЙНУ</vt:lpstr>
      <vt:lpstr>СХЕМА ПЛУЖНОГО ВІДВАЛОУТВОРЕННЯ</vt:lpstr>
      <vt:lpstr>Презентация PowerPoint</vt:lpstr>
      <vt:lpstr>БУЛЬДОЗЕРНЕ ВІДВАЛОУТВОРЕННЯ</vt:lpstr>
      <vt:lpstr>СКРЕПЕРНЕ ВІДВАЛОУТВОРЕННЯ</vt:lpstr>
      <vt:lpstr>ГІДРАВЛИЧНЕ ВІДВАЛОУТВОРЕННЯ</vt:lpstr>
      <vt:lpstr>ГІДРАВЛИЧНЕ ВІДВАЛОУТВОРЕННЯ</vt:lpstr>
      <vt:lpstr>Презентация PowerPoint</vt:lpstr>
      <vt:lpstr>Технологія відвалоутворення при  автомобільному кар'єрному транспорті</vt:lpstr>
      <vt:lpstr>Бульдозерне відвалоутворення</vt:lpstr>
      <vt:lpstr>Презентация PowerPoint</vt:lpstr>
      <vt:lpstr>Відвальні роботи з використанням вібротехніки</vt:lpstr>
      <vt:lpstr>Технологія відвалоутворення при  конвеєрному кар'єрному транспорті</vt:lpstr>
      <vt:lpstr>Схеми</vt:lpstr>
      <vt:lpstr>Схема переміщення  розкривних порід  транспортно- відвальними мостами</vt:lpstr>
      <vt:lpstr>РЕКУЛЬТИВАЦІЯ ПОВЕРХНІ ВІДВАЛІВ – це заключний</vt:lpstr>
      <vt:lpstr>Керування технологічними процесами на кар’єрах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4. Технологія нагірного способу видобування блочного облицювального каменю</dc:title>
  <dc:creator>sv.kalchuk@outlook.com</dc:creator>
  <cp:lastModifiedBy>Ярослав Наумов</cp:lastModifiedBy>
  <cp:revision>1</cp:revision>
  <dcterms:created xsi:type="dcterms:W3CDTF">2024-10-29T06:47:55Z</dcterms:created>
  <dcterms:modified xsi:type="dcterms:W3CDTF">2024-10-29T06:57:20Z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2023-12-03T00:00:00Z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2024-10-29T00:00:00Z</vt:filetime>
  </property>
</Properties>
</file>