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13123" y="898093"/>
            <a:ext cx="3365753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822194" y="5192369"/>
            <a:ext cx="6547611" cy="696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 u="heavy">
                <a:solidFill>
                  <a:srgbClr val="0462C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48281"/>
            <a:ext cx="12191999" cy="610971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796416"/>
            <a:ext cx="10358120" cy="465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.jpg"/><Relationship Id="rId4" Type="http://schemas.openxmlformats.org/officeDocument/2006/relationships/image" Target="../media/image5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hyperlink" Target="https://www.youtube.com/watch?v=EgsVlXIi8Ks&amp;ab_channel=SandvikMiningandRockSolutions" TargetMode="Externa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s://www.rocktechnology.sandvik/en/products/equipment/mechanical-cutting/mb770-none-flp-bolter-miner/" TargetMode="External"/><Relationship Id="rId4" Type="http://schemas.openxmlformats.org/officeDocument/2006/relationships/image" Target="../media/image6.jpg"/><Relationship Id="rId5" Type="http://schemas.openxmlformats.org/officeDocument/2006/relationships/image" Target="../media/image20.jpg"/><Relationship Id="rId6" Type="http://schemas.openxmlformats.org/officeDocument/2006/relationships/hyperlink" Target="https://www.rocktechnology.sandvik/en/products/equipment/mechanical-cutting/mb650-bolter-miner/" TargetMode="Externa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Relationship Id="rId4" Type="http://schemas.openxmlformats.org/officeDocument/2006/relationships/hyperlink" Target="https://www.rocktechnology.sandvik/en/products/equipment/mechanical-cutting/mb650-bolter-miner/" TargetMode="Externa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hyperlink" Target="https://www.youtube.com/watch?v=udRpR-bFOjs&amp;ab_channel=VirtualMining" TargetMode="External"/><Relationship Id="rId4" Type="http://schemas.openxmlformats.org/officeDocument/2006/relationships/image" Target="../media/image37.jpg"/><Relationship Id="rId5" Type="http://schemas.openxmlformats.org/officeDocument/2006/relationships/image" Target="../media/image38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hyperlink" Target="https://www.youtube.com/watch?v=p9NIVZS_GuM&amp;ab_channel=Cat%C2%AEProducts" TargetMode="External"/><Relationship Id="rId4" Type="http://schemas.openxmlformats.org/officeDocument/2006/relationships/image" Target="../media/image42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jpg"/><Relationship Id="rId4" Type="http://schemas.openxmlformats.org/officeDocument/2006/relationships/image" Target="../media/image45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3" Type="http://schemas.openxmlformats.org/officeDocument/2006/relationships/image" Target="../media/image63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65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Oaxs7EEIp4k&amp;ab_channel=EpirocUndergroundMiningandTunneling" TargetMode="External"/><Relationship Id="rId3" Type="http://schemas.openxmlformats.org/officeDocument/2006/relationships/image" Target="../media/image78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Relationship Id="rId3" Type="http://schemas.openxmlformats.org/officeDocument/2006/relationships/hyperlink" Target="https://www.youtube.com/watch?v=BdU6-DvnpVU&amp;ab_channel=EpirocUndergroundMiningandTunneling" TargetMode="External"/><Relationship Id="rId4" Type="http://schemas.openxmlformats.org/officeDocument/2006/relationships/image" Target="../media/image84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MWqMD85MVO4&amp;ab_channel=EpirocUndergroundMiningandTunneling" TargetMode="External"/><Relationship Id="rId3" Type="http://schemas.openxmlformats.org/officeDocument/2006/relationships/image" Target="../media/image85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ZmKwdtFkoxo&amp;ab_channel=EpirocUndergroundMiningandTunneling" TargetMode="External"/><Relationship Id="rId3" Type="http://schemas.openxmlformats.org/officeDocument/2006/relationships/image" Target="../media/image86.jp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8281"/>
              <a:ext cx="12191999" cy="61097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2192000" cy="748665"/>
            </a:xfrm>
            <a:custGeom>
              <a:avLst/>
              <a:gdLst/>
              <a:ahLst/>
              <a:cxnLst/>
              <a:rect l="l" t="t" r="r" b="b"/>
              <a:pathLst>
                <a:path w="12192000" h="748665">
                  <a:moveTo>
                    <a:pt x="12192000" y="0"/>
                  </a:moveTo>
                  <a:lnTo>
                    <a:pt x="0" y="0"/>
                  </a:lnTo>
                  <a:lnTo>
                    <a:pt x="0" y="748284"/>
                  </a:lnTo>
                  <a:lnTo>
                    <a:pt x="12192000" y="74828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78557" y="806577"/>
            <a:ext cx="7452359" cy="1183640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1811020" marR="5080" indent="-1798320">
              <a:lnSpc>
                <a:spcPts val="4320"/>
              </a:lnSpc>
              <a:spcBef>
                <a:spcPts val="640"/>
              </a:spcBef>
            </a:pPr>
            <a:r>
              <a:rPr dirty="0" sz="4000" spc="-30">
                <a:solidFill>
                  <a:srgbClr val="FAE4D5"/>
                </a:solidFill>
                <a:latin typeface="Calibri Light"/>
                <a:cs typeface="Calibri Light"/>
              </a:rPr>
              <a:t>Сучасний</a:t>
            </a:r>
            <a:r>
              <a:rPr dirty="0" sz="4000" spc="-100">
                <a:solidFill>
                  <a:srgbClr val="FAE4D5"/>
                </a:solidFill>
                <a:latin typeface="Calibri Light"/>
                <a:cs typeface="Calibri Light"/>
              </a:rPr>
              <a:t> </a:t>
            </a:r>
            <a:r>
              <a:rPr dirty="0" sz="4000" spc="-25">
                <a:solidFill>
                  <a:srgbClr val="FAE4D5"/>
                </a:solidFill>
                <a:latin typeface="Calibri Light"/>
                <a:cs typeface="Calibri Light"/>
              </a:rPr>
              <a:t>стан</a:t>
            </a:r>
            <a:r>
              <a:rPr dirty="0" sz="4000" spc="-90">
                <a:solidFill>
                  <a:srgbClr val="FAE4D5"/>
                </a:solidFill>
                <a:latin typeface="Calibri Light"/>
                <a:cs typeface="Calibri Light"/>
              </a:rPr>
              <a:t> </a:t>
            </a:r>
            <a:r>
              <a:rPr dirty="0" sz="4000" spc="-30">
                <a:solidFill>
                  <a:srgbClr val="FAE4D5"/>
                </a:solidFill>
                <a:latin typeface="Calibri Light"/>
                <a:cs typeface="Calibri Light"/>
              </a:rPr>
              <a:t>технології</a:t>
            </a:r>
            <a:r>
              <a:rPr dirty="0" sz="4000" spc="-85">
                <a:solidFill>
                  <a:srgbClr val="FAE4D5"/>
                </a:solidFill>
                <a:latin typeface="Calibri Light"/>
                <a:cs typeface="Calibri Light"/>
              </a:rPr>
              <a:t> </a:t>
            </a:r>
            <a:r>
              <a:rPr dirty="0" sz="4000" spc="-35">
                <a:solidFill>
                  <a:srgbClr val="FAE4D5"/>
                </a:solidFill>
                <a:latin typeface="Calibri Light"/>
                <a:cs typeface="Calibri Light"/>
              </a:rPr>
              <a:t>видобутку </a:t>
            </a:r>
            <a:r>
              <a:rPr dirty="0" sz="4000" spc="-890">
                <a:solidFill>
                  <a:srgbClr val="FAE4D5"/>
                </a:solidFill>
                <a:latin typeface="Calibri Light"/>
                <a:cs typeface="Calibri Light"/>
              </a:rPr>
              <a:t> </a:t>
            </a:r>
            <a:r>
              <a:rPr dirty="0" sz="4000" spc="-35">
                <a:solidFill>
                  <a:srgbClr val="FAE4D5"/>
                </a:solidFill>
                <a:latin typeface="Calibri Light"/>
                <a:cs typeface="Calibri Light"/>
              </a:rPr>
              <a:t>корисних</a:t>
            </a:r>
            <a:r>
              <a:rPr dirty="0" sz="4000" spc="-100">
                <a:solidFill>
                  <a:srgbClr val="FAE4D5"/>
                </a:solidFill>
                <a:latin typeface="Calibri Light"/>
                <a:cs typeface="Calibri Light"/>
              </a:rPr>
              <a:t> </a:t>
            </a:r>
            <a:r>
              <a:rPr dirty="0" sz="4000" spc="-30">
                <a:solidFill>
                  <a:srgbClr val="FAE4D5"/>
                </a:solidFill>
                <a:latin typeface="Calibri Light"/>
                <a:cs typeface="Calibri Light"/>
              </a:rPr>
              <a:t>копалин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2351" y="2636773"/>
            <a:ext cx="3928968" cy="14908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35381" y="4521834"/>
            <a:ext cx="3122930" cy="122047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algn="just" marL="12700" marR="5080">
              <a:lnSpc>
                <a:spcPts val="3030"/>
              </a:lnSpc>
              <a:spcBef>
                <a:spcPts val="470"/>
              </a:spcBef>
            </a:pPr>
            <a:r>
              <a:rPr dirty="0" sz="2800" spc="-25">
                <a:latin typeface="Calibri Light"/>
                <a:cs typeface="Calibri Light"/>
              </a:rPr>
              <a:t>Комбайновий </a:t>
            </a:r>
            <a:r>
              <a:rPr dirty="0" sz="2800" spc="-15">
                <a:latin typeface="Calibri Light"/>
                <a:cs typeface="Calibri Light"/>
              </a:rPr>
              <a:t>спосіб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п</a:t>
            </a:r>
            <a:r>
              <a:rPr dirty="0" sz="2800" spc="-30">
                <a:latin typeface="Calibri Light"/>
                <a:cs typeface="Calibri Light"/>
              </a:rPr>
              <a:t>р</a:t>
            </a:r>
            <a:r>
              <a:rPr dirty="0" sz="2800" spc="-25">
                <a:latin typeface="Calibri Light"/>
                <a:cs typeface="Calibri Light"/>
              </a:rPr>
              <a:t>ов</a:t>
            </a:r>
            <a:r>
              <a:rPr dirty="0" sz="2800" spc="-35">
                <a:latin typeface="Calibri Light"/>
                <a:cs typeface="Calibri Light"/>
              </a:rPr>
              <a:t>еденн</a:t>
            </a:r>
            <a:r>
              <a:rPr dirty="0" sz="2800" spc="-5">
                <a:latin typeface="Calibri Light"/>
                <a:cs typeface="Calibri Light"/>
              </a:rPr>
              <a:t>я</a:t>
            </a:r>
            <a:r>
              <a:rPr dirty="0" sz="2800" spc="-6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гі</a:t>
            </a:r>
            <a:r>
              <a:rPr dirty="0" sz="2800" spc="-35">
                <a:latin typeface="Calibri Light"/>
                <a:cs typeface="Calibri Light"/>
              </a:rPr>
              <a:t>рн</a:t>
            </a:r>
            <a:r>
              <a:rPr dirty="0" sz="2800" spc="-30">
                <a:latin typeface="Calibri Light"/>
                <a:cs typeface="Calibri Light"/>
              </a:rPr>
              <a:t>и</a:t>
            </a:r>
            <a:r>
              <a:rPr dirty="0" sz="2800" spc="-25">
                <a:latin typeface="Calibri Light"/>
                <a:cs typeface="Calibri Light"/>
              </a:rPr>
              <a:t>ч</a:t>
            </a:r>
            <a:r>
              <a:rPr dirty="0" sz="2800" spc="-30">
                <a:latin typeface="Calibri Light"/>
                <a:cs typeface="Calibri Light"/>
              </a:rPr>
              <a:t>и</a:t>
            </a:r>
            <a:r>
              <a:rPr dirty="0" sz="2800" spc="-5">
                <a:latin typeface="Calibri Light"/>
                <a:cs typeface="Calibri Light"/>
              </a:rPr>
              <a:t>х  </a:t>
            </a:r>
            <a:r>
              <a:rPr dirty="0" sz="2800" spc="-20">
                <a:latin typeface="Calibri Light"/>
                <a:cs typeface="Calibri Light"/>
              </a:rPr>
              <a:t>виробок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23003" y="1944623"/>
            <a:ext cx="7812024" cy="44119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971" y="876300"/>
            <a:ext cx="3834384" cy="237286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765675" y="947369"/>
            <a:ext cx="7224395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400" spc="-30">
                <a:latin typeface="Calibri Light"/>
                <a:cs typeface="Calibri Light"/>
              </a:rPr>
              <a:t>Механічний</a:t>
            </a:r>
            <a:r>
              <a:rPr dirty="0" sz="3400" spc="-95">
                <a:latin typeface="Calibri Light"/>
                <a:cs typeface="Calibri Light"/>
              </a:rPr>
              <a:t> </a:t>
            </a:r>
            <a:r>
              <a:rPr dirty="0" sz="3400" spc="-15">
                <a:latin typeface="Calibri Light"/>
                <a:cs typeface="Calibri Light"/>
              </a:rPr>
              <a:t>спосіб</a:t>
            </a:r>
            <a:r>
              <a:rPr dirty="0" sz="3400" spc="-110">
                <a:latin typeface="Calibri Light"/>
                <a:cs typeface="Calibri Light"/>
              </a:rPr>
              <a:t> </a:t>
            </a:r>
            <a:r>
              <a:rPr dirty="0" sz="3400" spc="-30">
                <a:latin typeface="Calibri Light"/>
                <a:cs typeface="Calibri Light"/>
              </a:rPr>
              <a:t>проведення</a:t>
            </a:r>
            <a:r>
              <a:rPr dirty="0" sz="3400" spc="-100">
                <a:latin typeface="Calibri Light"/>
                <a:cs typeface="Calibri Light"/>
              </a:rPr>
              <a:t> </a:t>
            </a:r>
            <a:r>
              <a:rPr dirty="0" sz="3400" spc="-25">
                <a:latin typeface="Calibri Light"/>
                <a:cs typeface="Calibri Light"/>
              </a:rPr>
              <a:t>виробок</a:t>
            </a:r>
            <a:endParaRPr sz="3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67" y="1586483"/>
            <a:ext cx="6047230" cy="49941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88964" y="2392679"/>
            <a:ext cx="5954268" cy="336499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724025" y="852932"/>
            <a:ext cx="9505950" cy="12439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Механічний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спосіб</a:t>
            </a:r>
            <a:r>
              <a:rPr dirty="0" sz="4400" spc="-110">
                <a:latin typeface="Calibri Light"/>
                <a:cs typeface="Calibri Light"/>
              </a:rPr>
              <a:t> </a:t>
            </a:r>
            <a:r>
              <a:rPr dirty="0" sz="4400" spc="-40">
                <a:latin typeface="Calibri Light"/>
                <a:cs typeface="Calibri Light"/>
              </a:rPr>
              <a:t>проведення</a:t>
            </a:r>
            <a:r>
              <a:rPr dirty="0" sz="4400" spc="-100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виробок</a:t>
            </a:r>
            <a:endParaRPr sz="4400">
              <a:latin typeface="Calibri Light"/>
              <a:cs typeface="Calibri Light"/>
            </a:endParaRPr>
          </a:p>
          <a:p>
            <a:pPr marL="5104765">
              <a:lnSpc>
                <a:spcPct val="100000"/>
              </a:lnSpc>
              <a:spcBef>
                <a:spcPts val="1905"/>
              </a:spcBef>
            </a:pPr>
            <a:r>
              <a:rPr dirty="0" u="sng" sz="2000" spc="-2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5"/>
              </a:rPr>
              <a:t>Прохідницький</a:t>
            </a:r>
            <a:r>
              <a:rPr dirty="0" u="sng" sz="2000" spc="-7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5"/>
              </a:rPr>
              <a:t> </a:t>
            </a:r>
            <a:r>
              <a:rPr dirty="0" u="sng" sz="2000" spc="-1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5"/>
              </a:rPr>
              <a:t>комбайн</a:t>
            </a:r>
            <a:r>
              <a:rPr dirty="0" u="sng" sz="2000" spc="-5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5"/>
              </a:rPr>
              <a:t> </a:t>
            </a:r>
            <a:r>
              <a:rPr dirty="0" u="sng" sz="20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5"/>
              </a:rPr>
              <a:t>Sandvik</a:t>
            </a:r>
            <a:r>
              <a:rPr dirty="0" u="sng" sz="2000" spc="-5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5"/>
              </a:rPr>
              <a:t> </a:t>
            </a:r>
            <a:r>
              <a:rPr dirty="0" u="sng" sz="2000" spc="-1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5"/>
              </a:rPr>
              <a:t>MB670-1</a:t>
            </a:r>
            <a:endParaRPr sz="20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24025" y="852932"/>
            <a:ext cx="9340850" cy="6965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Механічний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спосіб</a:t>
            </a:r>
            <a:r>
              <a:rPr dirty="0" sz="4400" spc="-110">
                <a:latin typeface="Calibri Light"/>
                <a:cs typeface="Calibri Light"/>
              </a:rPr>
              <a:t> </a:t>
            </a:r>
            <a:r>
              <a:rPr dirty="0" sz="4400" spc="-40">
                <a:latin typeface="Calibri Light"/>
                <a:cs typeface="Calibri Light"/>
              </a:rPr>
              <a:t>проведення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виробок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6180" y="2163521"/>
            <a:ext cx="420687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sng" sz="2000" spc="-2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Прохідницький</a:t>
            </a:r>
            <a:r>
              <a:rPr dirty="0" u="sng" sz="2000" spc="-7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 </a:t>
            </a:r>
            <a:r>
              <a:rPr dirty="0" u="sng" sz="2000" spc="-1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комбайн</a:t>
            </a:r>
            <a:r>
              <a:rPr dirty="0" u="sng" sz="2000" spc="-6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 </a:t>
            </a:r>
            <a:r>
              <a:rPr dirty="0" u="sng" sz="20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Sandvik</a:t>
            </a:r>
            <a:r>
              <a:rPr dirty="0" u="sng" sz="2000" spc="-6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 </a:t>
            </a:r>
            <a:r>
              <a:rPr dirty="0" u="sng" sz="2000" spc="-2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MB770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631948"/>
            <a:ext cx="5779007" cy="326593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0" y="2633472"/>
            <a:ext cx="5777484" cy="326440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076947" y="2146173"/>
            <a:ext cx="420941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sng" sz="2000" spc="-2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6"/>
              </a:rPr>
              <a:t>Прохідницький</a:t>
            </a:r>
            <a:r>
              <a:rPr dirty="0" u="sng" sz="2000" spc="-7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6"/>
              </a:rPr>
              <a:t> </a:t>
            </a:r>
            <a:r>
              <a:rPr dirty="0" u="sng" sz="2000" spc="-1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6"/>
              </a:rPr>
              <a:t>комбайн</a:t>
            </a:r>
            <a:r>
              <a:rPr dirty="0" u="sng" sz="2000" spc="-6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6"/>
              </a:rPr>
              <a:t> </a:t>
            </a:r>
            <a:r>
              <a:rPr dirty="0" u="sng" sz="20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6"/>
              </a:rPr>
              <a:t>Sandvik</a:t>
            </a:r>
            <a:r>
              <a:rPr dirty="0" u="sng" sz="2000" spc="-6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6"/>
              </a:rPr>
              <a:t> </a:t>
            </a:r>
            <a:r>
              <a:rPr dirty="0" u="sng" sz="20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6"/>
              </a:rPr>
              <a:t>MB650</a:t>
            </a:r>
            <a:endParaRPr sz="20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4025" y="852932"/>
            <a:ext cx="9340850" cy="6965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Механічний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спосіб</a:t>
            </a:r>
            <a:r>
              <a:rPr dirty="0" sz="4400" spc="-110">
                <a:latin typeface="Calibri Light"/>
                <a:cs typeface="Calibri Light"/>
              </a:rPr>
              <a:t> </a:t>
            </a:r>
            <a:r>
              <a:rPr dirty="0" sz="4400" spc="-40">
                <a:latin typeface="Calibri Light"/>
                <a:cs typeface="Calibri Light"/>
              </a:rPr>
              <a:t>проведення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виробок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207" y="1690116"/>
            <a:ext cx="5955792" cy="4876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7628" y="1690116"/>
            <a:ext cx="5905500" cy="47701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24025" y="852932"/>
            <a:ext cx="9340850" cy="6965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Механічний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спосіб</a:t>
            </a:r>
            <a:r>
              <a:rPr dirty="0" sz="4400" spc="-110">
                <a:latin typeface="Calibri Light"/>
                <a:cs typeface="Calibri Light"/>
              </a:rPr>
              <a:t> </a:t>
            </a:r>
            <a:r>
              <a:rPr dirty="0" sz="4400" spc="-40">
                <a:latin typeface="Calibri Light"/>
                <a:cs typeface="Calibri Light"/>
              </a:rPr>
              <a:t>проведення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виробок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83664" y="1761744"/>
            <a:ext cx="8189976" cy="462686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92778" y="6508191"/>
            <a:ext cx="403415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8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Прохідницький</a:t>
            </a:r>
            <a:r>
              <a:rPr dirty="0" u="heavy" sz="1800" spc="-50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heavy" sz="18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комбайн</a:t>
            </a:r>
            <a:r>
              <a:rPr dirty="0" u="heavy" sz="1800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heavy" sz="1800" spc="-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Sandvik</a:t>
            </a:r>
            <a:r>
              <a:rPr dirty="0" u="heavy" sz="1800" spc="-45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dirty="0" u="heavy" sz="1800" b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MH621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6572" y="1271016"/>
            <a:ext cx="2333243" cy="53812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839971" y="774318"/>
            <a:ext cx="6728459" cy="1871345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2531745" marR="5080" indent="-2405380">
              <a:lnSpc>
                <a:spcPts val="4320"/>
              </a:lnSpc>
              <a:spcBef>
                <a:spcPts val="640"/>
              </a:spcBef>
            </a:pPr>
            <a:r>
              <a:rPr dirty="0" sz="4000" spc="-35">
                <a:latin typeface="Calibri Light"/>
                <a:cs typeface="Calibri Light"/>
              </a:rPr>
              <a:t>Механічний</a:t>
            </a:r>
            <a:r>
              <a:rPr dirty="0" sz="4000" spc="-114">
                <a:latin typeface="Calibri Light"/>
                <a:cs typeface="Calibri Light"/>
              </a:rPr>
              <a:t> </a:t>
            </a:r>
            <a:r>
              <a:rPr dirty="0" sz="4000" spc="-25">
                <a:latin typeface="Calibri Light"/>
                <a:cs typeface="Calibri Light"/>
              </a:rPr>
              <a:t>спосіб</a:t>
            </a:r>
            <a:r>
              <a:rPr dirty="0" sz="4000" spc="-110">
                <a:latin typeface="Calibri Light"/>
                <a:cs typeface="Calibri Light"/>
              </a:rPr>
              <a:t> </a:t>
            </a:r>
            <a:r>
              <a:rPr dirty="0" sz="4000" spc="-35">
                <a:latin typeface="Calibri Light"/>
                <a:cs typeface="Calibri Light"/>
              </a:rPr>
              <a:t>проведення </a:t>
            </a:r>
            <a:r>
              <a:rPr dirty="0" sz="4000" spc="-890">
                <a:latin typeface="Calibri Light"/>
                <a:cs typeface="Calibri Light"/>
              </a:rPr>
              <a:t> </a:t>
            </a:r>
            <a:r>
              <a:rPr dirty="0" sz="4000" spc="-25">
                <a:latin typeface="Calibri Light"/>
                <a:cs typeface="Calibri Light"/>
              </a:rPr>
              <a:t>виробок</a:t>
            </a:r>
            <a:endParaRPr sz="40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3200" b="1">
                <a:latin typeface="Calibri"/>
                <a:cs typeface="Calibri"/>
              </a:rPr>
              <a:t>Відбійний</a:t>
            </a:r>
            <a:r>
              <a:rPr dirty="0" sz="3200" spc="-55" b="1">
                <a:latin typeface="Calibri"/>
                <a:cs typeface="Calibri"/>
              </a:rPr>
              <a:t> </a:t>
            </a:r>
            <a:r>
              <a:rPr dirty="0" sz="3200" spc="-15" b="1">
                <a:latin typeface="Calibri"/>
                <a:cs typeface="Calibri"/>
              </a:rPr>
              <a:t>молоток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9971" y="2570480"/>
            <a:ext cx="5299075" cy="9531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3650"/>
              </a:lnSpc>
              <a:spcBef>
                <a:spcPts val="105"/>
              </a:spcBef>
              <a:tabLst>
                <a:tab pos="2106295" algn="l"/>
                <a:tab pos="4289425" algn="l"/>
              </a:tabLst>
            </a:pPr>
            <a:r>
              <a:rPr dirty="0" sz="3200" spc="-5">
                <a:latin typeface="Calibri"/>
                <a:cs typeface="Calibri"/>
              </a:rPr>
              <a:t>Відбійні	</a:t>
            </a:r>
            <a:r>
              <a:rPr dirty="0" sz="3200" spc="-15">
                <a:latin typeface="Calibri"/>
                <a:cs typeface="Calibri"/>
              </a:rPr>
              <a:t>молотки	</a:t>
            </a:r>
            <a:r>
              <a:rPr dirty="0" sz="3200" spc="-5">
                <a:latin typeface="Calibri"/>
                <a:cs typeface="Calibri"/>
              </a:rPr>
              <a:t>для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3650"/>
              </a:lnSpc>
              <a:tabLst>
                <a:tab pos="3256279" algn="l"/>
              </a:tabLst>
            </a:pPr>
            <a:r>
              <a:rPr dirty="0" sz="3200">
                <a:latin typeface="Calibri"/>
                <a:cs typeface="Calibri"/>
              </a:rPr>
              <a:t>про</a:t>
            </a:r>
            <a:r>
              <a:rPr dirty="0" sz="3200" spc="5">
                <a:latin typeface="Calibri"/>
                <a:cs typeface="Calibri"/>
              </a:rPr>
              <a:t>в</a:t>
            </a:r>
            <a:r>
              <a:rPr dirty="0" sz="3200" spc="-45">
                <a:latin typeface="Calibri"/>
                <a:cs typeface="Calibri"/>
              </a:rPr>
              <a:t>е</a:t>
            </a:r>
            <a:r>
              <a:rPr dirty="0" sz="3200" spc="-35">
                <a:latin typeface="Calibri"/>
                <a:cs typeface="Calibri"/>
              </a:rPr>
              <a:t>д</a:t>
            </a:r>
            <a:r>
              <a:rPr dirty="0" sz="3200">
                <a:latin typeface="Calibri"/>
                <a:cs typeface="Calibri"/>
              </a:rPr>
              <a:t>ен</a:t>
            </a:r>
            <a:r>
              <a:rPr dirty="0" sz="3200" spc="-15">
                <a:latin typeface="Calibri"/>
                <a:cs typeface="Calibri"/>
              </a:rPr>
              <a:t>н</a:t>
            </a:r>
            <a:r>
              <a:rPr dirty="0" sz="3200">
                <a:latin typeface="Calibri"/>
                <a:cs typeface="Calibri"/>
              </a:rPr>
              <a:t>я</a:t>
            </a:r>
            <a:r>
              <a:rPr dirty="0" sz="3200">
                <a:latin typeface="Calibri"/>
                <a:cs typeface="Calibri"/>
              </a:rPr>
              <a:t>	</a:t>
            </a:r>
            <a:r>
              <a:rPr dirty="0" sz="3200">
                <a:latin typeface="Calibri"/>
                <a:cs typeface="Calibri"/>
              </a:rPr>
              <a:t>під</a:t>
            </a:r>
            <a:r>
              <a:rPr dirty="0" sz="3200" spc="-35">
                <a:latin typeface="Calibri"/>
                <a:cs typeface="Calibri"/>
              </a:rPr>
              <a:t>г</a:t>
            </a:r>
            <a:r>
              <a:rPr dirty="0" sz="3200" spc="-25">
                <a:latin typeface="Calibri"/>
                <a:cs typeface="Calibri"/>
              </a:rPr>
              <a:t>о</a:t>
            </a:r>
            <a:r>
              <a:rPr dirty="0" sz="3200" spc="-40">
                <a:latin typeface="Calibri"/>
                <a:cs typeface="Calibri"/>
              </a:rPr>
              <a:t>т</a:t>
            </a:r>
            <a:r>
              <a:rPr dirty="0" sz="3200" spc="-5">
                <a:latin typeface="Calibri"/>
                <a:cs typeface="Calibri"/>
              </a:rPr>
              <a:t>овчих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59848" y="2570480"/>
            <a:ext cx="2304415" cy="9531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6350">
              <a:lnSpc>
                <a:spcPts val="3650"/>
              </a:lnSpc>
              <a:spcBef>
                <a:spcPts val="105"/>
              </a:spcBef>
            </a:pPr>
            <a:r>
              <a:rPr dirty="0" sz="3200" spc="-10">
                <a:latin typeface="Calibri"/>
                <a:cs typeface="Calibri"/>
              </a:rPr>
              <a:t>самостійного</a:t>
            </a:r>
            <a:endParaRPr sz="3200">
              <a:latin typeface="Calibri"/>
              <a:cs typeface="Calibri"/>
            </a:endParaRPr>
          </a:p>
          <a:p>
            <a:pPr algn="r" marR="5080">
              <a:lnSpc>
                <a:spcPts val="3650"/>
              </a:lnSpc>
            </a:pPr>
            <a:r>
              <a:rPr dirty="0" sz="3200">
                <a:latin typeface="Calibri"/>
                <a:cs typeface="Calibri"/>
              </a:rPr>
              <a:t>виробок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39971" y="3447999"/>
            <a:ext cx="7926705" cy="315150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algn="just" marL="12700" marR="5080">
              <a:lnSpc>
                <a:spcPct val="90100"/>
              </a:lnSpc>
              <a:spcBef>
                <a:spcPts val="484"/>
              </a:spcBef>
            </a:pPr>
            <a:r>
              <a:rPr dirty="0" sz="3200" spc="-10">
                <a:latin typeface="Calibri"/>
                <a:cs typeface="Calibri"/>
              </a:rPr>
              <a:t>застосовують </a:t>
            </a:r>
            <a:r>
              <a:rPr dirty="0" sz="3200" spc="-25">
                <a:latin typeface="Calibri"/>
                <a:cs typeface="Calibri"/>
              </a:rPr>
              <a:t>дуже </a:t>
            </a:r>
            <a:r>
              <a:rPr dirty="0" sz="3200" spc="-15">
                <a:latin typeface="Calibri"/>
                <a:cs typeface="Calibri"/>
              </a:rPr>
              <a:t>рідко </a:t>
            </a:r>
            <a:r>
              <a:rPr dirty="0" sz="3200">
                <a:latin typeface="Calibri"/>
                <a:cs typeface="Calibri"/>
              </a:rPr>
              <a:t>і </a:t>
            </a:r>
            <a:r>
              <a:rPr dirty="0" sz="3200" spc="-5">
                <a:latin typeface="Calibri"/>
                <a:cs typeface="Calibri"/>
              </a:rPr>
              <a:t>тільки </a:t>
            </a:r>
            <a:r>
              <a:rPr dirty="0" sz="3200">
                <a:latin typeface="Calibri"/>
                <a:cs typeface="Calibri"/>
              </a:rPr>
              <a:t>для слабких </a:t>
            </a:r>
            <a:r>
              <a:rPr dirty="0" sz="3200" spc="-71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порід (</a:t>
            </a:r>
            <a:r>
              <a:rPr dirty="0" sz="3200" i="1">
                <a:latin typeface="Calibri"/>
                <a:cs typeface="Calibri"/>
              </a:rPr>
              <a:t>f </a:t>
            </a:r>
            <a:r>
              <a:rPr dirty="0" sz="3200">
                <a:latin typeface="Calibri"/>
                <a:cs typeface="Calibri"/>
              </a:rPr>
              <a:t>&lt;= 1,5) або </a:t>
            </a:r>
            <a:r>
              <a:rPr dirty="0" sz="3200" spc="-5">
                <a:latin typeface="Calibri"/>
                <a:cs typeface="Calibri"/>
              </a:rPr>
              <a:t>для </a:t>
            </a:r>
            <a:r>
              <a:rPr dirty="0" sz="3200">
                <a:latin typeface="Calibri"/>
                <a:cs typeface="Calibri"/>
              </a:rPr>
              <a:t>виймання вугільної 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частини вибою </a:t>
            </a:r>
            <a:r>
              <a:rPr dirty="0" sz="3200" spc="-5">
                <a:latin typeface="Calibri"/>
                <a:cs typeface="Calibri"/>
              </a:rPr>
              <a:t>переважно </a:t>
            </a:r>
            <a:r>
              <a:rPr dirty="0" sz="3200">
                <a:latin typeface="Calibri"/>
                <a:cs typeface="Calibri"/>
              </a:rPr>
              <a:t>на </a:t>
            </a:r>
            <a:r>
              <a:rPr dirty="0" sz="3200" spc="-15">
                <a:latin typeface="Calibri"/>
                <a:cs typeface="Calibri"/>
              </a:rPr>
              <a:t>крутопохилих </a:t>
            </a:r>
            <a:r>
              <a:rPr dirty="0" sz="3200" spc="-1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пластах.</a:t>
            </a:r>
            <a:r>
              <a:rPr dirty="0" sz="3200">
                <a:latin typeface="Calibri"/>
                <a:cs typeface="Calibri"/>
              </a:rPr>
              <a:t> Як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допоміжний</a:t>
            </a:r>
            <a:r>
              <a:rPr dirty="0" sz="3200">
                <a:latin typeface="Calibri"/>
                <a:cs typeface="Calibri"/>
              </a:rPr>
              <a:t> засіб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механізації, </a:t>
            </a:r>
            <a:r>
              <a:rPr dirty="0" sz="320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відбійні</a:t>
            </a:r>
            <a:r>
              <a:rPr dirty="0" sz="3200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молотки</a:t>
            </a:r>
            <a:r>
              <a:rPr dirty="0" sz="3200" spc="-10">
                <a:latin typeface="Calibri"/>
                <a:cs typeface="Calibri"/>
              </a:rPr>
              <a:t> застосовують</a:t>
            </a:r>
            <a:r>
              <a:rPr dirty="0" sz="3200" spc="-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при 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оформленні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водовідливних</a:t>
            </a:r>
            <a:r>
              <a:rPr dirty="0" sz="3200" spc="-1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канавок, </a:t>
            </a:r>
            <a:r>
              <a:rPr dirty="0" sz="3200" spc="-71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оконтурюванні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та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ремонті</a:t>
            </a:r>
            <a:r>
              <a:rPr dirty="0" sz="3200" spc="-1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виробок.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355" y="1921762"/>
            <a:ext cx="6420612" cy="481583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75786" y="909269"/>
            <a:ext cx="8465820" cy="57778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40" i="1">
                <a:latin typeface="Calibri Light"/>
                <a:cs typeface="Calibri Light"/>
              </a:rPr>
              <a:t>Гідравлічний</a:t>
            </a:r>
            <a:r>
              <a:rPr dirty="0" sz="4400" spc="-85" i="1">
                <a:latin typeface="Calibri Light"/>
                <a:cs typeface="Calibri Light"/>
              </a:rPr>
              <a:t> </a:t>
            </a:r>
            <a:r>
              <a:rPr dirty="0" sz="4400" spc="-25" i="1">
                <a:latin typeface="Calibri Light"/>
                <a:cs typeface="Calibri Light"/>
              </a:rPr>
              <a:t>спосіб</a:t>
            </a:r>
            <a:endParaRPr sz="4400">
              <a:latin typeface="Calibri Light"/>
              <a:cs typeface="Calibri Light"/>
            </a:endParaRPr>
          </a:p>
          <a:p>
            <a:pPr marL="3691890" marR="265430">
              <a:lnSpc>
                <a:spcPct val="100000"/>
              </a:lnSpc>
              <a:spcBef>
                <a:spcPts val="3000"/>
              </a:spcBef>
            </a:pPr>
            <a:r>
              <a:rPr dirty="0" sz="2800" spc="-5">
                <a:latin typeface="Calibri"/>
                <a:cs typeface="Calibri"/>
              </a:rPr>
              <a:t>Руйнування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порід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за 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допомогою</a:t>
            </a:r>
            <a:r>
              <a:rPr dirty="0" sz="2800" spc="-2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гідромоніторів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на </a:t>
            </a:r>
            <a:r>
              <a:rPr dirty="0" sz="2800" spc="-61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підземних роботах</a:t>
            </a:r>
            <a:endParaRPr sz="2800">
              <a:latin typeface="Calibri"/>
              <a:cs typeface="Calibri"/>
            </a:endParaRPr>
          </a:p>
          <a:p>
            <a:pPr marL="3691890">
              <a:lnSpc>
                <a:spcPct val="100000"/>
              </a:lnSpc>
              <a:spcBef>
                <a:spcPts val="5"/>
              </a:spcBef>
            </a:pPr>
            <a:r>
              <a:rPr dirty="0" sz="2800" spc="-10">
                <a:latin typeface="Calibri"/>
                <a:cs typeface="Calibri"/>
              </a:rPr>
              <a:t>застосовують</a:t>
            </a:r>
            <a:r>
              <a:rPr dirty="0" sz="2800" spc="-2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рідко,</a:t>
            </a:r>
            <a:endParaRPr sz="2800">
              <a:latin typeface="Calibri"/>
              <a:cs typeface="Calibri"/>
            </a:endParaRPr>
          </a:p>
          <a:p>
            <a:pPr marL="3691890">
              <a:lnSpc>
                <a:spcPct val="100000"/>
              </a:lnSpc>
            </a:pPr>
            <a:r>
              <a:rPr dirty="0" sz="2800" spc="-5">
                <a:latin typeface="Calibri"/>
                <a:cs typeface="Calibri"/>
              </a:rPr>
              <a:t>переважно,</a:t>
            </a:r>
            <a:r>
              <a:rPr dirty="0" sz="2800" spc="-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на </a:t>
            </a:r>
            <a:r>
              <a:rPr dirty="0" sz="2800" spc="-10">
                <a:latin typeface="Calibri"/>
                <a:cs typeface="Calibri"/>
              </a:rPr>
              <a:t>потужних</a:t>
            </a:r>
            <a:endParaRPr sz="2800">
              <a:latin typeface="Calibri"/>
              <a:cs typeface="Calibri"/>
            </a:endParaRPr>
          </a:p>
          <a:p>
            <a:pPr marL="3691890" marR="5080">
              <a:lnSpc>
                <a:spcPct val="100000"/>
              </a:lnSpc>
            </a:pPr>
            <a:r>
              <a:rPr dirty="0" sz="2800" spc="-5">
                <a:latin typeface="Calibri"/>
                <a:cs typeface="Calibri"/>
              </a:rPr>
              <a:t>пластах</a:t>
            </a:r>
            <a:r>
              <a:rPr dirty="0" sz="2800" spc="-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при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наявності відносно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слабкого,</a:t>
            </a:r>
            <a:r>
              <a:rPr dirty="0" sz="2800" spc="-2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тріщинуватого</a:t>
            </a:r>
            <a:endParaRPr sz="2800">
              <a:latin typeface="Calibri"/>
              <a:cs typeface="Calibri"/>
            </a:endParaRPr>
          </a:p>
          <a:p>
            <a:pPr marL="3691890" marR="22225">
              <a:lnSpc>
                <a:spcPct val="100000"/>
              </a:lnSpc>
            </a:pPr>
            <a:r>
              <a:rPr dirty="0" sz="2800" spc="-10">
                <a:latin typeface="Calibri"/>
                <a:cs typeface="Calibri"/>
              </a:rPr>
              <a:t>вугілля. </a:t>
            </a:r>
            <a:r>
              <a:rPr dirty="0" sz="2800" spc="-5">
                <a:latin typeface="Calibri"/>
                <a:cs typeface="Calibri"/>
              </a:rPr>
              <a:t>Руйнування 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здійснюють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шляхом</a:t>
            </a:r>
            <a:r>
              <a:rPr dirty="0" sz="2800" spc="-10">
                <a:latin typeface="Calibri"/>
                <a:cs typeface="Calibri"/>
              </a:rPr>
              <a:t> подавання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струменя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20">
                <a:latin typeface="Calibri"/>
                <a:cs typeface="Calibri"/>
              </a:rPr>
              <a:t>води </a:t>
            </a:r>
            <a:r>
              <a:rPr dirty="0" sz="2800" spc="-10">
                <a:latin typeface="Calibri"/>
                <a:cs typeface="Calibri"/>
              </a:rPr>
              <a:t>під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тиском</a:t>
            </a:r>
            <a:r>
              <a:rPr dirty="0" sz="2800" spc="-5">
                <a:latin typeface="Calibri"/>
                <a:cs typeface="Calibri"/>
              </a:rPr>
              <a:t> не</a:t>
            </a:r>
            <a:endParaRPr sz="2800">
              <a:latin typeface="Calibri"/>
              <a:cs typeface="Calibri"/>
            </a:endParaRPr>
          </a:p>
          <a:p>
            <a:pPr marL="3691890">
              <a:lnSpc>
                <a:spcPct val="100000"/>
              </a:lnSpc>
              <a:spcBef>
                <a:spcPts val="40"/>
              </a:spcBef>
              <a:tabLst>
                <a:tab pos="4894580" algn="l"/>
              </a:tabLst>
            </a:pPr>
            <a:r>
              <a:rPr dirty="0" sz="2800" spc="-5">
                <a:latin typeface="Calibri"/>
                <a:cs typeface="Calibri"/>
              </a:rPr>
              <a:t>менше	4</a:t>
            </a:r>
            <a:r>
              <a:rPr dirty="0" sz="2800" spc="-3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МПа.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653790" y="934923"/>
            <a:ext cx="4892040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40">
                <a:latin typeface="Calibri Light"/>
                <a:cs typeface="Calibri Light"/>
              </a:rPr>
              <a:t>Буровибухові</a:t>
            </a:r>
            <a:r>
              <a:rPr dirty="0" sz="4400" spc="-114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роботи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701" y="2289809"/>
            <a:ext cx="11008995" cy="4415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53594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Calibri"/>
                <a:cs typeface="Calibri"/>
              </a:rPr>
              <a:t>Буровибухові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роботи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(БВР)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застосовують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при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проведенні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горизонтальних, 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вертикальних</a:t>
            </a:r>
            <a:r>
              <a:rPr dirty="0" sz="2400" spc="2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і</a:t>
            </a:r>
            <a:r>
              <a:rPr dirty="0" sz="2400" spc="2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похилих</a:t>
            </a:r>
            <a:r>
              <a:rPr dirty="0" sz="2400" spc="204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виробок</a:t>
            </a:r>
            <a:r>
              <a:rPr dirty="0" sz="2400" spc="18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для</a:t>
            </a:r>
            <a:r>
              <a:rPr dirty="0" sz="2400" spc="2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порід</a:t>
            </a:r>
            <a:r>
              <a:rPr dirty="0" sz="2400" spc="19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практично</a:t>
            </a:r>
            <a:r>
              <a:rPr dirty="0" sz="2400" spc="200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будь-якої</a:t>
            </a:r>
            <a:r>
              <a:rPr dirty="0" sz="2400" spc="19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міцності.</a:t>
            </a:r>
            <a:r>
              <a:rPr dirty="0" sz="2400" spc="19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Доцільно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ж </a:t>
            </a:r>
            <a:r>
              <a:rPr dirty="0" sz="2400" spc="-10">
                <a:latin typeface="Calibri"/>
                <a:cs typeface="Calibri"/>
              </a:rPr>
              <a:t>застосовувати </a:t>
            </a:r>
            <a:r>
              <a:rPr dirty="0" sz="2400">
                <a:latin typeface="Calibri"/>
                <a:cs typeface="Calibri"/>
              </a:rPr>
              <a:t>їх </a:t>
            </a:r>
            <a:r>
              <a:rPr dirty="0" sz="2400" spc="-10">
                <a:latin typeface="Calibri"/>
                <a:cs typeface="Calibri"/>
              </a:rPr>
              <a:t>там, </a:t>
            </a:r>
            <a:r>
              <a:rPr dirty="0" sz="2400" spc="-15">
                <a:latin typeface="Calibri"/>
                <a:cs typeface="Calibri"/>
              </a:rPr>
              <a:t>де </a:t>
            </a:r>
            <a:r>
              <a:rPr dirty="0" sz="2400" spc="-5">
                <a:latin typeface="Calibri"/>
                <a:cs typeface="Calibri"/>
              </a:rPr>
              <a:t>не ефективні </a:t>
            </a:r>
            <a:r>
              <a:rPr dirty="0" sz="2400" spc="-10">
                <a:latin typeface="Calibri"/>
                <a:cs typeface="Calibri"/>
              </a:rPr>
              <a:t>прохідницькі комбайни </a:t>
            </a:r>
            <a:r>
              <a:rPr dirty="0" sz="2400">
                <a:latin typeface="Calibri"/>
                <a:cs typeface="Calibri"/>
              </a:rPr>
              <a:t>і </a:t>
            </a:r>
            <a:r>
              <a:rPr dirty="0" sz="2400" spc="-10">
                <a:latin typeface="Calibri"/>
                <a:cs typeface="Calibri"/>
              </a:rPr>
              <a:t>комплекси: </a:t>
            </a:r>
            <a:r>
              <a:rPr dirty="0" sz="2400" spc="-5" b="1">
                <a:latin typeface="Calibri"/>
                <a:cs typeface="Calibri"/>
              </a:rPr>
              <a:t>при </a:t>
            </a:r>
            <a:r>
              <a:rPr dirty="0" sz="2400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міцності </a:t>
            </a:r>
            <a:r>
              <a:rPr dirty="0" sz="2400" spc="-10" b="1">
                <a:latin typeface="Calibri"/>
                <a:cs typeface="Calibri"/>
              </a:rPr>
              <a:t>порід </a:t>
            </a:r>
            <a:r>
              <a:rPr dirty="0" sz="2400" spc="-5" b="1">
                <a:latin typeface="Calibri"/>
                <a:cs typeface="Calibri"/>
              </a:rPr>
              <a:t>більше 6...10, </a:t>
            </a:r>
            <a:r>
              <a:rPr dirty="0" sz="2400" b="1">
                <a:latin typeface="Calibri"/>
                <a:cs typeface="Calibri"/>
              </a:rPr>
              <a:t>у </a:t>
            </a:r>
            <a:r>
              <a:rPr dirty="0" sz="2400" spc="-10" b="1">
                <a:latin typeface="Calibri"/>
                <a:cs typeface="Calibri"/>
              </a:rPr>
              <a:t>виробках </a:t>
            </a:r>
            <a:r>
              <a:rPr dirty="0" sz="2400" spc="-15" b="1">
                <a:latin typeface="Calibri"/>
                <a:cs typeface="Calibri"/>
              </a:rPr>
              <a:t>невеликої </a:t>
            </a:r>
            <a:r>
              <a:rPr dirty="0" sz="2400" spc="-10" b="1">
                <a:latin typeface="Calibri"/>
                <a:cs typeface="Calibri"/>
              </a:rPr>
              <a:t>довжини, </a:t>
            </a:r>
            <a:r>
              <a:rPr dirty="0" sz="2400" b="1">
                <a:latin typeface="Calibri"/>
                <a:cs typeface="Calibri"/>
              </a:rPr>
              <a:t>а </a:t>
            </a:r>
            <a:r>
              <a:rPr dirty="0" sz="2400" spc="-15" b="1">
                <a:latin typeface="Calibri"/>
                <a:cs typeface="Calibri"/>
              </a:rPr>
              <a:t>також </a:t>
            </a:r>
            <a:r>
              <a:rPr dirty="0" sz="2400" b="1">
                <a:latin typeface="Calibri"/>
                <a:cs typeface="Calibri"/>
              </a:rPr>
              <a:t>у </a:t>
            </a:r>
            <a:r>
              <a:rPr dirty="0" sz="2400" spc="-10" b="1">
                <a:latin typeface="Calibri"/>
                <a:cs typeface="Calibri"/>
              </a:rPr>
              <a:t>виробках, </a:t>
            </a:r>
            <a:r>
              <a:rPr dirty="0" sz="2400" spc="-5" b="1">
                <a:latin typeface="Calibri"/>
                <a:cs typeface="Calibri"/>
              </a:rPr>
              <a:t> переріз</a:t>
            </a:r>
            <a:r>
              <a:rPr dirty="0" sz="2400" b="1">
                <a:latin typeface="Calibri"/>
                <a:cs typeface="Calibri"/>
              </a:rPr>
              <a:t> яких</a:t>
            </a:r>
            <a:r>
              <a:rPr dirty="0" sz="2400" spc="5" b="1">
                <a:latin typeface="Calibri"/>
                <a:cs typeface="Calibri"/>
              </a:rPr>
              <a:t> </a:t>
            </a:r>
            <a:r>
              <a:rPr dirty="0" sz="2400" spc="-15" b="1">
                <a:latin typeface="Calibri"/>
                <a:cs typeface="Calibri"/>
              </a:rPr>
              <a:t>виходить</a:t>
            </a:r>
            <a:r>
              <a:rPr dirty="0" sz="2400" spc="-10" b="1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за</a:t>
            </a:r>
            <a:r>
              <a:rPr dirty="0" sz="2400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межі</a:t>
            </a:r>
            <a:r>
              <a:rPr dirty="0" sz="2400" spc="-5" b="1">
                <a:latin typeface="Calibri"/>
                <a:cs typeface="Calibri"/>
              </a:rPr>
              <a:t> діапазону</a:t>
            </a:r>
            <a:r>
              <a:rPr dirty="0" sz="2400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можливостей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комбайна</a:t>
            </a:r>
            <a:r>
              <a:rPr dirty="0" sz="2400" spc="-10">
                <a:latin typeface="Calibri"/>
                <a:cs typeface="Calibri"/>
              </a:rPr>
              <a:t>.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В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коротких </a:t>
            </a:r>
            <a:r>
              <a:rPr dirty="0" sz="2400" spc="-10">
                <a:latin typeface="Calibri"/>
                <a:cs typeface="Calibri"/>
              </a:rPr>
              <a:t> виробках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час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і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вартість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монтажу-демонтажу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комбайна</a:t>
            </a:r>
            <a:r>
              <a:rPr dirty="0" sz="2400" spc="-5">
                <a:latin typeface="Calibri"/>
                <a:cs typeface="Calibri"/>
              </a:rPr>
              <a:t> значно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підвищують 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собівартість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комбайнової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проходки.</a:t>
            </a:r>
            <a:endParaRPr sz="2400">
              <a:latin typeface="Calibri"/>
              <a:cs typeface="Calibri"/>
            </a:endParaRPr>
          </a:p>
          <a:p>
            <a:pPr algn="just" marL="12700" marR="6985" indent="535940">
              <a:lnSpc>
                <a:spcPct val="100000"/>
              </a:lnSpc>
              <a:spcBef>
                <a:spcPts val="5"/>
              </a:spcBef>
            </a:pPr>
            <a:r>
              <a:rPr dirty="0" sz="2400" spc="-5">
                <a:latin typeface="Calibri"/>
                <a:cs typeface="Calibri"/>
              </a:rPr>
              <a:t>Для забезпечення необхідної </a:t>
            </a:r>
            <a:r>
              <a:rPr dirty="0" sz="2400" spc="-10">
                <a:latin typeface="Calibri"/>
                <a:cs typeface="Calibri"/>
              </a:rPr>
              <a:t>форми </a:t>
            </a:r>
            <a:r>
              <a:rPr dirty="0" sz="2400" spc="-5">
                <a:latin typeface="Calibri"/>
                <a:cs typeface="Calibri"/>
              </a:rPr>
              <a:t>перерізу </a:t>
            </a:r>
            <a:r>
              <a:rPr dirty="0" sz="2400">
                <a:latin typeface="Calibri"/>
                <a:cs typeface="Calibri"/>
              </a:rPr>
              <a:t>і </a:t>
            </a:r>
            <a:r>
              <a:rPr dirty="0" sz="2400" spc="-5">
                <a:latin typeface="Calibri"/>
                <a:cs typeface="Calibri"/>
              </a:rPr>
              <a:t>розмірів </a:t>
            </a:r>
            <a:r>
              <a:rPr dirty="0" sz="2400">
                <a:latin typeface="Calibri"/>
                <a:cs typeface="Calibri"/>
              </a:rPr>
              <a:t>виробки, </a:t>
            </a:r>
            <a:r>
              <a:rPr dirty="0" sz="2400" spc="-5">
                <a:latin typeface="Calibri"/>
                <a:cs typeface="Calibri"/>
              </a:rPr>
              <a:t>для </a:t>
            </a:r>
            <a:r>
              <a:rPr dirty="0" sz="2400" spc="-10">
                <a:latin typeface="Calibri"/>
                <a:cs typeface="Calibri"/>
              </a:rPr>
              <a:t>якісного 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подрібнення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породи,</a:t>
            </a:r>
            <a:r>
              <a:rPr dirty="0" sz="2400" spc="-10">
                <a:latin typeface="Calibri"/>
                <a:cs typeface="Calibri"/>
              </a:rPr>
              <a:t> мінімального </a:t>
            </a:r>
            <a:r>
              <a:rPr dirty="0" sz="2400" spc="-5">
                <a:latin typeface="Calibri"/>
                <a:cs typeface="Calibri"/>
              </a:rPr>
              <a:t>обсягу буріння необхідно правильно </a:t>
            </a:r>
            <a:r>
              <a:rPr dirty="0" sz="2400">
                <a:latin typeface="Calibri"/>
                <a:cs typeface="Calibri"/>
              </a:rPr>
              <a:t>вибрати 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5" b="1">
                <a:latin typeface="Calibri"/>
                <a:cs typeface="Calibri"/>
              </a:rPr>
              <a:t>параметри </a:t>
            </a:r>
            <a:r>
              <a:rPr dirty="0" sz="2400" spc="-10" b="1">
                <a:latin typeface="Calibri"/>
                <a:cs typeface="Calibri"/>
              </a:rPr>
              <a:t>буровибухових </a:t>
            </a:r>
            <a:r>
              <a:rPr dirty="0" sz="2400" spc="-5" b="1">
                <a:latin typeface="Calibri"/>
                <a:cs typeface="Calibri"/>
              </a:rPr>
              <a:t>робіт</a:t>
            </a:r>
            <a:r>
              <a:rPr dirty="0" sz="2400" spc="-5">
                <a:latin typeface="Calibri"/>
                <a:cs typeface="Calibri"/>
              </a:rPr>
              <a:t>, </a:t>
            </a:r>
            <a:r>
              <a:rPr dirty="0" sz="2400" spc="-15">
                <a:latin typeface="Calibri"/>
                <a:cs typeface="Calibri"/>
              </a:rPr>
              <a:t>до </a:t>
            </a:r>
            <a:r>
              <a:rPr dirty="0" sz="2400" spc="-10">
                <a:latin typeface="Calibri"/>
                <a:cs typeface="Calibri"/>
              </a:rPr>
              <a:t>яких </a:t>
            </a:r>
            <a:r>
              <a:rPr dirty="0" sz="2400" spc="-5">
                <a:latin typeface="Calibri"/>
                <a:cs typeface="Calibri"/>
              </a:rPr>
              <a:t>відносять: </a:t>
            </a:r>
            <a:r>
              <a:rPr dirty="0" sz="2400" b="1" i="1">
                <a:latin typeface="Calibri"/>
                <a:cs typeface="Calibri"/>
              </a:rPr>
              <a:t>тип </a:t>
            </a:r>
            <a:r>
              <a:rPr dirty="0" sz="2400" spc="-15" b="1" i="1">
                <a:latin typeface="Calibri"/>
                <a:cs typeface="Calibri"/>
              </a:rPr>
              <a:t>вибухових </a:t>
            </a:r>
            <a:r>
              <a:rPr dirty="0" sz="2400" spc="-5" b="1" i="1">
                <a:latin typeface="Calibri"/>
                <a:cs typeface="Calibri"/>
              </a:rPr>
              <a:t>речовин </a:t>
            </a:r>
            <a:r>
              <a:rPr dirty="0" sz="2400" spc="-10" b="1" i="1">
                <a:latin typeface="Calibri"/>
                <a:cs typeface="Calibri"/>
              </a:rPr>
              <a:t>(ВР), </a:t>
            </a:r>
            <a:r>
              <a:rPr dirty="0" sz="2400" spc="-5" b="1" i="1">
                <a:latin typeface="Calibri"/>
                <a:cs typeface="Calibri"/>
              </a:rPr>
              <a:t> кількість,</a:t>
            </a:r>
            <a:r>
              <a:rPr dirty="0" sz="2400" b="1" i="1">
                <a:latin typeface="Calibri"/>
                <a:cs typeface="Calibri"/>
              </a:rPr>
              <a:t> </a:t>
            </a:r>
            <a:r>
              <a:rPr dirty="0" sz="2400" spc="-10" b="1" i="1">
                <a:latin typeface="Calibri"/>
                <a:cs typeface="Calibri"/>
              </a:rPr>
              <a:t>глибина</a:t>
            </a:r>
            <a:r>
              <a:rPr dirty="0" sz="2400" spc="-5" b="1" i="1">
                <a:latin typeface="Calibri"/>
                <a:cs typeface="Calibri"/>
              </a:rPr>
              <a:t> </a:t>
            </a:r>
            <a:r>
              <a:rPr dirty="0" sz="2400" b="1" i="1">
                <a:latin typeface="Calibri"/>
                <a:cs typeface="Calibri"/>
              </a:rPr>
              <a:t>і</a:t>
            </a:r>
            <a:r>
              <a:rPr dirty="0" sz="2400" spc="5" b="1" i="1">
                <a:latin typeface="Calibri"/>
                <a:cs typeface="Calibri"/>
              </a:rPr>
              <a:t> </a:t>
            </a:r>
            <a:r>
              <a:rPr dirty="0" sz="2400" spc="-5" b="1" i="1">
                <a:latin typeface="Calibri"/>
                <a:cs typeface="Calibri"/>
              </a:rPr>
              <a:t>діаметр</a:t>
            </a:r>
            <a:r>
              <a:rPr dirty="0" sz="2400" b="1" i="1">
                <a:latin typeface="Calibri"/>
                <a:cs typeface="Calibri"/>
              </a:rPr>
              <a:t> </a:t>
            </a:r>
            <a:r>
              <a:rPr dirty="0" sz="2400" spc="-5" b="1" i="1">
                <a:latin typeface="Calibri"/>
                <a:cs typeface="Calibri"/>
              </a:rPr>
              <a:t>шпурів,</a:t>
            </a:r>
            <a:r>
              <a:rPr dirty="0" sz="2400" b="1" i="1">
                <a:latin typeface="Calibri"/>
                <a:cs typeface="Calibri"/>
              </a:rPr>
              <a:t> </a:t>
            </a:r>
            <a:r>
              <a:rPr dirty="0" sz="2400" spc="-15" b="1" i="1">
                <a:latin typeface="Calibri"/>
                <a:cs typeface="Calibri"/>
              </a:rPr>
              <a:t>схема</a:t>
            </a:r>
            <a:r>
              <a:rPr dirty="0" sz="2400" spc="-10" b="1" i="1">
                <a:latin typeface="Calibri"/>
                <a:cs typeface="Calibri"/>
              </a:rPr>
              <a:t> розміщення</a:t>
            </a:r>
            <a:r>
              <a:rPr dirty="0" sz="2400" spc="-5" b="1" i="1">
                <a:latin typeface="Calibri"/>
                <a:cs typeface="Calibri"/>
              </a:rPr>
              <a:t> їх</a:t>
            </a:r>
            <a:r>
              <a:rPr dirty="0" sz="2400" b="1" i="1">
                <a:latin typeface="Calibri"/>
                <a:cs typeface="Calibri"/>
              </a:rPr>
              <a:t> у</a:t>
            </a:r>
            <a:r>
              <a:rPr dirty="0" sz="2400" spc="5" b="1" i="1">
                <a:latin typeface="Calibri"/>
                <a:cs typeface="Calibri"/>
              </a:rPr>
              <a:t> </a:t>
            </a:r>
            <a:r>
              <a:rPr dirty="0" sz="2400" spc="-5" b="1" i="1">
                <a:latin typeface="Calibri"/>
                <a:cs typeface="Calibri"/>
              </a:rPr>
              <a:t>вибої,</a:t>
            </a:r>
            <a:r>
              <a:rPr dirty="0" sz="2400" b="1" i="1">
                <a:latin typeface="Calibri"/>
                <a:cs typeface="Calibri"/>
              </a:rPr>
              <a:t> </a:t>
            </a:r>
            <a:r>
              <a:rPr dirty="0" sz="2400" spc="-5" b="1" i="1">
                <a:latin typeface="Calibri"/>
                <a:cs typeface="Calibri"/>
              </a:rPr>
              <a:t>порядок </a:t>
            </a:r>
            <a:r>
              <a:rPr dirty="0" sz="2400" b="1" i="1">
                <a:latin typeface="Calibri"/>
                <a:cs typeface="Calibri"/>
              </a:rPr>
              <a:t> </a:t>
            </a:r>
            <a:r>
              <a:rPr dirty="0" sz="2400" spc="-5" b="1" i="1">
                <a:latin typeface="Calibri"/>
                <a:cs typeface="Calibri"/>
              </a:rPr>
              <a:t>підривання.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3790" y="934923"/>
            <a:ext cx="4892040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40">
                <a:latin typeface="Calibri Light"/>
                <a:cs typeface="Calibri Light"/>
              </a:rPr>
              <a:t>Буровибухові</a:t>
            </a:r>
            <a:r>
              <a:rPr dirty="0" sz="4400" spc="-114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роботи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8132" y="1723642"/>
            <a:ext cx="8906256" cy="50322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53790" y="934923"/>
            <a:ext cx="4892040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40">
                <a:latin typeface="Calibri Light"/>
                <a:cs typeface="Calibri Light"/>
              </a:rPr>
              <a:t>Буровибухові</a:t>
            </a:r>
            <a:r>
              <a:rPr dirty="0" sz="4400" spc="-114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роботи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5751" y="1723644"/>
            <a:ext cx="8769096" cy="49560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648" y="748282"/>
            <a:ext cx="10812780" cy="61097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644" y="1473708"/>
            <a:ext cx="6609588" cy="495604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35020" y="609676"/>
            <a:ext cx="9022715" cy="31210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Очисний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вугільний</a:t>
            </a:r>
            <a:r>
              <a:rPr dirty="0" sz="4400" spc="-100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комбайн</a:t>
            </a:r>
            <a:endParaRPr sz="4400">
              <a:latin typeface="Calibri Light"/>
              <a:cs typeface="Calibri Light"/>
            </a:endParaRPr>
          </a:p>
          <a:p>
            <a:pPr marL="4384040">
              <a:lnSpc>
                <a:spcPct val="100000"/>
              </a:lnSpc>
              <a:spcBef>
                <a:spcPts val="1805"/>
              </a:spcBef>
            </a:pPr>
            <a:r>
              <a:rPr dirty="0" u="heavy" sz="2400" spc="-10">
                <a:solidFill>
                  <a:srgbClr val="008080"/>
                </a:solidFill>
                <a:uFill>
                  <a:solidFill>
                    <a:srgbClr val="008080"/>
                  </a:solidFill>
                </a:uFill>
                <a:latin typeface="Microsoft Sans Serif"/>
                <a:cs typeface="Microsoft Sans Serif"/>
              </a:rPr>
              <a:t>Очисний </a:t>
            </a:r>
            <a:r>
              <a:rPr dirty="0" u="heavy" sz="2400" spc="-15">
                <a:solidFill>
                  <a:srgbClr val="008080"/>
                </a:solidFill>
                <a:uFill>
                  <a:solidFill>
                    <a:srgbClr val="008080"/>
                  </a:solidFill>
                </a:uFill>
                <a:latin typeface="Microsoft Sans Serif"/>
                <a:cs typeface="Microsoft Sans Serif"/>
              </a:rPr>
              <a:t>вугільний</a:t>
            </a:r>
            <a:r>
              <a:rPr dirty="0" u="heavy" sz="2400" spc="25">
                <a:solidFill>
                  <a:srgbClr val="008080"/>
                </a:solidFill>
                <a:uFill>
                  <a:solidFill>
                    <a:srgbClr val="008080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dirty="0" u="heavy" sz="2400" spc="-45">
                <a:solidFill>
                  <a:srgbClr val="008080"/>
                </a:solidFill>
                <a:uFill>
                  <a:solidFill>
                    <a:srgbClr val="008080"/>
                  </a:solidFill>
                </a:uFill>
                <a:latin typeface="Microsoft Sans Serif"/>
                <a:cs typeface="Microsoft Sans Serif"/>
              </a:rPr>
              <a:t>комбайн</a:t>
            </a:r>
            <a:r>
              <a:rPr dirty="0" sz="2400" spc="15">
                <a:solidFill>
                  <a:srgbClr val="008080"/>
                </a:solidFill>
                <a:latin typeface="Microsoft Sans Serif"/>
                <a:cs typeface="Microsoft Sans Serif"/>
              </a:rPr>
              <a:t> </a:t>
            </a:r>
            <a:r>
              <a:rPr dirty="0" sz="2400">
                <a:solidFill>
                  <a:srgbClr val="404141"/>
                </a:solidFill>
                <a:latin typeface="Microsoft Sans Serif"/>
                <a:cs typeface="Microsoft Sans Serif"/>
              </a:rPr>
              <a:t>-</a:t>
            </a:r>
            <a:endParaRPr sz="2400">
              <a:latin typeface="Microsoft Sans Serif"/>
              <a:cs typeface="Microsoft Sans Serif"/>
            </a:endParaRPr>
          </a:p>
          <a:p>
            <a:pPr marL="4384040" marR="139065">
              <a:lnSpc>
                <a:spcPct val="100000"/>
              </a:lnSpc>
            </a:pPr>
            <a:r>
              <a:rPr dirty="0" sz="2400" spc="-15">
                <a:solidFill>
                  <a:srgbClr val="404141"/>
                </a:solidFill>
                <a:latin typeface="Microsoft Sans Serif"/>
                <a:cs typeface="Microsoft Sans Serif"/>
              </a:rPr>
              <a:t>машина,</a:t>
            </a:r>
            <a:r>
              <a:rPr dirty="0" sz="2400" spc="5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10">
                <a:solidFill>
                  <a:srgbClr val="404141"/>
                </a:solidFill>
                <a:latin typeface="Microsoft Sans Serif"/>
                <a:cs typeface="Microsoft Sans Serif"/>
              </a:rPr>
              <a:t>що</a:t>
            </a:r>
            <a:r>
              <a:rPr dirty="0" sz="2400" spc="-5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20">
                <a:solidFill>
                  <a:srgbClr val="404141"/>
                </a:solidFill>
                <a:latin typeface="Microsoft Sans Serif"/>
                <a:cs typeface="Microsoft Sans Serif"/>
              </a:rPr>
              <a:t>одночасно</a:t>
            </a:r>
            <a:r>
              <a:rPr dirty="0" sz="2400" spc="20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20">
                <a:solidFill>
                  <a:srgbClr val="404141"/>
                </a:solidFill>
                <a:latin typeface="Microsoft Sans Serif"/>
                <a:cs typeface="Microsoft Sans Serif"/>
              </a:rPr>
              <a:t>виконує </a:t>
            </a:r>
            <a:r>
              <a:rPr dirty="0" sz="2400" spc="-625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>
                <a:solidFill>
                  <a:srgbClr val="404141"/>
                </a:solidFill>
                <a:latin typeface="Microsoft Sans Serif"/>
                <a:cs typeface="Microsoft Sans Serif"/>
              </a:rPr>
              <a:t>у</a:t>
            </a:r>
            <a:r>
              <a:rPr dirty="0" sz="2400" spc="10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20">
                <a:solidFill>
                  <a:srgbClr val="404141"/>
                </a:solidFill>
                <a:latin typeface="Microsoft Sans Serif"/>
                <a:cs typeface="Microsoft Sans Serif"/>
              </a:rPr>
              <a:t>вибої</a:t>
            </a:r>
            <a:r>
              <a:rPr dirty="0" sz="2400" spc="5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>
                <a:solidFill>
                  <a:srgbClr val="404141"/>
                </a:solidFill>
                <a:latin typeface="Microsoft Sans Serif"/>
                <a:cs typeface="Microsoft Sans Serif"/>
              </a:rPr>
              <a:t>операції</a:t>
            </a:r>
            <a:r>
              <a:rPr dirty="0" sz="2400" spc="30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20">
                <a:solidFill>
                  <a:srgbClr val="404141"/>
                </a:solidFill>
                <a:latin typeface="Microsoft Sans Serif"/>
                <a:cs typeface="Microsoft Sans Serif"/>
              </a:rPr>
              <a:t>по</a:t>
            </a:r>
            <a:r>
              <a:rPr dirty="0" sz="2400" spc="15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5">
                <a:solidFill>
                  <a:srgbClr val="404141"/>
                </a:solidFill>
                <a:latin typeface="Microsoft Sans Serif"/>
                <a:cs typeface="Microsoft Sans Serif"/>
              </a:rPr>
              <a:t>відділенню </a:t>
            </a:r>
            <a:r>
              <a:rPr dirty="0" sz="2400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10">
                <a:solidFill>
                  <a:srgbClr val="404141"/>
                </a:solidFill>
                <a:latin typeface="Microsoft Sans Serif"/>
                <a:cs typeface="Microsoft Sans Serif"/>
              </a:rPr>
              <a:t>вугілля</a:t>
            </a:r>
            <a:r>
              <a:rPr dirty="0" sz="2400" spc="15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15">
                <a:solidFill>
                  <a:srgbClr val="404141"/>
                </a:solidFill>
                <a:latin typeface="Microsoft Sans Serif"/>
                <a:cs typeface="Microsoft Sans Serif"/>
              </a:rPr>
              <a:t>від</a:t>
            </a:r>
            <a:r>
              <a:rPr dirty="0" sz="2400" spc="15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55">
                <a:solidFill>
                  <a:srgbClr val="404141"/>
                </a:solidFill>
                <a:latin typeface="Microsoft Sans Serif"/>
                <a:cs typeface="Microsoft Sans Serif"/>
              </a:rPr>
              <a:t>масиву,</a:t>
            </a:r>
            <a:r>
              <a:rPr dirty="0" sz="2400" spc="5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15">
                <a:solidFill>
                  <a:srgbClr val="404141"/>
                </a:solidFill>
                <a:latin typeface="Microsoft Sans Serif"/>
                <a:cs typeface="Microsoft Sans Serif"/>
              </a:rPr>
              <a:t>дроблення</a:t>
            </a:r>
            <a:endParaRPr sz="2400">
              <a:latin typeface="Microsoft Sans Serif"/>
              <a:cs typeface="Microsoft Sans Serif"/>
            </a:endParaRPr>
          </a:p>
          <a:p>
            <a:pPr marL="4384040" marR="5080">
              <a:lnSpc>
                <a:spcPct val="100000"/>
              </a:lnSpc>
            </a:pPr>
            <a:r>
              <a:rPr dirty="0" sz="2400" spc="-25">
                <a:solidFill>
                  <a:srgbClr val="404141"/>
                </a:solidFill>
                <a:latin typeface="Microsoft Sans Serif"/>
                <a:cs typeface="Microsoft Sans Serif"/>
              </a:rPr>
              <a:t>його</a:t>
            </a:r>
            <a:r>
              <a:rPr dirty="0" sz="2400" spc="10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15">
                <a:solidFill>
                  <a:srgbClr val="404141"/>
                </a:solidFill>
                <a:latin typeface="Microsoft Sans Serif"/>
                <a:cs typeface="Microsoft Sans Serif"/>
              </a:rPr>
              <a:t>і</a:t>
            </a:r>
            <a:r>
              <a:rPr dirty="0" sz="2400" spc="25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25">
                <a:solidFill>
                  <a:srgbClr val="404141"/>
                </a:solidFill>
                <a:latin typeface="Microsoft Sans Serif"/>
                <a:cs typeface="Microsoft Sans Serif"/>
              </a:rPr>
              <a:t>навантаження</a:t>
            </a:r>
            <a:r>
              <a:rPr dirty="0" sz="2400" spc="45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10">
                <a:solidFill>
                  <a:srgbClr val="404141"/>
                </a:solidFill>
                <a:latin typeface="Microsoft Sans Serif"/>
                <a:cs typeface="Microsoft Sans Serif"/>
              </a:rPr>
              <a:t>на</a:t>
            </a:r>
            <a:r>
              <a:rPr dirty="0" sz="2400" spc="20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10">
                <a:solidFill>
                  <a:srgbClr val="404141"/>
                </a:solidFill>
                <a:latin typeface="Microsoft Sans Serif"/>
                <a:cs typeface="Microsoft Sans Serif"/>
              </a:rPr>
              <a:t>вибійний </a:t>
            </a:r>
            <a:r>
              <a:rPr dirty="0" sz="2400" spc="-620">
                <a:solidFill>
                  <a:srgbClr val="404141"/>
                </a:solidFill>
                <a:latin typeface="Microsoft Sans Serif"/>
                <a:cs typeface="Microsoft Sans Serif"/>
              </a:rPr>
              <a:t> </a:t>
            </a:r>
            <a:r>
              <a:rPr dirty="0" sz="2400" spc="-25">
                <a:solidFill>
                  <a:srgbClr val="404141"/>
                </a:solidFill>
                <a:latin typeface="Microsoft Sans Serif"/>
                <a:cs typeface="Microsoft Sans Serif"/>
              </a:rPr>
              <a:t>конвеєр.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02768" y="609676"/>
            <a:ext cx="11193780" cy="57105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404495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Очисний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вугільний</a:t>
            </a:r>
            <a:r>
              <a:rPr dirty="0" sz="4400" spc="-100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комбайн</a:t>
            </a:r>
            <a:endParaRPr sz="4400">
              <a:latin typeface="Calibri Light"/>
              <a:cs typeface="Calibri Light"/>
            </a:endParaRPr>
          </a:p>
          <a:p>
            <a:pPr marL="241300" indent="-228600">
              <a:lnSpc>
                <a:spcPct val="100000"/>
              </a:lnSpc>
              <a:spcBef>
                <a:spcPts val="237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dirty="0" sz="2400" spc="-5">
                <a:latin typeface="Calibri"/>
                <a:cs typeface="Calibri"/>
              </a:rPr>
              <a:t>Вугільні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комбайни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класифікуються: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3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dirty="0" sz="2400" i="1">
                <a:latin typeface="Calibri"/>
                <a:cs typeface="Calibri"/>
              </a:rPr>
              <a:t>за</a:t>
            </a:r>
            <a:r>
              <a:rPr dirty="0" sz="2400" spc="-10" i="1">
                <a:latin typeface="Calibri"/>
                <a:cs typeface="Calibri"/>
              </a:rPr>
              <a:t> </a:t>
            </a:r>
            <a:r>
              <a:rPr dirty="0" sz="2400" i="1">
                <a:latin typeface="Calibri"/>
                <a:cs typeface="Calibri"/>
              </a:rPr>
              <a:t>кутом </a:t>
            </a:r>
            <a:r>
              <a:rPr dirty="0" sz="2400" spc="-5" i="1">
                <a:latin typeface="Calibri"/>
                <a:cs typeface="Calibri"/>
              </a:rPr>
              <a:t>падіння</a:t>
            </a:r>
            <a:r>
              <a:rPr dirty="0" sz="2400" spc="-5">
                <a:latin typeface="Calibri"/>
                <a:cs typeface="Calibri"/>
              </a:rPr>
              <a:t>: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комбайни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для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пластів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</a:t>
            </a:r>
            <a:r>
              <a:rPr dirty="0" sz="2400" spc="-10">
                <a:latin typeface="Calibri"/>
                <a:cs typeface="Calibri"/>
              </a:rPr>
              <a:t> кутом </a:t>
            </a:r>
            <a:r>
              <a:rPr dirty="0" sz="2400">
                <a:latin typeface="Calibri"/>
                <a:cs typeface="Calibri"/>
              </a:rPr>
              <a:t>падіння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до </a:t>
            </a:r>
            <a:r>
              <a:rPr dirty="0" sz="2400">
                <a:latin typeface="Calibri"/>
                <a:cs typeface="Calibri"/>
              </a:rPr>
              <a:t>35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і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-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понад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35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10">
                <a:latin typeface="Calibri"/>
                <a:cs typeface="Calibri"/>
              </a:rPr>
              <a:t>град;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4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dirty="0" sz="2400" i="1">
                <a:latin typeface="Calibri"/>
                <a:cs typeface="Calibri"/>
              </a:rPr>
              <a:t>за</a:t>
            </a:r>
            <a:r>
              <a:rPr dirty="0" sz="2400" spc="-5" i="1">
                <a:latin typeface="Calibri"/>
                <a:cs typeface="Calibri"/>
              </a:rPr>
              <a:t> потужністю</a:t>
            </a:r>
            <a:r>
              <a:rPr dirty="0" sz="2400" spc="25" i="1">
                <a:latin typeface="Calibri"/>
                <a:cs typeface="Calibri"/>
              </a:rPr>
              <a:t> </a:t>
            </a:r>
            <a:r>
              <a:rPr dirty="0" sz="2400" spc="-5" i="1">
                <a:latin typeface="Calibri"/>
                <a:cs typeface="Calibri"/>
              </a:rPr>
              <a:t>пласта</a:t>
            </a:r>
            <a:r>
              <a:rPr dirty="0" sz="2400" spc="-5">
                <a:latin typeface="Calibri"/>
                <a:cs typeface="Calibri"/>
              </a:rPr>
              <a:t>: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згідно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</a:t>
            </a:r>
            <a:r>
              <a:rPr dirty="0" sz="2400" spc="-5">
                <a:latin typeface="Calibri"/>
                <a:cs typeface="Calibri"/>
              </a:rPr>
              <a:t> класифікацією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вугільних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пластів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за </a:t>
            </a:r>
            <a:r>
              <a:rPr dirty="0" sz="2400" spc="-10">
                <a:latin typeface="Calibri"/>
                <a:cs typeface="Calibri"/>
              </a:rPr>
              <a:t>потужністю;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3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dirty="0" sz="2400" i="1">
                <a:latin typeface="Calibri"/>
                <a:cs typeface="Calibri"/>
              </a:rPr>
              <a:t>за</a:t>
            </a:r>
            <a:r>
              <a:rPr dirty="0" sz="2400" spc="-10" i="1">
                <a:latin typeface="Calibri"/>
                <a:cs typeface="Calibri"/>
              </a:rPr>
              <a:t> </a:t>
            </a:r>
            <a:r>
              <a:rPr dirty="0" sz="2400" spc="-5" i="1">
                <a:latin typeface="Calibri"/>
                <a:cs typeface="Calibri"/>
              </a:rPr>
              <a:t>величиною</a:t>
            </a:r>
            <a:r>
              <a:rPr dirty="0" sz="2400" i="1">
                <a:latin typeface="Calibri"/>
                <a:cs typeface="Calibri"/>
              </a:rPr>
              <a:t> </a:t>
            </a:r>
            <a:r>
              <a:rPr dirty="0" sz="2400" spc="-5" i="1">
                <a:latin typeface="Calibri"/>
                <a:cs typeface="Calibri"/>
              </a:rPr>
              <a:t>захвату</a:t>
            </a:r>
            <a:r>
              <a:rPr dirty="0" sz="2400" spc="-5">
                <a:latin typeface="Calibri"/>
                <a:cs typeface="Calibri"/>
              </a:rPr>
              <a:t>:</a:t>
            </a:r>
            <a:r>
              <a:rPr dirty="0" sz="2400" spc="-10">
                <a:latin typeface="Calibri"/>
                <a:cs typeface="Calibri"/>
              </a:rPr>
              <a:t> широкозахватні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(більше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1</a:t>
            </a:r>
            <a:r>
              <a:rPr dirty="0" sz="2400" spc="-5">
                <a:latin typeface="Calibri"/>
                <a:cs typeface="Calibri"/>
              </a:rPr>
              <a:t> м) </a:t>
            </a:r>
            <a:r>
              <a:rPr dirty="0" sz="2400">
                <a:latin typeface="Calibri"/>
                <a:cs typeface="Calibri"/>
              </a:rPr>
              <a:t>і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вузькозахватні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комбайни;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ts val="2450"/>
              </a:lnSpc>
              <a:spcBef>
                <a:spcPts val="13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dirty="0" sz="2400" i="1">
                <a:latin typeface="Calibri"/>
                <a:cs typeface="Calibri"/>
              </a:rPr>
              <a:t>за</a:t>
            </a:r>
            <a:r>
              <a:rPr dirty="0" sz="2400" spc="-10" i="1">
                <a:latin typeface="Calibri"/>
                <a:cs typeface="Calibri"/>
              </a:rPr>
              <a:t> схемою</a:t>
            </a:r>
            <a:r>
              <a:rPr dirty="0" sz="2400" spc="5" i="1">
                <a:latin typeface="Calibri"/>
                <a:cs typeface="Calibri"/>
              </a:rPr>
              <a:t> </a:t>
            </a:r>
            <a:r>
              <a:rPr dirty="0" sz="2400" i="1">
                <a:latin typeface="Calibri"/>
                <a:cs typeface="Calibri"/>
              </a:rPr>
              <a:t>роботи</a:t>
            </a:r>
            <a:r>
              <a:rPr dirty="0" sz="2400">
                <a:latin typeface="Calibri"/>
                <a:cs typeface="Calibri"/>
              </a:rPr>
              <a:t>:</a:t>
            </a:r>
            <a:r>
              <a:rPr dirty="0" sz="2400" spc="-5">
                <a:latin typeface="Calibri"/>
                <a:cs typeface="Calibri"/>
              </a:rPr>
              <a:t> працюючі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по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односторонній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схемі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 </a:t>
            </a:r>
            <a:r>
              <a:rPr dirty="0" sz="2400" spc="-15">
                <a:latin typeface="Calibri"/>
                <a:cs typeface="Calibri"/>
              </a:rPr>
              <a:t>холостим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перегоном</a:t>
            </a:r>
            <a:r>
              <a:rPr dirty="0" sz="2400">
                <a:latin typeface="Calibri"/>
                <a:cs typeface="Calibri"/>
              </a:rPr>
              <a:t> в</a:t>
            </a:r>
            <a:endParaRPr sz="2400">
              <a:latin typeface="Calibri"/>
              <a:cs typeface="Calibri"/>
            </a:endParaRPr>
          </a:p>
          <a:p>
            <a:pPr marL="241300" marR="335915">
              <a:lnSpc>
                <a:spcPct val="70000"/>
              </a:lnSpc>
              <a:spcBef>
                <a:spcPts val="430"/>
              </a:spcBef>
            </a:pPr>
            <a:r>
              <a:rPr dirty="0" sz="2400" spc="-10">
                <a:latin typeface="Calibri"/>
                <a:cs typeface="Calibri"/>
              </a:rPr>
              <a:t>початкове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положення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і</a:t>
            </a:r>
            <a:r>
              <a:rPr dirty="0" sz="2400" spc="-10">
                <a:latin typeface="Calibri"/>
                <a:cs typeface="Calibri"/>
              </a:rPr>
              <a:t> двосторонньої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схемою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розворотами</a:t>
            </a:r>
            <a:r>
              <a:rPr dirty="0" sz="2400">
                <a:latin typeface="Calibri"/>
                <a:cs typeface="Calibri"/>
              </a:rPr>
              <a:t> по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кінцях</a:t>
            </a:r>
            <a:r>
              <a:rPr dirty="0" sz="2400" spc="-10">
                <a:latin typeface="Calibri"/>
                <a:cs typeface="Calibri"/>
              </a:rPr>
              <a:t> очисного </a:t>
            </a:r>
            <a:r>
              <a:rPr dirty="0" sz="2400" spc="-5">
                <a:latin typeface="Calibri"/>
                <a:cs typeface="Calibri"/>
              </a:rPr>
              <a:t> вибою; </a:t>
            </a:r>
            <a:r>
              <a:rPr dirty="0" sz="2400">
                <a:latin typeface="Calibri"/>
                <a:cs typeface="Calibri"/>
              </a:rPr>
              <a:t>за </a:t>
            </a:r>
            <a:r>
              <a:rPr dirty="0" sz="2400" spc="-10">
                <a:latin typeface="Calibri"/>
                <a:cs typeface="Calibri"/>
              </a:rPr>
              <a:t>човниковою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схемою</a:t>
            </a:r>
            <a:r>
              <a:rPr dirty="0" sz="2400">
                <a:latin typeface="Calibri"/>
                <a:cs typeface="Calibri"/>
              </a:rPr>
              <a:t> з</a:t>
            </a:r>
            <a:r>
              <a:rPr dirty="0" sz="2400" spc="-5">
                <a:latin typeface="Calibri"/>
                <a:cs typeface="Calibri"/>
              </a:rPr>
              <a:t> попередньої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виїмкою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випереджувальних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ніш;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за</a:t>
            </a:r>
            <a:endParaRPr sz="2400">
              <a:latin typeface="Calibri"/>
              <a:cs typeface="Calibri"/>
            </a:endParaRPr>
          </a:p>
          <a:p>
            <a:pPr marL="241300">
              <a:lnSpc>
                <a:spcPts val="1585"/>
              </a:lnSpc>
            </a:pPr>
            <a:r>
              <a:rPr dirty="0" sz="2400" spc="-10">
                <a:latin typeface="Calibri"/>
                <a:cs typeface="Calibri"/>
              </a:rPr>
              <a:t>човниковою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схемою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самозарубкою;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за</a:t>
            </a:r>
            <a:r>
              <a:rPr dirty="0" sz="2400" spc="-10">
                <a:latin typeface="Calibri"/>
                <a:cs typeface="Calibri"/>
              </a:rPr>
              <a:t> човниковою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схемою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виходом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виконавчих</a:t>
            </a:r>
            <a:endParaRPr sz="2400">
              <a:latin typeface="Calibri"/>
              <a:cs typeface="Calibri"/>
            </a:endParaRPr>
          </a:p>
          <a:p>
            <a:pPr marL="241300">
              <a:lnSpc>
                <a:spcPts val="2450"/>
              </a:lnSpc>
            </a:pPr>
            <a:r>
              <a:rPr dirty="0" sz="2400" spc="-5">
                <a:latin typeface="Calibri"/>
                <a:cs typeface="Calibri"/>
              </a:rPr>
              <a:t>органів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в</a:t>
            </a:r>
            <a:r>
              <a:rPr dirty="0" sz="2400" spc="-15">
                <a:latin typeface="Calibri"/>
                <a:cs typeface="Calibri"/>
              </a:rPr>
              <a:t> прилеглі </a:t>
            </a:r>
            <a:r>
              <a:rPr dirty="0" sz="2400" spc="-5">
                <a:latin typeface="Calibri"/>
                <a:cs typeface="Calibri"/>
              </a:rPr>
              <a:t>гірничі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виробки;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4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dirty="0" sz="2400" i="1">
                <a:latin typeface="Calibri"/>
                <a:cs typeface="Calibri"/>
              </a:rPr>
              <a:t>за</a:t>
            </a:r>
            <a:r>
              <a:rPr dirty="0" sz="2400" spc="-15" i="1">
                <a:latin typeface="Calibri"/>
                <a:cs typeface="Calibri"/>
              </a:rPr>
              <a:t> </a:t>
            </a:r>
            <a:r>
              <a:rPr dirty="0" sz="2400" i="1">
                <a:latin typeface="Calibri"/>
                <a:cs typeface="Calibri"/>
              </a:rPr>
              <a:t>способом</a:t>
            </a:r>
            <a:r>
              <a:rPr dirty="0" sz="2400" spc="-5" i="1">
                <a:latin typeface="Calibri"/>
                <a:cs typeface="Calibri"/>
              </a:rPr>
              <a:t> переміщення</a:t>
            </a:r>
            <a:r>
              <a:rPr dirty="0" sz="2400" spc="-5">
                <a:latin typeface="Calibri"/>
                <a:cs typeface="Calibri"/>
              </a:rPr>
              <a:t>: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по </a:t>
            </a:r>
            <a:r>
              <a:rPr dirty="0" sz="2400" spc="-10">
                <a:latin typeface="Calibri"/>
                <a:cs typeface="Calibri"/>
              </a:rPr>
              <a:t>підошві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пласта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або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рами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конвеєра;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3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dirty="0" sz="2400" i="1">
                <a:latin typeface="Calibri"/>
                <a:cs typeface="Calibri"/>
              </a:rPr>
              <a:t>по </a:t>
            </a:r>
            <a:r>
              <a:rPr dirty="0" sz="2400" spc="-5" i="1">
                <a:latin typeface="Calibri"/>
                <a:cs typeface="Calibri"/>
              </a:rPr>
              <a:t>системі</a:t>
            </a:r>
            <a:r>
              <a:rPr dirty="0" sz="2400" spc="5" i="1">
                <a:latin typeface="Calibri"/>
                <a:cs typeface="Calibri"/>
              </a:rPr>
              <a:t> </a:t>
            </a:r>
            <a:r>
              <a:rPr dirty="0" sz="2400" spc="-5" i="1">
                <a:latin typeface="Calibri"/>
                <a:cs typeface="Calibri"/>
              </a:rPr>
              <a:t>переміщення</a:t>
            </a:r>
            <a:r>
              <a:rPr dirty="0" sz="2400" spc="-5">
                <a:latin typeface="Calibri"/>
                <a:cs typeface="Calibri"/>
              </a:rPr>
              <a:t>: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подача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канатна,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ланцюгова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та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безланцюгова, </a:t>
            </a:r>
            <a:r>
              <a:rPr dirty="0" sz="2400">
                <a:latin typeface="Calibri"/>
                <a:cs typeface="Calibri"/>
              </a:rPr>
              <a:t>виносна;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3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dirty="0" sz="2400" i="1">
                <a:latin typeface="Calibri"/>
                <a:cs typeface="Calibri"/>
              </a:rPr>
              <a:t>за</a:t>
            </a:r>
            <a:r>
              <a:rPr dirty="0" sz="2400" spc="-10" i="1">
                <a:latin typeface="Calibri"/>
                <a:cs typeface="Calibri"/>
              </a:rPr>
              <a:t> </a:t>
            </a:r>
            <a:r>
              <a:rPr dirty="0" sz="2400" spc="-5" i="1">
                <a:latin typeface="Calibri"/>
                <a:cs typeface="Calibri"/>
              </a:rPr>
              <a:t>типом</a:t>
            </a:r>
            <a:r>
              <a:rPr dirty="0" sz="2400" spc="5" i="1">
                <a:latin typeface="Calibri"/>
                <a:cs typeface="Calibri"/>
              </a:rPr>
              <a:t> </a:t>
            </a:r>
            <a:r>
              <a:rPr dirty="0" sz="2400" spc="-5" i="1">
                <a:latin typeface="Calibri"/>
                <a:cs typeface="Calibri"/>
              </a:rPr>
              <a:t>виконавчих органів</a:t>
            </a:r>
            <a:r>
              <a:rPr dirty="0" sz="2400" spc="-5">
                <a:latin typeface="Calibri"/>
                <a:cs typeface="Calibri"/>
              </a:rPr>
              <a:t>: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барабанні,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шнекові;</a:t>
            </a:r>
            <a:endParaRPr sz="2400">
              <a:latin typeface="Calibri"/>
              <a:cs typeface="Calibri"/>
            </a:endParaRPr>
          </a:p>
          <a:p>
            <a:pPr marL="241300" marR="1255395" indent="-228600">
              <a:lnSpc>
                <a:spcPct val="70000"/>
              </a:lnSpc>
              <a:spcBef>
                <a:spcPts val="101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dirty="0" sz="2400" i="1">
                <a:latin typeface="Calibri"/>
                <a:cs typeface="Calibri"/>
              </a:rPr>
              <a:t>за кількістю </a:t>
            </a:r>
            <a:r>
              <a:rPr dirty="0" sz="2400" spc="-10" i="1">
                <a:latin typeface="Calibri"/>
                <a:cs typeface="Calibri"/>
              </a:rPr>
              <a:t>виконавчих </a:t>
            </a:r>
            <a:r>
              <a:rPr dirty="0" sz="2400" spc="-5" i="1">
                <a:latin typeface="Calibri"/>
                <a:cs typeface="Calibri"/>
              </a:rPr>
              <a:t>органів та </a:t>
            </a:r>
            <a:r>
              <a:rPr dirty="0" sz="2400" i="1">
                <a:latin typeface="Calibri"/>
                <a:cs typeface="Calibri"/>
              </a:rPr>
              <a:t>їх розташування</a:t>
            </a:r>
            <a:r>
              <a:rPr dirty="0" sz="2400">
                <a:latin typeface="Calibri"/>
                <a:cs typeface="Calibri"/>
              </a:rPr>
              <a:t>: з </a:t>
            </a:r>
            <a:r>
              <a:rPr dirty="0" sz="2400" spc="-20">
                <a:latin typeface="Calibri"/>
                <a:cs typeface="Calibri"/>
              </a:rPr>
              <a:t>одним </a:t>
            </a:r>
            <a:r>
              <a:rPr dirty="0" sz="2400">
                <a:latin typeface="Calibri"/>
                <a:cs typeface="Calibri"/>
              </a:rPr>
              <a:t>або </a:t>
            </a:r>
            <a:r>
              <a:rPr dirty="0" sz="2400" spc="-5">
                <a:latin typeface="Calibri"/>
                <a:cs typeface="Calibri"/>
              </a:rPr>
              <a:t>двома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виконавчими</a:t>
            </a:r>
            <a:r>
              <a:rPr dirty="0" sz="2400" spc="-5">
                <a:latin typeface="Calibri"/>
                <a:cs typeface="Calibri"/>
              </a:rPr>
              <a:t> органами,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одностороннє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або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рознесене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розташування.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20361" y="898093"/>
            <a:ext cx="3358515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Очисні</a:t>
            </a:r>
            <a:r>
              <a:rPr dirty="0" sz="4400" spc="-14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роботи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0032" y="1690116"/>
            <a:ext cx="8666988" cy="489661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spc="-30">
                <a:hlinkClick r:id="rId3"/>
              </a:rPr>
              <a:t>Очисний</a:t>
            </a:r>
            <a:r>
              <a:rPr dirty="0" spc="-120">
                <a:hlinkClick r:id="rId3"/>
              </a:rPr>
              <a:t> </a:t>
            </a:r>
            <a:r>
              <a:rPr dirty="0" spc="-30">
                <a:hlinkClick r:id="rId3"/>
              </a:rPr>
              <a:t>вугільний</a:t>
            </a:r>
            <a:r>
              <a:rPr dirty="0" spc="-114">
                <a:hlinkClick r:id="rId3"/>
              </a:rPr>
              <a:t> </a:t>
            </a:r>
            <a:r>
              <a:rPr dirty="0" spc="-30">
                <a:hlinkClick r:id="rId3"/>
              </a:rPr>
              <a:t>комбайн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160" y="1584960"/>
            <a:ext cx="5887212" cy="33268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67628" y="1588008"/>
            <a:ext cx="5881115" cy="332384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 spc="-35"/>
              <a:t>Очисні</a:t>
            </a:r>
            <a:r>
              <a:rPr dirty="0" spc="-145"/>
              <a:t> </a:t>
            </a:r>
            <a:r>
              <a:rPr dirty="0" spc="-30"/>
              <a:t>роботи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1" y="1866900"/>
            <a:ext cx="5814060" cy="32857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7628" y="1866900"/>
            <a:ext cx="5814060" cy="32857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420361" y="898093"/>
            <a:ext cx="3358515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Очисні</a:t>
            </a:r>
            <a:r>
              <a:rPr dirty="0" sz="4400" spc="-14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роботи</a:t>
            </a:r>
            <a:endParaRPr sz="4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318253" y="609676"/>
            <a:ext cx="3559175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4400" spc="-3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Вугільний</a:t>
            </a:r>
            <a:r>
              <a:rPr dirty="0" u="heavy" sz="4400" spc="-14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 </a:t>
            </a:r>
            <a:r>
              <a:rPr dirty="0" u="heavy" sz="44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струг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0135" y="1441703"/>
            <a:ext cx="8991600" cy="508101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18947" y="3599179"/>
            <a:ext cx="141033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latin typeface="Calibri"/>
                <a:cs typeface="Calibri"/>
              </a:rPr>
              <a:t>Cat®</a:t>
            </a:r>
            <a:r>
              <a:rPr dirty="0" sz="2000" spc="-7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GH800B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15461" y="609676"/>
            <a:ext cx="5567680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40">
                <a:latin typeface="Calibri Light"/>
                <a:cs typeface="Calibri Light"/>
              </a:rPr>
              <a:t>Бурошнекове</a:t>
            </a:r>
            <a:r>
              <a:rPr dirty="0" sz="4400" spc="-140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виймання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20" y="1690116"/>
            <a:ext cx="5237988" cy="49911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92140" y="1690116"/>
            <a:ext cx="6336792" cy="4991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3510" y="700786"/>
            <a:ext cx="9768840" cy="1300480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040765" marR="5080" indent="-1028700">
              <a:lnSpc>
                <a:spcPts val="4750"/>
              </a:lnSpc>
              <a:spcBef>
                <a:spcPts val="705"/>
              </a:spcBef>
            </a:pPr>
            <a:r>
              <a:rPr dirty="0" sz="4400" spc="-35">
                <a:latin typeface="Calibri Light"/>
                <a:cs typeface="Calibri Light"/>
              </a:rPr>
              <a:t>Індивідуальне</a:t>
            </a:r>
            <a:r>
              <a:rPr dirty="0" sz="4400" spc="-110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кріплення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очисного</a:t>
            </a:r>
            <a:r>
              <a:rPr dirty="0" sz="4400" spc="-85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вибою: </a:t>
            </a:r>
            <a:r>
              <a:rPr dirty="0" sz="4400" spc="-980">
                <a:latin typeface="Calibri Light"/>
                <a:cs typeface="Calibri Light"/>
              </a:rPr>
              <a:t> </a:t>
            </a:r>
            <a:r>
              <a:rPr dirty="0" sz="4400">
                <a:latin typeface="Calibri Light"/>
                <a:cs typeface="Calibri Light"/>
              </a:rPr>
              <a:t>а</a:t>
            </a:r>
            <a:r>
              <a:rPr dirty="0" sz="4400" spc="-5">
                <a:latin typeface="Calibri Light"/>
                <a:cs typeface="Calibri Light"/>
              </a:rPr>
              <a:t> </a:t>
            </a:r>
            <a:r>
              <a:rPr dirty="0" sz="4400" spc="5">
                <a:latin typeface="Calibri Light"/>
                <a:cs typeface="Calibri Light"/>
              </a:rPr>
              <a:t>—</a:t>
            </a:r>
            <a:r>
              <a:rPr dirty="0" sz="4400" spc="10">
                <a:latin typeface="Calibri Light"/>
                <a:cs typeface="Calibri Light"/>
              </a:rPr>
              <a:t> </a:t>
            </a:r>
            <a:r>
              <a:rPr dirty="0" sz="4400" spc="-5">
                <a:latin typeface="Calibri Light"/>
                <a:cs typeface="Calibri Light"/>
              </a:rPr>
              <a:t>привибійне;</a:t>
            </a:r>
            <a:r>
              <a:rPr dirty="0" sz="4400" spc="-10">
                <a:latin typeface="Calibri Light"/>
                <a:cs typeface="Calibri Light"/>
              </a:rPr>
              <a:t> </a:t>
            </a:r>
            <a:r>
              <a:rPr dirty="0" sz="4400">
                <a:latin typeface="Calibri Light"/>
                <a:cs typeface="Calibri Light"/>
              </a:rPr>
              <a:t>б </a:t>
            </a:r>
            <a:r>
              <a:rPr dirty="0" sz="4400" spc="5">
                <a:latin typeface="Calibri Light"/>
                <a:cs typeface="Calibri Light"/>
              </a:rPr>
              <a:t>—</a:t>
            </a:r>
            <a:r>
              <a:rPr dirty="0" sz="4400" spc="-5">
                <a:latin typeface="Calibri Light"/>
                <a:cs typeface="Calibri Light"/>
              </a:rPr>
              <a:t> посадкове.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8779" y="2474976"/>
            <a:ext cx="8854440" cy="409041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35" y="1827276"/>
            <a:ext cx="9636252" cy="489356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80466" y="616407"/>
            <a:ext cx="11374755" cy="37725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dirty="0" sz="2800" spc="-20">
                <a:latin typeface="Calibri Light"/>
                <a:cs typeface="Calibri Light"/>
              </a:rPr>
              <a:t>Основні</a:t>
            </a:r>
            <a:r>
              <a:rPr dirty="0" sz="2800" spc="-6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типи</a:t>
            </a:r>
            <a:r>
              <a:rPr dirty="0" sz="2800" spc="-95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механізованого</a:t>
            </a:r>
            <a:r>
              <a:rPr dirty="0" sz="2800" spc="-80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кріплення:</a:t>
            </a:r>
            <a:endParaRPr sz="2800">
              <a:latin typeface="Calibri Light"/>
              <a:cs typeface="Calibri Light"/>
            </a:endParaRPr>
          </a:p>
          <a:p>
            <a:pPr marL="12700" marR="1019810">
              <a:lnSpc>
                <a:spcPts val="3020"/>
              </a:lnSpc>
              <a:spcBef>
                <a:spcPts val="220"/>
              </a:spcBef>
            </a:pPr>
            <a:r>
              <a:rPr dirty="0" sz="2800" spc="-5">
                <a:latin typeface="Calibri Light"/>
                <a:cs typeface="Calibri Light"/>
              </a:rPr>
              <a:t>а</a:t>
            </a:r>
            <a:r>
              <a:rPr dirty="0" sz="2800" spc="-4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–</a:t>
            </a:r>
            <a:r>
              <a:rPr dirty="0" sz="2800" spc="-35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огороджуюче;</a:t>
            </a:r>
            <a:r>
              <a:rPr dirty="0" sz="2800" spc="-5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б</a:t>
            </a:r>
            <a:r>
              <a:rPr dirty="0" sz="2800" spc="-4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–</a:t>
            </a:r>
            <a:r>
              <a:rPr dirty="0" sz="2800" spc="-35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підтримуюче;</a:t>
            </a:r>
            <a:r>
              <a:rPr dirty="0" sz="2800" spc="-5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в</a:t>
            </a:r>
            <a:r>
              <a:rPr dirty="0" sz="2800" spc="-3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–</a:t>
            </a:r>
            <a:r>
              <a:rPr dirty="0" sz="2800" spc="-5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огороджувально-підтримуюче; </a:t>
            </a:r>
            <a:r>
              <a:rPr dirty="0" sz="2800" spc="-6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г</a:t>
            </a:r>
            <a:r>
              <a:rPr dirty="0" sz="2800" spc="-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–</a:t>
            </a:r>
            <a:r>
              <a:rPr dirty="0" sz="2800" spc="-25">
                <a:latin typeface="Calibri Light"/>
                <a:cs typeface="Calibri Light"/>
              </a:rPr>
              <a:t> </a:t>
            </a:r>
            <a:r>
              <a:rPr dirty="0" sz="2800" spc="-30">
                <a:latin typeface="Calibri Light"/>
                <a:cs typeface="Calibri Light"/>
              </a:rPr>
              <a:t>підтримуючо-огороджувальне;</a:t>
            </a:r>
            <a:r>
              <a:rPr dirty="0" sz="2800" spc="-4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д</a:t>
            </a:r>
            <a:r>
              <a:rPr dirty="0" sz="2800" spc="-2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–</a:t>
            </a:r>
            <a:r>
              <a:rPr dirty="0" sz="2800" spc="-4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характеристика</a:t>
            </a:r>
            <a:r>
              <a:rPr dirty="0" sz="2800" spc="-70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роботи</a:t>
            </a:r>
            <a:r>
              <a:rPr dirty="0" sz="2800" spc="-60">
                <a:latin typeface="Calibri Light"/>
                <a:cs typeface="Calibri Light"/>
              </a:rPr>
              <a:t> </a:t>
            </a:r>
            <a:r>
              <a:rPr dirty="0" sz="2800" spc="-15">
                <a:latin typeface="Calibri Light"/>
                <a:cs typeface="Calibri Light"/>
              </a:rPr>
              <a:t>стояків</a:t>
            </a:r>
            <a:endParaRPr sz="28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800">
              <a:latin typeface="Calibri Light"/>
              <a:cs typeface="Calibri Light"/>
            </a:endParaRPr>
          </a:p>
          <a:p>
            <a:pPr marL="9493885" indent="-186690">
              <a:lnSpc>
                <a:spcPts val="2280"/>
              </a:lnSpc>
              <a:buAutoNum type="arabicPlain"/>
              <a:tabLst>
                <a:tab pos="9494520" algn="l"/>
              </a:tabLst>
            </a:pPr>
            <a:r>
              <a:rPr dirty="0" sz="2000">
                <a:latin typeface="Calibri"/>
                <a:cs typeface="Calibri"/>
              </a:rPr>
              <a:t>–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підвалина;</a:t>
            </a:r>
            <a:endParaRPr sz="2000">
              <a:latin typeface="Calibri"/>
              <a:cs typeface="Calibri"/>
            </a:endParaRPr>
          </a:p>
          <a:p>
            <a:pPr marL="9493885" indent="-186690">
              <a:lnSpc>
                <a:spcPts val="2160"/>
              </a:lnSpc>
              <a:buAutoNum type="arabicPlain"/>
              <a:tabLst>
                <a:tab pos="9494520" algn="l"/>
              </a:tabLst>
            </a:pPr>
            <a:r>
              <a:rPr dirty="0" sz="2000">
                <a:latin typeface="Calibri"/>
                <a:cs typeface="Calibri"/>
              </a:rPr>
              <a:t>–</a:t>
            </a:r>
            <a:r>
              <a:rPr dirty="0" sz="2000" spc="-1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важелі;</a:t>
            </a:r>
            <a:endParaRPr sz="2000">
              <a:latin typeface="Calibri"/>
              <a:cs typeface="Calibri"/>
            </a:endParaRPr>
          </a:p>
          <a:p>
            <a:pPr marL="9307830" marR="5080">
              <a:lnSpc>
                <a:spcPct val="90000"/>
              </a:lnSpc>
              <a:spcBef>
                <a:spcPts val="120"/>
              </a:spcBef>
              <a:buAutoNum type="arabicPlain"/>
              <a:tabLst>
                <a:tab pos="9494520" algn="l"/>
              </a:tabLst>
            </a:pPr>
            <a:r>
              <a:rPr dirty="0" sz="2000">
                <a:latin typeface="Calibri"/>
                <a:cs typeface="Calibri"/>
              </a:rPr>
              <a:t>– задня </a:t>
            </a:r>
            <a:r>
              <a:rPr dirty="0" sz="2000" spc="-10">
                <a:latin typeface="Calibri"/>
                <a:cs typeface="Calibri"/>
              </a:rPr>
              <a:t>огорожа; </a:t>
            </a:r>
            <a:r>
              <a:rPr dirty="0" sz="2000" spc="-4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4 – </a:t>
            </a:r>
            <a:r>
              <a:rPr dirty="0" sz="2000" spc="-5">
                <a:latin typeface="Calibri"/>
                <a:cs typeface="Calibri"/>
              </a:rPr>
              <a:t>підтримуючий 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елемент (верхняк); </a:t>
            </a:r>
            <a:r>
              <a:rPr dirty="0" sz="2000" spc="-4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5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–</a:t>
            </a:r>
            <a:r>
              <a:rPr dirty="0" sz="2000" spc="-5">
                <a:latin typeface="Calibri"/>
                <a:cs typeface="Calibri"/>
              </a:rPr>
              <a:t> стояки;</a:t>
            </a:r>
            <a:endParaRPr sz="2000">
              <a:latin typeface="Calibri"/>
              <a:cs typeface="Calibri"/>
            </a:endParaRPr>
          </a:p>
          <a:p>
            <a:pPr marL="9307830">
              <a:lnSpc>
                <a:spcPts val="2185"/>
              </a:lnSpc>
            </a:pPr>
            <a:r>
              <a:rPr dirty="0" sz="2000">
                <a:latin typeface="Calibri"/>
                <a:cs typeface="Calibri"/>
              </a:rPr>
              <a:t>6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–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домкрат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6939" y="261875"/>
            <a:ext cx="10360660" cy="6298565"/>
          </a:xfrm>
          <a:prstGeom prst="rect">
            <a:avLst/>
          </a:prstGeom>
        </p:spPr>
        <p:txBody>
          <a:bodyPr wrap="square" lIns="0" tIns="361315" rIns="0" bIns="0" rtlCol="0" vert="horz">
            <a:spAutoFit/>
          </a:bodyPr>
          <a:lstStyle/>
          <a:p>
            <a:pPr algn="ctr" marL="10160">
              <a:lnSpc>
                <a:spcPct val="100000"/>
              </a:lnSpc>
              <a:spcBef>
                <a:spcPts val="2845"/>
              </a:spcBef>
            </a:pPr>
            <a:r>
              <a:rPr dirty="0" sz="4400" spc="-35">
                <a:latin typeface="Calibri Light"/>
                <a:cs typeface="Calibri Light"/>
              </a:rPr>
              <a:t>Керування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25">
                <a:latin typeface="Calibri Light"/>
                <a:cs typeface="Calibri Light"/>
              </a:rPr>
              <a:t>гірським</a:t>
            </a:r>
            <a:r>
              <a:rPr dirty="0" sz="4400" spc="-125">
                <a:latin typeface="Calibri Light"/>
                <a:cs typeface="Calibri Light"/>
              </a:rPr>
              <a:t> </a:t>
            </a:r>
            <a:r>
              <a:rPr dirty="0" sz="4400" spc="-25">
                <a:latin typeface="Calibri Light"/>
                <a:cs typeface="Calibri Light"/>
              </a:rPr>
              <a:t>тиском</a:t>
            </a:r>
            <a:endParaRPr sz="4400">
              <a:latin typeface="Calibri Light"/>
              <a:cs typeface="Calibri Light"/>
            </a:endParaRPr>
          </a:p>
          <a:p>
            <a:pPr algn="just" marL="12700" marR="5080" indent="132715">
              <a:lnSpc>
                <a:spcPct val="90000"/>
              </a:lnSpc>
              <a:spcBef>
                <a:spcPts val="2070"/>
              </a:spcBef>
            </a:pPr>
            <a:r>
              <a:rPr dirty="0" sz="2800" spc="-5">
                <a:latin typeface="Calibri"/>
                <a:cs typeface="Calibri"/>
              </a:rPr>
              <a:t>При вийманні </a:t>
            </a:r>
            <a:r>
              <a:rPr dirty="0" sz="2800" spc="-10">
                <a:latin typeface="Calibri"/>
                <a:cs typeface="Calibri"/>
              </a:rPr>
              <a:t>вугілля </a:t>
            </a:r>
            <a:r>
              <a:rPr dirty="0" sz="2800" spc="-5">
                <a:latin typeface="Calibri"/>
                <a:cs typeface="Calibri"/>
              </a:rPr>
              <a:t>в </a:t>
            </a:r>
            <a:r>
              <a:rPr dirty="0" sz="2800" spc="-10">
                <a:latin typeface="Calibri"/>
                <a:cs typeface="Calibri"/>
              </a:rPr>
              <a:t>очисному </a:t>
            </a:r>
            <a:r>
              <a:rPr dirty="0" sz="2800" spc="-5">
                <a:latin typeface="Calibri"/>
                <a:cs typeface="Calibri"/>
              </a:rPr>
              <a:t>вибої </a:t>
            </a:r>
            <a:r>
              <a:rPr dirty="0" sz="2800" spc="-15">
                <a:latin typeface="Calibri"/>
                <a:cs typeface="Calibri"/>
              </a:rPr>
              <a:t>оголюється </a:t>
            </a:r>
            <a:r>
              <a:rPr dirty="0" sz="2800" spc="-5">
                <a:latin typeface="Calibri"/>
                <a:cs typeface="Calibri"/>
              </a:rPr>
              <a:t>певна площа 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покрівлі, </a:t>
            </a:r>
            <a:r>
              <a:rPr dirty="0" sz="2800" spc="-10">
                <a:latin typeface="Calibri"/>
                <a:cs typeface="Calibri"/>
              </a:rPr>
              <a:t>збільшується тиск </a:t>
            </a:r>
            <a:r>
              <a:rPr dirty="0" sz="2800">
                <a:latin typeface="Calibri"/>
                <a:cs typeface="Calibri"/>
              </a:rPr>
              <a:t>на </a:t>
            </a:r>
            <a:r>
              <a:rPr dirty="0" sz="2800" spc="-5">
                <a:latin typeface="Calibri"/>
                <a:cs typeface="Calibri"/>
              </a:rPr>
              <a:t>кріплення, </a:t>
            </a:r>
            <a:r>
              <a:rPr dirty="0" sz="2800">
                <a:latin typeface="Calibri"/>
                <a:cs typeface="Calibri"/>
              </a:rPr>
              <a:t>на </a:t>
            </a:r>
            <a:r>
              <a:rPr dirty="0" sz="2800" spc="-5">
                <a:latin typeface="Calibri"/>
                <a:cs typeface="Calibri"/>
              </a:rPr>
              <a:t>вугільний масив. </a:t>
            </a:r>
            <a:r>
              <a:rPr dirty="0" sz="2800" spc="-10">
                <a:latin typeface="Calibri"/>
                <a:cs typeface="Calibri"/>
              </a:rPr>
              <a:t>Для </a:t>
            </a:r>
            <a:r>
              <a:rPr dirty="0" sz="2800" spc="-5">
                <a:latin typeface="Calibri"/>
                <a:cs typeface="Calibri"/>
              </a:rPr>
              <a:t> забезпечення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нормальних,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безпечних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умов</a:t>
            </a:r>
            <a:r>
              <a:rPr dirty="0" sz="2800" spc="-5">
                <a:latin typeface="Calibri"/>
                <a:cs typeface="Calibri"/>
              </a:rPr>
              <a:t> праці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проводиться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комплекс </a:t>
            </a:r>
            <a:r>
              <a:rPr dirty="0" sz="2800" spc="-25">
                <a:latin typeface="Calibri"/>
                <a:cs typeface="Calibri"/>
              </a:rPr>
              <a:t>заходів </a:t>
            </a:r>
            <a:r>
              <a:rPr dirty="0" sz="2800" spc="-5">
                <a:latin typeface="Calibri"/>
                <a:cs typeface="Calibri"/>
              </a:rPr>
              <a:t>з </a:t>
            </a:r>
            <a:r>
              <a:rPr dirty="0" sz="2800" spc="-15">
                <a:latin typeface="Calibri"/>
                <a:cs typeface="Calibri"/>
              </a:rPr>
              <a:t>регулювання </a:t>
            </a:r>
            <a:r>
              <a:rPr dirty="0" sz="2800" spc="-5">
                <a:latin typeface="Calibri"/>
                <a:cs typeface="Calibri"/>
              </a:rPr>
              <a:t>прояву </a:t>
            </a:r>
            <a:r>
              <a:rPr dirty="0" sz="2800" spc="-10">
                <a:latin typeface="Calibri"/>
                <a:cs typeface="Calibri"/>
              </a:rPr>
              <a:t>гірського тиску </a:t>
            </a:r>
            <a:r>
              <a:rPr dirty="0" sz="2800" spc="-5">
                <a:latin typeface="Calibri"/>
                <a:cs typeface="Calibri"/>
              </a:rPr>
              <a:t>в </a:t>
            </a:r>
            <a:r>
              <a:rPr dirty="0" sz="2800" spc="-10">
                <a:latin typeface="Calibri"/>
                <a:cs typeface="Calibri"/>
              </a:rPr>
              <a:t>робочому </a:t>
            </a:r>
            <a:r>
              <a:rPr dirty="0" sz="2800" spc="-5">
                <a:latin typeface="Calibri"/>
                <a:cs typeface="Calibri"/>
              </a:rPr>
              <a:t> просторі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очисного</a:t>
            </a:r>
            <a:r>
              <a:rPr dirty="0" sz="2800" spc="-5">
                <a:latin typeface="Calibri"/>
                <a:cs typeface="Calibri"/>
              </a:rPr>
              <a:t> вибою.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Цей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комплекс</a:t>
            </a:r>
            <a:r>
              <a:rPr dirty="0" sz="2800" spc="605">
                <a:latin typeface="Calibri"/>
                <a:cs typeface="Calibri"/>
              </a:rPr>
              <a:t> </a:t>
            </a:r>
            <a:r>
              <a:rPr dirty="0" sz="2800" spc="-25">
                <a:latin typeface="Calibri"/>
                <a:cs typeface="Calibri"/>
              </a:rPr>
              <a:t>заходів</a:t>
            </a:r>
            <a:r>
              <a:rPr dirty="0" sz="2800" spc="-2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дістав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назву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10" b="1">
                <a:latin typeface="Calibri"/>
                <a:cs typeface="Calibri"/>
              </a:rPr>
              <a:t>керування</a:t>
            </a:r>
            <a:r>
              <a:rPr dirty="0" sz="2800" spc="590" b="1">
                <a:latin typeface="Calibri"/>
                <a:cs typeface="Calibri"/>
              </a:rPr>
              <a:t> </a:t>
            </a:r>
            <a:r>
              <a:rPr dirty="0" sz="2800" b="1">
                <a:latin typeface="Calibri"/>
                <a:cs typeface="Calibri"/>
              </a:rPr>
              <a:t>гірським</a:t>
            </a:r>
            <a:r>
              <a:rPr dirty="0" sz="2800" spc="595" b="1">
                <a:latin typeface="Calibri"/>
                <a:cs typeface="Calibri"/>
              </a:rPr>
              <a:t> </a:t>
            </a:r>
            <a:r>
              <a:rPr dirty="0" sz="2800" spc="-10" b="1">
                <a:latin typeface="Calibri"/>
                <a:cs typeface="Calibri"/>
              </a:rPr>
              <a:t>тиском</a:t>
            </a:r>
            <a:r>
              <a:rPr dirty="0" sz="2800" spc="-10">
                <a:latin typeface="Calibri"/>
                <a:cs typeface="Calibri"/>
              </a:rPr>
              <a:t>.</a:t>
            </a:r>
            <a:r>
              <a:rPr dirty="0" sz="2800" spc="6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</a:t>
            </a:r>
            <a:r>
              <a:rPr dirty="0" sz="2800" spc="6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лавах</a:t>
            </a:r>
            <a:r>
              <a:rPr dirty="0" sz="2800" spc="59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з</a:t>
            </a:r>
            <a:r>
              <a:rPr dirty="0" sz="2800" spc="60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пологими</a:t>
            </a:r>
            <a:r>
              <a:rPr dirty="0" sz="2800" spc="59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і</a:t>
            </a:r>
            <a:r>
              <a:rPr dirty="0" sz="2800" spc="59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похилими </a:t>
            </a:r>
            <a:r>
              <a:rPr dirty="0" sz="2800" spc="-62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пластами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керування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тиском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зводиться</a:t>
            </a:r>
            <a:r>
              <a:rPr dirty="0" sz="2800" spc="-1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до</a:t>
            </a:r>
            <a:r>
              <a:rPr dirty="0" sz="2800" spc="-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управління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покрівлею. 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Керування</a:t>
            </a:r>
            <a:r>
              <a:rPr dirty="0" sz="2800" spc="-2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гірським</a:t>
            </a:r>
            <a:r>
              <a:rPr dirty="0" sz="2800" spc="2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тиском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здійснюють</a:t>
            </a:r>
            <a:r>
              <a:rPr dirty="0" sz="2800" spc="4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декількома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способами.</a:t>
            </a:r>
            <a:endParaRPr sz="28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670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dirty="0" sz="2800" spc="-10">
                <a:latin typeface="Calibri"/>
                <a:cs typeface="Calibri"/>
              </a:rPr>
              <a:t>Керування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гірським</a:t>
            </a:r>
            <a:r>
              <a:rPr dirty="0" sz="2800" spc="2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тиском</a:t>
            </a:r>
            <a:r>
              <a:rPr dirty="0" sz="2800" spc="20">
                <a:latin typeface="Calibri"/>
                <a:cs typeface="Calibri"/>
              </a:rPr>
              <a:t> </a:t>
            </a:r>
            <a:r>
              <a:rPr dirty="0" sz="2800" spc="-5" i="1">
                <a:latin typeface="Calibri"/>
                <a:cs typeface="Calibri"/>
              </a:rPr>
              <a:t>способом</a:t>
            </a:r>
            <a:r>
              <a:rPr dirty="0" sz="2800" spc="5" i="1">
                <a:latin typeface="Calibri"/>
                <a:cs typeface="Calibri"/>
              </a:rPr>
              <a:t> </a:t>
            </a:r>
            <a:r>
              <a:rPr dirty="0" sz="2800" spc="-5" i="1">
                <a:latin typeface="Calibri"/>
                <a:cs typeface="Calibri"/>
              </a:rPr>
              <a:t>повного</a:t>
            </a:r>
            <a:r>
              <a:rPr dirty="0" sz="2800" spc="10" i="1">
                <a:latin typeface="Calibri"/>
                <a:cs typeface="Calibri"/>
              </a:rPr>
              <a:t> </a:t>
            </a:r>
            <a:r>
              <a:rPr dirty="0" sz="2800" spc="-5" i="1">
                <a:latin typeface="Calibri"/>
                <a:cs typeface="Calibri"/>
              </a:rPr>
              <a:t>обвалення</a:t>
            </a:r>
            <a:r>
              <a:rPr dirty="0" sz="2800" spc="-5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665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dirty="0" sz="2800" spc="-5" i="1">
                <a:latin typeface="Calibri"/>
                <a:cs typeface="Calibri"/>
              </a:rPr>
              <a:t>Плавне</a:t>
            </a:r>
            <a:r>
              <a:rPr dirty="0" sz="2800" spc="-15" i="1">
                <a:latin typeface="Calibri"/>
                <a:cs typeface="Calibri"/>
              </a:rPr>
              <a:t> опускання</a:t>
            </a:r>
            <a:r>
              <a:rPr dirty="0" sz="2800" spc="10" i="1">
                <a:latin typeface="Calibri"/>
                <a:cs typeface="Calibri"/>
              </a:rPr>
              <a:t> </a:t>
            </a:r>
            <a:r>
              <a:rPr dirty="0" sz="2800" spc="-10" i="1">
                <a:latin typeface="Calibri"/>
                <a:cs typeface="Calibri"/>
              </a:rPr>
              <a:t>покрівлі</a:t>
            </a:r>
            <a:r>
              <a:rPr dirty="0" sz="2800" spc="-1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  <a:p>
            <a:pPr marL="527685" indent="-515620">
              <a:lnSpc>
                <a:spcPts val="3190"/>
              </a:lnSpc>
              <a:spcBef>
                <a:spcPts val="660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dirty="0" sz="2800" spc="-5">
                <a:latin typeface="Calibri"/>
                <a:cs typeface="Calibri"/>
              </a:rPr>
              <a:t>Повне</a:t>
            </a:r>
            <a:r>
              <a:rPr dirty="0" sz="2800" spc="-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закладання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відпрацьованого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простору</a:t>
            </a:r>
            <a:r>
              <a:rPr dirty="0" sz="2800" spc="5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(самоплинне,</a:t>
            </a:r>
            <a:endParaRPr sz="2800">
              <a:latin typeface="Calibri"/>
              <a:cs typeface="Calibri"/>
            </a:endParaRPr>
          </a:p>
          <a:p>
            <a:pPr marL="527685">
              <a:lnSpc>
                <a:spcPts val="3190"/>
              </a:lnSpc>
            </a:pPr>
            <a:r>
              <a:rPr dirty="0" sz="2800" spc="-10">
                <a:latin typeface="Calibri"/>
                <a:cs typeface="Calibri"/>
              </a:rPr>
              <a:t>гідравлічне, </a:t>
            </a:r>
            <a:r>
              <a:rPr dirty="0" sz="2800" spc="-5">
                <a:latin typeface="Calibri"/>
                <a:cs typeface="Calibri"/>
              </a:rPr>
              <a:t>пневматичне).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6939" y="616711"/>
            <a:ext cx="9321800" cy="4749800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2132965" marR="5080" indent="-1082040">
              <a:lnSpc>
                <a:spcPts val="4320"/>
              </a:lnSpc>
              <a:spcBef>
                <a:spcPts val="640"/>
              </a:spcBef>
            </a:pPr>
            <a:r>
              <a:rPr dirty="0" sz="4000" spc="-30">
                <a:latin typeface="Calibri Light"/>
                <a:cs typeface="Calibri Light"/>
              </a:rPr>
              <a:t>Основні</a:t>
            </a:r>
            <a:r>
              <a:rPr dirty="0" sz="4000" spc="-90">
                <a:latin typeface="Calibri Light"/>
                <a:cs typeface="Calibri Light"/>
              </a:rPr>
              <a:t> </a:t>
            </a:r>
            <a:r>
              <a:rPr dirty="0" sz="4000" spc="-30">
                <a:latin typeface="Calibri Light"/>
                <a:cs typeface="Calibri Light"/>
              </a:rPr>
              <a:t>складові</a:t>
            </a:r>
            <a:r>
              <a:rPr dirty="0" sz="4000" spc="-85">
                <a:latin typeface="Calibri Light"/>
                <a:cs typeface="Calibri Light"/>
              </a:rPr>
              <a:t> </a:t>
            </a:r>
            <a:r>
              <a:rPr dirty="0" sz="4000" spc="-30">
                <a:latin typeface="Calibri Light"/>
                <a:cs typeface="Calibri Light"/>
              </a:rPr>
              <a:t>технології</a:t>
            </a:r>
            <a:r>
              <a:rPr dirty="0" sz="4000" spc="-85">
                <a:latin typeface="Calibri Light"/>
                <a:cs typeface="Calibri Light"/>
              </a:rPr>
              <a:t> </a:t>
            </a:r>
            <a:r>
              <a:rPr dirty="0" sz="4000" spc="-35">
                <a:latin typeface="Calibri Light"/>
                <a:cs typeface="Calibri Light"/>
              </a:rPr>
              <a:t>підземного </a:t>
            </a:r>
            <a:r>
              <a:rPr dirty="0" sz="4000" spc="-890">
                <a:latin typeface="Calibri Light"/>
                <a:cs typeface="Calibri Light"/>
              </a:rPr>
              <a:t> </a:t>
            </a:r>
            <a:r>
              <a:rPr dirty="0" sz="4000" spc="-30">
                <a:latin typeface="Calibri Light"/>
                <a:cs typeface="Calibri Light"/>
              </a:rPr>
              <a:t>видобутку</a:t>
            </a:r>
            <a:r>
              <a:rPr dirty="0" sz="4000" spc="-100">
                <a:latin typeface="Calibri Light"/>
                <a:cs typeface="Calibri Light"/>
              </a:rPr>
              <a:t> </a:t>
            </a:r>
            <a:r>
              <a:rPr dirty="0" sz="4000" spc="-30">
                <a:latin typeface="Calibri Light"/>
                <a:cs typeface="Calibri Light"/>
              </a:rPr>
              <a:t>корисних</a:t>
            </a:r>
            <a:r>
              <a:rPr dirty="0" sz="4000" spc="-80">
                <a:latin typeface="Calibri Light"/>
                <a:cs typeface="Calibri Light"/>
              </a:rPr>
              <a:t> </a:t>
            </a:r>
            <a:r>
              <a:rPr dirty="0" sz="4000" spc="-30">
                <a:latin typeface="Calibri Light"/>
                <a:cs typeface="Calibri Light"/>
              </a:rPr>
              <a:t>копалин</a:t>
            </a:r>
            <a:endParaRPr sz="4000">
              <a:latin typeface="Calibri Light"/>
              <a:cs typeface="Calibri Light"/>
            </a:endParaRPr>
          </a:p>
          <a:p>
            <a:pPr marL="241300" indent="-229235">
              <a:lnSpc>
                <a:spcPct val="100000"/>
              </a:lnSpc>
              <a:spcBef>
                <a:spcPts val="150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dirty="0" sz="2800" spc="-10">
                <a:latin typeface="Calibri"/>
                <a:cs typeface="Calibri"/>
              </a:rPr>
              <a:t>підземні</a:t>
            </a:r>
            <a:r>
              <a:rPr dirty="0" sz="2800" spc="-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гірничі</a:t>
            </a:r>
            <a:r>
              <a:rPr dirty="0" sz="2800" spc="-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виробки;</a:t>
            </a:r>
            <a:endParaRPr sz="2800">
              <a:latin typeface="Calibri"/>
              <a:cs typeface="Calibri"/>
            </a:endParaRPr>
          </a:p>
          <a:p>
            <a:pPr marL="241300" marR="542290" indent="-229235">
              <a:lnSpc>
                <a:spcPts val="3020"/>
              </a:lnSpc>
              <a:spcBef>
                <a:spcPts val="10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dirty="0" sz="2800" spc="-10">
                <a:latin typeface="Calibri"/>
                <a:cs typeface="Calibri"/>
              </a:rPr>
              <a:t>поверхневий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виробничий</a:t>
            </a:r>
            <a:r>
              <a:rPr dirty="0" sz="2800" spc="2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комплекс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на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центральному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та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віднесених </a:t>
            </a:r>
            <a:r>
              <a:rPr dirty="0" sz="2800" spc="-10">
                <a:latin typeface="Calibri"/>
                <a:cs typeface="Calibri"/>
              </a:rPr>
              <a:t>проммайданчиках;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2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dirty="0" sz="2800" spc="-10">
                <a:latin typeface="Calibri"/>
                <a:cs typeface="Calibri"/>
              </a:rPr>
              <a:t>очисні</a:t>
            </a:r>
            <a:r>
              <a:rPr dirty="0" sz="2800" spc="-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вибої;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dirty="0" sz="2800" spc="-5">
                <a:latin typeface="Calibri"/>
                <a:cs typeface="Calibri"/>
              </a:rPr>
              <a:t>збагачувальна</a:t>
            </a:r>
            <a:r>
              <a:rPr dirty="0" sz="2800" spc="-4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фабрика;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75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dirty="0" sz="2800" spc="-5">
                <a:latin typeface="Calibri"/>
                <a:cs typeface="Calibri"/>
              </a:rPr>
              <a:t>виробничі</a:t>
            </a:r>
            <a:r>
              <a:rPr dirty="0" sz="2800" spc="-3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процеси;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dirty="0" sz="2800" spc="-10">
                <a:latin typeface="Calibri"/>
                <a:cs typeface="Calibri"/>
              </a:rPr>
              <a:t>кваліфікований</a:t>
            </a:r>
            <a:r>
              <a:rPr dirty="0" sz="2800" spc="-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персонал.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23669" y="609676"/>
            <a:ext cx="8347709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0">
                <a:latin typeface="Calibri Light"/>
                <a:cs typeface="Calibri Light"/>
              </a:rPr>
              <a:t>Системи</a:t>
            </a:r>
            <a:r>
              <a:rPr dirty="0" sz="4400" spc="-120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розробки</a:t>
            </a:r>
            <a:r>
              <a:rPr dirty="0" sz="4400" spc="-114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вугільних</a:t>
            </a:r>
            <a:r>
              <a:rPr dirty="0" sz="4400" spc="-110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пластів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30000"/>
              </a:lnSpc>
              <a:spcBef>
                <a:spcPts val="105"/>
              </a:spcBef>
            </a:pPr>
            <a:r>
              <a:rPr dirty="0" sz="2600" spc="-5" b="1">
                <a:latin typeface="Calibri"/>
                <a:cs typeface="Calibri"/>
              </a:rPr>
              <a:t>Системою </a:t>
            </a:r>
            <a:r>
              <a:rPr dirty="0" sz="2600" b="1">
                <a:latin typeface="Calibri"/>
                <a:cs typeface="Calibri"/>
              </a:rPr>
              <a:t>розробки </a:t>
            </a:r>
            <a:r>
              <a:rPr dirty="0" sz="2600" spc="-5"/>
              <a:t>називають </a:t>
            </a:r>
            <a:r>
              <a:rPr dirty="0" sz="2600"/>
              <a:t>певний </a:t>
            </a:r>
            <a:r>
              <a:rPr dirty="0" sz="2600" spc="-5"/>
              <a:t>порядок </a:t>
            </a:r>
            <a:r>
              <a:rPr dirty="0" sz="2600" spc="-10"/>
              <a:t>проведення підготовчих </a:t>
            </a:r>
            <a:r>
              <a:rPr dirty="0" sz="2600" spc="-575"/>
              <a:t> </a:t>
            </a:r>
            <a:r>
              <a:rPr dirty="0" sz="2600"/>
              <a:t>і</a:t>
            </a:r>
            <a:r>
              <a:rPr dirty="0" sz="2600" spc="5"/>
              <a:t> </a:t>
            </a:r>
            <a:r>
              <a:rPr dirty="0" sz="2600" spc="-5"/>
              <a:t>очисних</a:t>
            </a:r>
            <a:r>
              <a:rPr dirty="0" sz="2600"/>
              <a:t> </a:t>
            </a:r>
            <a:r>
              <a:rPr dirty="0" sz="2600" spc="-20"/>
              <a:t>робіт,</a:t>
            </a:r>
            <a:r>
              <a:rPr dirty="0" sz="2600" spc="-15"/>
              <a:t> </a:t>
            </a:r>
            <a:r>
              <a:rPr dirty="0" sz="2600"/>
              <a:t>пов’язаних</a:t>
            </a:r>
            <a:r>
              <a:rPr dirty="0" sz="2600" spc="5"/>
              <a:t> </a:t>
            </a:r>
            <a:r>
              <a:rPr dirty="0" sz="2600"/>
              <a:t>у</a:t>
            </a:r>
            <a:r>
              <a:rPr dirty="0" sz="2600" spc="5"/>
              <a:t> </a:t>
            </a:r>
            <a:r>
              <a:rPr dirty="0" sz="2600" spc="-5"/>
              <a:t>просторі</a:t>
            </a:r>
            <a:r>
              <a:rPr dirty="0" sz="2600"/>
              <a:t> й</a:t>
            </a:r>
            <a:r>
              <a:rPr dirty="0" sz="2600" spc="5"/>
              <a:t> </a:t>
            </a:r>
            <a:r>
              <a:rPr dirty="0" sz="2600"/>
              <a:t>часі.</a:t>
            </a:r>
            <a:r>
              <a:rPr dirty="0" sz="2600" spc="5"/>
              <a:t> </a:t>
            </a:r>
            <a:r>
              <a:rPr dirty="0" sz="2600" spc="-15"/>
              <a:t>До</a:t>
            </a:r>
            <a:r>
              <a:rPr dirty="0" sz="2600" spc="-10"/>
              <a:t> системи</a:t>
            </a:r>
            <a:r>
              <a:rPr dirty="0" sz="2600" spc="-5"/>
              <a:t> розробки </a:t>
            </a:r>
            <a:r>
              <a:rPr dirty="0" sz="2600"/>
              <a:t> </a:t>
            </a:r>
            <a:r>
              <a:rPr dirty="0" sz="2600" spc="-5"/>
              <a:t>ставлять</a:t>
            </a:r>
            <a:r>
              <a:rPr dirty="0" sz="2600" spc="-15"/>
              <a:t> </a:t>
            </a:r>
            <a:r>
              <a:rPr dirty="0" sz="2600" spc="-5"/>
              <a:t>такі</a:t>
            </a:r>
            <a:r>
              <a:rPr dirty="0" sz="2600" spc="5"/>
              <a:t> </a:t>
            </a:r>
            <a:r>
              <a:rPr dirty="0" sz="2600" spc="-5"/>
              <a:t>основні</a:t>
            </a:r>
            <a:r>
              <a:rPr dirty="0" sz="2600"/>
              <a:t> вимоги:</a:t>
            </a:r>
            <a:endParaRPr sz="2600">
              <a:latin typeface="Calibri"/>
              <a:cs typeface="Calibri"/>
            </a:endParaRPr>
          </a:p>
          <a:p>
            <a:pPr algn="just" marL="252095" indent="-240029">
              <a:lnSpc>
                <a:spcPct val="100000"/>
              </a:lnSpc>
              <a:spcBef>
                <a:spcPts val="1930"/>
              </a:spcBef>
              <a:buChar char="–"/>
              <a:tabLst>
                <a:tab pos="252729" algn="l"/>
              </a:tabLst>
            </a:pPr>
            <a:r>
              <a:rPr dirty="0" sz="2600"/>
              <a:t>безпечне</a:t>
            </a:r>
            <a:r>
              <a:rPr dirty="0" sz="2600" spc="-45"/>
              <a:t> </a:t>
            </a:r>
            <a:r>
              <a:rPr dirty="0" sz="2600" spc="-5"/>
              <a:t>проведення</a:t>
            </a:r>
            <a:r>
              <a:rPr dirty="0" sz="2600" spc="-55"/>
              <a:t> </a:t>
            </a:r>
            <a:r>
              <a:rPr dirty="0" sz="2600"/>
              <a:t>гірничих</a:t>
            </a:r>
            <a:r>
              <a:rPr dirty="0" sz="2600" spc="-30"/>
              <a:t> </a:t>
            </a:r>
            <a:r>
              <a:rPr dirty="0" sz="2600" spc="-5"/>
              <a:t>робіт;</a:t>
            </a:r>
            <a:endParaRPr sz="2600"/>
          </a:p>
          <a:p>
            <a:pPr algn="just" marL="252095" indent="-240029">
              <a:lnSpc>
                <a:spcPct val="100000"/>
              </a:lnSpc>
              <a:spcBef>
                <a:spcPts val="1935"/>
              </a:spcBef>
              <a:buChar char="–"/>
              <a:tabLst>
                <a:tab pos="252729" algn="l"/>
              </a:tabLst>
            </a:pPr>
            <a:r>
              <a:rPr dirty="0" sz="2600" spc="-5"/>
              <a:t>мінімальні</a:t>
            </a:r>
            <a:r>
              <a:rPr dirty="0" sz="2600"/>
              <a:t> </a:t>
            </a:r>
            <a:r>
              <a:rPr dirty="0" sz="2600" spc="-5"/>
              <a:t>матеріальні</a:t>
            </a:r>
            <a:r>
              <a:rPr dirty="0" sz="2600" spc="5"/>
              <a:t> </a:t>
            </a:r>
            <a:r>
              <a:rPr dirty="0" sz="2600"/>
              <a:t>й</a:t>
            </a:r>
            <a:r>
              <a:rPr dirty="0" sz="2600" spc="-5"/>
              <a:t> </a:t>
            </a:r>
            <a:r>
              <a:rPr dirty="0" sz="2600" spc="-25"/>
              <a:t>трудові</a:t>
            </a:r>
            <a:r>
              <a:rPr dirty="0" sz="2600"/>
              <a:t> </a:t>
            </a:r>
            <a:r>
              <a:rPr dirty="0" sz="2600" spc="-5"/>
              <a:t>витрати</a:t>
            </a:r>
            <a:r>
              <a:rPr dirty="0" sz="2600"/>
              <a:t> на</a:t>
            </a:r>
            <a:r>
              <a:rPr dirty="0" sz="2600" spc="5"/>
              <a:t> </a:t>
            </a:r>
            <a:r>
              <a:rPr dirty="0" sz="2600" spc="-15"/>
              <a:t>одиницю </a:t>
            </a:r>
            <a:r>
              <a:rPr dirty="0" sz="2600" spc="-10"/>
              <a:t>продукції;</a:t>
            </a:r>
            <a:endParaRPr sz="2600"/>
          </a:p>
          <a:p>
            <a:pPr algn="just" marL="252095" indent="-240029">
              <a:lnSpc>
                <a:spcPct val="100000"/>
              </a:lnSpc>
              <a:spcBef>
                <a:spcPts val="1945"/>
              </a:spcBef>
              <a:buChar char="–"/>
              <a:tabLst>
                <a:tab pos="252729" algn="l"/>
              </a:tabLst>
            </a:pPr>
            <a:r>
              <a:rPr dirty="0" sz="2600"/>
              <a:t>незначні</a:t>
            </a:r>
            <a:r>
              <a:rPr dirty="0" sz="2600" spc="-20"/>
              <a:t> </a:t>
            </a:r>
            <a:r>
              <a:rPr dirty="0" sz="2600" spc="-5"/>
              <a:t>втрати</a:t>
            </a:r>
            <a:r>
              <a:rPr dirty="0" sz="2600"/>
              <a:t> запасів </a:t>
            </a:r>
            <a:r>
              <a:rPr dirty="0" sz="2600" spc="-10"/>
              <a:t>корисної копалини.</a:t>
            </a:r>
            <a:endParaRPr sz="2600"/>
          </a:p>
          <a:p>
            <a:pPr algn="just" marL="12700" marR="7620">
              <a:lnSpc>
                <a:spcPct val="130100"/>
              </a:lnSpc>
              <a:spcBef>
                <a:spcPts val="994"/>
              </a:spcBef>
            </a:pPr>
            <a:r>
              <a:rPr dirty="0" sz="2600" spc="-5"/>
              <a:t>На </a:t>
            </a:r>
            <a:r>
              <a:rPr dirty="0" sz="2600"/>
              <a:t>вибір </a:t>
            </a:r>
            <a:r>
              <a:rPr dirty="0" sz="2600" spc="-5"/>
              <a:t>системи розробки </a:t>
            </a:r>
            <a:r>
              <a:rPr dirty="0" sz="2600"/>
              <a:t>впливають </a:t>
            </a:r>
            <a:r>
              <a:rPr dirty="0" sz="2600" spc="-10"/>
              <a:t>гірничо-геологічні, гірничотехнічні </a:t>
            </a:r>
            <a:r>
              <a:rPr dirty="0" sz="2600" spc="-575"/>
              <a:t> </a:t>
            </a:r>
            <a:r>
              <a:rPr dirty="0" sz="2600" spc="-5"/>
              <a:t>та</a:t>
            </a:r>
            <a:r>
              <a:rPr dirty="0" sz="2600" spc="-10"/>
              <a:t> </a:t>
            </a:r>
            <a:r>
              <a:rPr dirty="0" sz="2600" spc="-5"/>
              <a:t>економічні</a:t>
            </a:r>
            <a:r>
              <a:rPr dirty="0" sz="2600"/>
              <a:t> чинники.</a:t>
            </a:r>
            <a:endParaRPr sz="2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6939" y="313472"/>
            <a:ext cx="10358755" cy="5930265"/>
          </a:xfrm>
          <a:prstGeom prst="rect">
            <a:avLst/>
          </a:prstGeom>
        </p:spPr>
        <p:txBody>
          <a:bodyPr wrap="square" lIns="0" tIns="309245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2435"/>
              </a:spcBef>
            </a:pPr>
            <a:r>
              <a:rPr dirty="0" sz="4400" spc="-35">
                <a:latin typeface="Calibri Light"/>
                <a:cs typeface="Calibri Light"/>
              </a:rPr>
              <a:t>Класифікація</a:t>
            </a:r>
            <a:r>
              <a:rPr dirty="0" sz="4400" spc="-110">
                <a:latin typeface="Calibri Light"/>
                <a:cs typeface="Calibri Light"/>
              </a:rPr>
              <a:t> </a:t>
            </a:r>
            <a:r>
              <a:rPr dirty="0" sz="4400" spc="-25">
                <a:latin typeface="Calibri Light"/>
                <a:cs typeface="Calibri Light"/>
              </a:rPr>
              <a:t>систем</a:t>
            </a:r>
            <a:r>
              <a:rPr dirty="0" sz="4400" spc="-130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розробки</a:t>
            </a:r>
            <a:endParaRPr sz="44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dirty="0" sz="2000" spc="-5">
                <a:latin typeface="Calibri"/>
                <a:cs typeface="Calibri"/>
              </a:rPr>
              <a:t>І.</a:t>
            </a:r>
            <a:r>
              <a:rPr dirty="0" sz="2000" spc="4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Залежно</a:t>
            </a:r>
            <a:r>
              <a:rPr dirty="0" sz="2000" spc="40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від</a:t>
            </a:r>
            <a:r>
              <a:rPr dirty="0" sz="2000" spc="400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потужності</a:t>
            </a:r>
            <a:r>
              <a:rPr dirty="0" sz="2000" spc="40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пласта</a:t>
            </a:r>
            <a:r>
              <a:rPr dirty="0" sz="2000" spc="395" b="1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і</a:t>
            </a:r>
            <a:r>
              <a:rPr dirty="0" sz="2000" spc="4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способу</a:t>
            </a:r>
            <a:r>
              <a:rPr dirty="0" sz="2000" spc="40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його</a:t>
            </a:r>
            <a:r>
              <a:rPr dirty="0" sz="2000" spc="40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виймання</a:t>
            </a:r>
            <a:r>
              <a:rPr dirty="0" sz="2000" spc="409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усі</a:t>
            </a:r>
            <a:r>
              <a:rPr dirty="0" sz="2000" spc="40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системи</a:t>
            </a:r>
            <a:r>
              <a:rPr dirty="0" sz="2000" spc="4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розробки</a:t>
            </a:r>
            <a:r>
              <a:rPr dirty="0" sz="2000" spc="4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вугільних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Calibri"/>
                <a:cs typeface="Calibri"/>
              </a:rPr>
              <a:t>пластів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поділяють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на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два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класи: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994"/>
              </a:spcBef>
              <a:buChar char="–"/>
              <a:tabLst>
                <a:tab pos="197485" algn="l"/>
              </a:tabLst>
            </a:pPr>
            <a:r>
              <a:rPr dirty="0" sz="2000" spc="-5">
                <a:latin typeface="Calibri"/>
                <a:cs typeface="Calibri"/>
              </a:rPr>
              <a:t>системи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розробки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на</a:t>
            </a:r>
            <a:r>
              <a:rPr dirty="0" sz="2000">
                <a:latin typeface="Calibri"/>
                <a:cs typeface="Calibri"/>
              </a:rPr>
              <a:t> повну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потужність;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1010"/>
              </a:spcBef>
              <a:buChar char="–"/>
              <a:tabLst>
                <a:tab pos="197485" algn="l"/>
              </a:tabLst>
            </a:pPr>
            <a:r>
              <a:rPr dirty="0" sz="2000" spc="-5">
                <a:latin typeface="Calibri"/>
                <a:cs typeface="Calibri"/>
              </a:rPr>
              <a:t>системи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розробки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пласта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з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5">
                <a:latin typeface="Calibri"/>
                <a:cs typeface="Calibri"/>
              </a:rPr>
              <a:t>поділом</a:t>
            </a:r>
            <a:r>
              <a:rPr dirty="0" sz="2000" spc="-5">
                <a:latin typeface="Calibri"/>
                <a:cs typeface="Calibri"/>
              </a:rPr>
              <a:t> на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шари.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dirty="0" sz="2000" spc="-5">
                <a:latin typeface="Calibri"/>
                <a:cs typeface="Calibri"/>
              </a:rPr>
              <a:t>ІІ.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Залежно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від</a:t>
            </a:r>
            <a:r>
              <a:rPr dirty="0" sz="2000" spc="10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форми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і </a:t>
            </a:r>
            <a:r>
              <a:rPr dirty="0" sz="2000" spc="-5" b="1">
                <a:latin typeface="Calibri"/>
                <a:cs typeface="Calibri"/>
              </a:rPr>
              <a:t>довжини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вибою</a:t>
            </a:r>
            <a:r>
              <a:rPr dirty="0" sz="2000" spc="-35" b="1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розрізняють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дві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групи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систем: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1000"/>
              </a:spcBef>
              <a:buChar char="–"/>
              <a:tabLst>
                <a:tab pos="197485" algn="l"/>
              </a:tabLst>
            </a:pPr>
            <a:r>
              <a:rPr dirty="0" sz="2000" spc="-5">
                <a:latin typeface="Calibri"/>
                <a:cs typeface="Calibri"/>
              </a:rPr>
              <a:t>системи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розробки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з </a:t>
            </a:r>
            <a:r>
              <a:rPr dirty="0" sz="2000" spc="-5">
                <a:latin typeface="Calibri"/>
                <a:cs typeface="Calibri"/>
              </a:rPr>
              <a:t>довгими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очисними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вибоями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–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лавами;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1005"/>
              </a:spcBef>
              <a:buChar char="–"/>
              <a:tabLst>
                <a:tab pos="197485" algn="l"/>
              </a:tabLst>
            </a:pPr>
            <a:r>
              <a:rPr dirty="0" sz="2000" spc="-5">
                <a:latin typeface="Calibri"/>
                <a:cs typeface="Calibri"/>
              </a:rPr>
              <a:t>системи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розробки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з</a:t>
            </a:r>
            <a:r>
              <a:rPr dirty="0" sz="2000" spc="-5">
                <a:latin typeface="Calibri"/>
                <a:cs typeface="Calibri"/>
              </a:rPr>
              <a:t> короткими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вибоями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– </a:t>
            </a:r>
            <a:r>
              <a:rPr dirty="0" sz="2000" spc="-5">
                <a:latin typeface="Calibri"/>
                <a:cs typeface="Calibri"/>
              </a:rPr>
              <a:t>камерами.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2000" spc="-5">
                <a:latin typeface="Calibri"/>
                <a:cs typeface="Calibri"/>
              </a:rPr>
              <a:t>ІІІ.</a:t>
            </a:r>
            <a:r>
              <a:rPr dirty="0" sz="2000" spc="11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Системи</a:t>
            </a:r>
            <a:r>
              <a:rPr dirty="0" sz="2000" spc="10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першої</a:t>
            </a:r>
            <a:r>
              <a:rPr dirty="0" sz="2000" spc="114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групи,</a:t>
            </a:r>
            <a:r>
              <a:rPr dirty="0" sz="2000" spc="12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залежно</a:t>
            </a:r>
            <a:r>
              <a:rPr dirty="0" sz="2000" spc="12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від</a:t>
            </a:r>
            <a:r>
              <a:rPr dirty="0" sz="2000" spc="120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послідовності</a:t>
            </a:r>
            <a:r>
              <a:rPr dirty="0" sz="2000" spc="114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проведення</a:t>
            </a:r>
            <a:r>
              <a:rPr dirty="0" sz="2000" spc="105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очисних</a:t>
            </a:r>
            <a:r>
              <a:rPr dirty="0" sz="2000" spc="1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і</a:t>
            </a:r>
            <a:r>
              <a:rPr dirty="0" sz="2000" spc="11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підготовчих</a:t>
            </a:r>
            <a:r>
              <a:rPr dirty="0" sz="2000" spc="120" b="1">
                <a:latin typeface="Calibri"/>
                <a:cs typeface="Calibri"/>
              </a:rPr>
              <a:t> </a:t>
            </a:r>
            <a:r>
              <a:rPr dirty="0" sz="2000" spc="-5" b="1">
                <a:latin typeface="Calibri"/>
                <a:cs typeface="Calibri"/>
              </a:rPr>
              <a:t>робіт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Calibri"/>
                <a:cs typeface="Calibri"/>
              </a:rPr>
              <a:t>в </a:t>
            </a:r>
            <a:r>
              <a:rPr dirty="0" sz="2000" spc="-15">
                <a:latin typeface="Calibri"/>
                <a:cs typeface="Calibri"/>
              </a:rPr>
              <a:t>межах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виймального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поля, поділяють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на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5">
                <a:latin typeface="Calibri"/>
                <a:cs typeface="Calibri"/>
              </a:rPr>
              <a:t>три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підгрупи: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994"/>
              </a:spcBef>
              <a:buChar char="–"/>
              <a:tabLst>
                <a:tab pos="197485" algn="l"/>
              </a:tabLst>
            </a:pPr>
            <a:r>
              <a:rPr dirty="0" u="heavy" sz="20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суцільні</a:t>
            </a:r>
            <a:r>
              <a:rPr dirty="0" sz="2000" spc="1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системи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розробки;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1010"/>
              </a:spcBef>
              <a:buChar char="–"/>
              <a:tabLst>
                <a:tab pos="197485" algn="l"/>
              </a:tabLst>
            </a:pPr>
            <a:r>
              <a:rPr dirty="0" u="heavy" sz="2000" spc="-5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стовпові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системи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розробки;</a:t>
            </a:r>
            <a:endParaRPr sz="20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1000"/>
              </a:spcBef>
              <a:buChar char="–"/>
              <a:tabLst>
                <a:tab pos="197485" algn="l"/>
              </a:tabLst>
            </a:pPr>
            <a:r>
              <a:rPr dirty="0" u="heavy" sz="2000" spc="-1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комбіновані</a:t>
            </a:r>
            <a:r>
              <a:rPr dirty="0" sz="200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системи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розробки.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58416" y="712419"/>
            <a:ext cx="8114665" cy="1301115"/>
          </a:xfrm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1632585" marR="5080" indent="-1620520">
              <a:lnSpc>
                <a:spcPts val="4750"/>
              </a:lnSpc>
              <a:spcBef>
                <a:spcPts val="705"/>
              </a:spcBef>
            </a:pPr>
            <a:r>
              <a:rPr dirty="0" sz="4400" spc="-30" b="0">
                <a:solidFill>
                  <a:srgbClr val="000000"/>
                </a:solidFill>
                <a:latin typeface="Calibri Light"/>
                <a:cs typeface="Calibri Light"/>
              </a:rPr>
              <a:t>Різниця</a:t>
            </a:r>
            <a:r>
              <a:rPr dirty="0" sz="4400" spc="-114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z="4400" spc="-20" b="0">
                <a:solidFill>
                  <a:srgbClr val="000000"/>
                </a:solidFill>
                <a:latin typeface="Calibri Light"/>
                <a:cs typeface="Calibri Light"/>
              </a:rPr>
              <a:t>між</a:t>
            </a:r>
            <a:r>
              <a:rPr dirty="0" sz="4400" spc="-100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z="4400" spc="-35" b="0">
                <a:solidFill>
                  <a:srgbClr val="000000"/>
                </a:solidFill>
                <a:latin typeface="Calibri Light"/>
                <a:cs typeface="Calibri Light"/>
              </a:rPr>
              <a:t>суцільною</a:t>
            </a:r>
            <a:r>
              <a:rPr dirty="0" sz="4400" spc="-135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z="4400" b="0">
                <a:solidFill>
                  <a:srgbClr val="000000"/>
                </a:solidFill>
                <a:latin typeface="Calibri Light"/>
                <a:cs typeface="Calibri Light"/>
              </a:rPr>
              <a:t>і</a:t>
            </a:r>
            <a:r>
              <a:rPr dirty="0" sz="4400" spc="-50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z="4400" spc="-35" b="0">
                <a:solidFill>
                  <a:srgbClr val="000000"/>
                </a:solidFill>
                <a:latin typeface="Calibri Light"/>
                <a:cs typeface="Calibri Light"/>
              </a:rPr>
              <a:t>стовповою </a:t>
            </a:r>
            <a:r>
              <a:rPr dirty="0" sz="4400" spc="-980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z="4400" spc="-35" b="0">
                <a:solidFill>
                  <a:srgbClr val="000000"/>
                </a:solidFill>
                <a:latin typeface="Calibri Light"/>
                <a:cs typeface="Calibri Light"/>
              </a:rPr>
              <a:t>системами</a:t>
            </a:r>
            <a:r>
              <a:rPr dirty="0" sz="4400" spc="-100" b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dirty="0" sz="4400" spc="-35" b="0">
                <a:solidFill>
                  <a:srgbClr val="000000"/>
                </a:solidFill>
                <a:latin typeface="Calibri Light"/>
                <a:cs typeface="Calibri Light"/>
              </a:rPr>
              <a:t>розробки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9" y="2093848"/>
            <a:ext cx="10359390" cy="39770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3600" spc="-10">
                <a:latin typeface="Calibri"/>
                <a:cs typeface="Calibri"/>
              </a:rPr>
              <a:t>Характерною </a:t>
            </a:r>
            <a:r>
              <a:rPr dirty="0" sz="3600" spc="-15">
                <a:latin typeface="Calibri"/>
                <a:cs typeface="Calibri"/>
              </a:rPr>
              <a:t>ознакою </a:t>
            </a:r>
            <a:r>
              <a:rPr dirty="0" sz="3600">
                <a:latin typeface="Calibri"/>
                <a:cs typeface="Calibri"/>
              </a:rPr>
              <a:t>суцільних </a:t>
            </a:r>
            <a:r>
              <a:rPr dirty="0" sz="3600" spc="-15">
                <a:latin typeface="Calibri"/>
                <a:cs typeface="Calibri"/>
              </a:rPr>
              <a:t>систем </a:t>
            </a:r>
            <a:r>
              <a:rPr dirty="0" sz="3600" spc="-5">
                <a:latin typeface="Calibri"/>
                <a:cs typeface="Calibri"/>
              </a:rPr>
              <a:t>розробки </a:t>
            </a:r>
            <a:r>
              <a:rPr dirty="0" sz="3600">
                <a:latin typeface="Calibri"/>
                <a:cs typeface="Calibri"/>
              </a:rPr>
              <a:t>є </a:t>
            </a:r>
            <a:r>
              <a:rPr dirty="0" sz="3600" spc="5">
                <a:latin typeface="Calibri"/>
                <a:cs typeface="Calibri"/>
              </a:rPr>
              <a:t> </a:t>
            </a:r>
            <a:r>
              <a:rPr dirty="0" sz="3600" spc="-15">
                <a:latin typeface="Calibri"/>
                <a:cs typeface="Calibri"/>
              </a:rPr>
              <a:t>одночасне </a:t>
            </a:r>
            <a:r>
              <a:rPr dirty="0" sz="3600" spc="-10">
                <a:latin typeface="Calibri"/>
                <a:cs typeface="Calibri"/>
              </a:rPr>
              <a:t>проведення </a:t>
            </a:r>
            <a:r>
              <a:rPr dirty="0" sz="3600" spc="-5">
                <a:latin typeface="Calibri"/>
                <a:cs typeface="Calibri"/>
              </a:rPr>
              <a:t>очисних </a:t>
            </a:r>
            <a:r>
              <a:rPr dirty="0" sz="3600">
                <a:latin typeface="Calibri"/>
                <a:cs typeface="Calibri"/>
              </a:rPr>
              <a:t>і </a:t>
            </a:r>
            <a:r>
              <a:rPr dirty="0" sz="3600" spc="-15">
                <a:latin typeface="Calibri"/>
                <a:cs typeface="Calibri"/>
              </a:rPr>
              <a:t>підготовчих </a:t>
            </a:r>
            <a:r>
              <a:rPr dirty="0" sz="3600" spc="-5">
                <a:latin typeface="Calibri"/>
                <a:cs typeface="Calibri"/>
              </a:rPr>
              <a:t>робіт </a:t>
            </a:r>
            <a:r>
              <a:rPr dirty="0" sz="3600">
                <a:latin typeface="Calibri"/>
                <a:cs typeface="Calibri"/>
              </a:rPr>
              <a:t>в </a:t>
            </a:r>
            <a:r>
              <a:rPr dirty="0" sz="3600" spc="5">
                <a:latin typeface="Calibri"/>
                <a:cs typeface="Calibri"/>
              </a:rPr>
              <a:t> </a:t>
            </a:r>
            <a:r>
              <a:rPr dirty="0" sz="3600" spc="-25">
                <a:latin typeface="Calibri"/>
                <a:cs typeface="Calibri"/>
              </a:rPr>
              <a:t>межах </a:t>
            </a:r>
            <a:r>
              <a:rPr dirty="0" sz="3600" spc="-5">
                <a:latin typeface="Calibri"/>
                <a:cs typeface="Calibri"/>
              </a:rPr>
              <a:t>виймального </a:t>
            </a:r>
            <a:r>
              <a:rPr dirty="0" sz="3600" spc="-15">
                <a:latin typeface="Calibri"/>
                <a:cs typeface="Calibri"/>
              </a:rPr>
              <a:t>поля. </a:t>
            </a:r>
            <a:r>
              <a:rPr dirty="0" sz="3600">
                <a:latin typeface="Calibri"/>
                <a:cs typeface="Calibri"/>
              </a:rPr>
              <a:t>При </a:t>
            </a:r>
            <a:r>
              <a:rPr dirty="0" sz="3600" spc="-10">
                <a:latin typeface="Calibri"/>
                <a:cs typeface="Calibri"/>
              </a:rPr>
              <a:t>стовпових системах </a:t>
            </a:r>
            <a:r>
              <a:rPr dirty="0" sz="3600" spc="-5">
                <a:latin typeface="Calibri"/>
                <a:cs typeface="Calibri"/>
              </a:rPr>
              <a:t> розробки </a:t>
            </a:r>
            <a:r>
              <a:rPr dirty="0" sz="3600">
                <a:latin typeface="Calibri"/>
                <a:cs typeface="Calibri"/>
              </a:rPr>
              <a:t>спочатку </a:t>
            </a:r>
            <a:r>
              <a:rPr dirty="0" sz="3600" spc="-10">
                <a:latin typeface="Calibri"/>
                <a:cs typeface="Calibri"/>
              </a:rPr>
              <a:t>проводяться </a:t>
            </a:r>
            <a:r>
              <a:rPr dirty="0" sz="3600" spc="-15">
                <a:latin typeface="Calibri"/>
                <a:cs typeface="Calibri"/>
              </a:rPr>
              <a:t>підготовчі </a:t>
            </a:r>
            <a:r>
              <a:rPr dirty="0" sz="3600" spc="-10">
                <a:latin typeface="Calibri"/>
                <a:cs typeface="Calibri"/>
              </a:rPr>
              <a:t>роботи </a:t>
            </a:r>
            <a:r>
              <a:rPr dirty="0" sz="3600">
                <a:latin typeface="Calibri"/>
                <a:cs typeface="Calibri"/>
              </a:rPr>
              <a:t>– </a:t>
            </a:r>
            <a:r>
              <a:rPr dirty="0" sz="3600" spc="5">
                <a:latin typeface="Calibri"/>
                <a:cs typeface="Calibri"/>
              </a:rPr>
              <a:t> </a:t>
            </a:r>
            <a:r>
              <a:rPr dirty="0" sz="3600" spc="-5">
                <a:latin typeface="Calibri"/>
                <a:cs typeface="Calibri"/>
              </a:rPr>
              <a:t>нарізають так</a:t>
            </a:r>
            <a:r>
              <a:rPr dirty="0" sz="3600">
                <a:latin typeface="Calibri"/>
                <a:cs typeface="Calibri"/>
              </a:rPr>
              <a:t> звані</a:t>
            </a:r>
            <a:r>
              <a:rPr dirty="0" sz="3600" spc="5">
                <a:latin typeface="Calibri"/>
                <a:cs typeface="Calibri"/>
              </a:rPr>
              <a:t> </a:t>
            </a:r>
            <a:r>
              <a:rPr dirty="0" sz="3600" spc="-45">
                <a:latin typeface="Calibri"/>
                <a:cs typeface="Calibri"/>
              </a:rPr>
              <a:t>“стовпи”,</a:t>
            </a:r>
            <a:r>
              <a:rPr dirty="0" sz="3600" spc="-4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а</a:t>
            </a:r>
            <a:r>
              <a:rPr dirty="0" sz="3600" spc="5">
                <a:latin typeface="Calibri"/>
                <a:cs typeface="Calibri"/>
              </a:rPr>
              <a:t> </a:t>
            </a:r>
            <a:r>
              <a:rPr dirty="0" sz="3600" spc="-5">
                <a:latin typeface="Calibri"/>
                <a:cs typeface="Calibri"/>
              </a:rPr>
              <a:t>після</a:t>
            </a:r>
            <a:r>
              <a:rPr dirty="0" sz="3600">
                <a:latin typeface="Calibri"/>
                <a:cs typeface="Calibri"/>
              </a:rPr>
              <a:t> їх</a:t>
            </a:r>
            <a:r>
              <a:rPr dirty="0" sz="3600" spc="5">
                <a:latin typeface="Calibri"/>
                <a:cs typeface="Calibri"/>
              </a:rPr>
              <a:t> </a:t>
            </a:r>
            <a:r>
              <a:rPr dirty="0" sz="3600" spc="-5">
                <a:latin typeface="Calibri"/>
                <a:cs typeface="Calibri"/>
              </a:rPr>
              <a:t>закінчення </a:t>
            </a:r>
            <a:r>
              <a:rPr dirty="0" sz="3600" spc="-80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починають</a:t>
            </a:r>
            <a:r>
              <a:rPr dirty="0" sz="3600" spc="-4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вибирати </a:t>
            </a:r>
            <a:r>
              <a:rPr dirty="0" sz="3600" spc="-15">
                <a:latin typeface="Calibri"/>
                <a:cs typeface="Calibri"/>
              </a:rPr>
              <a:t>корисну</a:t>
            </a:r>
            <a:r>
              <a:rPr dirty="0" sz="3600" spc="5">
                <a:latin typeface="Calibri"/>
                <a:cs typeface="Calibri"/>
              </a:rPr>
              <a:t> </a:t>
            </a:r>
            <a:r>
              <a:rPr dirty="0" sz="3600" spc="-15">
                <a:latin typeface="Calibri"/>
                <a:cs typeface="Calibri"/>
              </a:rPr>
              <a:t>копалину</a:t>
            </a:r>
            <a:r>
              <a:rPr dirty="0" sz="3600" spc="1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у</a:t>
            </a:r>
            <a:r>
              <a:rPr dirty="0" sz="3600" spc="-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вибоях.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14350" y="835533"/>
            <a:ext cx="11496675" cy="17722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229"/>
              </a:lnSpc>
              <a:spcBef>
                <a:spcPts val="95"/>
              </a:spcBef>
            </a:pPr>
            <a:r>
              <a:rPr dirty="0" sz="2800" spc="-20">
                <a:latin typeface="Calibri Light"/>
                <a:cs typeface="Calibri Light"/>
              </a:rPr>
              <a:t>Суцільна</a:t>
            </a:r>
            <a:r>
              <a:rPr dirty="0" sz="2800" spc="-65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система</a:t>
            </a:r>
            <a:r>
              <a:rPr dirty="0" sz="2800" spc="-65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розробки</a:t>
            </a:r>
            <a:r>
              <a:rPr dirty="0" sz="2800" spc="-70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крутих</a:t>
            </a:r>
            <a:r>
              <a:rPr dirty="0" sz="2800" spc="-65">
                <a:latin typeface="Calibri Light"/>
                <a:cs typeface="Calibri Light"/>
              </a:rPr>
              <a:t> </a:t>
            </a:r>
            <a:r>
              <a:rPr dirty="0" sz="2800" spc="-15">
                <a:latin typeface="Calibri Light"/>
                <a:cs typeface="Calibri Light"/>
              </a:rPr>
              <a:t>пластів</a:t>
            </a:r>
            <a:r>
              <a:rPr dirty="0" sz="2800" spc="-7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лава-поверх:</a:t>
            </a:r>
            <a:r>
              <a:rPr dirty="0" sz="2800" spc="-60">
                <a:latin typeface="Calibri Light"/>
                <a:cs typeface="Calibri Light"/>
              </a:rPr>
              <a:t> </a:t>
            </a:r>
            <a:r>
              <a:rPr dirty="0" sz="2400" spc="-5" i="1">
                <a:latin typeface="Calibri Light"/>
                <a:cs typeface="Calibri Light"/>
              </a:rPr>
              <a:t>а </a:t>
            </a:r>
            <a:r>
              <a:rPr dirty="0" sz="2400">
                <a:latin typeface="Calibri Light"/>
                <a:cs typeface="Calibri Light"/>
              </a:rPr>
              <a:t>-</a:t>
            </a:r>
            <a:r>
              <a:rPr dirty="0" sz="2400" spc="-10">
                <a:latin typeface="Calibri Light"/>
                <a:cs typeface="Calibri Light"/>
              </a:rPr>
              <a:t> </a:t>
            </a:r>
            <a:r>
              <a:rPr dirty="0" sz="2400" spc="-5">
                <a:latin typeface="Calibri Light"/>
                <a:cs typeface="Calibri Light"/>
              </a:rPr>
              <a:t>зі стелеуступною</a:t>
            </a:r>
            <a:endParaRPr sz="2400">
              <a:latin typeface="Calibri Light"/>
              <a:cs typeface="Calibri Light"/>
            </a:endParaRPr>
          </a:p>
          <a:p>
            <a:pPr marL="12700" marR="5080">
              <a:lnSpc>
                <a:spcPct val="90100"/>
              </a:lnSpc>
              <a:spcBef>
                <a:spcPts val="155"/>
              </a:spcBef>
            </a:pPr>
            <a:r>
              <a:rPr dirty="0" sz="2400" spc="-5">
                <a:latin typeface="Calibri Light"/>
                <a:cs typeface="Calibri Light"/>
              </a:rPr>
              <a:t>формою очисного вибою; </a:t>
            </a:r>
            <a:r>
              <a:rPr dirty="0" sz="2400">
                <a:latin typeface="Calibri Light"/>
                <a:cs typeface="Calibri Light"/>
              </a:rPr>
              <a:t>б - із </a:t>
            </a:r>
            <a:r>
              <a:rPr dirty="0" sz="2400" spc="-5">
                <a:latin typeface="Calibri Light"/>
                <a:cs typeface="Calibri Light"/>
              </a:rPr>
              <a:t>прямолінійною формою очисного вибою; </a:t>
            </a:r>
            <a:r>
              <a:rPr dirty="0" sz="2400">
                <a:latin typeface="Calibri Light"/>
                <a:cs typeface="Calibri Light"/>
              </a:rPr>
              <a:t>1 - </a:t>
            </a:r>
            <a:r>
              <a:rPr dirty="0" sz="2400" spc="-5">
                <a:latin typeface="Calibri Light"/>
                <a:cs typeface="Calibri Light"/>
              </a:rPr>
              <a:t>поверховий </a:t>
            </a:r>
            <a:r>
              <a:rPr dirty="0" sz="2400">
                <a:latin typeface="Calibri Light"/>
                <a:cs typeface="Calibri Light"/>
              </a:rPr>
              <a:t> </a:t>
            </a:r>
            <a:r>
              <a:rPr dirty="0" sz="2400" spc="-5">
                <a:latin typeface="Calibri Light"/>
                <a:cs typeface="Calibri Light"/>
              </a:rPr>
              <a:t>транспортний квершлаг; </a:t>
            </a:r>
            <a:r>
              <a:rPr dirty="0" sz="2400">
                <a:latin typeface="Calibri Light"/>
                <a:cs typeface="Calibri Light"/>
              </a:rPr>
              <a:t>2 </a:t>
            </a:r>
            <a:r>
              <a:rPr dirty="0" sz="2400" spc="-5">
                <a:latin typeface="Calibri Light"/>
                <a:cs typeface="Calibri Light"/>
              </a:rPr>
              <a:t>-те </a:t>
            </a:r>
            <a:r>
              <a:rPr dirty="0" sz="2400">
                <a:latin typeface="Calibri Light"/>
                <a:cs typeface="Calibri Light"/>
              </a:rPr>
              <a:t>ж </a:t>
            </a:r>
            <a:r>
              <a:rPr dirty="0" sz="2400" spc="-5">
                <a:latin typeface="Calibri Light"/>
                <a:cs typeface="Calibri Light"/>
              </a:rPr>
              <a:t>вентиляційний; </a:t>
            </a:r>
            <a:r>
              <a:rPr dirty="0" sz="2400">
                <a:latin typeface="Calibri Light"/>
                <a:cs typeface="Calibri Light"/>
              </a:rPr>
              <a:t>З - </a:t>
            </a:r>
            <a:r>
              <a:rPr dirty="0" sz="2400" spc="-5">
                <a:latin typeface="Calibri Light"/>
                <a:cs typeface="Calibri Light"/>
              </a:rPr>
              <a:t>поверховий транспортний </a:t>
            </a:r>
            <a:r>
              <a:rPr dirty="0" sz="2400">
                <a:latin typeface="Calibri Light"/>
                <a:cs typeface="Calibri Light"/>
              </a:rPr>
              <a:t>штрек; 4 - </a:t>
            </a:r>
            <a:r>
              <a:rPr dirty="0" sz="2400" spc="5">
                <a:latin typeface="Calibri Light"/>
                <a:cs typeface="Calibri Light"/>
              </a:rPr>
              <a:t> </a:t>
            </a:r>
            <a:r>
              <a:rPr dirty="0" sz="2400" spc="-5">
                <a:latin typeface="Calibri Light"/>
                <a:cs typeface="Calibri Light"/>
              </a:rPr>
              <a:t>те </a:t>
            </a:r>
            <a:r>
              <a:rPr dirty="0" sz="2400">
                <a:latin typeface="Calibri Light"/>
                <a:cs typeface="Calibri Light"/>
              </a:rPr>
              <a:t>ж</a:t>
            </a:r>
            <a:r>
              <a:rPr dirty="0" sz="2400" spc="-15">
                <a:latin typeface="Calibri Light"/>
                <a:cs typeface="Calibri Light"/>
              </a:rPr>
              <a:t> </a:t>
            </a:r>
            <a:r>
              <a:rPr dirty="0" sz="2400" spc="-5">
                <a:latin typeface="Calibri Light"/>
                <a:cs typeface="Calibri Light"/>
              </a:rPr>
              <a:t>вентиляційний;</a:t>
            </a:r>
            <a:r>
              <a:rPr dirty="0" sz="2400" spc="10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5</a:t>
            </a:r>
            <a:r>
              <a:rPr dirty="0" sz="2400" spc="-10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-</a:t>
            </a:r>
            <a:r>
              <a:rPr dirty="0" sz="2400" spc="-10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розрізна піч;</a:t>
            </a:r>
            <a:r>
              <a:rPr dirty="0" sz="2400" spc="-15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6</a:t>
            </a:r>
            <a:r>
              <a:rPr dirty="0" sz="2400" spc="-25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-</a:t>
            </a:r>
            <a:r>
              <a:rPr dirty="0" sz="2400" spc="-10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робочий </a:t>
            </a:r>
            <a:r>
              <a:rPr dirty="0" sz="2400" spc="-5">
                <a:latin typeface="Calibri Light"/>
                <a:cs typeface="Calibri Light"/>
              </a:rPr>
              <a:t>уступ;</a:t>
            </a:r>
            <a:r>
              <a:rPr dirty="0" sz="2400">
                <a:latin typeface="Calibri Light"/>
                <a:cs typeface="Calibri Light"/>
              </a:rPr>
              <a:t> 6'</a:t>
            </a:r>
            <a:r>
              <a:rPr dirty="0" sz="2400" spc="-20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-</a:t>
            </a:r>
            <a:r>
              <a:rPr dirty="0" sz="2400" spc="-5">
                <a:latin typeface="Calibri Light"/>
                <a:cs typeface="Calibri Light"/>
              </a:rPr>
              <a:t> </a:t>
            </a:r>
            <a:r>
              <a:rPr dirty="0" sz="2400" spc="-10">
                <a:latin typeface="Calibri Light"/>
                <a:cs typeface="Calibri Light"/>
              </a:rPr>
              <a:t>магазинний</a:t>
            </a:r>
            <a:r>
              <a:rPr dirty="0" sz="2400" spc="10">
                <a:latin typeface="Calibri Light"/>
                <a:cs typeface="Calibri Light"/>
              </a:rPr>
              <a:t> </a:t>
            </a:r>
            <a:r>
              <a:rPr dirty="0" sz="2400" spc="-5">
                <a:latin typeface="Calibri Light"/>
                <a:cs typeface="Calibri Light"/>
              </a:rPr>
              <a:t>уступ;</a:t>
            </a:r>
            <a:r>
              <a:rPr dirty="0" sz="2400" spc="10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7</a:t>
            </a:r>
            <a:r>
              <a:rPr dirty="0" sz="2400" spc="15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-</a:t>
            </a:r>
            <a:r>
              <a:rPr dirty="0" sz="2400" spc="-10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просік;</a:t>
            </a:r>
            <a:r>
              <a:rPr dirty="0" sz="2400" spc="5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8</a:t>
            </a:r>
            <a:endParaRPr sz="2400">
              <a:latin typeface="Calibri Light"/>
              <a:cs typeface="Calibri Light"/>
            </a:endParaRPr>
          </a:p>
          <a:p>
            <a:pPr marL="12700">
              <a:lnSpc>
                <a:spcPts val="2590"/>
              </a:lnSpc>
            </a:pPr>
            <a:r>
              <a:rPr dirty="0" sz="2400">
                <a:latin typeface="Calibri Light"/>
                <a:cs typeface="Calibri Light"/>
              </a:rPr>
              <a:t>-</a:t>
            </a:r>
            <a:r>
              <a:rPr dirty="0" sz="2400" spc="-40">
                <a:latin typeface="Calibri Light"/>
                <a:cs typeface="Calibri Light"/>
              </a:rPr>
              <a:t> </a:t>
            </a:r>
            <a:r>
              <a:rPr dirty="0" sz="2400" spc="-5">
                <a:latin typeface="Calibri Light"/>
                <a:cs typeface="Calibri Light"/>
              </a:rPr>
              <a:t>вуглеспускна</a:t>
            </a:r>
            <a:r>
              <a:rPr dirty="0" sz="2400" spc="10">
                <a:latin typeface="Calibri Light"/>
                <a:cs typeface="Calibri Light"/>
              </a:rPr>
              <a:t> </a:t>
            </a:r>
            <a:r>
              <a:rPr dirty="0" sz="2400" spc="-5">
                <a:latin typeface="Calibri Light"/>
                <a:cs typeface="Calibri Light"/>
              </a:rPr>
              <a:t>піч;</a:t>
            </a:r>
            <a:endParaRPr sz="2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" y="3084574"/>
            <a:ext cx="10515600" cy="371246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8340" y="828497"/>
            <a:ext cx="10797540" cy="1169670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algn="ctr" marL="12700" marR="5080">
              <a:lnSpc>
                <a:spcPts val="3030"/>
              </a:lnSpc>
              <a:spcBef>
                <a:spcPts val="475"/>
              </a:spcBef>
            </a:pPr>
            <a:r>
              <a:rPr dirty="0" sz="2800" spc="-20">
                <a:latin typeface="Calibri Light"/>
                <a:cs typeface="Calibri Light"/>
              </a:rPr>
              <a:t>Суцільна</a:t>
            </a:r>
            <a:r>
              <a:rPr dirty="0" sz="2800" spc="-50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система</a:t>
            </a:r>
            <a:r>
              <a:rPr dirty="0" sz="2800" spc="-50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розробки</a:t>
            </a:r>
            <a:r>
              <a:rPr dirty="0" sz="2800" spc="-45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пологого</a:t>
            </a:r>
            <a:r>
              <a:rPr dirty="0" sz="2800" spc="-50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пласта</a:t>
            </a:r>
            <a:r>
              <a:rPr dirty="0" sz="2800" spc="-50">
                <a:latin typeface="Calibri Light"/>
                <a:cs typeface="Calibri Light"/>
              </a:rPr>
              <a:t> </a:t>
            </a:r>
            <a:r>
              <a:rPr dirty="0" sz="2800" spc="-15">
                <a:latin typeface="Calibri Light"/>
                <a:cs typeface="Calibri Light"/>
              </a:rPr>
              <a:t>без</a:t>
            </a:r>
            <a:r>
              <a:rPr dirty="0" sz="2800" spc="-35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випередження</a:t>
            </a:r>
            <a:r>
              <a:rPr dirty="0" sz="2800" spc="-45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очисного </a:t>
            </a:r>
            <a:r>
              <a:rPr dirty="0" sz="2800" spc="-615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вибою</a:t>
            </a:r>
            <a:r>
              <a:rPr dirty="0" sz="2800" spc="-9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штреками:</a:t>
            </a:r>
            <a:endParaRPr sz="2800">
              <a:latin typeface="Calibri Light"/>
              <a:cs typeface="Calibri Light"/>
            </a:endParaRPr>
          </a:p>
          <a:p>
            <a:pPr algn="ctr" marR="13970">
              <a:lnSpc>
                <a:spcPts val="2570"/>
              </a:lnSpc>
            </a:pPr>
            <a:r>
              <a:rPr dirty="0" sz="2400" spc="-5">
                <a:latin typeface="Calibri Light"/>
                <a:cs typeface="Calibri Light"/>
              </a:rPr>
              <a:t>1– конвеєрний</a:t>
            </a:r>
            <a:r>
              <a:rPr dirty="0" sz="2400" spc="10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штрек;</a:t>
            </a:r>
            <a:r>
              <a:rPr dirty="0" sz="2400" spc="-15">
                <a:latin typeface="Calibri Light"/>
                <a:cs typeface="Calibri Light"/>
              </a:rPr>
              <a:t> </a:t>
            </a:r>
            <a:r>
              <a:rPr dirty="0" sz="2400" spc="-5">
                <a:latin typeface="Calibri Light"/>
                <a:cs typeface="Calibri Light"/>
              </a:rPr>
              <a:t>2– вентиляційний</a:t>
            </a:r>
            <a:r>
              <a:rPr dirty="0" sz="2400" spc="25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штрек;</a:t>
            </a:r>
            <a:r>
              <a:rPr dirty="0" sz="2400" spc="-20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3</a:t>
            </a:r>
            <a:r>
              <a:rPr dirty="0" sz="2400" spc="-40">
                <a:latin typeface="Calibri Light"/>
                <a:cs typeface="Calibri Light"/>
              </a:rPr>
              <a:t> </a:t>
            </a:r>
            <a:r>
              <a:rPr dirty="0" sz="2400">
                <a:latin typeface="Calibri Light"/>
                <a:cs typeface="Calibri Light"/>
              </a:rPr>
              <a:t>– </a:t>
            </a:r>
            <a:r>
              <a:rPr dirty="0" sz="2400" spc="-5">
                <a:latin typeface="Calibri Light"/>
                <a:cs typeface="Calibri Light"/>
              </a:rPr>
              <a:t>бутові</a:t>
            </a:r>
            <a:r>
              <a:rPr dirty="0" sz="2400" spc="-30">
                <a:latin typeface="Calibri Light"/>
                <a:cs typeface="Calibri Light"/>
              </a:rPr>
              <a:t> </a:t>
            </a:r>
            <a:r>
              <a:rPr dirty="0" sz="2400" spc="-5">
                <a:latin typeface="Calibri Light"/>
                <a:cs typeface="Calibri Light"/>
              </a:rPr>
              <a:t>полоси</a:t>
            </a:r>
            <a:endParaRPr sz="2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4732" y="2060448"/>
            <a:ext cx="7540752" cy="473658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348596" y="3195269"/>
            <a:ext cx="2004060" cy="129159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2700" marR="5080">
              <a:lnSpc>
                <a:spcPct val="90300"/>
              </a:lnSpc>
              <a:spcBef>
                <a:spcPts val="310"/>
              </a:spcBef>
            </a:pPr>
            <a:r>
              <a:rPr dirty="0" sz="1800" spc="-10">
                <a:latin typeface="Calibri"/>
                <a:cs typeface="Calibri"/>
              </a:rPr>
              <a:t>Рекомендується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для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застосування</a:t>
            </a:r>
            <a:r>
              <a:rPr dirty="0" sz="1800">
                <a:latin typeface="Calibri"/>
                <a:cs typeface="Calibri"/>
              </a:rPr>
              <a:t> при 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розробці 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викидонебезпечних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пластів.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9701" y="1360678"/>
            <a:ext cx="11148695" cy="50615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190"/>
              </a:lnSpc>
              <a:spcBef>
                <a:spcPts val="95"/>
              </a:spcBef>
            </a:pPr>
            <a:r>
              <a:rPr dirty="0" sz="2800" spc="-5" b="1">
                <a:latin typeface="Times New Roman"/>
                <a:cs typeface="Times New Roman"/>
              </a:rPr>
              <a:t>Перевагами </a:t>
            </a:r>
            <a:r>
              <a:rPr dirty="0" sz="2800" spc="-10" b="1">
                <a:latin typeface="Times New Roman"/>
                <a:cs typeface="Times New Roman"/>
              </a:rPr>
              <a:t>суцільних</a:t>
            </a:r>
            <a:r>
              <a:rPr dirty="0" sz="2800" spc="5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систем</a:t>
            </a:r>
            <a:r>
              <a:rPr dirty="0" sz="2800" spc="25" b="1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розробки порівняно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з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стовповими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є:</a:t>
            </a:r>
            <a:endParaRPr sz="2800">
              <a:latin typeface="Times New Roman"/>
              <a:cs typeface="Times New Roman"/>
            </a:endParaRPr>
          </a:p>
          <a:p>
            <a:pPr marL="12700" marR="1574800">
              <a:lnSpc>
                <a:spcPts val="3020"/>
              </a:lnSpc>
              <a:spcBef>
                <a:spcPts val="215"/>
              </a:spcBef>
              <a:buChar char="–"/>
              <a:tabLst>
                <a:tab pos="279400" algn="l"/>
              </a:tabLst>
            </a:pPr>
            <a:r>
              <a:rPr dirty="0" sz="2800" spc="-15">
                <a:latin typeface="Times New Roman"/>
                <a:cs typeface="Times New Roman"/>
              </a:rPr>
              <a:t>невелика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довжина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підготовчих</a:t>
            </a:r>
            <a:r>
              <a:rPr dirty="0" sz="2800" spc="-5">
                <a:latin typeface="Times New Roman"/>
                <a:cs typeface="Times New Roman"/>
              </a:rPr>
              <a:t> виробок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при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здаванні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шахти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експлуатацію,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отже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і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значно</a:t>
            </a:r>
            <a:r>
              <a:rPr dirty="0" sz="2800" spc="-5">
                <a:latin typeface="Times New Roman"/>
                <a:cs typeface="Times New Roman"/>
              </a:rPr>
              <a:t> менші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капітальні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витрати;</a:t>
            </a:r>
            <a:endParaRPr sz="2800">
              <a:latin typeface="Times New Roman"/>
              <a:cs typeface="Times New Roman"/>
            </a:endParaRPr>
          </a:p>
          <a:p>
            <a:pPr marL="279400" indent="-266700">
              <a:lnSpc>
                <a:spcPts val="2820"/>
              </a:lnSpc>
              <a:buChar char="–"/>
              <a:tabLst>
                <a:tab pos="279400" algn="l"/>
              </a:tabLst>
            </a:pPr>
            <a:r>
              <a:rPr dirty="0" sz="2800" spc="-10">
                <a:latin typeface="Times New Roman"/>
                <a:cs typeface="Times New Roman"/>
              </a:rPr>
              <a:t>відсутність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довгих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тупикових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виробок,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які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45">
                <a:latin typeface="Times New Roman"/>
                <a:cs typeface="Times New Roman"/>
              </a:rPr>
              <a:t>важко</a:t>
            </a:r>
            <a:r>
              <a:rPr dirty="0" sz="2800" spc="3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провітрювати;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ts val="3020"/>
              </a:lnSpc>
              <a:spcBef>
                <a:spcPts val="215"/>
              </a:spcBef>
              <a:buChar char="–"/>
              <a:tabLst>
                <a:tab pos="279400" algn="l"/>
              </a:tabLst>
            </a:pPr>
            <a:r>
              <a:rPr dirty="0" sz="2800" spc="-15">
                <a:latin typeface="Times New Roman"/>
                <a:cs typeface="Times New Roman"/>
              </a:rPr>
              <a:t>сприятливі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умови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видалення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метану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з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виробленого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простору,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більш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безпечні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умови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відпрацювання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викидонебезпечних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пластів.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3190"/>
              </a:lnSpc>
              <a:spcBef>
                <a:spcPts val="2650"/>
              </a:spcBef>
            </a:pPr>
            <a:r>
              <a:rPr dirty="0" sz="2800" spc="-15" b="1">
                <a:latin typeface="Times New Roman"/>
                <a:cs typeface="Times New Roman"/>
              </a:rPr>
              <a:t>Недоліки</a:t>
            </a:r>
            <a:r>
              <a:rPr dirty="0" sz="2800" b="1">
                <a:latin typeface="Times New Roman"/>
                <a:cs typeface="Times New Roman"/>
              </a:rPr>
              <a:t> </a:t>
            </a:r>
            <a:r>
              <a:rPr dirty="0" sz="2800" spc="-10" b="1">
                <a:latin typeface="Times New Roman"/>
                <a:cs typeface="Times New Roman"/>
              </a:rPr>
              <a:t>суцільних</a:t>
            </a:r>
            <a:r>
              <a:rPr dirty="0" sz="2800" spc="-5" b="1">
                <a:latin typeface="Times New Roman"/>
                <a:cs typeface="Times New Roman"/>
              </a:rPr>
              <a:t> </a:t>
            </a:r>
            <a:r>
              <a:rPr dirty="0" sz="2800" spc="-10" b="1">
                <a:latin typeface="Times New Roman"/>
                <a:cs typeface="Times New Roman"/>
              </a:rPr>
              <a:t>систем</a:t>
            </a:r>
            <a:r>
              <a:rPr dirty="0" sz="2800" spc="20" b="1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розробки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такі:</a:t>
            </a:r>
            <a:endParaRPr sz="2800">
              <a:latin typeface="Times New Roman"/>
              <a:cs typeface="Times New Roman"/>
            </a:endParaRPr>
          </a:p>
          <a:p>
            <a:pPr marL="279400" indent="-266700">
              <a:lnSpc>
                <a:spcPts val="3025"/>
              </a:lnSpc>
              <a:buChar char="–"/>
              <a:tabLst>
                <a:tab pos="279400" algn="l"/>
              </a:tabLst>
            </a:pPr>
            <a:r>
              <a:rPr dirty="0" sz="2800" spc="-25">
                <a:latin typeface="Times New Roman"/>
                <a:cs typeface="Times New Roman"/>
              </a:rPr>
              <a:t>значні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витрати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на підтримання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і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ремонт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виробок;</a:t>
            </a:r>
            <a:endParaRPr sz="2800">
              <a:latin typeface="Times New Roman"/>
              <a:cs typeface="Times New Roman"/>
            </a:endParaRPr>
          </a:p>
          <a:p>
            <a:pPr marL="279400" indent="-266700">
              <a:lnSpc>
                <a:spcPts val="3025"/>
              </a:lnSpc>
              <a:buChar char="–"/>
              <a:tabLst>
                <a:tab pos="279400" algn="l"/>
              </a:tabLst>
            </a:pPr>
            <a:r>
              <a:rPr dirty="0" sz="2800" spc="-10">
                <a:latin typeface="Times New Roman"/>
                <a:cs typeface="Times New Roman"/>
              </a:rPr>
              <a:t>відсутність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попередньої</a:t>
            </a:r>
            <a:r>
              <a:rPr dirty="0" sz="2800">
                <a:latin typeface="Times New Roman"/>
                <a:cs typeface="Times New Roman"/>
              </a:rPr>
              <a:t> детальної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розвідки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пласта;</a:t>
            </a:r>
            <a:endParaRPr sz="2800">
              <a:latin typeface="Times New Roman"/>
              <a:cs typeface="Times New Roman"/>
            </a:endParaRPr>
          </a:p>
          <a:p>
            <a:pPr marL="12700" marR="306070">
              <a:lnSpc>
                <a:spcPts val="3020"/>
              </a:lnSpc>
              <a:spcBef>
                <a:spcPts val="220"/>
              </a:spcBef>
              <a:buChar char="–"/>
              <a:tabLst>
                <a:tab pos="279400" algn="l"/>
              </a:tabLst>
            </a:pPr>
            <a:r>
              <a:rPr dirty="0" sz="2800" spc="-5">
                <a:latin typeface="Times New Roman"/>
                <a:cs typeface="Times New Roman"/>
              </a:rPr>
              <a:t>несприятливі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організаційно-технічні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умови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роботи </a:t>
            </a:r>
            <a:r>
              <a:rPr dirty="0" sz="2800" spc="-15">
                <a:latin typeface="Times New Roman"/>
                <a:cs typeface="Times New Roman"/>
              </a:rPr>
              <a:t>машин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і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обладнання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лавах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і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підготовчих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вибоях,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що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призводить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до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зменшення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навантаження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на </a:t>
            </a:r>
            <a:r>
              <a:rPr dirty="0" sz="2800" spc="-15">
                <a:latin typeface="Times New Roman"/>
                <a:cs typeface="Times New Roman"/>
              </a:rPr>
              <a:t>очисні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вибої.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1796" y="734060"/>
            <a:ext cx="10659110" cy="836294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073150" marR="5080" indent="-1061085">
              <a:lnSpc>
                <a:spcPts val="3030"/>
              </a:lnSpc>
              <a:spcBef>
                <a:spcPts val="470"/>
              </a:spcBef>
            </a:pPr>
            <a:r>
              <a:rPr dirty="0" sz="2800" spc="-20">
                <a:latin typeface="Calibri Light"/>
                <a:cs typeface="Calibri Light"/>
              </a:rPr>
              <a:t>Стовпова</a:t>
            </a:r>
            <a:r>
              <a:rPr dirty="0" sz="2800" spc="-65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система</a:t>
            </a:r>
            <a:r>
              <a:rPr dirty="0" sz="2800" spc="-6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розробки</a:t>
            </a:r>
            <a:r>
              <a:rPr dirty="0" sz="2800" spc="-65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спареними</a:t>
            </a:r>
            <a:r>
              <a:rPr dirty="0" sz="2800" spc="-7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лавами</a:t>
            </a:r>
            <a:r>
              <a:rPr dirty="0" sz="2800" spc="-6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за</a:t>
            </a:r>
            <a:r>
              <a:rPr dirty="0" sz="2800" spc="-5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напрямком</a:t>
            </a:r>
            <a:r>
              <a:rPr dirty="0" sz="2800" spc="-80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підняття</a:t>
            </a:r>
            <a:r>
              <a:rPr dirty="0" sz="2800" spc="-6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з </a:t>
            </a:r>
            <a:r>
              <a:rPr dirty="0" sz="2800" spc="-615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комбайновим</a:t>
            </a:r>
            <a:r>
              <a:rPr dirty="0" sz="2800" spc="-9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вибиранням</a:t>
            </a:r>
            <a:r>
              <a:rPr dirty="0" sz="2800" spc="-8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та</a:t>
            </a:r>
            <a:r>
              <a:rPr dirty="0" sz="2800" spc="-4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індивідуальним</a:t>
            </a:r>
            <a:r>
              <a:rPr dirty="0" sz="2800" spc="-85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кріпленням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7755" y="1673350"/>
            <a:ext cx="8729472" cy="518464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154548" y="1036142"/>
            <a:ext cx="6128385" cy="246570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dirty="0" sz="4400" spc="-35">
                <a:latin typeface="Calibri Light"/>
                <a:cs typeface="Calibri Light"/>
              </a:rPr>
              <a:t>Щитова</a:t>
            </a:r>
            <a:r>
              <a:rPr dirty="0" sz="4400" spc="-130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система</a:t>
            </a:r>
            <a:r>
              <a:rPr dirty="0" sz="4400" spc="-125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розробки </a:t>
            </a:r>
            <a:r>
              <a:rPr dirty="0" sz="4400" spc="-975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потужного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пласта:</a:t>
            </a:r>
            <a:endParaRPr sz="4400">
              <a:latin typeface="Calibri Light"/>
              <a:cs typeface="Calibri Light"/>
            </a:endParaRPr>
          </a:p>
          <a:p>
            <a:pPr marL="12700" marR="124460">
              <a:lnSpc>
                <a:spcPts val="3020"/>
              </a:lnSpc>
              <a:spcBef>
                <a:spcPts val="80"/>
              </a:spcBef>
            </a:pPr>
            <a:r>
              <a:rPr dirty="0" sz="2800" spc="-5">
                <a:latin typeface="Calibri Light"/>
                <a:cs typeface="Calibri Light"/>
              </a:rPr>
              <a:t>1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–</a:t>
            </a:r>
            <a:r>
              <a:rPr dirty="0" sz="2800" spc="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вуглеспускні</a:t>
            </a:r>
            <a:r>
              <a:rPr dirty="0" sz="2800" spc="-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печі;</a:t>
            </a:r>
            <a:r>
              <a:rPr dirty="0" sz="2800" spc="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2</a:t>
            </a:r>
            <a:r>
              <a:rPr dirty="0" sz="2800" spc="1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–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вентиляційний </a:t>
            </a:r>
            <a:r>
              <a:rPr dirty="0" sz="2800" spc="-6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штрек;</a:t>
            </a:r>
            <a:r>
              <a:rPr dirty="0" sz="2800" spc="1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3</a:t>
            </a:r>
            <a:r>
              <a:rPr dirty="0" sz="2800" spc="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–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секція </a:t>
            </a:r>
            <a:r>
              <a:rPr dirty="0" sz="2800" spc="-10">
                <a:latin typeface="Calibri Light"/>
                <a:cs typeface="Calibri Light"/>
              </a:rPr>
              <a:t>щита;</a:t>
            </a:r>
            <a:endParaRPr sz="2800">
              <a:latin typeface="Calibri Light"/>
              <a:cs typeface="Calibri Light"/>
            </a:endParaRPr>
          </a:p>
          <a:p>
            <a:pPr marL="12700">
              <a:lnSpc>
                <a:spcPts val="2985"/>
              </a:lnSpc>
            </a:pPr>
            <a:r>
              <a:rPr dirty="0" sz="2800" spc="-5">
                <a:latin typeface="Calibri Light"/>
                <a:cs typeface="Calibri Light"/>
              </a:rPr>
              <a:t>4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–</a:t>
            </a:r>
            <a:r>
              <a:rPr dirty="0" sz="2800" spc="1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відкотний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штрек;</a:t>
            </a:r>
            <a:r>
              <a:rPr dirty="0" sz="2800" spc="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б</a:t>
            </a:r>
            <a:r>
              <a:rPr dirty="0" sz="2800" spc="-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–</a:t>
            </a:r>
            <a:r>
              <a:rPr dirty="0" sz="2800" spc="1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очисний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вибій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379" y="850390"/>
            <a:ext cx="4544568" cy="594817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0466" y="760857"/>
            <a:ext cx="11371580" cy="19538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41605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Технологія</a:t>
            </a:r>
            <a:r>
              <a:rPr dirty="0" sz="4400" spc="-100">
                <a:latin typeface="Calibri Light"/>
                <a:cs typeface="Calibri Light"/>
              </a:rPr>
              <a:t> </a:t>
            </a:r>
            <a:r>
              <a:rPr dirty="0" sz="4400" spc="-40">
                <a:latin typeface="Calibri Light"/>
                <a:cs typeface="Calibri Light"/>
              </a:rPr>
              <a:t>підземної</a:t>
            </a:r>
            <a:r>
              <a:rPr dirty="0" sz="4400" spc="-80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розробки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рудних</a:t>
            </a:r>
            <a:r>
              <a:rPr dirty="0" sz="4400" spc="-55">
                <a:latin typeface="Calibri Light"/>
                <a:cs typeface="Calibri Light"/>
              </a:rPr>
              <a:t> </a:t>
            </a:r>
            <a:r>
              <a:rPr dirty="0" sz="4400" spc="-45">
                <a:latin typeface="Calibri Light"/>
                <a:cs typeface="Calibri Light"/>
              </a:rPr>
              <a:t>родовищ</a:t>
            </a:r>
            <a:endParaRPr sz="4400">
              <a:latin typeface="Calibri Light"/>
              <a:cs typeface="Calibri Light"/>
            </a:endParaRPr>
          </a:p>
          <a:p>
            <a:pPr algn="just" marL="12700" marR="5080">
              <a:lnSpc>
                <a:spcPct val="70000"/>
              </a:lnSpc>
              <a:spcBef>
                <a:spcPts val="3340"/>
              </a:spcBef>
            </a:pPr>
            <a:r>
              <a:rPr dirty="0" sz="2600" spc="-20" b="1">
                <a:latin typeface="Calibri"/>
                <a:cs typeface="Calibri"/>
              </a:rPr>
              <a:t>Рудні</a:t>
            </a:r>
            <a:r>
              <a:rPr dirty="0" sz="2600" spc="-15" b="1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тіла</a:t>
            </a:r>
            <a:r>
              <a:rPr dirty="0" sz="2600" spc="5" b="1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і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вміщуючі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породи</a:t>
            </a:r>
            <a:r>
              <a:rPr dirty="0" sz="2600" spc="-1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переважно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досить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міцні.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Потужність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25">
                <a:latin typeface="Calibri"/>
                <a:cs typeface="Calibri"/>
              </a:rPr>
              <a:t>рудних 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покладів</a:t>
            </a:r>
            <a:r>
              <a:rPr dirty="0" sz="2600">
                <a:latin typeface="Calibri"/>
                <a:cs typeface="Calibri"/>
              </a:rPr>
              <a:t> змінюється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в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широкому</a:t>
            </a:r>
            <a:r>
              <a:rPr dirty="0" sz="2600" spc="-5">
                <a:latin typeface="Calibri"/>
                <a:cs typeface="Calibri"/>
              </a:rPr>
              <a:t> діапазоні: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від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0,25….0,50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до</a:t>
            </a:r>
            <a:r>
              <a:rPr dirty="0" sz="2600" spc="-5">
                <a:latin typeface="Calibri"/>
                <a:cs typeface="Calibri"/>
              </a:rPr>
              <a:t> 50…100</a:t>
            </a:r>
            <a:r>
              <a:rPr dirty="0" sz="2600" spc="57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м</a:t>
            </a:r>
            <a:r>
              <a:rPr dirty="0" sz="2600" spc="59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і 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більше,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а кут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нахилу</a:t>
            </a:r>
            <a:r>
              <a:rPr dirty="0" sz="2600" spc="57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–</a:t>
            </a:r>
            <a:r>
              <a:rPr dirty="0" sz="2600" spc="58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від 0 </a:t>
            </a:r>
            <a:r>
              <a:rPr dirty="0" sz="2600" spc="-15">
                <a:latin typeface="Calibri"/>
                <a:cs typeface="Calibri"/>
              </a:rPr>
              <a:t>до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90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градусів.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0466" y="2696082"/>
            <a:ext cx="11369675" cy="422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63905" algn="l"/>
                <a:tab pos="2225675" algn="l"/>
                <a:tab pos="2913380" algn="l"/>
                <a:tab pos="3472179" algn="l"/>
                <a:tab pos="4714875" algn="l"/>
                <a:tab pos="6351270" algn="l"/>
                <a:tab pos="6882130" algn="l"/>
                <a:tab pos="8282940" algn="l"/>
                <a:tab pos="9171305" algn="l"/>
                <a:tab pos="10182225" algn="l"/>
              </a:tabLst>
            </a:pPr>
            <a:r>
              <a:rPr dirty="0" sz="2600">
                <a:latin typeface="Calibri"/>
                <a:cs typeface="Calibri"/>
              </a:rPr>
              <a:t>При	</a:t>
            </a:r>
            <a:r>
              <a:rPr dirty="0" sz="2600" spc="-5">
                <a:latin typeface="Calibri"/>
                <a:cs typeface="Calibri"/>
              </a:rPr>
              <a:t>розробці	</a:t>
            </a:r>
            <a:r>
              <a:rPr dirty="0" sz="2600" spc="-40">
                <a:latin typeface="Calibri"/>
                <a:cs typeface="Calibri"/>
              </a:rPr>
              <a:t>руд	</a:t>
            </a:r>
            <a:r>
              <a:rPr dirty="0" sz="2600" spc="-5">
                <a:latin typeface="Calibri"/>
                <a:cs typeface="Calibri"/>
              </a:rPr>
              <a:t>усі	</a:t>
            </a:r>
            <a:r>
              <a:rPr dirty="0" sz="2600" spc="-15">
                <a:latin typeface="Calibri"/>
                <a:cs typeface="Calibri"/>
              </a:rPr>
              <a:t>породи	поділяють	</a:t>
            </a:r>
            <a:r>
              <a:rPr dirty="0" sz="2600" spc="-5">
                <a:latin typeface="Calibri"/>
                <a:cs typeface="Calibri"/>
              </a:rPr>
              <a:t>на	</a:t>
            </a:r>
            <a:r>
              <a:rPr dirty="0" sz="2600" spc="-10">
                <a:latin typeface="Calibri"/>
                <a:cs typeface="Calibri"/>
              </a:rPr>
              <a:t>декілька	груп:	надто	</a:t>
            </a:r>
            <a:r>
              <a:rPr dirty="0" sz="2600" spc="-5">
                <a:latin typeface="Calibri"/>
                <a:cs typeface="Calibri"/>
              </a:rPr>
              <a:t>нестійкі,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0466" y="2973451"/>
            <a:ext cx="6798945" cy="4222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>
                <a:latin typeface="Calibri"/>
                <a:cs typeface="Calibri"/>
              </a:rPr>
              <a:t>нестійкі,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середньої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стійкості,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стійкі</a:t>
            </a:r>
            <a:r>
              <a:rPr dirty="0" sz="2600" spc="-1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і</a:t>
            </a:r>
            <a:r>
              <a:rPr dirty="0" sz="2600" spc="-10">
                <a:latin typeface="Calibri"/>
                <a:cs typeface="Calibri"/>
              </a:rPr>
              <a:t> надто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стійкі.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0466" y="3377006"/>
            <a:ext cx="1466850" cy="4229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5" b="1">
                <a:latin typeface="Calibri"/>
                <a:cs typeface="Calibri"/>
              </a:rPr>
              <a:t>Розкриття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99894" y="3377006"/>
            <a:ext cx="9652000" cy="4229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20165" algn="l"/>
                <a:tab pos="2923540" algn="l"/>
                <a:tab pos="3362325" algn="l"/>
                <a:tab pos="4964430" algn="l"/>
                <a:tab pos="6036310" algn="l"/>
                <a:tab pos="8102600" algn="l"/>
              </a:tabLst>
            </a:pPr>
            <a:r>
              <a:rPr dirty="0" sz="2600" spc="-25" b="1">
                <a:latin typeface="Calibri"/>
                <a:cs typeface="Calibri"/>
              </a:rPr>
              <a:t>рудних	</a:t>
            </a:r>
            <a:r>
              <a:rPr dirty="0" sz="2600" spc="-10" b="1">
                <a:latin typeface="Calibri"/>
                <a:cs typeface="Calibri"/>
              </a:rPr>
              <a:t>родовищ	</a:t>
            </a:r>
            <a:r>
              <a:rPr dirty="0" sz="2600">
                <a:latin typeface="Calibri"/>
                <a:cs typeface="Calibri"/>
              </a:rPr>
              <a:t>в	</a:t>
            </a:r>
            <a:r>
              <a:rPr dirty="0" sz="2600" spc="-5">
                <a:latin typeface="Calibri"/>
                <a:cs typeface="Calibri"/>
              </a:rPr>
              <a:t>основних	рисах	</a:t>
            </a:r>
            <a:r>
              <a:rPr dirty="0" sz="2600" spc="-10">
                <a:latin typeface="Calibri"/>
                <a:cs typeface="Calibri"/>
              </a:rPr>
              <a:t>проводиться	</a:t>
            </a:r>
            <a:r>
              <a:rPr dirty="0" sz="2600">
                <a:latin typeface="Calibri"/>
                <a:cs typeface="Calibri"/>
              </a:rPr>
              <a:t>аналогічно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0466" y="3654933"/>
            <a:ext cx="11369675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18310" algn="l"/>
                <a:tab pos="3254375" algn="l"/>
                <a:tab pos="4834890" algn="l"/>
                <a:tab pos="5577205" algn="l"/>
                <a:tab pos="6540500" algn="l"/>
                <a:tab pos="7292340" algn="l"/>
                <a:tab pos="9269095" algn="l"/>
                <a:tab pos="10390505" algn="l"/>
              </a:tabLst>
            </a:pPr>
            <a:r>
              <a:rPr dirty="0" sz="2600" spc="-5">
                <a:latin typeface="Calibri"/>
                <a:cs typeface="Calibri"/>
              </a:rPr>
              <a:t>роз</a:t>
            </a:r>
            <a:r>
              <a:rPr dirty="0" sz="2600" spc="-15">
                <a:latin typeface="Calibri"/>
                <a:cs typeface="Calibri"/>
              </a:rPr>
              <a:t>к</a:t>
            </a:r>
            <a:r>
              <a:rPr dirty="0" sz="2600" spc="-5">
                <a:latin typeface="Calibri"/>
                <a:cs typeface="Calibri"/>
              </a:rPr>
              <a:t>ритт</a:t>
            </a:r>
            <a:r>
              <a:rPr dirty="0" sz="2600">
                <a:latin typeface="Calibri"/>
                <a:cs typeface="Calibri"/>
              </a:rPr>
              <a:t>ю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 spc="-15">
                <a:latin typeface="Calibri"/>
                <a:cs typeface="Calibri"/>
              </a:rPr>
              <a:t>в</a:t>
            </a:r>
            <a:r>
              <a:rPr dirty="0" sz="2600">
                <a:latin typeface="Calibri"/>
                <a:cs typeface="Calibri"/>
              </a:rPr>
              <a:t>угільн</a:t>
            </a:r>
            <a:r>
              <a:rPr dirty="0" sz="2600" spc="-20">
                <a:latin typeface="Calibri"/>
                <a:cs typeface="Calibri"/>
              </a:rPr>
              <a:t>и</a:t>
            </a:r>
            <a:r>
              <a:rPr dirty="0" sz="2600">
                <a:latin typeface="Calibri"/>
                <a:cs typeface="Calibri"/>
              </a:rPr>
              <a:t>х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 spc="-5">
                <a:latin typeface="Calibri"/>
                <a:cs typeface="Calibri"/>
              </a:rPr>
              <a:t>р</a:t>
            </a:r>
            <a:r>
              <a:rPr dirty="0" sz="2600" spc="-80">
                <a:latin typeface="Calibri"/>
                <a:cs typeface="Calibri"/>
              </a:rPr>
              <a:t>о</a:t>
            </a:r>
            <a:r>
              <a:rPr dirty="0" sz="2600" spc="-30">
                <a:latin typeface="Calibri"/>
                <a:cs typeface="Calibri"/>
              </a:rPr>
              <a:t>д</a:t>
            </a:r>
            <a:r>
              <a:rPr dirty="0" sz="2600" spc="-5">
                <a:latin typeface="Calibri"/>
                <a:cs typeface="Calibri"/>
              </a:rPr>
              <a:t>ов</a:t>
            </a:r>
            <a:r>
              <a:rPr dirty="0" sz="2600" spc="-10">
                <a:latin typeface="Calibri"/>
                <a:cs typeface="Calibri"/>
              </a:rPr>
              <a:t>и</a:t>
            </a:r>
            <a:r>
              <a:rPr dirty="0" sz="2600" spc="-5">
                <a:latin typeface="Calibri"/>
                <a:cs typeface="Calibri"/>
              </a:rPr>
              <a:t>щ</a:t>
            </a:r>
            <a:r>
              <a:rPr dirty="0" sz="2600">
                <a:latin typeface="Calibri"/>
                <a:cs typeface="Calibri"/>
              </a:rPr>
              <a:t>.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>
                <a:latin typeface="Calibri"/>
                <a:cs typeface="Calibri"/>
              </a:rPr>
              <a:t>Але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 spc="-25">
                <a:latin typeface="Calibri"/>
                <a:cs typeface="Calibri"/>
              </a:rPr>
              <a:t>р</a:t>
            </a:r>
            <a:r>
              <a:rPr dirty="0" sz="2600" spc="-100">
                <a:latin typeface="Calibri"/>
                <a:cs typeface="Calibri"/>
              </a:rPr>
              <a:t>у</a:t>
            </a:r>
            <a:r>
              <a:rPr dirty="0" sz="2600" spc="-15">
                <a:latin typeface="Calibri"/>
                <a:cs typeface="Calibri"/>
              </a:rPr>
              <a:t>д</a:t>
            </a:r>
            <a:r>
              <a:rPr dirty="0" sz="2600">
                <a:latin typeface="Calibri"/>
                <a:cs typeface="Calibri"/>
              </a:rPr>
              <a:t>ні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 spc="-5">
                <a:latin typeface="Calibri"/>
                <a:cs typeface="Calibri"/>
              </a:rPr>
              <a:t>тіл</a:t>
            </a:r>
            <a:r>
              <a:rPr dirty="0" sz="2600">
                <a:latin typeface="Calibri"/>
                <a:cs typeface="Calibri"/>
              </a:rPr>
              <a:t>а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 spc="-25">
                <a:latin typeface="Calibri"/>
                <a:cs typeface="Calibri"/>
              </a:rPr>
              <a:t>з</a:t>
            </a:r>
            <a:r>
              <a:rPr dirty="0" sz="2600" spc="-40">
                <a:latin typeface="Calibri"/>
                <a:cs typeface="Calibri"/>
              </a:rPr>
              <a:t>д</a:t>
            </a:r>
            <a:r>
              <a:rPr dirty="0" sz="2600">
                <a:latin typeface="Calibri"/>
                <a:cs typeface="Calibri"/>
              </a:rPr>
              <a:t>ебільш</a:t>
            </a:r>
            <a:r>
              <a:rPr dirty="0" sz="2600" spc="-10">
                <a:latin typeface="Calibri"/>
                <a:cs typeface="Calibri"/>
              </a:rPr>
              <a:t>о</a:t>
            </a:r>
            <a:r>
              <a:rPr dirty="0" sz="2600" spc="-30">
                <a:latin typeface="Calibri"/>
                <a:cs typeface="Calibri"/>
              </a:rPr>
              <a:t>г</a:t>
            </a:r>
            <a:r>
              <a:rPr dirty="0" sz="2600">
                <a:latin typeface="Calibri"/>
                <a:cs typeface="Calibri"/>
              </a:rPr>
              <a:t>о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 spc="-5">
                <a:latin typeface="Calibri"/>
                <a:cs typeface="Calibri"/>
              </a:rPr>
              <a:t>ма</a:t>
            </a:r>
            <a:r>
              <a:rPr dirty="0" sz="2600" spc="-20">
                <a:latin typeface="Calibri"/>
                <a:cs typeface="Calibri"/>
              </a:rPr>
              <a:t>ю</a:t>
            </a:r>
            <a:r>
              <a:rPr dirty="0" sz="2600" spc="-5">
                <a:latin typeface="Calibri"/>
                <a:cs typeface="Calibri"/>
              </a:rPr>
              <a:t>т</a:t>
            </a:r>
            <a:r>
              <a:rPr dirty="0" sz="2600">
                <a:latin typeface="Calibri"/>
                <a:cs typeface="Calibri"/>
              </a:rPr>
              <a:t>ь</a:t>
            </a:r>
            <a:r>
              <a:rPr dirty="0" sz="2600">
                <a:latin typeface="Calibri"/>
                <a:cs typeface="Calibri"/>
              </a:rPr>
              <a:t>	</a:t>
            </a:r>
            <a:r>
              <a:rPr dirty="0" sz="2600">
                <a:latin typeface="Calibri"/>
                <a:cs typeface="Calibri"/>
              </a:rPr>
              <a:t>в</a:t>
            </a:r>
            <a:r>
              <a:rPr dirty="0" sz="2600" spc="-50">
                <a:latin typeface="Calibri"/>
                <a:cs typeface="Calibri"/>
              </a:rPr>
              <a:t>е</a:t>
            </a:r>
            <a:r>
              <a:rPr dirty="0" sz="2600" spc="-5">
                <a:latin typeface="Calibri"/>
                <a:cs typeface="Calibri"/>
              </a:rPr>
              <a:t>л</a:t>
            </a:r>
            <a:r>
              <a:rPr dirty="0" sz="2600" spc="-15">
                <a:latin typeface="Calibri"/>
                <a:cs typeface="Calibri"/>
              </a:rPr>
              <a:t>и</a:t>
            </a:r>
            <a:r>
              <a:rPr dirty="0" sz="2600">
                <a:latin typeface="Calibri"/>
                <a:cs typeface="Calibri"/>
              </a:rPr>
              <a:t>ку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0466" y="3932301"/>
            <a:ext cx="11370945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69414" algn="l"/>
                <a:tab pos="1878330" algn="l"/>
                <a:tab pos="2724150" algn="l"/>
                <a:tab pos="3073400" algn="l"/>
                <a:tab pos="4612640" algn="l"/>
                <a:tab pos="6529705" algn="l"/>
                <a:tab pos="7632065" algn="l"/>
                <a:tab pos="9349740" algn="l"/>
                <a:tab pos="9768840" algn="l"/>
              </a:tabLst>
            </a:pPr>
            <a:r>
              <a:rPr dirty="0" sz="2600" spc="-5">
                <a:latin typeface="Calibri"/>
                <a:cs typeface="Calibri"/>
              </a:rPr>
              <a:t>потужність	</a:t>
            </a:r>
            <a:r>
              <a:rPr dirty="0" sz="2600">
                <a:latin typeface="Calibri"/>
                <a:cs typeface="Calibri"/>
              </a:rPr>
              <a:t>і	</a:t>
            </a:r>
            <a:r>
              <a:rPr dirty="0" sz="2600" spc="-5">
                <a:latin typeface="Calibri"/>
                <a:cs typeface="Calibri"/>
              </a:rPr>
              <a:t>після	їх	виймання	</a:t>
            </a:r>
            <a:r>
              <a:rPr dirty="0" sz="2600">
                <a:latin typeface="Calibri"/>
                <a:cs typeface="Calibri"/>
              </a:rPr>
              <a:t>відбувається	значне	</a:t>
            </a:r>
            <a:r>
              <a:rPr dirty="0" sz="2600" spc="-5">
                <a:latin typeface="Calibri"/>
                <a:cs typeface="Calibri"/>
              </a:rPr>
              <a:t>обрушення	та	просідання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466" y="4209669"/>
            <a:ext cx="11372215" cy="1938020"/>
          </a:xfrm>
          <a:prstGeom prst="rect">
            <a:avLst/>
          </a:prstGeom>
        </p:spPr>
        <p:txBody>
          <a:bodyPr wrap="square" lIns="0" tIns="132080" rIns="0" bIns="0" rtlCol="0" vert="horz">
            <a:spAutoFit/>
          </a:bodyPr>
          <a:lstStyle/>
          <a:p>
            <a:pPr algn="just" marL="12700" marR="5080">
              <a:lnSpc>
                <a:spcPct val="70000"/>
              </a:lnSpc>
              <a:spcBef>
                <a:spcPts val="1040"/>
              </a:spcBef>
            </a:pPr>
            <a:r>
              <a:rPr dirty="0" sz="2600">
                <a:latin typeface="Calibri"/>
                <a:cs typeface="Calibri"/>
              </a:rPr>
              <a:t>порід. </a:t>
            </a:r>
            <a:r>
              <a:rPr dirty="0" sz="2600" spc="-65">
                <a:latin typeface="Calibri"/>
                <a:cs typeface="Calibri"/>
              </a:rPr>
              <a:t>Тому </a:t>
            </a:r>
            <a:r>
              <a:rPr dirty="0" sz="2600" spc="-5">
                <a:latin typeface="Calibri"/>
                <a:cs typeface="Calibri"/>
              </a:rPr>
              <a:t>капітальні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виробки розташовують </a:t>
            </a:r>
            <a:r>
              <a:rPr dirty="0" sz="2600">
                <a:latin typeface="Calibri"/>
                <a:cs typeface="Calibri"/>
              </a:rPr>
              <a:t>за </a:t>
            </a:r>
            <a:r>
              <a:rPr dirty="0" sz="2600" spc="-15">
                <a:latin typeface="Calibri"/>
                <a:cs typeface="Calibri"/>
              </a:rPr>
              <a:t>межами </a:t>
            </a:r>
            <a:r>
              <a:rPr dirty="0" sz="2600">
                <a:latin typeface="Calibri"/>
                <a:cs typeface="Calibri"/>
              </a:rPr>
              <a:t>зони </a:t>
            </a:r>
            <a:r>
              <a:rPr dirty="0" sz="2600" spc="-5">
                <a:latin typeface="Calibri"/>
                <a:cs typeface="Calibri"/>
              </a:rPr>
              <a:t>зсуву гірських </a:t>
            </a:r>
            <a:r>
              <a:rPr dirty="0" sz="2600">
                <a:latin typeface="Calibri"/>
                <a:cs typeface="Calibri"/>
              </a:rPr>
              <a:t> порід.</a:t>
            </a:r>
            <a:endParaRPr sz="2600">
              <a:latin typeface="Calibri"/>
              <a:cs typeface="Calibri"/>
            </a:endParaRPr>
          </a:p>
          <a:p>
            <a:pPr algn="just" marL="12700" marR="6985">
              <a:lnSpc>
                <a:spcPct val="70000"/>
              </a:lnSpc>
              <a:spcBef>
                <a:spcPts val="1010"/>
              </a:spcBef>
            </a:pPr>
            <a:r>
              <a:rPr dirty="0" sz="2600" spc="-10" b="1">
                <a:latin typeface="Calibri"/>
                <a:cs typeface="Calibri"/>
              </a:rPr>
              <a:t>Підготовка</a:t>
            </a:r>
            <a:r>
              <a:rPr dirty="0" sz="2600" spc="-5" b="1">
                <a:latin typeface="Calibri"/>
                <a:cs typeface="Calibri"/>
              </a:rPr>
              <a:t> </a:t>
            </a:r>
            <a:r>
              <a:rPr dirty="0" sz="2600" spc="-25" b="1">
                <a:latin typeface="Calibri"/>
                <a:cs typeface="Calibri"/>
              </a:rPr>
              <a:t>рудних</a:t>
            </a:r>
            <a:r>
              <a:rPr dirty="0" sz="2600" spc="-20" b="1">
                <a:latin typeface="Calibri"/>
                <a:cs typeface="Calibri"/>
              </a:rPr>
              <a:t> </a:t>
            </a:r>
            <a:r>
              <a:rPr dirty="0" sz="2600" spc="-15" b="1">
                <a:latin typeface="Calibri"/>
                <a:cs typeface="Calibri"/>
              </a:rPr>
              <a:t>родовищ</a:t>
            </a:r>
            <a:r>
              <a:rPr dirty="0" sz="2600" spc="-10" b="1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здійснюється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декількома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способами.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Найбільш 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поширеними</a:t>
            </a:r>
            <a:r>
              <a:rPr dirty="0" sz="2600">
                <a:latin typeface="Calibri"/>
                <a:cs typeface="Calibri"/>
              </a:rPr>
              <a:t> є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панельний</a:t>
            </a:r>
            <a:r>
              <a:rPr dirty="0" sz="2600" spc="-5">
                <a:latin typeface="Calibri"/>
                <a:cs typeface="Calibri"/>
              </a:rPr>
              <a:t> та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поверховий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(етажний)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способи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підготовки. 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Панельний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спосіб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знайшов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застосування</a:t>
            </a:r>
            <a:r>
              <a:rPr dirty="0" sz="2600">
                <a:latin typeface="Calibri"/>
                <a:cs typeface="Calibri"/>
              </a:rPr>
              <a:t> при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розробці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горизонтальних</a:t>
            </a:r>
            <a:r>
              <a:rPr dirty="0" sz="2600" spc="57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і 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пологих,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а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поверховий</a:t>
            </a:r>
            <a:r>
              <a:rPr dirty="0" sz="2600" spc="5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–</a:t>
            </a:r>
            <a:r>
              <a:rPr dirty="0" sz="2600" spc="58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для</a:t>
            </a:r>
            <a:r>
              <a:rPr dirty="0" sz="2600" spc="-5">
                <a:latin typeface="Calibri"/>
                <a:cs typeface="Calibri"/>
              </a:rPr>
              <a:t> крутих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та</a:t>
            </a:r>
            <a:r>
              <a:rPr dirty="0" sz="2600" spc="1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похилих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родовищ.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4047" y="758698"/>
            <a:ext cx="10890885" cy="121983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algn="ctr" marL="12065" marR="5080" indent="3810">
              <a:lnSpc>
                <a:spcPts val="3020"/>
              </a:lnSpc>
              <a:spcBef>
                <a:spcPts val="480"/>
              </a:spcBef>
              <a:tabLst>
                <a:tab pos="5753735" algn="l"/>
              </a:tabLst>
            </a:pPr>
            <a:r>
              <a:rPr dirty="0" sz="2800" spc="-20">
                <a:latin typeface="Calibri Light"/>
                <a:cs typeface="Calibri Light"/>
              </a:rPr>
              <a:t>Схеми </a:t>
            </a:r>
            <a:r>
              <a:rPr dirty="0" sz="2800" spc="-25">
                <a:latin typeface="Calibri Light"/>
                <a:cs typeface="Calibri Light"/>
              </a:rPr>
              <a:t>розкриття </a:t>
            </a:r>
            <a:r>
              <a:rPr dirty="0" sz="2800" spc="-10">
                <a:latin typeface="Calibri Light"/>
                <a:cs typeface="Calibri Light"/>
              </a:rPr>
              <a:t>(а) </a:t>
            </a:r>
            <a:r>
              <a:rPr dirty="0" sz="2800" spc="-5">
                <a:latin typeface="Calibri Light"/>
                <a:cs typeface="Calibri Light"/>
              </a:rPr>
              <a:t>і </a:t>
            </a:r>
            <a:r>
              <a:rPr dirty="0" sz="2800" spc="-25">
                <a:latin typeface="Calibri Light"/>
                <a:cs typeface="Calibri Light"/>
              </a:rPr>
              <a:t>поверхової </a:t>
            </a:r>
            <a:r>
              <a:rPr dirty="0" sz="2800" spc="-20">
                <a:latin typeface="Calibri Light"/>
                <a:cs typeface="Calibri Light"/>
              </a:rPr>
              <a:t>підготовки </a:t>
            </a:r>
            <a:r>
              <a:rPr dirty="0" sz="2800" spc="-10">
                <a:latin typeface="Calibri Light"/>
                <a:cs typeface="Calibri Light"/>
              </a:rPr>
              <a:t>(б) </a:t>
            </a:r>
            <a:r>
              <a:rPr dirty="0" sz="2800" spc="-25">
                <a:latin typeface="Calibri Light"/>
                <a:cs typeface="Calibri Light"/>
              </a:rPr>
              <a:t>крутопадаючого </a:t>
            </a:r>
            <a:r>
              <a:rPr dirty="0" sz="2800" spc="-20">
                <a:latin typeface="Calibri Light"/>
                <a:cs typeface="Calibri Light"/>
              </a:rPr>
              <a:t>покладу: </a:t>
            </a:r>
            <a:r>
              <a:rPr dirty="0" sz="2800" spc="-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1,2-</a:t>
            </a:r>
            <a:r>
              <a:rPr dirty="0" sz="2800" spc="4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Головний</a:t>
            </a:r>
            <a:r>
              <a:rPr dirty="0" sz="2800" spc="1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та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допоміжний</a:t>
            </a:r>
            <a:r>
              <a:rPr dirty="0" sz="2800" spc="1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стволи;	З,4-квершлаги;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5,6-етажні</a:t>
            </a:r>
            <a:r>
              <a:rPr dirty="0" sz="2800" spc="3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штреки;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7-межа</a:t>
            </a:r>
            <a:r>
              <a:rPr dirty="0" sz="2800" spc="1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зсуву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4236" y="2321050"/>
            <a:ext cx="11497056" cy="45278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88872" y="616711"/>
            <a:ext cx="10360025" cy="5562600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4221480" marR="944244" indent="-3406775">
              <a:lnSpc>
                <a:spcPts val="4320"/>
              </a:lnSpc>
              <a:spcBef>
                <a:spcPts val="640"/>
              </a:spcBef>
            </a:pPr>
            <a:r>
              <a:rPr dirty="0" sz="4000" spc="-30">
                <a:latin typeface="Calibri Light"/>
                <a:cs typeface="Calibri Light"/>
              </a:rPr>
              <a:t>Способи</a:t>
            </a:r>
            <a:r>
              <a:rPr dirty="0" sz="4000" spc="-95">
                <a:latin typeface="Calibri Light"/>
                <a:cs typeface="Calibri Light"/>
              </a:rPr>
              <a:t> </a:t>
            </a:r>
            <a:r>
              <a:rPr dirty="0" sz="4000" spc="-35">
                <a:latin typeface="Calibri Light"/>
                <a:cs typeface="Calibri Light"/>
              </a:rPr>
              <a:t>проведення</a:t>
            </a:r>
            <a:r>
              <a:rPr dirty="0" sz="4000" spc="-85">
                <a:latin typeface="Calibri Light"/>
                <a:cs typeface="Calibri Light"/>
              </a:rPr>
              <a:t> </a:t>
            </a:r>
            <a:r>
              <a:rPr dirty="0" sz="4000" spc="-35">
                <a:latin typeface="Calibri Light"/>
                <a:cs typeface="Calibri Light"/>
              </a:rPr>
              <a:t>підземних</a:t>
            </a:r>
            <a:r>
              <a:rPr dirty="0" sz="4000" spc="-85">
                <a:latin typeface="Calibri Light"/>
                <a:cs typeface="Calibri Light"/>
              </a:rPr>
              <a:t> </a:t>
            </a:r>
            <a:r>
              <a:rPr dirty="0" sz="4000" spc="-30">
                <a:latin typeface="Calibri Light"/>
                <a:cs typeface="Calibri Light"/>
              </a:rPr>
              <a:t>гірничих </a:t>
            </a:r>
            <a:r>
              <a:rPr dirty="0" sz="4000" spc="-890">
                <a:latin typeface="Calibri Light"/>
                <a:cs typeface="Calibri Light"/>
              </a:rPr>
              <a:t> </a:t>
            </a:r>
            <a:r>
              <a:rPr dirty="0" sz="4000" spc="-30">
                <a:latin typeface="Calibri Light"/>
                <a:cs typeface="Calibri Light"/>
              </a:rPr>
              <a:t>виробок</a:t>
            </a:r>
            <a:endParaRPr sz="4000">
              <a:latin typeface="Calibri Light"/>
              <a:cs typeface="Calibri Light"/>
            </a:endParaRPr>
          </a:p>
          <a:p>
            <a:pPr algn="just" marL="12700" marR="7620" indent="322580">
              <a:lnSpc>
                <a:spcPts val="2690"/>
              </a:lnSpc>
              <a:spcBef>
                <a:spcPts val="2815"/>
              </a:spcBef>
            </a:pPr>
            <a:r>
              <a:rPr dirty="0" sz="2800" spc="-5">
                <a:latin typeface="Calibri"/>
                <a:cs typeface="Calibri"/>
              </a:rPr>
              <a:t>За </a:t>
            </a:r>
            <a:r>
              <a:rPr dirty="0" sz="2800" spc="-15">
                <a:latin typeface="Calibri"/>
                <a:cs typeface="Calibri"/>
              </a:rPr>
              <a:t>трудомісткістю </a:t>
            </a:r>
            <a:r>
              <a:rPr dirty="0" sz="2800" spc="-10">
                <a:latin typeface="Calibri"/>
                <a:cs typeface="Calibri"/>
              </a:rPr>
              <a:t>робіт проведення </a:t>
            </a:r>
            <a:r>
              <a:rPr dirty="0" sz="2800" spc="-5">
                <a:latin typeface="Calibri"/>
                <a:cs typeface="Calibri"/>
              </a:rPr>
              <a:t>гірничих виробок </a:t>
            </a:r>
            <a:r>
              <a:rPr dirty="0" sz="2800">
                <a:latin typeface="Calibri"/>
                <a:cs typeface="Calibri"/>
              </a:rPr>
              <a:t>на </a:t>
            </a:r>
            <a:r>
              <a:rPr dirty="0" sz="2800" spc="-5">
                <a:latin typeface="Calibri"/>
                <a:cs typeface="Calibri"/>
              </a:rPr>
              <a:t>шахтах 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займає</a:t>
            </a:r>
            <a:r>
              <a:rPr dirty="0" sz="2800" spc="-3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друге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місце </a:t>
            </a:r>
            <a:r>
              <a:rPr dirty="0" sz="2800" spc="-5">
                <a:latin typeface="Calibri"/>
                <a:cs typeface="Calibri"/>
              </a:rPr>
              <a:t>після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очисного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виймання.</a:t>
            </a:r>
            <a:endParaRPr sz="2800">
              <a:latin typeface="Calibri"/>
              <a:cs typeface="Calibri"/>
            </a:endParaRPr>
          </a:p>
          <a:p>
            <a:pPr algn="just" marL="12700" marR="5080">
              <a:lnSpc>
                <a:spcPct val="80000"/>
              </a:lnSpc>
              <a:spcBef>
                <a:spcPts val="1015"/>
              </a:spcBef>
            </a:pPr>
            <a:r>
              <a:rPr dirty="0" sz="2800" spc="-10">
                <a:latin typeface="Calibri"/>
                <a:cs typeface="Calibri"/>
              </a:rPr>
              <a:t>Залежно </a:t>
            </a:r>
            <a:r>
              <a:rPr dirty="0" sz="2800" spc="-5">
                <a:latin typeface="Calibri"/>
                <a:cs typeface="Calibri"/>
              </a:rPr>
              <a:t>від </a:t>
            </a:r>
            <a:r>
              <a:rPr dirty="0" sz="2800" spc="-10">
                <a:latin typeface="Calibri"/>
                <a:cs typeface="Calibri"/>
              </a:rPr>
              <a:t>стійкості </a:t>
            </a:r>
            <a:r>
              <a:rPr dirty="0" sz="2800" spc="-5">
                <a:latin typeface="Calibri"/>
                <a:cs typeface="Calibri"/>
              </a:rPr>
              <a:t>та </a:t>
            </a:r>
            <a:r>
              <a:rPr dirty="0" sz="2800" spc="-15">
                <a:latin typeface="Calibri"/>
                <a:cs typeface="Calibri"/>
              </a:rPr>
              <a:t>водонасиченості </a:t>
            </a:r>
            <a:r>
              <a:rPr dirty="0" sz="2800" spc="-5">
                <a:latin typeface="Calibri"/>
                <a:cs typeface="Calibri"/>
              </a:rPr>
              <a:t>гірських </a:t>
            </a:r>
            <a:r>
              <a:rPr dirty="0" sz="2800" spc="15">
                <a:latin typeface="Calibri"/>
                <a:cs typeface="Calibri"/>
              </a:rPr>
              <a:t>порід, </a:t>
            </a:r>
            <a:r>
              <a:rPr dirty="0" sz="2800" spc="-5">
                <a:latin typeface="Calibri"/>
                <a:cs typeface="Calibri"/>
              </a:rPr>
              <a:t>наявності 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пливунів, </a:t>
            </a:r>
            <a:r>
              <a:rPr dirty="0" sz="2800" spc="-10">
                <a:latin typeface="Calibri"/>
                <a:cs typeface="Calibri"/>
              </a:rPr>
              <a:t>газодинамічних явищ розрізняють </a:t>
            </a:r>
            <a:r>
              <a:rPr dirty="0" sz="2800" spc="-5" b="1">
                <a:latin typeface="Calibri"/>
                <a:cs typeface="Calibri"/>
              </a:rPr>
              <a:t>загальні і спеціальні </a:t>
            </a:r>
            <a:r>
              <a:rPr dirty="0" sz="2800" b="1">
                <a:latin typeface="Calibri"/>
                <a:cs typeface="Calibri"/>
              </a:rPr>
              <a:t> </a:t>
            </a:r>
            <a:r>
              <a:rPr dirty="0" sz="2800" spc="-10" b="1">
                <a:latin typeface="Calibri"/>
                <a:cs typeface="Calibri"/>
              </a:rPr>
              <a:t>способи</a:t>
            </a:r>
            <a:r>
              <a:rPr dirty="0" sz="2800" spc="20" b="1">
                <a:latin typeface="Calibri"/>
                <a:cs typeface="Calibri"/>
              </a:rPr>
              <a:t> </a:t>
            </a:r>
            <a:r>
              <a:rPr dirty="0" sz="2800" spc="-15" b="1">
                <a:latin typeface="Calibri"/>
                <a:cs typeface="Calibri"/>
              </a:rPr>
              <a:t>проведення</a:t>
            </a:r>
            <a:r>
              <a:rPr dirty="0" sz="2800" spc="40" b="1">
                <a:latin typeface="Calibri"/>
                <a:cs typeface="Calibri"/>
              </a:rPr>
              <a:t> </a:t>
            </a:r>
            <a:r>
              <a:rPr dirty="0" sz="2800" spc="-5" b="1">
                <a:latin typeface="Calibri"/>
                <a:cs typeface="Calibri"/>
              </a:rPr>
              <a:t>виробок</a:t>
            </a:r>
            <a:r>
              <a:rPr dirty="0" sz="2800" spc="-5" i="1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  <a:p>
            <a:pPr algn="just" marL="12700" marR="6350">
              <a:lnSpc>
                <a:spcPct val="80000"/>
              </a:lnSpc>
              <a:spcBef>
                <a:spcPts val="1010"/>
              </a:spcBef>
            </a:pPr>
            <a:r>
              <a:rPr dirty="0" sz="2800" spc="-5" b="1" i="1">
                <a:latin typeface="Calibri"/>
                <a:cs typeface="Calibri"/>
              </a:rPr>
              <a:t>Спеціальні способи </a:t>
            </a:r>
            <a:r>
              <a:rPr dirty="0" sz="2800" spc="-10">
                <a:latin typeface="Calibri"/>
                <a:cs typeface="Calibri"/>
              </a:rPr>
              <a:t>застосовують </a:t>
            </a:r>
            <a:r>
              <a:rPr dirty="0" sz="2800" spc="-5">
                <a:latin typeface="Calibri"/>
                <a:cs typeface="Calibri"/>
              </a:rPr>
              <a:t>при </a:t>
            </a:r>
            <a:r>
              <a:rPr dirty="0" sz="2800" spc="-10">
                <a:latin typeface="Calibri"/>
                <a:cs typeface="Calibri"/>
              </a:rPr>
              <a:t>проведенні </a:t>
            </a:r>
            <a:r>
              <a:rPr dirty="0" sz="2800" spc="-5">
                <a:latin typeface="Calibri"/>
                <a:cs typeface="Calibri"/>
              </a:rPr>
              <a:t>виробок в </a:t>
            </a:r>
            <a:r>
              <a:rPr dirty="0" sz="2800" spc="-15">
                <a:latin typeface="Calibri"/>
                <a:cs typeface="Calibri"/>
              </a:rPr>
              <a:t>цілком </a:t>
            </a:r>
            <a:r>
              <a:rPr dirty="0" sz="2800" spc="-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нестійких </a:t>
            </a:r>
            <a:r>
              <a:rPr dirty="0" sz="2800" spc="-15">
                <a:latin typeface="Calibri"/>
                <a:cs typeface="Calibri"/>
              </a:rPr>
              <a:t>водонасичених породах </a:t>
            </a:r>
            <a:r>
              <a:rPr dirty="0" sz="2800" spc="-10">
                <a:latin typeface="Calibri"/>
                <a:cs typeface="Calibri"/>
              </a:rPr>
              <a:t>(пливунах), </a:t>
            </a:r>
            <a:r>
              <a:rPr dirty="0" sz="2800" spc="-5">
                <a:latin typeface="Calibri"/>
                <a:cs typeface="Calibri"/>
              </a:rPr>
              <a:t>а </a:t>
            </a:r>
            <a:r>
              <a:rPr dirty="0" sz="2800" spc="-20">
                <a:latin typeface="Calibri"/>
                <a:cs typeface="Calibri"/>
              </a:rPr>
              <a:t>також </a:t>
            </a:r>
            <a:r>
              <a:rPr dirty="0" sz="2800" spc="-5">
                <a:latin typeface="Calibri"/>
                <a:cs typeface="Calibri"/>
              </a:rPr>
              <a:t>при значних 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притоках </a:t>
            </a:r>
            <a:r>
              <a:rPr dirty="0" sz="2800" spc="-20">
                <a:latin typeface="Calibri"/>
                <a:cs typeface="Calibri"/>
              </a:rPr>
              <a:t>води </a:t>
            </a:r>
            <a:r>
              <a:rPr dirty="0" sz="2800" spc="-5">
                <a:latin typeface="Calibri"/>
                <a:cs typeface="Calibri"/>
              </a:rPr>
              <a:t>в стійких, тріщинуватих </a:t>
            </a:r>
            <a:r>
              <a:rPr dirty="0" sz="2800" spc="-15">
                <a:latin typeface="Calibri"/>
                <a:cs typeface="Calibri"/>
              </a:rPr>
              <a:t>породах. </a:t>
            </a:r>
            <a:r>
              <a:rPr dirty="0" sz="2800" spc="-10">
                <a:latin typeface="Calibri"/>
                <a:cs typeface="Calibri"/>
              </a:rPr>
              <a:t>Застосовують такі </a:t>
            </a:r>
            <a:r>
              <a:rPr dirty="0" sz="2800" spc="-5">
                <a:latin typeface="Calibri"/>
                <a:cs typeface="Calibri"/>
              </a:rPr>
              <a:t> способи</a:t>
            </a:r>
            <a:r>
              <a:rPr dirty="0" sz="2800" spc="18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і</a:t>
            </a:r>
            <a:r>
              <a:rPr dirty="0" sz="2800" spc="204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на</a:t>
            </a:r>
            <a:r>
              <a:rPr dirty="0" sz="2800" spc="2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пластах,</a:t>
            </a:r>
            <a:r>
              <a:rPr dirty="0" sz="2800" spc="19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схильних</a:t>
            </a:r>
            <a:r>
              <a:rPr dirty="0" sz="2800" spc="20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до</a:t>
            </a:r>
            <a:r>
              <a:rPr dirty="0" sz="2800" spc="20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раптових</a:t>
            </a:r>
            <a:r>
              <a:rPr dirty="0" sz="2800" spc="2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викидів</a:t>
            </a:r>
            <a:r>
              <a:rPr dirty="0" sz="2800" spc="2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вугілля</a:t>
            </a:r>
            <a:r>
              <a:rPr dirty="0" sz="2800" spc="19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та</a:t>
            </a:r>
            <a:r>
              <a:rPr dirty="0" sz="2800" spc="195">
                <a:latin typeface="Calibri"/>
                <a:cs typeface="Calibri"/>
              </a:rPr>
              <a:t> </a:t>
            </a:r>
            <a:r>
              <a:rPr dirty="0" sz="2800" spc="-25">
                <a:latin typeface="Calibri"/>
                <a:cs typeface="Calibri"/>
              </a:rPr>
              <a:t>газу.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інших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випадках</a:t>
            </a:r>
            <a:r>
              <a:rPr dirty="0" sz="2800" spc="-5">
                <a:latin typeface="Calibri"/>
                <a:cs typeface="Calibri"/>
              </a:rPr>
              <a:t> приймають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 b="1" i="1">
                <a:latin typeface="Calibri"/>
                <a:cs typeface="Calibri"/>
              </a:rPr>
              <a:t>звичайні</a:t>
            </a:r>
            <a:r>
              <a:rPr dirty="0" sz="2800" b="1" i="1">
                <a:latin typeface="Calibri"/>
                <a:cs typeface="Calibri"/>
              </a:rPr>
              <a:t> </a:t>
            </a:r>
            <a:r>
              <a:rPr dirty="0" sz="2800" spc="-5" b="1" i="1">
                <a:latin typeface="Calibri"/>
                <a:cs typeface="Calibri"/>
              </a:rPr>
              <a:t>способи</a:t>
            </a:r>
            <a:r>
              <a:rPr dirty="0" sz="2800" b="1" i="1">
                <a:latin typeface="Calibri"/>
                <a:cs typeface="Calibri"/>
              </a:rPr>
              <a:t> </a:t>
            </a:r>
            <a:r>
              <a:rPr dirty="0" sz="2800" spc="-10" b="1" i="1">
                <a:latin typeface="Calibri"/>
                <a:cs typeface="Calibri"/>
              </a:rPr>
              <a:t>проведення </a:t>
            </a:r>
            <a:r>
              <a:rPr dirty="0" sz="2800" spc="-5" b="1" i="1">
                <a:latin typeface="Calibri"/>
                <a:cs typeface="Calibri"/>
              </a:rPr>
              <a:t> виробок</a:t>
            </a:r>
            <a:r>
              <a:rPr dirty="0" sz="2800" spc="-5" i="1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2063" y="819149"/>
            <a:ext cx="10636885" cy="121983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algn="ctr" marL="12700" marR="5080" indent="635">
              <a:lnSpc>
                <a:spcPts val="3020"/>
              </a:lnSpc>
              <a:spcBef>
                <a:spcPts val="480"/>
              </a:spcBef>
              <a:tabLst>
                <a:tab pos="1365885" algn="l"/>
                <a:tab pos="1464945" algn="l"/>
              </a:tabLst>
            </a:pPr>
            <a:r>
              <a:rPr dirty="0" sz="2800" spc="-20">
                <a:latin typeface="Calibri Light"/>
                <a:cs typeface="Calibri Light"/>
              </a:rPr>
              <a:t>Схеми </a:t>
            </a:r>
            <a:r>
              <a:rPr dirty="0" sz="2800" spc="-25">
                <a:latin typeface="Calibri Light"/>
                <a:cs typeface="Calibri Light"/>
              </a:rPr>
              <a:t>розкриття </a:t>
            </a:r>
            <a:r>
              <a:rPr dirty="0" sz="2800" spc="-10">
                <a:latin typeface="Calibri Light"/>
                <a:cs typeface="Calibri Light"/>
              </a:rPr>
              <a:t>(а) </a:t>
            </a:r>
            <a:r>
              <a:rPr dirty="0" sz="2800" spc="-5">
                <a:latin typeface="Calibri Light"/>
                <a:cs typeface="Calibri Light"/>
              </a:rPr>
              <a:t>і </a:t>
            </a:r>
            <a:r>
              <a:rPr dirty="0" sz="2800" spc="-25">
                <a:latin typeface="Calibri Light"/>
                <a:cs typeface="Calibri Light"/>
              </a:rPr>
              <a:t>панельної </a:t>
            </a:r>
            <a:r>
              <a:rPr dirty="0" sz="2800" spc="-20">
                <a:latin typeface="Calibri Light"/>
                <a:cs typeface="Calibri Light"/>
              </a:rPr>
              <a:t>підготовки </a:t>
            </a:r>
            <a:r>
              <a:rPr dirty="0" sz="2800" spc="-10">
                <a:latin typeface="Calibri Light"/>
                <a:cs typeface="Calibri Light"/>
              </a:rPr>
              <a:t>(б) </a:t>
            </a:r>
            <a:r>
              <a:rPr dirty="0" sz="2800" spc="-30">
                <a:latin typeface="Calibri Light"/>
                <a:cs typeface="Calibri Light"/>
              </a:rPr>
              <a:t>горизонтальнопадаючого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покладу:		</a:t>
            </a:r>
            <a:r>
              <a:rPr dirty="0" sz="2800" spc="-5">
                <a:latin typeface="Calibri Light"/>
                <a:cs typeface="Calibri Light"/>
              </a:rPr>
              <a:t>1,2-головний</a:t>
            </a:r>
            <a:r>
              <a:rPr dirty="0" sz="2800" spc="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і</a:t>
            </a:r>
            <a:r>
              <a:rPr dirty="0" sz="2800" spc="1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вентиляційний</a:t>
            </a:r>
            <a:r>
              <a:rPr dirty="0" sz="2800" spc="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стволи;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3-квершлаг;</a:t>
            </a:r>
            <a:r>
              <a:rPr dirty="0" sz="2800" spc="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4-панельні </a:t>
            </a:r>
            <a:r>
              <a:rPr dirty="0" sz="2800" spc="-6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штреки;	5-межа</a:t>
            </a:r>
            <a:r>
              <a:rPr dirty="0" sz="2800" spc="2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зсуву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35935" y="1947671"/>
            <a:ext cx="7156704" cy="491032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791460" y="1055065"/>
            <a:ext cx="6880859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Технологія</a:t>
            </a:r>
            <a:r>
              <a:rPr dirty="0" sz="4400" spc="-100">
                <a:latin typeface="Calibri Light"/>
                <a:cs typeface="Calibri Light"/>
              </a:rPr>
              <a:t> </a:t>
            </a:r>
            <a:r>
              <a:rPr dirty="0" sz="4400" spc="-40">
                <a:latin typeface="Calibri Light"/>
                <a:cs typeface="Calibri Light"/>
              </a:rPr>
              <a:t>видобування</a:t>
            </a:r>
            <a:r>
              <a:rPr dirty="0" sz="4400" spc="-100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руди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9" y="2075520"/>
            <a:ext cx="10156190" cy="2974340"/>
          </a:xfrm>
          <a:prstGeom prst="rect">
            <a:avLst/>
          </a:prstGeom>
        </p:spPr>
        <p:txBody>
          <a:bodyPr wrap="square" lIns="0" tIns="1016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dirty="0" sz="2800" spc="-35">
                <a:latin typeface="Calibri"/>
                <a:cs typeface="Calibri"/>
              </a:rPr>
              <a:t>Технологія</a:t>
            </a:r>
            <a:r>
              <a:rPr dirty="0" sz="2800" spc="-2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видобування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40">
                <a:latin typeface="Calibri"/>
                <a:cs typeface="Calibri"/>
              </a:rPr>
              <a:t>руди</a:t>
            </a:r>
            <a:r>
              <a:rPr dirty="0" sz="2800" spc="2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складається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з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таких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процесів: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ts val="3000"/>
              </a:lnSpc>
              <a:spcBef>
                <a:spcPts val="1100"/>
              </a:spcBef>
              <a:buFont typeface="Symbol"/>
              <a:buChar char=""/>
              <a:tabLst>
                <a:tab pos="288925" algn="l"/>
              </a:tabLst>
            </a:pPr>
            <a:r>
              <a:rPr dirty="0" sz="2800" spc="-10">
                <a:latin typeface="Calibri"/>
                <a:cs typeface="Calibri"/>
              </a:rPr>
              <a:t>руйнування</a:t>
            </a:r>
            <a:r>
              <a:rPr dirty="0" sz="2800" spc="20">
                <a:latin typeface="Calibri"/>
                <a:cs typeface="Calibri"/>
              </a:rPr>
              <a:t> </a:t>
            </a:r>
            <a:r>
              <a:rPr dirty="0" sz="2800" spc="-40">
                <a:latin typeface="Calibri"/>
                <a:cs typeface="Calibri"/>
              </a:rPr>
              <a:t>руди</a:t>
            </a:r>
            <a:r>
              <a:rPr dirty="0" sz="2800" spc="2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(буріння</a:t>
            </a:r>
            <a:r>
              <a:rPr dirty="0" sz="2800" spc="2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свердловин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чи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шпурів,</a:t>
            </a:r>
            <a:r>
              <a:rPr dirty="0" sz="2800" spc="3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заряджання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їх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і </a:t>
            </a:r>
            <a:r>
              <a:rPr dirty="0" sz="2800" spc="-6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підривання);</a:t>
            </a:r>
            <a:endParaRPr sz="2800">
              <a:latin typeface="Calibri"/>
              <a:cs typeface="Calibri"/>
            </a:endParaRPr>
          </a:p>
          <a:p>
            <a:pPr marL="288290" indent="-276225">
              <a:lnSpc>
                <a:spcPct val="100000"/>
              </a:lnSpc>
              <a:spcBef>
                <a:spcPts val="655"/>
              </a:spcBef>
              <a:buFont typeface="Symbol"/>
              <a:buChar char=""/>
              <a:tabLst>
                <a:tab pos="288925" algn="l"/>
              </a:tabLst>
            </a:pPr>
            <a:r>
              <a:rPr dirty="0" sz="2800" spc="-15">
                <a:latin typeface="Calibri"/>
                <a:cs typeface="Calibri"/>
              </a:rPr>
              <a:t>вторинного </a:t>
            </a:r>
            <a:r>
              <a:rPr dirty="0" sz="2800" spc="-10">
                <a:latin typeface="Calibri"/>
                <a:cs typeface="Calibri"/>
              </a:rPr>
              <a:t>подрібнення;</a:t>
            </a:r>
            <a:endParaRPr sz="2800">
              <a:latin typeface="Calibri"/>
              <a:cs typeface="Calibri"/>
            </a:endParaRPr>
          </a:p>
          <a:p>
            <a:pPr marL="288290" indent="-276225">
              <a:lnSpc>
                <a:spcPct val="100000"/>
              </a:lnSpc>
              <a:spcBef>
                <a:spcPts val="660"/>
              </a:spcBef>
              <a:buFont typeface="Symbol"/>
              <a:buChar char=""/>
              <a:tabLst>
                <a:tab pos="288925" algn="l"/>
              </a:tabLst>
            </a:pPr>
            <a:r>
              <a:rPr dirty="0" sz="2800" spc="-10">
                <a:latin typeface="Calibri"/>
                <a:cs typeface="Calibri"/>
              </a:rPr>
              <a:t>доставки</a:t>
            </a:r>
            <a:r>
              <a:rPr dirty="0" sz="2800" spc="-2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й</a:t>
            </a:r>
            <a:r>
              <a:rPr dirty="0" sz="2800" spc="-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завантаження</a:t>
            </a:r>
            <a:r>
              <a:rPr dirty="0" sz="2800" spc="-15">
                <a:latin typeface="Calibri"/>
                <a:cs typeface="Calibri"/>
              </a:rPr>
              <a:t> </a:t>
            </a:r>
            <a:r>
              <a:rPr dirty="0" sz="2800" spc="-35">
                <a:latin typeface="Calibri"/>
                <a:cs typeface="Calibri"/>
              </a:rPr>
              <a:t>руди;</a:t>
            </a:r>
            <a:endParaRPr sz="2800">
              <a:latin typeface="Calibri"/>
              <a:cs typeface="Calibri"/>
            </a:endParaRPr>
          </a:p>
          <a:p>
            <a:pPr marL="288290" indent="-276225">
              <a:lnSpc>
                <a:spcPct val="100000"/>
              </a:lnSpc>
              <a:spcBef>
                <a:spcPts val="660"/>
              </a:spcBef>
              <a:buFont typeface="Symbol"/>
              <a:buChar char=""/>
              <a:tabLst>
                <a:tab pos="288925" algn="l"/>
              </a:tabLst>
            </a:pPr>
            <a:r>
              <a:rPr dirty="0" sz="2800" spc="-10">
                <a:latin typeface="Calibri"/>
                <a:cs typeface="Calibri"/>
              </a:rPr>
              <a:t>керування</a:t>
            </a:r>
            <a:r>
              <a:rPr dirty="0" sz="2800" spc="-2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гірським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тиском.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248403" y="1055065"/>
            <a:ext cx="3969385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Руйнування</a:t>
            </a:r>
            <a:r>
              <a:rPr dirty="0" sz="4400" spc="-15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руди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23619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434"/>
              </a:spcBef>
            </a:pPr>
            <a:r>
              <a:rPr dirty="0" spc="-5"/>
              <a:t>Руйнування </a:t>
            </a:r>
            <a:r>
              <a:rPr dirty="0" spc="-40"/>
              <a:t>руди</a:t>
            </a:r>
            <a:r>
              <a:rPr dirty="0" spc="555"/>
              <a:t> </a:t>
            </a:r>
            <a:r>
              <a:rPr dirty="0" spc="-5"/>
              <a:t>–</a:t>
            </a:r>
            <a:r>
              <a:rPr dirty="0"/>
              <a:t> </a:t>
            </a:r>
            <a:r>
              <a:rPr dirty="0" spc="-20"/>
              <a:t>це </a:t>
            </a:r>
            <a:r>
              <a:rPr dirty="0" spc="-5"/>
              <a:t>основний і найбільш </a:t>
            </a:r>
            <a:r>
              <a:rPr dirty="0" spc="-20"/>
              <a:t>трудомісткий </a:t>
            </a:r>
            <a:r>
              <a:rPr dirty="0" spc="-10"/>
              <a:t>процес. </a:t>
            </a:r>
            <a:r>
              <a:rPr dirty="0" spc="-5"/>
              <a:t> </a:t>
            </a:r>
            <a:r>
              <a:rPr dirty="0" spc="-10"/>
              <a:t>Здебільшого, його </a:t>
            </a:r>
            <a:r>
              <a:rPr dirty="0" spc="-15"/>
              <a:t>виконують </a:t>
            </a:r>
            <a:r>
              <a:rPr dirty="0" spc="-10"/>
              <a:t>буровибуховим </a:t>
            </a:r>
            <a:r>
              <a:rPr dirty="0" spc="-5"/>
              <a:t>способом. </a:t>
            </a:r>
            <a:r>
              <a:rPr dirty="0" spc="-10"/>
              <a:t>Механічне </a:t>
            </a:r>
            <a:r>
              <a:rPr dirty="0" spc="-5"/>
              <a:t> відбивання</a:t>
            </a:r>
            <a:r>
              <a:rPr dirty="0"/>
              <a:t> </a:t>
            </a:r>
            <a:r>
              <a:rPr dirty="0" spc="-10"/>
              <a:t>використовується</a:t>
            </a:r>
            <a:r>
              <a:rPr dirty="0" spc="-5"/>
              <a:t> </a:t>
            </a:r>
            <a:r>
              <a:rPr dirty="0" spc="-15"/>
              <a:t>досить</a:t>
            </a:r>
            <a:r>
              <a:rPr dirty="0" spc="-10"/>
              <a:t> </a:t>
            </a:r>
            <a:r>
              <a:rPr dirty="0" spc="-15"/>
              <a:t>рідко,</a:t>
            </a:r>
            <a:r>
              <a:rPr dirty="0" spc="-10"/>
              <a:t> </a:t>
            </a:r>
            <a:r>
              <a:rPr dirty="0" spc="-15"/>
              <a:t>головним</a:t>
            </a:r>
            <a:r>
              <a:rPr dirty="0" spc="-10"/>
              <a:t> чином</a:t>
            </a:r>
            <a:r>
              <a:rPr dirty="0" spc="-5"/>
              <a:t> </a:t>
            </a:r>
            <a:r>
              <a:rPr dirty="0" spc="-10"/>
              <a:t>при </a:t>
            </a:r>
            <a:r>
              <a:rPr dirty="0" spc="-5"/>
              <a:t> вийманні</a:t>
            </a:r>
            <a:r>
              <a:rPr dirty="0"/>
              <a:t> </a:t>
            </a:r>
            <a:r>
              <a:rPr dirty="0" spc="-5"/>
              <a:t>слабких</a:t>
            </a:r>
            <a:r>
              <a:rPr dirty="0"/>
              <a:t> </a:t>
            </a:r>
            <a:r>
              <a:rPr dirty="0" spc="-10"/>
              <a:t>руд,</a:t>
            </a:r>
            <a:r>
              <a:rPr dirty="0" spc="-5"/>
              <a:t> зокрема,</a:t>
            </a:r>
            <a:r>
              <a:rPr dirty="0"/>
              <a:t> </a:t>
            </a:r>
            <a:r>
              <a:rPr dirty="0" spc="-10"/>
              <a:t>марганцевих.</a:t>
            </a:r>
            <a:r>
              <a:rPr dirty="0" spc="-5"/>
              <a:t> Вартість</a:t>
            </a:r>
            <a:r>
              <a:rPr dirty="0"/>
              <a:t> </a:t>
            </a:r>
            <a:r>
              <a:rPr dirty="0" spc="-10"/>
              <a:t>процесу </a:t>
            </a:r>
            <a:r>
              <a:rPr dirty="0" spc="-5"/>
              <a:t> руйнування</a:t>
            </a:r>
            <a:r>
              <a:rPr dirty="0" spc="-15"/>
              <a:t> </a:t>
            </a:r>
            <a:r>
              <a:rPr dirty="0" spc="-10"/>
              <a:t>досягає </a:t>
            </a:r>
            <a:r>
              <a:rPr dirty="0" spc="-5" b="1">
                <a:latin typeface="Calibri"/>
                <a:cs typeface="Calibri"/>
              </a:rPr>
              <a:t>60</a:t>
            </a:r>
            <a:r>
              <a:rPr dirty="0" spc="25" b="1">
                <a:latin typeface="Calibri"/>
                <a:cs typeface="Calibri"/>
              </a:rPr>
              <a:t> </a:t>
            </a:r>
            <a:r>
              <a:rPr dirty="0" spc="-5"/>
              <a:t>і навіть</a:t>
            </a:r>
            <a:r>
              <a:rPr dirty="0" spc="10"/>
              <a:t> </a:t>
            </a:r>
            <a:r>
              <a:rPr dirty="0" spc="-10" b="1">
                <a:latin typeface="Calibri"/>
                <a:cs typeface="Calibri"/>
              </a:rPr>
              <a:t>80%</a:t>
            </a:r>
            <a:r>
              <a:rPr dirty="0" spc="15" b="1">
                <a:latin typeface="Calibri"/>
                <a:cs typeface="Calibri"/>
              </a:rPr>
              <a:t> </a:t>
            </a:r>
            <a:r>
              <a:rPr dirty="0" spc="-10"/>
              <a:t>вартості</a:t>
            </a:r>
            <a:r>
              <a:rPr dirty="0" spc="30"/>
              <a:t> </a:t>
            </a:r>
            <a:r>
              <a:rPr dirty="0" spc="-5"/>
              <a:t>очисної</a:t>
            </a:r>
            <a:r>
              <a:rPr dirty="0" spc="5"/>
              <a:t> </a:t>
            </a:r>
            <a:r>
              <a:rPr dirty="0" spc="-5"/>
              <a:t>виїмки.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16939" y="4213986"/>
            <a:ext cx="2025650" cy="83566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dirty="0" sz="2800" spc="-5">
                <a:latin typeface="Calibri"/>
                <a:cs typeface="Calibri"/>
              </a:rPr>
              <a:t>Руйнування 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25">
                <a:latin typeface="Calibri"/>
                <a:cs typeface="Calibri"/>
              </a:rPr>
              <a:t>з</a:t>
            </a:r>
            <a:r>
              <a:rPr dirty="0" sz="2800" spc="-10">
                <a:latin typeface="Calibri"/>
                <a:cs typeface="Calibri"/>
              </a:rPr>
              <a:t>дійс</a:t>
            </a:r>
            <a:r>
              <a:rPr dirty="0" sz="2800" spc="5">
                <a:latin typeface="Calibri"/>
                <a:cs typeface="Calibri"/>
              </a:rPr>
              <a:t>н</a:t>
            </a:r>
            <a:r>
              <a:rPr dirty="0" sz="2800" spc="-5">
                <a:latin typeface="Calibri"/>
                <a:cs typeface="Calibri"/>
              </a:rPr>
              <a:t>ю</a:t>
            </a:r>
            <a:r>
              <a:rPr dirty="0" sz="2800">
                <a:latin typeface="Calibri"/>
                <a:cs typeface="Calibri"/>
              </a:rPr>
              <a:t>єт</a:t>
            </a:r>
            <a:r>
              <a:rPr dirty="0" sz="2800" spc="-5">
                <a:latin typeface="Calibri"/>
                <a:cs typeface="Calibri"/>
              </a:rPr>
              <a:t>ься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52901" y="4213986"/>
            <a:ext cx="8120380" cy="83566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5080" indent="1270">
              <a:lnSpc>
                <a:spcPts val="3020"/>
              </a:lnSpc>
              <a:spcBef>
                <a:spcPts val="480"/>
              </a:spcBef>
              <a:tabLst>
                <a:tab pos="1195070" algn="l"/>
                <a:tab pos="1887220" algn="l"/>
                <a:tab pos="4582160" algn="l"/>
                <a:tab pos="7325995" algn="l"/>
              </a:tabLst>
            </a:pPr>
            <a:r>
              <a:rPr dirty="0" sz="2800" spc="-35">
                <a:latin typeface="Calibri"/>
                <a:cs typeface="Calibri"/>
              </a:rPr>
              <a:t>р</a:t>
            </a:r>
            <a:r>
              <a:rPr dirty="0" sz="2800" spc="-120">
                <a:latin typeface="Calibri"/>
                <a:cs typeface="Calibri"/>
              </a:rPr>
              <a:t>у</a:t>
            </a:r>
            <a:r>
              <a:rPr dirty="0" sz="2800" spc="-10">
                <a:latin typeface="Calibri"/>
                <a:cs typeface="Calibri"/>
              </a:rPr>
              <a:t>д</a:t>
            </a:r>
            <a:r>
              <a:rPr dirty="0" sz="2800" spc="-5">
                <a:latin typeface="Calibri"/>
                <a:cs typeface="Calibri"/>
              </a:rPr>
              <a:t>и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15">
                <a:latin typeface="Calibri"/>
                <a:cs typeface="Calibri"/>
              </a:rPr>
              <a:t>і</a:t>
            </a:r>
            <a:r>
              <a:rPr dirty="0" sz="2800" spc="-5">
                <a:latin typeface="Calibri"/>
                <a:cs typeface="Calibri"/>
              </a:rPr>
              <a:t>з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5">
                <a:latin typeface="Calibri"/>
                <a:cs typeface="Calibri"/>
              </a:rPr>
              <a:t>з</a:t>
            </a:r>
            <a:r>
              <a:rPr dirty="0" sz="2800">
                <a:latin typeface="Calibri"/>
                <a:cs typeface="Calibri"/>
              </a:rPr>
              <a:t>а</a:t>
            </a:r>
            <a:r>
              <a:rPr dirty="0" sz="2800" spc="-5">
                <a:latin typeface="Calibri"/>
                <a:cs typeface="Calibri"/>
              </a:rPr>
              <a:t>с</a:t>
            </a:r>
            <a:r>
              <a:rPr dirty="0" sz="2800" spc="-40">
                <a:latin typeface="Calibri"/>
                <a:cs typeface="Calibri"/>
              </a:rPr>
              <a:t>т</a:t>
            </a:r>
            <a:r>
              <a:rPr dirty="0" sz="2800" spc="-10">
                <a:latin typeface="Calibri"/>
                <a:cs typeface="Calibri"/>
              </a:rPr>
              <a:t>осув</a:t>
            </a:r>
            <a:r>
              <a:rPr dirty="0" sz="2800">
                <a:latin typeface="Calibri"/>
                <a:cs typeface="Calibri"/>
              </a:rPr>
              <a:t>а</a:t>
            </a:r>
            <a:r>
              <a:rPr dirty="0" sz="2800" spc="-5">
                <a:latin typeface="Calibri"/>
                <a:cs typeface="Calibri"/>
              </a:rPr>
              <a:t>нням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30">
                <a:latin typeface="Calibri"/>
                <a:cs typeface="Calibri"/>
              </a:rPr>
              <a:t>б</a:t>
            </a:r>
            <a:r>
              <a:rPr dirty="0" sz="2800" spc="-5">
                <a:latin typeface="Calibri"/>
                <a:cs typeface="Calibri"/>
              </a:rPr>
              <a:t>у</a:t>
            </a:r>
            <a:r>
              <a:rPr dirty="0" sz="2800" spc="10">
                <a:latin typeface="Calibri"/>
                <a:cs typeface="Calibri"/>
              </a:rPr>
              <a:t>р</a:t>
            </a:r>
            <a:r>
              <a:rPr dirty="0" sz="2800" spc="-10">
                <a:latin typeface="Calibri"/>
                <a:cs typeface="Calibri"/>
              </a:rPr>
              <a:t>о</a:t>
            </a:r>
            <a:r>
              <a:rPr dirty="0" sz="2800">
                <a:latin typeface="Calibri"/>
                <a:cs typeface="Calibri"/>
              </a:rPr>
              <a:t>в</a:t>
            </a:r>
            <a:r>
              <a:rPr dirty="0" sz="2800" spc="-5">
                <a:latin typeface="Calibri"/>
                <a:cs typeface="Calibri"/>
              </a:rPr>
              <a:t>и</a:t>
            </a:r>
            <a:r>
              <a:rPr dirty="0" sz="2800" spc="-30">
                <a:latin typeface="Calibri"/>
                <a:cs typeface="Calibri"/>
              </a:rPr>
              <a:t>б</a:t>
            </a:r>
            <a:r>
              <a:rPr dirty="0" sz="2800" spc="-5">
                <a:latin typeface="Calibri"/>
                <a:cs typeface="Calibri"/>
              </a:rPr>
              <a:t>у</a:t>
            </a:r>
            <a:r>
              <a:rPr dirty="0" sz="2800" spc="-55">
                <a:latin typeface="Calibri"/>
                <a:cs typeface="Calibri"/>
              </a:rPr>
              <a:t>х</a:t>
            </a:r>
            <a:r>
              <a:rPr dirty="0" sz="2800" spc="-10">
                <a:latin typeface="Calibri"/>
                <a:cs typeface="Calibri"/>
              </a:rPr>
              <a:t>о</a:t>
            </a:r>
            <a:r>
              <a:rPr dirty="0" sz="2800">
                <a:latin typeface="Calibri"/>
                <a:cs typeface="Calibri"/>
              </a:rPr>
              <a:t>в</a:t>
            </a:r>
            <a:r>
              <a:rPr dirty="0" sz="2800" spc="-5">
                <a:latin typeface="Calibri"/>
                <a:cs typeface="Calibri"/>
              </a:rPr>
              <a:t>их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10">
                <a:latin typeface="Calibri"/>
                <a:cs typeface="Calibri"/>
              </a:rPr>
              <a:t>робіт  </a:t>
            </a:r>
            <a:r>
              <a:rPr dirty="0" sz="2800" spc="-5">
                <a:latin typeface="Calibri"/>
                <a:cs typeface="Calibri"/>
              </a:rPr>
              <a:t>трьома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83734" y="4598034"/>
            <a:ext cx="679069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97075" algn="l"/>
                <a:tab pos="3964940" algn="l"/>
                <a:tab pos="6689725" algn="l"/>
              </a:tabLst>
            </a:pPr>
            <a:r>
              <a:rPr dirty="0" sz="2800" spc="-5">
                <a:latin typeface="Calibri"/>
                <a:cs typeface="Calibri"/>
              </a:rPr>
              <a:t>способам</a:t>
            </a:r>
            <a:r>
              <a:rPr dirty="0" sz="2800">
                <a:latin typeface="Calibri"/>
                <a:cs typeface="Calibri"/>
              </a:rPr>
              <a:t>и</a:t>
            </a:r>
            <a:r>
              <a:rPr dirty="0" sz="2800" spc="-5">
                <a:latin typeface="Calibri"/>
                <a:cs typeface="Calibri"/>
              </a:rPr>
              <a:t>: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15" b="1">
                <a:latin typeface="Calibri"/>
                <a:cs typeface="Calibri"/>
              </a:rPr>
              <a:t>ш</a:t>
            </a:r>
            <a:r>
              <a:rPr dirty="0" sz="2800" spc="-10" b="1">
                <a:latin typeface="Calibri"/>
                <a:cs typeface="Calibri"/>
              </a:rPr>
              <a:t>п</a:t>
            </a:r>
            <a:r>
              <a:rPr dirty="0" sz="2800" spc="-20" b="1">
                <a:latin typeface="Calibri"/>
                <a:cs typeface="Calibri"/>
              </a:rPr>
              <a:t>у</a:t>
            </a:r>
            <a:r>
              <a:rPr dirty="0" sz="2800" spc="-5" b="1">
                <a:latin typeface="Calibri"/>
                <a:cs typeface="Calibri"/>
              </a:rPr>
              <a:t>ров</a:t>
            </a:r>
            <a:r>
              <a:rPr dirty="0" sz="2800" spc="10" b="1">
                <a:latin typeface="Calibri"/>
                <a:cs typeface="Calibri"/>
              </a:rPr>
              <a:t>и</a:t>
            </a:r>
            <a:r>
              <a:rPr dirty="0" sz="2800" spc="-5" b="1">
                <a:latin typeface="Calibri"/>
                <a:cs typeface="Calibri"/>
              </a:rPr>
              <a:t>м,</a:t>
            </a:r>
            <a:r>
              <a:rPr dirty="0" sz="2800" b="1">
                <a:latin typeface="Calibri"/>
                <a:cs typeface="Calibri"/>
              </a:rPr>
              <a:t>	</a:t>
            </a:r>
            <a:r>
              <a:rPr dirty="0" sz="2800" spc="-10" b="1">
                <a:latin typeface="Calibri"/>
                <a:cs typeface="Calibri"/>
              </a:rPr>
              <a:t>све</a:t>
            </a:r>
            <a:r>
              <a:rPr dirty="0" sz="2800" spc="-55" b="1">
                <a:latin typeface="Calibri"/>
                <a:cs typeface="Calibri"/>
              </a:rPr>
              <a:t>р</a:t>
            </a:r>
            <a:r>
              <a:rPr dirty="0" sz="2800" spc="-10" b="1">
                <a:latin typeface="Calibri"/>
                <a:cs typeface="Calibri"/>
              </a:rPr>
              <a:t>д</a:t>
            </a:r>
            <a:r>
              <a:rPr dirty="0" sz="2800" b="1">
                <a:latin typeface="Calibri"/>
                <a:cs typeface="Calibri"/>
              </a:rPr>
              <a:t>л</a:t>
            </a:r>
            <a:r>
              <a:rPr dirty="0" sz="2800" spc="-5" b="1">
                <a:latin typeface="Calibri"/>
                <a:cs typeface="Calibri"/>
              </a:rPr>
              <a:t>овинн</a:t>
            </a:r>
            <a:r>
              <a:rPr dirty="0" sz="2800" spc="15" b="1">
                <a:latin typeface="Calibri"/>
                <a:cs typeface="Calibri"/>
              </a:rPr>
              <a:t>и</a:t>
            </a:r>
            <a:r>
              <a:rPr dirty="0" sz="2800" spc="-5" b="1">
                <a:latin typeface="Calibri"/>
                <a:cs typeface="Calibri"/>
              </a:rPr>
              <a:t>м</a:t>
            </a:r>
            <a:r>
              <a:rPr dirty="0" sz="2800" b="1">
                <a:latin typeface="Calibri"/>
                <a:cs typeface="Calibri"/>
              </a:rPr>
              <a:t>	</a:t>
            </a:r>
            <a:r>
              <a:rPr dirty="0" sz="2800" spc="-5" b="1">
                <a:latin typeface="Calibri"/>
                <a:cs typeface="Calibri"/>
              </a:rPr>
              <a:t>і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6939" y="4981778"/>
            <a:ext cx="310324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latin typeface="Calibri"/>
                <a:cs typeface="Calibri"/>
              </a:rPr>
              <a:t>мінними</a:t>
            </a:r>
            <a:r>
              <a:rPr dirty="0" sz="2800" spc="-20" b="1">
                <a:latin typeface="Calibri"/>
                <a:cs typeface="Calibri"/>
              </a:rPr>
              <a:t> </a:t>
            </a:r>
            <a:r>
              <a:rPr dirty="0" sz="2800" spc="-5" b="1">
                <a:latin typeface="Calibri"/>
                <a:cs typeface="Calibri"/>
              </a:rPr>
              <a:t>зарядами</a:t>
            </a:r>
            <a:r>
              <a:rPr dirty="0" sz="2800" spc="-5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943860" y="1055065"/>
            <a:ext cx="6576695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Вторинне</a:t>
            </a:r>
            <a:r>
              <a:rPr dirty="0" sz="4400" spc="-110">
                <a:latin typeface="Calibri Light"/>
                <a:cs typeface="Calibri Light"/>
              </a:rPr>
              <a:t> </a:t>
            </a:r>
            <a:r>
              <a:rPr dirty="0" sz="4400" spc="-40">
                <a:latin typeface="Calibri Light"/>
                <a:cs typeface="Calibri Light"/>
              </a:rPr>
              <a:t>подрібнення</a:t>
            </a:r>
            <a:r>
              <a:rPr dirty="0" sz="4400" spc="-120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руди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27960" y="2296667"/>
            <a:ext cx="6769608" cy="311200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978279" y="5768746"/>
            <a:ext cx="8097520" cy="8521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Calibri"/>
                <a:cs typeface="Calibri"/>
              </a:rPr>
              <a:t>Схема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ліквідації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негабаритів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підривним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5" b="1">
                <a:latin typeface="Calibri"/>
                <a:cs typeface="Calibri"/>
              </a:rPr>
              <a:t>способом:</a:t>
            </a:r>
            <a:endParaRPr sz="1800">
              <a:latin typeface="Calibri"/>
              <a:cs typeface="Calibri"/>
            </a:endParaRPr>
          </a:p>
          <a:p>
            <a:pPr algn="ctr" marL="12065" marR="5080">
              <a:lnSpc>
                <a:spcPts val="2180"/>
              </a:lnSpc>
              <a:spcBef>
                <a:spcPts val="55"/>
              </a:spcBef>
            </a:pPr>
            <a:r>
              <a:rPr dirty="0" sz="1800">
                <a:latin typeface="Calibri"/>
                <a:cs typeface="Calibri"/>
              </a:rPr>
              <a:t>а-в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дучці;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б-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ходку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віброживильника;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1- </a:t>
            </a:r>
            <a:r>
              <a:rPr dirty="0" sz="1800" spc="-5">
                <a:latin typeface="Calibri"/>
                <a:cs typeface="Calibri"/>
              </a:rPr>
              <a:t>фугасний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5">
                <a:latin typeface="Calibri"/>
                <a:cs typeface="Calibri"/>
              </a:rPr>
              <a:t>заряд;</a:t>
            </a:r>
            <a:r>
              <a:rPr dirty="0" sz="1800" spc="-5">
                <a:latin typeface="Calibri"/>
                <a:cs typeface="Calibri"/>
              </a:rPr>
              <a:t> 2-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скрепер;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3-накладний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заряд: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4- </a:t>
            </a:r>
            <a:r>
              <a:rPr dirty="0" sz="1800" spc="-5">
                <a:latin typeface="Calibri"/>
                <a:cs typeface="Calibri"/>
              </a:rPr>
              <a:t>негабарит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0466" y="599709"/>
            <a:ext cx="11038840" cy="6015355"/>
          </a:xfrm>
          <a:prstGeom prst="rect">
            <a:avLst/>
          </a:prstGeom>
        </p:spPr>
        <p:txBody>
          <a:bodyPr wrap="square" lIns="0" tIns="154940" rIns="0" bIns="0" rtlCol="0" vert="horz">
            <a:spAutoFit/>
          </a:bodyPr>
          <a:lstStyle/>
          <a:p>
            <a:pPr algn="ctr" marL="462280">
              <a:lnSpc>
                <a:spcPct val="100000"/>
              </a:lnSpc>
              <a:spcBef>
                <a:spcPts val="1220"/>
              </a:spcBef>
            </a:pPr>
            <a:r>
              <a:rPr dirty="0" sz="4400" spc="-30">
                <a:latin typeface="Calibri Light"/>
                <a:cs typeface="Calibri Light"/>
              </a:rPr>
              <a:t>Доставка</a:t>
            </a:r>
            <a:r>
              <a:rPr dirty="0" sz="4400" spc="-114">
                <a:latin typeface="Calibri Light"/>
                <a:cs typeface="Calibri Light"/>
              </a:rPr>
              <a:t> </a:t>
            </a:r>
            <a:r>
              <a:rPr dirty="0" sz="4400">
                <a:latin typeface="Calibri Light"/>
                <a:cs typeface="Calibri Light"/>
              </a:rPr>
              <a:t>і</a:t>
            </a:r>
            <a:r>
              <a:rPr dirty="0" sz="4400" spc="-50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навантаження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руди</a:t>
            </a:r>
            <a:endParaRPr sz="4400">
              <a:latin typeface="Calibri Light"/>
              <a:cs typeface="Calibri Light"/>
            </a:endParaRPr>
          </a:p>
          <a:p>
            <a:pPr marL="12700" marR="174625">
              <a:lnSpc>
                <a:spcPct val="70000"/>
              </a:lnSpc>
              <a:spcBef>
                <a:spcPts val="1475"/>
              </a:spcBef>
            </a:pPr>
            <a:r>
              <a:rPr dirty="0" sz="2400" spc="-10" i="1">
                <a:latin typeface="Calibri"/>
                <a:cs typeface="Calibri"/>
              </a:rPr>
              <a:t>Доставка руди </a:t>
            </a:r>
            <a:r>
              <a:rPr dirty="0" sz="2400">
                <a:latin typeface="Calibri"/>
                <a:cs typeface="Calibri"/>
              </a:rPr>
              <a:t>з </a:t>
            </a:r>
            <a:r>
              <a:rPr dirty="0" sz="2400" spc="-5">
                <a:latin typeface="Calibri"/>
                <a:cs typeface="Calibri"/>
              </a:rPr>
              <a:t>місця </a:t>
            </a:r>
            <a:r>
              <a:rPr dirty="0" sz="2400">
                <a:latin typeface="Calibri"/>
                <a:cs typeface="Calibri"/>
              </a:rPr>
              <a:t>відбивання </a:t>
            </a:r>
            <a:r>
              <a:rPr dirty="0" sz="2400" spc="-10">
                <a:latin typeface="Calibri"/>
                <a:cs typeface="Calibri"/>
              </a:rPr>
              <a:t>до </a:t>
            </a:r>
            <a:r>
              <a:rPr dirty="0" sz="2400" spc="-5">
                <a:latin typeface="Calibri"/>
                <a:cs typeface="Calibri"/>
              </a:rPr>
              <a:t>основних транспортних виробок </a:t>
            </a:r>
            <a:r>
              <a:rPr dirty="0" sz="2400">
                <a:latin typeface="Calibri"/>
                <a:cs typeface="Calibri"/>
              </a:rPr>
              <a:t>на </a:t>
            </a:r>
            <a:r>
              <a:rPr dirty="0" sz="2400" spc="-25">
                <a:latin typeface="Calibri"/>
                <a:cs typeface="Calibri"/>
              </a:rPr>
              <a:t>рудниках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здійснюється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під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дією </a:t>
            </a:r>
            <a:r>
              <a:rPr dirty="0" sz="2400" spc="-10">
                <a:latin typeface="Calibri"/>
                <a:cs typeface="Calibri"/>
              </a:rPr>
              <a:t>власної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ваги,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за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допомогою</a:t>
            </a:r>
            <a:r>
              <a:rPr dirty="0" sz="2400" spc="-5">
                <a:latin typeface="Calibri"/>
                <a:cs typeface="Calibri"/>
              </a:rPr>
              <a:t> механічних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пристроїв,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із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020"/>
              </a:lnSpc>
            </a:pPr>
            <a:r>
              <a:rPr dirty="0" sz="2400" spc="-5">
                <a:latin typeface="Calibri"/>
                <a:cs typeface="Calibri"/>
              </a:rPr>
              <a:t>використанням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сили </a:t>
            </a:r>
            <a:r>
              <a:rPr dirty="0" sz="2400" spc="-10">
                <a:latin typeface="Calibri"/>
                <a:cs typeface="Calibri"/>
              </a:rPr>
              <a:t>направленого </a:t>
            </a:r>
            <a:r>
              <a:rPr dirty="0" sz="2400" spc="-5">
                <a:latin typeface="Calibri"/>
                <a:cs typeface="Calibri"/>
              </a:rPr>
              <a:t>вибуху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або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комбінацією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вказаних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способів.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450"/>
              </a:lnSpc>
              <a:spcBef>
                <a:spcPts val="130"/>
              </a:spcBef>
            </a:pPr>
            <a:r>
              <a:rPr dirty="0" sz="2400" spc="-5" i="1">
                <a:latin typeface="Calibri"/>
                <a:cs typeface="Calibri"/>
              </a:rPr>
              <a:t>Самоплинна</a:t>
            </a:r>
            <a:r>
              <a:rPr dirty="0" sz="2400" spc="15" i="1">
                <a:latin typeface="Calibri"/>
                <a:cs typeface="Calibri"/>
              </a:rPr>
              <a:t> </a:t>
            </a:r>
            <a:r>
              <a:rPr dirty="0" sz="2400" spc="-5" i="1">
                <a:latin typeface="Calibri"/>
                <a:cs typeface="Calibri"/>
              </a:rPr>
              <a:t>доставка </a:t>
            </a:r>
            <a:r>
              <a:rPr dirty="0" sz="2400" spc="-30">
                <a:latin typeface="Calibri"/>
                <a:cs typeface="Calibri"/>
              </a:rPr>
              <a:t>руди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знайшла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застосування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при </a:t>
            </a:r>
            <a:r>
              <a:rPr dirty="0" sz="2400" spc="-5">
                <a:latin typeface="Calibri"/>
                <a:cs typeface="Calibri"/>
              </a:rPr>
              <a:t>кутах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падіння</a:t>
            </a:r>
            <a:r>
              <a:rPr dirty="0" sz="2400" spc="-10">
                <a:latin typeface="Calibri"/>
                <a:cs typeface="Calibri"/>
              </a:rPr>
              <a:t> вище</a:t>
            </a:r>
            <a:r>
              <a:rPr dirty="0" sz="2400">
                <a:latin typeface="Calibri"/>
                <a:cs typeface="Calibri"/>
              </a:rPr>
              <a:t> 45</a:t>
            </a:r>
            <a:endParaRPr sz="2400">
              <a:latin typeface="Calibri"/>
              <a:cs typeface="Calibri"/>
            </a:endParaRPr>
          </a:p>
          <a:p>
            <a:pPr marL="12700" marR="467359">
              <a:lnSpc>
                <a:spcPct val="70000"/>
              </a:lnSpc>
              <a:spcBef>
                <a:spcPts val="434"/>
              </a:spcBef>
              <a:tabLst>
                <a:tab pos="897890" algn="l"/>
                <a:tab pos="1187450" algn="l"/>
              </a:tabLst>
            </a:pPr>
            <a:r>
              <a:rPr dirty="0" sz="2400" spc="-5">
                <a:latin typeface="Calibri"/>
                <a:cs typeface="Calibri"/>
              </a:rPr>
              <a:t>градусів </a:t>
            </a:r>
            <a:r>
              <a:rPr dirty="0" sz="2400" spc="-10">
                <a:latin typeface="Calibri"/>
                <a:cs typeface="Calibri"/>
              </a:rPr>
              <a:t>шляхом </a:t>
            </a:r>
            <a:r>
              <a:rPr dirty="0" sz="2400">
                <a:latin typeface="Calibri"/>
                <a:cs typeface="Calibri"/>
              </a:rPr>
              <a:t>її </a:t>
            </a:r>
            <a:r>
              <a:rPr dirty="0" sz="2400" spc="-5">
                <a:latin typeface="Calibri"/>
                <a:cs typeface="Calibri"/>
              </a:rPr>
              <a:t>переміщення </a:t>
            </a:r>
            <a:r>
              <a:rPr dirty="0" sz="2400">
                <a:latin typeface="Calibri"/>
                <a:cs typeface="Calibri"/>
              </a:rPr>
              <a:t>по </a:t>
            </a:r>
            <a:r>
              <a:rPr dirty="0" sz="2400" spc="-10">
                <a:latin typeface="Calibri"/>
                <a:cs typeface="Calibri"/>
              </a:rPr>
              <a:t>підошві </a:t>
            </a:r>
            <a:r>
              <a:rPr dirty="0" sz="2400">
                <a:latin typeface="Calibri"/>
                <a:cs typeface="Calibri"/>
              </a:rPr>
              <a:t>пласта, а на </a:t>
            </a:r>
            <a:r>
              <a:rPr dirty="0" sz="2400" spc="-10">
                <a:latin typeface="Calibri"/>
                <a:cs typeface="Calibri"/>
              </a:rPr>
              <a:t>похилому </a:t>
            </a:r>
            <a:r>
              <a:rPr dirty="0" sz="2400">
                <a:latin typeface="Calibri"/>
                <a:cs typeface="Calibri"/>
              </a:rPr>
              <a:t>падінні </a:t>
            </a:r>
            <a:r>
              <a:rPr dirty="0" sz="2400" spc="-5">
                <a:latin typeface="Calibri"/>
                <a:cs typeface="Calibri"/>
              </a:rPr>
              <a:t>(30…45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град.)	–	</a:t>
            </a:r>
            <a:r>
              <a:rPr dirty="0" sz="2400" spc="-10">
                <a:latin typeface="Calibri"/>
                <a:cs typeface="Calibri"/>
              </a:rPr>
              <a:t>шляхом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переміщення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по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жолобах.</a:t>
            </a:r>
            <a:endParaRPr sz="2400">
              <a:latin typeface="Calibri"/>
              <a:cs typeface="Calibri"/>
            </a:endParaRPr>
          </a:p>
          <a:p>
            <a:pPr marL="12700" marR="958215">
              <a:lnSpc>
                <a:spcPct val="70000"/>
              </a:lnSpc>
              <a:spcBef>
                <a:spcPts val="1005"/>
              </a:spcBef>
            </a:pPr>
            <a:r>
              <a:rPr dirty="0" sz="2400" spc="-5" i="1">
                <a:latin typeface="Calibri"/>
                <a:cs typeface="Calibri"/>
              </a:rPr>
              <a:t>Скреперна доставка </a:t>
            </a:r>
            <a:r>
              <a:rPr dirty="0" sz="2400" spc="-30">
                <a:latin typeface="Calibri"/>
                <a:cs typeface="Calibri"/>
              </a:rPr>
              <a:t>руди </a:t>
            </a:r>
            <a:r>
              <a:rPr dirty="0" sz="2400">
                <a:latin typeface="Calibri"/>
                <a:cs typeface="Calibri"/>
              </a:rPr>
              <a:t>знайшла </a:t>
            </a:r>
            <a:r>
              <a:rPr dirty="0" sz="2400" spc="-5">
                <a:latin typeface="Calibri"/>
                <a:cs typeface="Calibri"/>
              </a:rPr>
              <a:t>широке застосування для доставки </a:t>
            </a:r>
            <a:r>
              <a:rPr dirty="0" sz="2400" spc="-30">
                <a:latin typeface="Calibri"/>
                <a:cs typeface="Calibri"/>
              </a:rPr>
              <a:t>руди 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горизонтальними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та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пологопадаючими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виробками,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до</a:t>
            </a:r>
            <a:r>
              <a:rPr dirty="0" sz="2400" spc="-5">
                <a:latin typeface="Calibri"/>
                <a:cs typeface="Calibri"/>
              </a:rPr>
              <a:t> місць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випуску </a:t>
            </a:r>
            <a:r>
              <a:rPr dirty="0" sz="2400">
                <a:latin typeface="Calibri"/>
                <a:cs typeface="Calibri"/>
              </a:rPr>
              <a:t>з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блоків </a:t>
            </a:r>
            <a:r>
              <a:rPr dirty="0" sz="2400" spc="-5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відбитої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30">
                <a:latin typeface="Calibri"/>
                <a:cs typeface="Calibri"/>
              </a:rPr>
              <a:t>руди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– </a:t>
            </a:r>
            <a:r>
              <a:rPr dirty="0" sz="2400" spc="-10">
                <a:latin typeface="Calibri"/>
                <a:cs typeface="Calibri"/>
              </a:rPr>
              <a:t>до </a:t>
            </a:r>
            <a:r>
              <a:rPr dirty="0" sz="2400" spc="-15">
                <a:latin typeface="Calibri"/>
                <a:cs typeface="Calibri"/>
              </a:rPr>
              <a:t>рудоспусків.</a:t>
            </a:r>
            <a:endParaRPr sz="2400">
              <a:latin typeface="Calibri"/>
              <a:cs typeface="Calibri"/>
            </a:endParaRPr>
          </a:p>
          <a:p>
            <a:pPr marL="12700" marR="734695">
              <a:lnSpc>
                <a:spcPct val="70000"/>
              </a:lnSpc>
              <a:spcBef>
                <a:spcPts val="994"/>
              </a:spcBef>
            </a:pPr>
            <a:r>
              <a:rPr dirty="0" sz="2400" spc="-10" i="1">
                <a:latin typeface="Calibri"/>
                <a:cs typeface="Calibri"/>
              </a:rPr>
              <a:t>Конвейерна </a:t>
            </a:r>
            <a:r>
              <a:rPr dirty="0" sz="2400" spc="-5" i="1">
                <a:latin typeface="Calibri"/>
                <a:cs typeface="Calibri"/>
              </a:rPr>
              <a:t>доставка </a:t>
            </a:r>
            <a:r>
              <a:rPr dirty="0" sz="2400">
                <a:latin typeface="Calibri"/>
                <a:cs typeface="Calibri"/>
              </a:rPr>
              <a:t>– забезпечує високу </a:t>
            </a:r>
            <a:r>
              <a:rPr dirty="0" sz="2400" spc="-10">
                <a:latin typeface="Calibri"/>
                <a:cs typeface="Calibri"/>
              </a:rPr>
              <a:t>продуктивність </a:t>
            </a:r>
            <a:r>
              <a:rPr dirty="0" sz="2400" spc="-5">
                <a:latin typeface="Calibri"/>
                <a:cs typeface="Calibri"/>
              </a:rPr>
              <a:t>як </a:t>
            </a:r>
            <a:r>
              <a:rPr dirty="0" sz="2400">
                <a:latin typeface="Calibri"/>
                <a:cs typeface="Calibri"/>
              </a:rPr>
              <a:t>на </a:t>
            </a:r>
            <a:r>
              <a:rPr dirty="0" sz="2400" spc="-5">
                <a:latin typeface="Calibri"/>
                <a:cs typeface="Calibri"/>
              </a:rPr>
              <a:t>малих, так </a:t>
            </a:r>
            <a:r>
              <a:rPr dirty="0" sz="2400">
                <a:latin typeface="Calibri"/>
                <a:cs typeface="Calibri"/>
              </a:rPr>
              <a:t>і на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значних </a:t>
            </a:r>
            <a:r>
              <a:rPr dirty="0" sz="2400" spc="-5">
                <a:latin typeface="Calibri"/>
                <a:cs typeface="Calibri"/>
              </a:rPr>
              <a:t>відстанях, </a:t>
            </a:r>
            <a:r>
              <a:rPr dirty="0" sz="2400">
                <a:latin typeface="Calibri"/>
                <a:cs typeface="Calibri"/>
              </a:rPr>
              <a:t>але </a:t>
            </a:r>
            <a:r>
              <a:rPr dirty="0" sz="2400" spc="-5">
                <a:latin typeface="Calibri"/>
                <a:cs typeface="Calibri"/>
              </a:rPr>
              <a:t>вимагає більшого </a:t>
            </a:r>
            <a:r>
              <a:rPr dirty="0" sz="2400" spc="-10">
                <a:latin typeface="Calibri"/>
                <a:cs typeface="Calibri"/>
              </a:rPr>
              <a:t>подрібнення </a:t>
            </a:r>
            <a:r>
              <a:rPr dirty="0" sz="2400" spc="-30">
                <a:latin typeface="Calibri"/>
                <a:cs typeface="Calibri"/>
              </a:rPr>
              <a:t>руди </a:t>
            </a:r>
            <a:r>
              <a:rPr dirty="0" sz="2400">
                <a:latin typeface="Calibri"/>
                <a:cs typeface="Calibri"/>
              </a:rPr>
              <a:t>і більш високих 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капітальних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витрат,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ніж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скреперна.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Для </a:t>
            </a:r>
            <a:r>
              <a:rPr dirty="0" sz="2400" spc="-10">
                <a:latin typeface="Calibri"/>
                <a:cs typeface="Calibri"/>
              </a:rPr>
              <a:t>доставки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використовують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пластинчаті, </a:t>
            </a:r>
            <a:r>
              <a:rPr dirty="0" sz="2400" spc="-5">
                <a:latin typeface="Calibri"/>
                <a:cs typeface="Calibri"/>
              </a:rPr>
              <a:t> скребкові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та </a:t>
            </a:r>
            <a:r>
              <a:rPr dirty="0" sz="2400" spc="-10">
                <a:latin typeface="Calibri"/>
                <a:cs typeface="Calibri"/>
              </a:rPr>
              <a:t>стрічкові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конвейєри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з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підвищеною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міцністю </a:t>
            </a:r>
            <a:r>
              <a:rPr dirty="0" sz="2400">
                <a:latin typeface="Calibri"/>
                <a:cs typeface="Calibri"/>
              </a:rPr>
              <a:t>стрічки.</a:t>
            </a:r>
            <a:endParaRPr sz="2400">
              <a:latin typeface="Calibri"/>
              <a:cs typeface="Calibri"/>
            </a:endParaRPr>
          </a:p>
          <a:p>
            <a:pPr marL="12700" marR="93980">
              <a:lnSpc>
                <a:spcPct val="70000"/>
              </a:lnSpc>
              <a:spcBef>
                <a:spcPts val="1000"/>
              </a:spcBef>
            </a:pPr>
            <a:r>
              <a:rPr dirty="0" sz="2400" spc="-10" i="1">
                <a:latin typeface="Calibri"/>
                <a:cs typeface="Calibri"/>
              </a:rPr>
              <a:t>Вибухова</a:t>
            </a:r>
            <a:r>
              <a:rPr dirty="0" sz="2400" spc="-15" i="1">
                <a:latin typeface="Calibri"/>
                <a:cs typeface="Calibri"/>
              </a:rPr>
              <a:t> </a:t>
            </a:r>
            <a:r>
              <a:rPr dirty="0" sz="2400" spc="-5" i="1">
                <a:latin typeface="Calibri"/>
                <a:cs typeface="Calibri"/>
              </a:rPr>
              <a:t>доставка</a:t>
            </a:r>
            <a:r>
              <a:rPr dirty="0" sz="2400" spc="-5">
                <a:latin typeface="Calibri"/>
                <a:cs typeface="Calibri"/>
              </a:rPr>
              <a:t>.</a:t>
            </a:r>
            <a:r>
              <a:rPr dirty="0" sz="2400">
                <a:latin typeface="Calibri"/>
                <a:cs typeface="Calibri"/>
              </a:rPr>
              <a:t> При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цьому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способі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30">
                <a:latin typeface="Calibri"/>
                <a:cs typeface="Calibri"/>
              </a:rPr>
              <a:t>руда</a:t>
            </a:r>
            <a:r>
              <a:rPr dirty="0" sz="2400" spc="-5">
                <a:latin typeface="Calibri"/>
                <a:cs typeface="Calibri"/>
              </a:rPr>
              <a:t> переміщується </a:t>
            </a:r>
            <a:r>
              <a:rPr dirty="0" sz="2400">
                <a:latin typeface="Calibri"/>
                <a:cs typeface="Calibri"/>
              </a:rPr>
              <a:t>в</a:t>
            </a:r>
            <a:r>
              <a:rPr dirty="0" sz="2400" spc="-10">
                <a:latin typeface="Calibri"/>
                <a:cs typeface="Calibri"/>
              </a:rPr>
              <a:t> очисному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просторі</a:t>
            </a:r>
            <a:r>
              <a:rPr dirty="0" sz="2400" spc="-10">
                <a:latin typeface="Calibri"/>
                <a:cs typeface="Calibri"/>
              </a:rPr>
              <a:t> до </a:t>
            </a:r>
            <a:r>
              <a:rPr dirty="0" sz="2400" spc="-5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місця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випуску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силою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направленого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вибуху.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70000"/>
              </a:lnSpc>
              <a:spcBef>
                <a:spcPts val="1010"/>
              </a:spcBef>
            </a:pPr>
            <a:r>
              <a:rPr dirty="0" sz="2400" spc="-5" i="1">
                <a:latin typeface="Calibri"/>
                <a:cs typeface="Calibri"/>
              </a:rPr>
              <a:t>Гідравлічна</a:t>
            </a:r>
            <a:r>
              <a:rPr dirty="0" sz="2400" spc="5" i="1">
                <a:latin typeface="Calibri"/>
                <a:cs typeface="Calibri"/>
              </a:rPr>
              <a:t> </a:t>
            </a:r>
            <a:r>
              <a:rPr dirty="0" sz="2400" spc="-5" i="1">
                <a:latin typeface="Calibri"/>
                <a:cs typeface="Calibri"/>
              </a:rPr>
              <a:t>доставка</a:t>
            </a:r>
            <a:r>
              <a:rPr dirty="0" sz="2400" spc="-5">
                <a:latin typeface="Calibri"/>
                <a:cs typeface="Calibri"/>
              </a:rPr>
              <a:t>. Здійснюється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потоком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води,</a:t>
            </a:r>
            <a:r>
              <a:rPr dirty="0" sz="2400" spc="-5">
                <a:latin typeface="Calibri"/>
                <a:cs typeface="Calibri"/>
              </a:rPr>
              <a:t> який </a:t>
            </a:r>
            <a:r>
              <a:rPr dirty="0" sz="2400" spc="-10">
                <a:latin typeface="Calibri"/>
                <a:cs typeface="Calibri"/>
              </a:rPr>
              <a:t>переміщує</a:t>
            </a:r>
            <a:r>
              <a:rPr dirty="0" sz="2400">
                <a:latin typeface="Calibri"/>
                <a:cs typeface="Calibri"/>
              </a:rPr>
              <a:t> утворену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пульпу </a:t>
            </a:r>
            <a:r>
              <a:rPr dirty="0" sz="2400" spc="-52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до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транспортних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виробок.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6939" y="741680"/>
            <a:ext cx="10248900" cy="50704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37846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Транспортні</a:t>
            </a:r>
            <a:r>
              <a:rPr dirty="0" sz="4400" spc="-12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засоби:</a:t>
            </a:r>
            <a:endParaRPr sz="4400">
              <a:latin typeface="Calibri Light"/>
              <a:cs typeface="Calibri Light"/>
            </a:endParaRPr>
          </a:p>
          <a:p>
            <a:pPr marL="12700" marR="5080">
              <a:lnSpc>
                <a:spcPts val="2810"/>
              </a:lnSpc>
              <a:spcBef>
                <a:spcPts val="3385"/>
              </a:spcBef>
            </a:pPr>
            <a:r>
              <a:rPr dirty="0" sz="2600" i="1">
                <a:latin typeface="Calibri"/>
                <a:cs typeface="Calibri"/>
              </a:rPr>
              <a:t>Навантажувально-доставочні машини </a:t>
            </a:r>
            <a:r>
              <a:rPr dirty="0" sz="2600">
                <a:latin typeface="Calibri"/>
                <a:cs typeface="Calibri"/>
              </a:rPr>
              <a:t>– </a:t>
            </a:r>
            <a:r>
              <a:rPr dirty="0" sz="2600" spc="-10">
                <a:latin typeface="Calibri"/>
                <a:cs typeface="Calibri"/>
              </a:rPr>
              <a:t>використовують </a:t>
            </a:r>
            <a:r>
              <a:rPr dirty="0" sz="2600">
                <a:latin typeface="Calibri"/>
                <a:cs typeface="Calibri"/>
              </a:rPr>
              <a:t>для </a:t>
            </a:r>
            <a:r>
              <a:rPr dirty="0" sz="2600" spc="-5">
                <a:latin typeface="Calibri"/>
                <a:cs typeface="Calibri"/>
              </a:rPr>
              <a:t>доставки </a:t>
            </a:r>
            <a:r>
              <a:rPr dirty="0" sz="2600" spc="-575">
                <a:latin typeface="Calibri"/>
                <a:cs typeface="Calibri"/>
              </a:rPr>
              <a:t> </a:t>
            </a:r>
            <a:r>
              <a:rPr dirty="0" sz="2600" spc="-35">
                <a:latin typeface="Calibri"/>
                <a:cs typeface="Calibri"/>
              </a:rPr>
              <a:t>руди</a:t>
            </a:r>
            <a:r>
              <a:rPr dirty="0" sz="2600" spc="-15">
                <a:latin typeface="Calibri"/>
                <a:cs typeface="Calibri"/>
              </a:rPr>
              <a:t> до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рудоспусків, </a:t>
            </a:r>
            <a:r>
              <a:rPr dirty="0" sz="2600">
                <a:latin typeface="Calibri"/>
                <a:cs typeface="Calibri"/>
              </a:rPr>
              <a:t>приймальних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бункерів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на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невеликі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відстані.</a:t>
            </a:r>
            <a:endParaRPr sz="2600">
              <a:latin typeface="Calibri"/>
              <a:cs typeface="Calibri"/>
            </a:endParaRPr>
          </a:p>
          <a:p>
            <a:pPr marL="12700" marR="83185">
              <a:lnSpc>
                <a:spcPts val="2810"/>
              </a:lnSpc>
              <a:spcBef>
                <a:spcPts val="994"/>
              </a:spcBef>
              <a:tabLst>
                <a:tab pos="8500745" algn="l"/>
                <a:tab pos="8814435" algn="l"/>
              </a:tabLst>
            </a:pPr>
            <a:r>
              <a:rPr dirty="0" sz="2600" spc="-10" i="1">
                <a:latin typeface="Calibri"/>
                <a:cs typeface="Calibri"/>
              </a:rPr>
              <a:t>Самохідні</a:t>
            </a:r>
            <a:r>
              <a:rPr dirty="0" sz="2600" spc="10" i="1">
                <a:latin typeface="Calibri"/>
                <a:cs typeface="Calibri"/>
              </a:rPr>
              <a:t> </a:t>
            </a:r>
            <a:r>
              <a:rPr dirty="0" sz="2600" i="1">
                <a:latin typeface="Calibri"/>
                <a:cs typeface="Calibri"/>
              </a:rPr>
              <a:t>вагонетки</a:t>
            </a:r>
            <a:r>
              <a:rPr dirty="0" sz="2600" spc="-35" i="1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мають</a:t>
            </a:r>
            <a:r>
              <a:rPr dirty="0" sz="2600" spc="5">
                <a:latin typeface="Calibri"/>
                <a:cs typeface="Calibri"/>
              </a:rPr>
              <a:t> пневмохід,</a:t>
            </a:r>
            <a:r>
              <a:rPr dirty="0" sz="2600" spc="-1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а</a:t>
            </a:r>
            <a:r>
              <a:rPr dirty="0" sz="2600" spc="10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отже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не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потребують рейкових </a:t>
            </a:r>
            <a:r>
              <a:rPr dirty="0" sz="2600" spc="-570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колій;</a:t>
            </a:r>
            <a:r>
              <a:rPr dirty="0" sz="2600" spc="-1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для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їх</a:t>
            </a:r>
            <a:r>
              <a:rPr dirty="0" sz="2600" spc="1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розвантаження </a:t>
            </a:r>
            <a:r>
              <a:rPr dirty="0" sz="2600" spc="-10">
                <a:latin typeface="Calibri"/>
                <a:cs typeface="Calibri"/>
              </a:rPr>
              <a:t>використовують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вмонтований</a:t>
            </a:r>
            <a:r>
              <a:rPr dirty="0" sz="2600">
                <a:latin typeface="Calibri"/>
                <a:cs typeface="Calibri"/>
              </a:rPr>
              <a:t> на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дні 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вагонетки</a:t>
            </a:r>
            <a:r>
              <a:rPr dirty="0" sz="2600" spc="1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скребковий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конвейєр.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Відстань</a:t>
            </a:r>
            <a:r>
              <a:rPr dirty="0" sz="2600" spc="2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транспортування	–	</a:t>
            </a:r>
            <a:r>
              <a:rPr dirty="0" sz="2600" spc="-15">
                <a:latin typeface="Calibri"/>
                <a:cs typeface="Calibri"/>
              </a:rPr>
              <a:t>до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400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м.</a:t>
            </a:r>
            <a:endParaRPr sz="2600">
              <a:latin typeface="Calibri"/>
              <a:cs typeface="Calibri"/>
            </a:endParaRPr>
          </a:p>
          <a:p>
            <a:pPr marL="12700" marR="485775">
              <a:lnSpc>
                <a:spcPts val="2810"/>
              </a:lnSpc>
              <a:spcBef>
                <a:spcPts val="1005"/>
              </a:spcBef>
            </a:pPr>
            <a:r>
              <a:rPr dirty="0" sz="2600" i="1">
                <a:latin typeface="Calibri"/>
                <a:cs typeface="Calibri"/>
              </a:rPr>
              <a:t>Навантажувачі й</a:t>
            </a:r>
            <a:r>
              <a:rPr dirty="0" sz="2600" spc="5" i="1">
                <a:latin typeface="Calibri"/>
                <a:cs typeface="Calibri"/>
              </a:rPr>
              <a:t> </a:t>
            </a:r>
            <a:r>
              <a:rPr dirty="0" sz="2600" spc="-5" i="1">
                <a:latin typeface="Calibri"/>
                <a:cs typeface="Calibri"/>
              </a:rPr>
              <a:t>екскаватори</a:t>
            </a:r>
            <a:r>
              <a:rPr dirty="0" sz="2600" spc="-5">
                <a:latin typeface="Calibri"/>
                <a:cs typeface="Calibri"/>
              </a:rPr>
              <a:t>,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ковшові</a:t>
            </a:r>
            <a:r>
              <a:rPr dirty="0" sz="2600" spc="1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екскаватори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–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застосовують </a:t>
            </a:r>
            <a:r>
              <a:rPr dirty="0" sz="2600" spc="-57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досить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часто</a:t>
            </a:r>
            <a:r>
              <a:rPr dirty="0" sz="2600">
                <a:latin typeface="Calibri"/>
                <a:cs typeface="Calibri"/>
              </a:rPr>
              <a:t> при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вийманні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покладів</a:t>
            </a:r>
            <a:r>
              <a:rPr dirty="0" sz="2600" spc="1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міцних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 spc="-40">
                <a:latin typeface="Calibri"/>
                <a:cs typeface="Calibri"/>
              </a:rPr>
              <a:t>руд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значної</a:t>
            </a:r>
            <a:r>
              <a:rPr dirty="0" sz="2600" spc="1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потужності.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ts val="2965"/>
              </a:lnSpc>
              <a:spcBef>
                <a:spcPts val="640"/>
              </a:spcBef>
            </a:pPr>
            <a:r>
              <a:rPr dirty="0" sz="2600" spc="-5" i="1">
                <a:latin typeface="Calibri"/>
                <a:cs typeface="Calibri"/>
              </a:rPr>
              <a:t>Дизельні</a:t>
            </a:r>
            <a:r>
              <a:rPr dirty="0" sz="2600" spc="-35" i="1">
                <a:latin typeface="Calibri"/>
                <a:cs typeface="Calibri"/>
              </a:rPr>
              <a:t> </a:t>
            </a:r>
            <a:r>
              <a:rPr dirty="0" sz="2600" i="1">
                <a:latin typeface="Calibri"/>
                <a:cs typeface="Calibri"/>
              </a:rPr>
              <a:t>автосамоскиди</a:t>
            </a:r>
            <a:r>
              <a:rPr dirty="0" sz="2600" spc="-30" i="1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– </a:t>
            </a:r>
            <a:r>
              <a:rPr dirty="0" sz="2600" spc="-10">
                <a:latin typeface="Calibri"/>
                <a:cs typeface="Calibri"/>
              </a:rPr>
              <a:t>потребують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значної</a:t>
            </a:r>
            <a:r>
              <a:rPr dirty="0" sz="2600" spc="-5">
                <a:latin typeface="Calibri"/>
                <a:cs typeface="Calibri"/>
              </a:rPr>
              <a:t> висоти</a:t>
            </a:r>
            <a:r>
              <a:rPr dirty="0" sz="260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очисного</a:t>
            </a:r>
            <a:endParaRPr sz="2600">
              <a:latin typeface="Calibri"/>
              <a:cs typeface="Calibri"/>
            </a:endParaRPr>
          </a:p>
          <a:p>
            <a:pPr marL="12700" marR="397510">
              <a:lnSpc>
                <a:spcPts val="2810"/>
              </a:lnSpc>
              <a:spcBef>
                <a:spcPts val="200"/>
              </a:spcBef>
              <a:tabLst>
                <a:tab pos="5114290" algn="l"/>
                <a:tab pos="5427980" algn="l"/>
              </a:tabLst>
            </a:pPr>
            <a:r>
              <a:rPr dirty="0" sz="2600" spc="-5">
                <a:latin typeface="Calibri"/>
                <a:cs typeface="Calibri"/>
              </a:rPr>
              <a:t>простору </a:t>
            </a:r>
            <a:r>
              <a:rPr dirty="0" sz="2600">
                <a:latin typeface="Calibri"/>
                <a:cs typeface="Calibri"/>
              </a:rPr>
              <a:t>і міцних порід. Для </a:t>
            </a:r>
            <a:r>
              <a:rPr dirty="0" sz="2600" spc="-10">
                <a:latin typeface="Calibri"/>
                <a:cs typeface="Calibri"/>
              </a:rPr>
              <a:t>уловлювання </a:t>
            </a:r>
            <a:r>
              <a:rPr dirty="0" sz="2600">
                <a:latin typeface="Calibri"/>
                <a:cs typeface="Calibri"/>
              </a:rPr>
              <a:t>шкідливих газів ці машини </a:t>
            </a:r>
            <a:r>
              <a:rPr dirty="0" sz="2600" spc="-57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обладнують</a:t>
            </a:r>
            <a:r>
              <a:rPr dirty="0" sz="2600" spc="1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очисними</a:t>
            </a:r>
            <a:r>
              <a:rPr dirty="0" sz="2600" spc="1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пристроями	–	скуберами.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6939" y="741680"/>
            <a:ext cx="9994265" cy="51892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639445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Керування</a:t>
            </a:r>
            <a:r>
              <a:rPr dirty="0" sz="4400" spc="-110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гірським</a:t>
            </a:r>
            <a:r>
              <a:rPr dirty="0" sz="4400" spc="-125">
                <a:latin typeface="Calibri Light"/>
                <a:cs typeface="Calibri Light"/>
              </a:rPr>
              <a:t> </a:t>
            </a:r>
            <a:r>
              <a:rPr dirty="0" sz="4400" spc="-25">
                <a:latin typeface="Calibri Light"/>
                <a:cs typeface="Calibri Light"/>
              </a:rPr>
              <a:t>тиском</a:t>
            </a:r>
            <a:endParaRPr sz="4400">
              <a:latin typeface="Calibri Light"/>
              <a:cs typeface="Calibri Light"/>
            </a:endParaRPr>
          </a:p>
          <a:p>
            <a:pPr marL="12700" marR="5080">
              <a:lnSpc>
                <a:spcPct val="80000"/>
              </a:lnSpc>
              <a:spcBef>
                <a:spcPts val="3409"/>
              </a:spcBef>
            </a:pPr>
            <a:r>
              <a:rPr dirty="0" sz="2600">
                <a:latin typeface="Calibri"/>
                <a:cs typeface="Calibri"/>
              </a:rPr>
              <a:t>При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видобуванні </a:t>
            </a:r>
            <a:r>
              <a:rPr dirty="0" sz="2600" spc="-40">
                <a:latin typeface="Calibri"/>
                <a:cs typeface="Calibri"/>
              </a:rPr>
              <a:t>руд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використовують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такі</a:t>
            </a:r>
            <a:r>
              <a:rPr dirty="0" sz="2600">
                <a:latin typeface="Calibri"/>
                <a:cs typeface="Calibri"/>
              </a:rPr>
              <a:t> способи </a:t>
            </a:r>
            <a:r>
              <a:rPr dirty="0" sz="2600" spc="-5">
                <a:latin typeface="Calibri"/>
                <a:cs typeface="Calibri"/>
              </a:rPr>
              <a:t>керування</a:t>
            </a:r>
            <a:r>
              <a:rPr dirty="0" sz="2600">
                <a:latin typeface="Calibri"/>
                <a:cs typeface="Calibri"/>
              </a:rPr>
              <a:t> гірським </a:t>
            </a:r>
            <a:r>
              <a:rPr dirty="0" sz="2600" spc="-57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тиском: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dirty="0" sz="2600" spc="-5">
                <a:latin typeface="Calibri"/>
                <a:cs typeface="Calibri"/>
              </a:rPr>
              <a:t>-підтримання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виробленого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простору</a:t>
            </a:r>
            <a:r>
              <a:rPr dirty="0" sz="2600" spc="-1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шляхом:</a:t>
            </a:r>
            <a:endParaRPr sz="2600">
              <a:latin typeface="Calibri"/>
              <a:cs typeface="Calibri"/>
            </a:endParaRPr>
          </a:p>
          <a:p>
            <a:pPr marL="625475" indent="-229235">
              <a:lnSpc>
                <a:spcPct val="100000"/>
              </a:lnSpc>
              <a:spcBef>
                <a:spcPts val="380"/>
              </a:spcBef>
              <a:buFont typeface="Microsoft Sans Serif"/>
              <a:buChar char="•"/>
              <a:tabLst>
                <a:tab pos="626110" algn="l"/>
              </a:tabLst>
            </a:pPr>
            <a:r>
              <a:rPr dirty="0" sz="2600">
                <a:latin typeface="Calibri"/>
                <a:cs typeface="Calibri"/>
              </a:rPr>
              <a:t>залишення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ціликів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30">
                <a:latin typeface="Calibri"/>
                <a:cs typeface="Calibri"/>
              </a:rPr>
              <a:t>руди;</a:t>
            </a:r>
            <a:endParaRPr sz="2600">
              <a:latin typeface="Calibri"/>
              <a:cs typeface="Calibri"/>
            </a:endParaRPr>
          </a:p>
          <a:p>
            <a:pPr marL="625475" indent="-229235">
              <a:lnSpc>
                <a:spcPct val="100000"/>
              </a:lnSpc>
              <a:spcBef>
                <a:spcPts val="375"/>
              </a:spcBef>
              <a:buFont typeface="Microsoft Sans Serif"/>
              <a:buChar char="•"/>
              <a:tabLst>
                <a:tab pos="626110" algn="l"/>
              </a:tabLst>
            </a:pPr>
            <a:r>
              <a:rPr dirty="0" sz="2600">
                <a:latin typeface="Calibri"/>
                <a:cs typeface="Calibri"/>
              </a:rPr>
              <a:t>закладання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виробленого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простору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пустими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породами;</a:t>
            </a:r>
            <a:endParaRPr sz="2600">
              <a:latin typeface="Calibri"/>
              <a:cs typeface="Calibri"/>
            </a:endParaRPr>
          </a:p>
          <a:p>
            <a:pPr marL="625475" indent="-229235">
              <a:lnSpc>
                <a:spcPct val="100000"/>
              </a:lnSpc>
              <a:spcBef>
                <a:spcPts val="375"/>
              </a:spcBef>
              <a:buFont typeface="Microsoft Sans Serif"/>
              <a:buChar char="•"/>
              <a:tabLst>
                <a:tab pos="626110" algn="l"/>
              </a:tabLst>
            </a:pPr>
            <a:r>
              <a:rPr dirty="0" sz="2600" spc="-5">
                <a:latin typeface="Calibri"/>
                <a:cs typeface="Calibri"/>
              </a:rPr>
              <a:t>тимчасового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залишення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в</a:t>
            </a:r>
            <a:r>
              <a:rPr dirty="0" sz="2600" spc="-5">
                <a:latin typeface="Calibri"/>
                <a:cs typeface="Calibri"/>
              </a:rPr>
              <a:t> ньому відбитої</a:t>
            </a:r>
            <a:r>
              <a:rPr dirty="0" sz="2600" spc="-10">
                <a:latin typeface="Calibri"/>
                <a:cs typeface="Calibri"/>
              </a:rPr>
              <a:t> </a:t>
            </a:r>
            <a:r>
              <a:rPr dirty="0" sz="2600" spc="-30">
                <a:latin typeface="Calibri"/>
                <a:cs typeface="Calibri"/>
              </a:rPr>
              <a:t>руди;</a:t>
            </a:r>
            <a:endParaRPr sz="2600">
              <a:latin typeface="Calibri"/>
              <a:cs typeface="Calibri"/>
            </a:endParaRPr>
          </a:p>
          <a:p>
            <a:pPr marL="625475" indent="-229235">
              <a:lnSpc>
                <a:spcPct val="100000"/>
              </a:lnSpc>
              <a:spcBef>
                <a:spcPts val="380"/>
              </a:spcBef>
              <a:buFont typeface="Microsoft Sans Serif"/>
              <a:buChar char="•"/>
              <a:tabLst>
                <a:tab pos="626110" algn="l"/>
              </a:tabLst>
            </a:pPr>
            <a:r>
              <a:rPr dirty="0" sz="2600" spc="-5">
                <a:latin typeface="Calibri"/>
                <a:cs typeface="Calibri"/>
              </a:rPr>
              <a:t>встановлення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кріплення;</a:t>
            </a:r>
            <a:endParaRPr sz="2600">
              <a:latin typeface="Calibri"/>
              <a:cs typeface="Calibri"/>
            </a:endParaRPr>
          </a:p>
          <a:p>
            <a:pPr marL="625475" indent="-229235">
              <a:lnSpc>
                <a:spcPct val="100000"/>
              </a:lnSpc>
              <a:spcBef>
                <a:spcPts val="375"/>
              </a:spcBef>
              <a:buFont typeface="Microsoft Sans Serif"/>
              <a:buChar char="•"/>
              <a:tabLst>
                <a:tab pos="626110" algn="l"/>
              </a:tabLst>
            </a:pPr>
            <a:r>
              <a:rPr dirty="0" sz="2600" spc="-5">
                <a:latin typeface="Calibri"/>
                <a:cs typeface="Calibri"/>
              </a:rPr>
              <a:t>комбінації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вказаних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способів;</a:t>
            </a:r>
            <a:endParaRPr sz="2600">
              <a:latin typeface="Calibri"/>
              <a:cs typeface="Calibri"/>
            </a:endParaRPr>
          </a:p>
          <a:p>
            <a:pPr marL="12700" marR="561975">
              <a:lnSpc>
                <a:spcPct val="80000"/>
              </a:lnSpc>
              <a:spcBef>
                <a:spcPts val="1000"/>
              </a:spcBef>
            </a:pPr>
            <a:r>
              <a:rPr dirty="0" sz="2600" spc="-5">
                <a:latin typeface="Calibri"/>
                <a:cs typeface="Calibri"/>
              </a:rPr>
              <a:t>-обрушення </a:t>
            </a:r>
            <a:r>
              <a:rPr dirty="0" sz="2600" spc="20">
                <a:latin typeface="Calibri"/>
                <a:cs typeface="Calibri"/>
              </a:rPr>
              <a:t>порід, </a:t>
            </a:r>
            <a:r>
              <a:rPr dirty="0" sz="2600" spc="-10">
                <a:latin typeface="Calibri"/>
                <a:cs typeface="Calibri"/>
              </a:rPr>
              <a:t>що приводить до </a:t>
            </a:r>
            <a:r>
              <a:rPr dirty="0" sz="2600">
                <a:latin typeface="Calibri"/>
                <a:cs typeface="Calibri"/>
              </a:rPr>
              <a:t>зменшення </a:t>
            </a:r>
            <a:r>
              <a:rPr dirty="0" sz="2600" spc="-5">
                <a:latin typeface="Calibri"/>
                <a:cs typeface="Calibri"/>
              </a:rPr>
              <a:t>гірського тиску </a:t>
            </a:r>
            <a:r>
              <a:rPr dirty="0" sz="2600">
                <a:latin typeface="Calibri"/>
                <a:cs typeface="Calibri"/>
              </a:rPr>
              <a:t>на </a:t>
            </a:r>
            <a:r>
              <a:rPr dirty="0" sz="2600" spc="-57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навколишні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виробки.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93128" y="893521"/>
            <a:ext cx="4602480" cy="506158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</a:pPr>
            <a:r>
              <a:rPr dirty="0" sz="2800" spc="-20">
                <a:latin typeface="Calibri Light"/>
                <a:cs typeface="Calibri Light"/>
              </a:rPr>
              <a:t>Система</a:t>
            </a:r>
            <a:r>
              <a:rPr dirty="0" sz="2800" spc="-9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розробки</a:t>
            </a:r>
            <a:r>
              <a:rPr dirty="0" sz="2800" spc="-75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поверховим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30">
                <a:latin typeface="Calibri Light"/>
                <a:cs typeface="Calibri Light"/>
              </a:rPr>
              <a:t>обрушенням:</a:t>
            </a:r>
            <a:endParaRPr sz="2800">
              <a:latin typeface="Calibri Light"/>
              <a:cs typeface="Calibri Light"/>
            </a:endParaRPr>
          </a:p>
          <a:p>
            <a:pPr marL="12700">
              <a:lnSpc>
                <a:spcPts val="2805"/>
              </a:lnSpc>
            </a:pPr>
            <a:r>
              <a:rPr dirty="0" sz="2800" spc="-5">
                <a:latin typeface="Calibri Light"/>
                <a:cs typeface="Calibri Light"/>
              </a:rPr>
              <a:t>1,2- польові</a:t>
            </a:r>
            <a:r>
              <a:rPr dirty="0" sz="2800" spc="-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відкотний </a:t>
            </a:r>
            <a:r>
              <a:rPr dirty="0" sz="2800" spc="-10">
                <a:latin typeface="Calibri Light"/>
                <a:cs typeface="Calibri Light"/>
              </a:rPr>
              <a:t>та</a:t>
            </a:r>
            <a:endParaRPr sz="2800">
              <a:latin typeface="Calibri Light"/>
              <a:cs typeface="Calibri Light"/>
            </a:endParaRPr>
          </a:p>
          <a:p>
            <a:pPr marL="12700">
              <a:lnSpc>
                <a:spcPts val="3025"/>
              </a:lnSpc>
            </a:pPr>
            <a:r>
              <a:rPr dirty="0" sz="2800" spc="-5">
                <a:latin typeface="Calibri Light"/>
                <a:cs typeface="Calibri Light"/>
              </a:rPr>
              <a:t>вентиляційний</a:t>
            </a:r>
            <a:r>
              <a:rPr dirty="0" sz="2800" spc="-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штреки;</a:t>
            </a:r>
            <a:endParaRPr sz="2800">
              <a:latin typeface="Calibri Light"/>
              <a:cs typeface="Calibri Light"/>
            </a:endParaRPr>
          </a:p>
          <a:p>
            <a:pPr marL="12700">
              <a:lnSpc>
                <a:spcPts val="3025"/>
              </a:lnSpc>
            </a:pPr>
            <a:r>
              <a:rPr dirty="0" sz="2800" spc="-5">
                <a:latin typeface="Calibri Light"/>
                <a:cs typeface="Calibri Light"/>
              </a:rPr>
              <a:t>3-рудний штрек;</a:t>
            </a:r>
            <a:endParaRPr sz="2800">
              <a:latin typeface="Calibri Light"/>
              <a:cs typeface="Calibri Light"/>
            </a:endParaRPr>
          </a:p>
          <a:p>
            <a:pPr marL="12700" marR="699135">
              <a:lnSpc>
                <a:spcPts val="3020"/>
              </a:lnSpc>
              <a:spcBef>
                <a:spcPts val="215"/>
              </a:spcBef>
            </a:pPr>
            <a:r>
              <a:rPr dirty="0" sz="2800" spc="-5">
                <a:latin typeface="Calibri Light"/>
                <a:cs typeface="Calibri Light"/>
              </a:rPr>
              <a:t>4,9-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підняттєві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виробки; 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5,8-збійки</a:t>
            </a:r>
            <a:r>
              <a:rPr dirty="0" sz="2800" spc="2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між</a:t>
            </a:r>
            <a:r>
              <a:rPr dirty="0" sz="2800" spc="-1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камерами </a:t>
            </a:r>
            <a:r>
              <a:rPr dirty="0" sz="2800" spc="-5">
                <a:latin typeface="Calibri Light"/>
                <a:cs typeface="Calibri Light"/>
              </a:rPr>
              <a:t>і </a:t>
            </a:r>
            <a:r>
              <a:rPr dirty="0" sz="2800" spc="-61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камери;</a:t>
            </a:r>
            <a:endParaRPr sz="2800">
              <a:latin typeface="Calibri Light"/>
              <a:cs typeface="Calibri Light"/>
            </a:endParaRPr>
          </a:p>
          <a:p>
            <a:pPr marL="12700" marR="1285875">
              <a:lnSpc>
                <a:spcPts val="3020"/>
              </a:lnSpc>
              <a:spcBef>
                <a:spcPts val="15"/>
              </a:spcBef>
            </a:pPr>
            <a:r>
              <a:rPr dirty="0" sz="2800" spc="-5">
                <a:latin typeface="Calibri Light"/>
                <a:cs typeface="Calibri Light"/>
              </a:rPr>
              <a:t>6-</a:t>
            </a:r>
            <a:r>
              <a:rPr dirty="0" sz="2800" spc="1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орт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скреперування;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7-штрек</a:t>
            </a:r>
            <a:r>
              <a:rPr dirty="0" sz="2800" spc="3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горизонта 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скреперування;</a:t>
            </a:r>
            <a:endParaRPr sz="2800">
              <a:latin typeface="Calibri Light"/>
              <a:cs typeface="Calibri Light"/>
            </a:endParaRPr>
          </a:p>
          <a:p>
            <a:pPr marL="12700" marR="2500630">
              <a:lnSpc>
                <a:spcPts val="3020"/>
              </a:lnSpc>
              <a:spcBef>
                <a:spcPts val="15"/>
              </a:spcBef>
            </a:pPr>
            <a:r>
              <a:rPr dirty="0" sz="2800" spc="-10">
                <a:latin typeface="Calibri Light"/>
                <a:cs typeface="Calibri Light"/>
              </a:rPr>
              <a:t>10-</a:t>
            </a:r>
            <a:r>
              <a:rPr dirty="0" sz="2800" spc="-5">
                <a:latin typeface="Calibri Light"/>
                <a:cs typeface="Calibri Light"/>
              </a:rPr>
              <a:t>руд</a:t>
            </a:r>
            <a:r>
              <a:rPr dirty="0" sz="2800">
                <a:latin typeface="Calibri Light"/>
                <a:cs typeface="Calibri Light"/>
              </a:rPr>
              <a:t>о</a:t>
            </a:r>
            <a:r>
              <a:rPr dirty="0" sz="2800" spc="-10">
                <a:latin typeface="Calibri Light"/>
                <a:cs typeface="Calibri Light"/>
              </a:rPr>
              <a:t>спуск;  </a:t>
            </a:r>
            <a:r>
              <a:rPr dirty="0" sz="2800" spc="-10">
                <a:latin typeface="Calibri Light"/>
                <a:cs typeface="Calibri Light"/>
              </a:rPr>
              <a:t>11-дучки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48282"/>
            <a:ext cx="6736079" cy="608380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86508" y="871473"/>
            <a:ext cx="862393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2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</a:rPr>
              <a:t>Система</a:t>
            </a:r>
            <a:r>
              <a:rPr dirty="0" u="heavy" sz="2800" spc="-8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heavy" sz="2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</a:rPr>
              <a:t>розробки</a:t>
            </a:r>
            <a:r>
              <a:rPr dirty="0" u="heavy" sz="2800" spc="-8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heavy" sz="2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</a:rPr>
              <a:t>горизонтальними</a:t>
            </a:r>
            <a:r>
              <a:rPr dirty="0" u="heavy" sz="2800" spc="-7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heavy" sz="2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</a:rPr>
              <a:t>шарами</a:t>
            </a:r>
            <a:r>
              <a:rPr dirty="0" u="heavy" sz="2800" spc="-7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heavy" sz="28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</a:rPr>
              <a:t>із</a:t>
            </a:r>
            <a:r>
              <a:rPr dirty="0" u="heavy" sz="2800" spc="-4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</a:rPr>
              <a:t> </a:t>
            </a:r>
            <a:r>
              <a:rPr dirty="0" u="heavy" sz="2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</a:rPr>
              <a:t>закладкою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0575" y="1432558"/>
            <a:ext cx="9422892" cy="532333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79842" y="751078"/>
            <a:ext cx="3970020" cy="582993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1183005">
              <a:lnSpc>
                <a:spcPts val="3020"/>
              </a:lnSpc>
              <a:spcBef>
                <a:spcPts val="480"/>
              </a:spcBef>
            </a:pPr>
            <a:r>
              <a:rPr dirty="0" sz="2800" spc="-25">
                <a:latin typeface="Calibri Light"/>
                <a:cs typeface="Calibri Light"/>
              </a:rPr>
              <a:t>Камерно-стовпова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система</a:t>
            </a:r>
            <a:r>
              <a:rPr dirty="0" sz="2800" spc="-10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розробки:</a:t>
            </a:r>
            <a:endParaRPr sz="2800">
              <a:latin typeface="Calibri Light"/>
              <a:cs typeface="Calibri Light"/>
            </a:endParaRPr>
          </a:p>
          <a:p>
            <a:pPr marL="12700" marR="5715">
              <a:lnSpc>
                <a:spcPts val="3030"/>
              </a:lnSpc>
            </a:pPr>
            <a:r>
              <a:rPr dirty="0" sz="2800" spc="-5">
                <a:latin typeface="Calibri Light"/>
                <a:cs typeface="Calibri Light"/>
              </a:rPr>
              <a:t>1-заїзд; 2-породи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підошви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пласта; </a:t>
            </a:r>
            <a:r>
              <a:rPr dirty="0" sz="2800" spc="-10">
                <a:latin typeface="Calibri Light"/>
                <a:cs typeface="Calibri Light"/>
              </a:rPr>
              <a:t>3-руда;</a:t>
            </a:r>
            <a:r>
              <a:rPr dirty="0" sz="2800" spc="2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4,12-</a:t>
            </a:r>
            <a:endParaRPr sz="2800">
              <a:latin typeface="Calibri Light"/>
              <a:cs typeface="Calibri Light"/>
            </a:endParaRPr>
          </a:p>
          <a:p>
            <a:pPr marL="12700" marR="570230">
              <a:lnSpc>
                <a:spcPts val="3020"/>
              </a:lnSpc>
            </a:pPr>
            <a:r>
              <a:rPr dirty="0" sz="2800" spc="-5">
                <a:latin typeface="Calibri Light"/>
                <a:cs typeface="Calibri Light"/>
              </a:rPr>
              <a:t>навантажувально- 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доставочні</a:t>
            </a:r>
            <a:r>
              <a:rPr dirty="0" sz="2800" spc="-2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машини;</a:t>
            </a:r>
            <a:r>
              <a:rPr dirty="0" sz="2800" spc="-20">
                <a:latin typeface="Calibri Light"/>
                <a:cs typeface="Calibri Light"/>
              </a:rPr>
              <a:t> </a:t>
            </a:r>
            <a:r>
              <a:rPr dirty="0" sz="2800" spc="-15">
                <a:latin typeface="Calibri Light"/>
                <a:cs typeface="Calibri Light"/>
              </a:rPr>
              <a:t>5-</a:t>
            </a:r>
            <a:endParaRPr sz="2800">
              <a:latin typeface="Calibri Light"/>
              <a:cs typeface="Calibri Light"/>
            </a:endParaRPr>
          </a:p>
          <a:p>
            <a:pPr marL="12700" marR="256540">
              <a:lnSpc>
                <a:spcPts val="3020"/>
              </a:lnSpc>
              <a:spcBef>
                <a:spcPts val="5"/>
              </a:spcBef>
            </a:pPr>
            <a:r>
              <a:rPr dirty="0" sz="2800" spc="-5">
                <a:latin typeface="Calibri Light"/>
                <a:cs typeface="Calibri Light"/>
              </a:rPr>
              <a:t>відбита руда в камері; </a:t>
            </a:r>
            <a:r>
              <a:rPr dirty="0" sz="2800" spc="-20">
                <a:latin typeface="Calibri Light"/>
                <a:cs typeface="Calibri Light"/>
              </a:rPr>
              <a:t>6-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самохідна бурова</a:t>
            </a:r>
            <a:endParaRPr sz="2800">
              <a:latin typeface="Calibri Light"/>
              <a:cs typeface="Calibri Light"/>
            </a:endParaRPr>
          </a:p>
          <a:p>
            <a:pPr marL="12700" marR="5080">
              <a:lnSpc>
                <a:spcPts val="3030"/>
              </a:lnSpc>
              <a:spcBef>
                <a:spcPts val="5"/>
              </a:spcBef>
            </a:pPr>
            <a:r>
              <a:rPr dirty="0" sz="2800" spc="-5">
                <a:latin typeface="Calibri Light"/>
                <a:cs typeface="Calibri Light"/>
              </a:rPr>
              <a:t>установка; </a:t>
            </a:r>
            <a:r>
              <a:rPr dirty="0" sz="2800" spc="-10">
                <a:latin typeface="Calibri Light"/>
                <a:cs typeface="Calibri Light"/>
              </a:rPr>
              <a:t>7-діагональний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з’їзд;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8,10-опорний</a:t>
            </a:r>
            <a:r>
              <a:rPr dirty="0" sz="2800" spc="2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та</a:t>
            </a:r>
            <a:endParaRPr sz="2800">
              <a:latin typeface="Calibri Light"/>
              <a:cs typeface="Calibri Light"/>
            </a:endParaRPr>
          </a:p>
          <a:p>
            <a:pPr marL="12700">
              <a:lnSpc>
                <a:spcPts val="2805"/>
              </a:lnSpc>
            </a:pPr>
            <a:r>
              <a:rPr dirty="0" sz="2800" spc="-5">
                <a:latin typeface="Calibri Light"/>
                <a:cs typeface="Calibri Light"/>
              </a:rPr>
              <a:t>панельний</a:t>
            </a:r>
            <a:r>
              <a:rPr dirty="0" sz="2800" spc="-10">
                <a:latin typeface="Calibri Light"/>
                <a:cs typeface="Calibri Light"/>
              </a:rPr>
              <a:t> ціли-ки;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9-</a:t>
            </a:r>
            <a:endParaRPr sz="2800">
              <a:latin typeface="Calibri Light"/>
              <a:cs typeface="Calibri Light"/>
            </a:endParaRPr>
          </a:p>
          <a:p>
            <a:pPr marL="12700">
              <a:lnSpc>
                <a:spcPts val="3025"/>
              </a:lnSpc>
            </a:pPr>
            <a:r>
              <a:rPr dirty="0" sz="2800" spc="-10">
                <a:latin typeface="Calibri Light"/>
                <a:cs typeface="Calibri Light"/>
              </a:rPr>
              <a:t>збійка</a:t>
            </a:r>
            <a:r>
              <a:rPr dirty="0" sz="2800" spc="-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камер</a:t>
            </a:r>
            <a:r>
              <a:rPr dirty="0" sz="2800" spc="-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з</a:t>
            </a:r>
            <a:endParaRPr sz="2800">
              <a:latin typeface="Calibri Light"/>
              <a:cs typeface="Calibri Light"/>
            </a:endParaRPr>
          </a:p>
          <a:p>
            <a:pPr algn="just" marL="12700" marR="173355">
              <a:lnSpc>
                <a:spcPct val="90000"/>
              </a:lnSpc>
              <a:spcBef>
                <a:spcPts val="165"/>
              </a:spcBef>
            </a:pPr>
            <a:r>
              <a:rPr dirty="0" sz="2800" spc="-5">
                <a:latin typeface="Calibri Light"/>
                <a:cs typeface="Calibri Light"/>
              </a:rPr>
              <a:t>вентиляційним штреком;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11-вентиляційний штрек;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13-рудоспуск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850391"/>
            <a:ext cx="7691627" cy="48569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990469" y="852932"/>
            <a:ext cx="6225540" cy="6965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latin typeface="Calibri Light"/>
                <a:cs typeface="Calibri Light"/>
              </a:rPr>
              <a:t>Способи</a:t>
            </a:r>
            <a:r>
              <a:rPr dirty="0" sz="4400" spc="-100">
                <a:latin typeface="Calibri Light"/>
                <a:cs typeface="Calibri Light"/>
              </a:rPr>
              <a:t> </a:t>
            </a:r>
            <a:r>
              <a:rPr dirty="0" sz="4400" spc="-35">
                <a:latin typeface="Calibri Light"/>
                <a:cs typeface="Calibri Light"/>
              </a:rPr>
              <a:t>руйнування</a:t>
            </a:r>
            <a:r>
              <a:rPr dirty="0" sz="4400" spc="-10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порід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07857" y="1701545"/>
            <a:ext cx="334137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84705" algn="l"/>
              </a:tabLst>
            </a:pPr>
            <a:r>
              <a:rPr dirty="0" sz="2800" spc="-5">
                <a:latin typeface="Calibri"/>
                <a:cs typeface="Calibri"/>
              </a:rPr>
              <a:t>розрізняють	способи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5311" y="1701545"/>
            <a:ext cx="6976109" cy="3648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241935">
              <a:lnSpc>
                <a:spcPct val="100000"/>
              </a:lnSpc>
              <a:spcBef>
                <a:spcPts val="95"/>
              </a:spcBef>
              <a:tabLst>
                <a:tab pos="1778635" algn="l"/>
                <a:tab pos="2439035" algn="l"/>
                <a:tab pos="4135120" algn="l"/>
                <a:tab pos="6124575" algn="l"/>
              </a:tabLst>
            </a:pPr>
            <a:r>
              <a:rPr dirty="0" sz="2800" spc="-5">
                <a:latin typeface="Calibri"/>
                <a:cs typeface="Calibri"/>
              </a:rPr>
              <a:t>За</a:t>
            </a:r>
            <a:r>
              <a:rPr dirty="0" sz="2800">
                <a:latin typeface="Calibri"/>
                <a:cs typeface="Calibri"/>
              </a:rPr>
              <a:t>л</a:t>
            </a:r>
            <a:r>
              <a:rPr dirty="0" sz="2800" spc="-40">
                <a:latin typeface="Calibri"/>
                <a:cs typeface="Calibri"/>
              </a:rPr>
              <a:t>е</a:t>
            </a:r>
            <a:r>
              <a:rPr dirty="0" sz="2800" spc="-5">
                <a:latin typeface="Calibri"/>
                <a:cs typeface="Calibri"/>
              </a:rPr>
              <a:t>ж</a:t>
            </a:r>
            <a:r>
              <a:rPr dirty="0" sz="2800" spc="5">
                <a:latin typeface="Calibri"/>
                <a:cs typeface="Calibri"/>
              </a:rPr>
              <a:t>н</a:t>
            </a:r>
            <a:r>
              <a:rPr dirty="0" sz="2800" spc="-5">
                <a:latin typeface="Calibri"/>
                <a:cs typeface="Calibri"/>
              </a:rPr>
              <a:t>о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5">
                <a:latin typeface="Calibri"/>
                <a:cs typeface="Calibri"/>
              </a:rPr>
              <a:t>від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5">
                <a:latin typeface="Calibri"/>
                <a:cs typeface="Calibri"/>
              </a:rPr>
              <a:t>пр</a:t>
            </a:r>
            <a:r>
              <a:rPr dirty="0" sz="2800" spc="5">
                <a:latin typeface="Calibri"/>
                <a:cs typeface="Calibri"/>
              </a:rPr>
              <a:t>и</a:t>
            </a:r>
            <a:r>
              <a:rPr dirty="0" sz="2800" spc="-5">
                <a:latin typeface="Calibri"/>
                <a:cs typeface="Calibri"/>
              </a:rPr>
              <a:t>нципу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25">
                <a:latin typeface="Calibri"/>
                <a:cs typeface="Calibri"/>
              </a:rPr>
              <a:t>р</a:t>
            </a:r>
            <a:r>
              <a:rPr dirty="0" sz="2800" spc="-5">
                <a:latin typeface="Calibri"/>
                <a:cs typeface="Calibri"/>
              </a:rPr>
              <a:t>уй</a:t>
            </a:r>
            <a:r>
              <a:rPr dirty="0" sz="2800">
                <a:latin typeface="Calibri"/>
                <a:cs typeface="Calibri"/>
              </a:rPr>
              <a:t>н</a:t>
            </a:r>
            <a:r>
              <a:rPr dirty="0" sz="2800" spc="-5">
                <a:latin typeface="Calibri"/>
                <a:cs typeface="Calibri"/>
              </a:rPr>
              <a:t>уван</a:t>
            </a:r>
            <a:r>
              <a:rPr dirty="0" sz="2800">
                <a:latin typeface="Calibri"/>
                <a:cs typeface="Calibri"/>
              </a:rPr>
              <a:t>н</a:t>
            </a:r>
            <a:r>
              <a:rPr dirty="0" sz="2800" spc="-5">
                <a:latin typeface="Calibri"/>
                <a:cs typeface="Calibri"/>
              </a:rPr>
              <a:t>я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5">
                <a:latin typeface="Calibri"/>
                <a:cs typeface="Calibri"/>
              </a:rPr>
              <a:t>п</a:t>
            </a:r>
            <a:r>
              <a:rPr dirty="0" sz="2800">
                <a:latin typeface="Calibri"/>
                <a:cs typeface="Calibri"/>
              </a:rPr>
              <a:t>о</a:t>
            </a:r>
            <a:r>
              <a:rPr dirty="0" sz="2800" spc="-10">
                <a:latin typeface="Calibri"/>
                <a:cs typeface="Calibri"/>
              </a:rPr>
              <a:t>р</a:t>
            </a:r>
            <a:r>
              <a:rPr dirty="0" sz="2800" spc="-20">
                <a:latin typeface="Calibri"/>
                <a:cs typeface="Calibri"/>
              </a:rPr>
              <a:t>і</a:t>
            </a:r>
            <a:r>
              <a:rPr dirty="0" sz="2800" spc="-5">
                <a:latin typeface="Calibri"/>
                <a:cs typeface="Calibri"/>
              </a:rPr>
              <a:t>д  </a:t>
            </a:r>
            <a:r>
              <a:rPr dirty="0" sz="2800" spc="-5">
                <a:latin typeface="Calibri"/>
                <a:cs typeface="Calibri"/>
              </a:rPr>
              <a:t>руйнування:</a:t>
            </a:r>
            <a:endParaRPr sz="2800">
              <a:latin typeface="Calibri"/>
              <a:cs typeface="Calibri"/>
            </a:endParaRPr>
          </a:p>
          <a:p>
            <a:pPr marL="321945" indent="-309880">
              <a:lnSpc>
                <a:spcPct val="100000"/>
              </a:lnSpc>
              <a:spcBef>
                <a:spcPts val="1005"/>
              </a:spcBef>
              <a:buFont typeface="Microsoft Sans Serif"/>
              <a:buChar char="•"/>
              <a:tabLst>
                <a:tab pos="321945" algn="l"/>
                <a:tab pos="322580" algn="l"/>
              </a:tabLst>
            </a:pPr>
            <a:r>
              <a:rPr dirty="0" sz="2800" spc="-10" b="1">
                <a:latin typeface="Calibri"/>
                <a:cs typeface="Calibri"/>
              </a:rPr>
              <a:t>механічний;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00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dirty="0" sz="2800" spc="-15" b="1">
                <a:latin typeface="Calibri"/>
                <a:cs typeface="Calibri"/>
              </a:rPr>
              <a:t>буровибуховий;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994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dirty="0" sz="2800" spc="-5" b="1">
                <a:latin typeface="Calibri"/>
                <a:cs typeface="Calibri"/>
              </a:rPr>
              <a:t>гідравлічний;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01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dirty="0" sz="2800" spc="-10" b="1">
                <a:latin typeface="Calibri"/>
                <a:cs typeface="Calibri"/>
              </a:rPr>
              <a:t>комбінований.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2800" spc="-10">
                <a:latin typeface="Calibri"/>
                <a:cs typeface="Calibri"/>
              </a:rPr>
              <a:t>Найбільш</a:t>
            </a:r>
            <a:r>
              <a:rPr dirty="0" sz="2800" spc="-5">
                <a:latin typeface="Calibri"/>
                <a:cs typeface="Calibri"/>
              </a:rPr>
              <a:t> поширені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перші два.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5311" y="5450840"/>
            <a:ext cx="1050544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995170" algn="l"/>
                <a:tab pos="3108325" algn="l"/>
                <a:tab pos="4940300" algn="l"/>
                <a:tab pos="6795134" algn="l"/>
                <a:tab pos="7526655" algn="l"/>
                <a:tab pos="8660765" algn="l"/>
                <a:tab pos="10410825" algn="l"/>
              </a:tabLst>
            </a:pPr>
            <a:r>
              <a:rPr dirty="0" sz="2800" spc="-5">
                <a:latin typeface="Calibri"/>
                <a:cs typeface="Calibri"/>
              </a:rPr>
              <a:t>М</a:t>
            </a:r>
            <a:r>
              <a:rPr dirty="0" sz="2800" spc="-25">
                <a:latin typeface="Calibri"/>
                <a:cs typeface="Calibri"/>
              </a:rPr>
              <a:t>е</a:t>
            </a:r>
            <a:r>
              <a:rPr dirty="0" sz="2800" spc="-10">
                <a:latin typeface="Calibri"/>
                <a:cs typeface="Calibri"/>
              </a:rPr>
              <a:t>ханічни</a:t>
            </a:r>
            <a:r>
              <a:rPr dirty="0" sz="2800" spc="-5">
                <a:latin typeface="Calibri"/>
                <a:cs typeface="Calibri"/>
              </a:rPr>
              <a:t>й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5">
                <a:latin typeface="Calibri"/>
                <a:cs typeface="Calibri"/>
              </a:rPr>
              <a:t>спосіб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10">
                <a:latin typeface="Calibri"/>
                <a:cs typeface="Calibri"/>
              </a:rPr>
              <a:t>реал</a:t>
            </a:r>
            <a:r>
              <a:rPr dirty="0" sz="2800" spc="-20">
                <a:latin typeface="Calibri"/>
                <a:cs typeface="Calibri"/>
              </a:rPr>
              <a:t>і</a:t>
            </a:r>
            <a:r>
              <a:rPr dirty="0" sz="2800" spc="-5">
                <a:latin typeface="Calibri"/>
                <a:cs typeface="Calibri"/>
              </a:rPr>
              <a:t>з</a:t>
            </a:r>
            <a:r>
              <a:rPr dirty="0" sz="2800" spc="-25">
                <a:latin typeface="Calibri"/>
                <a:cs typeface="Calibri"/>
              </a:rPr>
              <a:t>ую</a:t>
            </a:r>
            <a:r>
              <a:rPr dirty="0" sz="2800" spc="-10">
                <a:latin typeface="Calibri"/>
                <a:cs typeface="Calibri"/>
              </a:rPr>
              <a:t>т</a:t>
            </a:r>
            <a:r>
              <a:rPr dirty="0" sz="2800" spc="-5">
                <a:latin typeface="Calibri"/>
                <a:cs typeface="Calibri"/>
              </a:rPr>
              <a:t>ь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5">
                <a:latin typeface="Calibri"/>
                <a:cs typeface="Calibri"/>
              </a:rPr>
              <a:t>пе</a:t>
            </a:r>
            <a:r>
              <a:rPr dirty="0" sz="2800" spc="-20">
                <a:latin typeface="Calibri"/>
                <a:cs typeface="Calibri"/>
              </a:rPr>
              <a:t>р</a:t>
            </a:r>
            <a:r>
              <a:rPr dirty="0" sz="2800" spc="-5">
                <a:latin typeface="Calibri"/>
                <a:cs typeface="Calibri"/>
              </a:rPr>
              <a:t>еважно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10">
                <a:latin typeface="Calibri"/>
                <a:cs typeface="Calibri"/>
              </a:rPr>
              <a:t>пр</a:t>
            </a:r>
            <a:r>
              <a:rPr dirty="0" sz="2800" spc="-5">
                <a:latin typeface="Calibri"/>
                <a:cs typeface="Calibri"/>
              </a:rPr>
              <a:t>и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10">
                <a:latin typeface="Calibri"/>
                <a:cs typeface="Calibri"/>
              </a:rPr>
              <a:t>роб</a:t>
            </a:r>
            <a:r>
              <a:rPr dirty="0" sz="2800" spc="-30">
                <a:latin typeface="Calibri"/>
                <a:cs typeface="Calibri"/>
              </a:rPr>
              <a:t>о</a:t>
            </a:r>
            <a:r>
              <a:rPr dirty="0" sz="2800" spc="-10">
                <a:latin typeface="Calibri"/>
                <a:cs typeface="Calibri"/>
              </a:rPr>
              <a:t>т</a:t>
            </a:r>
            <a:r>
              <a:rPr dirty="0" sz="2800" spc="-5">
                <a:latin typeface="Calibri"/>
                <a:cs typeface="Calibri"/>
              </a:rPr>
              <a:t>і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45">
                <a:latin typeface="Calibri"/>
                <a:cs typeface="Calibri"/>
              </a:rPr>
              <a:t>к</a:t>
            </a:r>
            <a:r>
              <a:rPr dirty="0" sz="2800" spc="5">
                <a:latin typeface="Calibri"/>
                <a:cs typeface="Calibri"/>
              </a:rPr>
              <a:t>о</a:t>
            </a:r>
            <a:r>
              <a:rPr dirty="0" sz="2800" spc="-10">
                <a:latin typeface="Calibri"/>
                <a:cs typeface="Calibri"/>
              </a:rPr>
              <a:t>мбайн</a:t>
            </a:r>
            <a:r>
              <a:rPr dirty="0" sz="2800" spc="-20">
                <a:latin typeface="Calibri"/>
                <a:cs typeface="Calibri"/>
              </a:rPr>
              <a:t>і</a:t>
            </a:r>
            <a:r>
              <a:rPr dirty="0" sz="2800" spc="-5">
                <a:latin typeface="Calibri"/>
                <a:cs typeface="Calibri"/>
              </a:rPr>
              <a:t>в</a:t>
            </a:r>
            <a:r>
              <a:rPr dirty="0" sz="2800">
                <a:latin typeface="Calibri"/>
                <a:cs typeface="Calibri"/>
              </a:rPr>
              <a:t>	</a:t>
            </a:r>
            <a:r>
              <a:rPr dirty="0" sz="2800" spc="-5">
                <a:latin typeface="Calibri"/>
                <a:cs typeface="Calibri"/>
              </a:rPr>
              <a:t>і  </a:t>
            </a:r>
            <a:r>
              <a:rPr dirty="0" sz="2800" spc="-10">
                <a:latin typeface="Calibri"/>
                <a:cs typeface="Calibri"/>
              </a:rPr>
              <a:t>частково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відбійних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молотків.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77108" y="752093"/>
            <a:ext cx="550291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Камерно-стовпова</a:t>
            </a:r>
            <a:r>
              <a:rPr dirty="0" u="heavy" sz="2800" spc="-8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 </a:t>
            </a:r>
            <a:r>
              <a:rPr dirty="0" u="heavy" sz="2800" spc="-2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система</a:t>
            </a:r>
            <a:r>
              <a:rPr dirty="0" u="heavy" sz="2800" spc="-7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 </a:t>
            </a:r>
            <a:r>
              <a:rPr dirty="0" u="heavy" sz="2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розробки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1224" y="1295398"/>
            <a:ext cx="9770364" cy="551992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79842" y="2287650"/>
            <a:ext cx="3808095" cy="275653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dirty="0" sz="2800" spc="-20">
                <a:latin typeface="Calibri Light"/>
                <a:cs typeface="Calibri Light"/>
              </a:rPr>
              <a:t>Розробка</a:t>
            </a:r>
            <a:r>
              <a:rPr dirty="0" sz="2800" spc="-10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руди</a:t>
            </a:r>
            <a:r>
              <a:rPr dirty="0" sz="2800" spc="-9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шпуровим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способом</a:t>
            </a:r>
            <a:r>
              <a:rPr dirty="0" sz="2800" spc="-8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з</a:t>
            </a:r>
            <a:endParaRPr sz="2800">
              <a:latin typeface="Calibri Light"/>
              <a:cs typeface="Calibri Light"/>
            </a:endParaRPr>
          </a:p>
          <a:p>
            <a:pPr marL="12700">
              <a:lnSpc>
                <a:spcPts val="2820"/>
              </a:lnSpc>
            </a:pPr>
            <a:r>
              <a:rPr dirty="0" sz="2800" spc="-30">
                <a:latin typeface="Calibri Light"/>
                <a:cs typeface="Calibri Light"/>
              </a:rPr>
              <a:t>агазинуванням:</a:t>
            </a:r>
            <a:endParaRPr sz="2800">
              <a:latin typeface="Calibri Light"/>
              <a:cs typeface="Calibri Light"/>
            </a:endParaRPr>
          </a:p>
          <a:p>
            <a:pPr marL="12700">
              <a:lnSpc>
                <a:spcPts val="3025"/>
              </a:lnSpc>
            </a:pPr>
            <a:r>
              <a:rPr dirty="0" sz="2800" spc="-5">
                <a:latin typeface="Calibri Light"/>
                <a:cs typeface="Calibri Light"/>
              </a:rPr>
              <a:t>1,2-відкотний</a:t>
            </a:r>
            <a:r>
              <a:rPr dirty="0" sz="2800" spc="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і</a:t>
            </a:r>
            <a:endParaRPr sz="2800">
              <a:latin typeface="Calibri Light"/>
              <a:cs typeface="Calibri Light"/>
            </a:endParaRPr>
          </a:p>
          <a:p>
            <a:pPr marL="12700" marR="293370">
              <a:lnSpc>
                <a:spcPts val="3030"/>
              </a:lnSpc>
              <a:spcBef>
                <a:spcPts val="204"/>
              </a:spcBef>
            </a:pPr>
            <a:r>
              <a:rPr dirty="0" sz="2800" spc="-5">
                <a:latin typeface="Calibri Light"/>
                <a:cs typeface="Calibri Light"/>
              </a:rPr>
              <a:t>вентиляційний штреки;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З-збійки;</a:t>
            </a:r>
            <a:endParaRPr sz="2800">
              <a:latin typeface="Calibri Light"/>
              <a:cs typeface="Calibri Light"/>
            </a:endParaRPr>
          </a:p>
          <a:p>
            <a:pPr marL="12700">
              <a:lnSpc>
                <a:spcPts val="2975"/>
              </a:lnSpc>
            </a:pPr>
            <a:r>
              <a:rPr dirty="0" sz="2800" spc="-10">
                <a:latin typeface="Calibri Light"/>
                <a:cs typeface="Calibri Light"/>
              </a:rPr>
              <a:t>4-підсічний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штрек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48283"/>
            <a:ext cx="7776971" cy="545896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145528" y="751078"/>
            <a:ext cx="4846320" cy="582993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30"/>
              </a:spcBef>
            </a:pPr>
            <a:r>
              <a:rPr dirty="0" sz="2800" spc="-25">
                <a:latin typeface="Calibri Light"/>
                <a:cs typeface="Calibri Light"/>
              </a:rPr>
              <a:t>Камерна</a:t>
            </a:r>
            <a:r>
              <a:rPr dirty="0" sz="2800" spc="-75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система</a:t>
            </a:r>
            <a:r>
              <a:rPr dirty="0" sz="2800" spc="-7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розробки</a:t>
            </a:r>
            <a:r>
              <a:rPr dirty="0" sz="2800" spc="-75">
                <a:latin typeface="Calibri Light"/>
                <a:cs typeface="Calibri Light"/>
              </a:rPr>
              <a:t> </a:t>
            </a:r>
            <a:r>
              <a:rPr dirty="0" sz="2800" spc="-20">
                <a:latin typeface="Calibri Light"/>
                <a:cs typeface="Calibri Light"/>
              </a:rPr>
              <a:t>руди </a:t>
            </a:r>
            <a:r>
              <a:rPr dirty="0" sz="2800" spc="-61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з </a:t>
            </a:r>
            <a:r>
              <a:rPr dirty="0" sz="2800" spc="-25">
                <a:latin typeface="Calibri Light"/>
                <a:cs typeface="Calibri Light"/>
              </a:rPr>
              <a:t>підповерховим відбиванням </a:t>
            </a:r>
            <a:r>
              <a:rPr dirty="0" sz="2800" spc="-20">
                <a:latin typeface="Calibri Light"/>
                <a:cs typeface="Calibri Light"/>
              </a:rPr>
              <a:t> </a:t>
            </a:r>
            <a:r>
              <a:rPr dirty="0" sz="2800" spc="-15">
                <a:latin typeface="Calibri Light"/>
                <a:cs typeface="Calibri Light"/>
              </a:rPr>
              <a:t>руди </a:t>
            </a:r>
            <a:r>
              <a:rPr dirty="0" sz="2800" spc="-5">
                <a:latin typeface="Calibri Light"/>
                <a:cs typeface="Calibri Light"/>
              </a:rPr>
              <a:t>і </a:t>
            </a:r>
            <a:r>
              <a:rPr dirty="0" sz="2800" spc="-20">
                <a:latin typeface="Calibri Light"/>
                <a:cs typeface="Calibri Light"/>
              </a:rPr>
              <a:t>доставкою самохідним </a:t>
            </a:r>
            <a:r>
              <a:rPr dirty="0" sz="2800" spc="-15">
                <a:latin typeface="Calibri Light"/>
                <a:cs typeface="Calibri Light"/>
              </a:rPr>
              <a:t> </a:t>
            </a:r>
            <a:r>
              <a:rPr dirty="0" sz="2800" spc="-30">
                <a:latin typeface="Calibri Light"/>
                <a:cs typeface="Calibri Light"/>
              </a:rPr>
              <a:t>обладнанням:</a:t>
            </a:r>
            <a:endParaRPr sz="2800">
              <a:latin typeface="Calibri Light"/>
              <a:cs typeface="Calibri Light"/>
            </a:endParaRPr>
          </a:p>
          <a:p>
            <a:pPr marL="12700" marR="28575">
              <a:lnSpc>
                <a:spcPts val="3020"/>
              </a:lnSpc>
              <a:spcBef>
                <a:spcPts val="50"/>
              </a:spcBef>
            </a:pPr>
            <a:r>
              <a:rPr dirty="0" sz="2800" spc="-5">
                <a:latin typeface="Calibri Light"/>
                <a:cs typeface="Calibri Light"/>
              </a:rPr>
              <a:t>1,2-доставочний і транспортний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штреки;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3-збійка;</a:t>
            </a:r>
            <a:r>
              <a:rPr dirty="0" sz="2800" spc="1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4-підняттєві</a:t>
            </a:r>
            <a:endParaRPr sz="2800">
              <a:latin typeface="Calibri Light"/>
              <a:cs typeface="Calibri Light"/>
            </a:endParaRPr>
          </a:p>
          <a:p>
            <a:pPr marL="12700" marR="461645">
              <a:lnSpc>
                <a:spcPts val="3020"/>
              </a:lnSpc>
              <a:spcBef>
                <a:spcPts val="10"/>
              </a:spcBef>
            </a:pPr>
            <a:r>
              <a:rPr dirty="0" sz="2800" spc="-5">
                <a:latin typeface="Calibri Light"/>
                <a:cs typeface="Calibri Light"/>
              </a:rPr>
              <a:t>(висхідні) виробки; 5-межа 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камери;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6-міжетажний</a:t>
            </a:r>
            <a:r>
              <a:rPr dirty="0" sz="2800" spc="1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цілик; </a:t>
            </a:r>
            <a:r>
              <a:rPr dirty="0" sz="2800" spc="-61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7-обрушена</a:t>
            </a:r>
            <a:r>
              <a:rPr dirty="0" sz="2800" spc="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порода;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8-</a:t>
            </a:r>
            <a:endParaRPr sz="2800">
              <a:latin typeface="Calibri Light"/>
              <a:cs typeface="Calibri Light"/>
            </a:endParaRPr>
          </a:p>
          <a:p>
            <a:pPr marL="12700">
              <a:lnSpc>
                <a:spcPts val="2825"/>
              </a:lnSpc>
            </a:pPr>
            <a:r>
              <a:rPr dirty="0" sz="2800" spc="-10">
                <a:latin typeface="Calibri Light"/>
                <a:cs typeface="Calibri Light"/>
              </a:rPr>
              <a:t>міжкамерний</a:t>
            </a:r>
            <a:r>
              <a:rPr dirty="0" sz="2800" spc="-25">
                <a:latin typeface="Calibri Light"/>
                <a:cs typeface="Calibri Light"/>
              </a:rPr>
              <a:t> </a:t>
            </a:r>
            <a:r>
              <a:rPr dirty="0" sz="2800">
                <a:latin typeface="Calibri Light"/>
                <a:cs typeface="Calibri Light"/>
              </a:rPr>
              <a:t>цілик;</a:t>
            </a:r>
            <a:r>
              <a:rPr dirty="0" sz="2800" spc="-15">
                <a:latin typeface="Calibri Light"/>
                <a:cs typeface="Calibri Light"/>
              </a:rPr>
              <a:t> </a:t>
            </a:r>
            <a:r>
              <a:rPr dirty="0" sz="2800">
                <a:latin typeface="Calibri Light"/>
                <a:cs typeface="Calibri Light"/>
              </a:rPr>
              <a:t>9-</a:t>
            </a:r>
            <a:endParaRPr sz="2800">
              <a:latin typeface="Calibri Light"/>
              <a:cs typeface="Calibri Light"/>
            </a:endParaRPr>
          </a:p>
          <a:p>
            <a:pPr marL="12700" marR="971550">
              <a:lnSpc>
                <a:spcPts val="3020"/>
              </a:lnSpc>
              <a:spcBef>
                <a:spcPts val="215"/>
              </a:spcBef>
            </a:pPr>
            <a:r>
              <a:rPr dirty="0" sz="2800" spc="-5">
                <a:latin typeface="Calibri Light"/>
                <a:cs typeface="Calibri Light"/>
              </a:rPr>
              <a:t>вентиляційний</a:t>
            </a:r>
            <a:r>
              <a:rPr dirty="0" sz="2800" spc="-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штрек;</a:t>
            </a:r>
            <a:r>
              <a:rPr dirty="0" sz="2800" spc="1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10- </a:t>
            </a:r>
            <a:r>
              <a:rPr dirty="0" sz="2800" spc="-6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рудоспуск;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11-бурові 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підповерхові</a:t>
            </a:r>
            <a:r>
              <a:rPr dirty="0" sz="2800" spc="-3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штреки;</a:t>
            </a:r>
            <a:r>
              <a:rPr dirty="0" sz="2800" spc="-10">
                <a:latin typeface="Calibri Light"/>
                <a:cs typeface="Calibri Light"/>
              </a:rPr>
              <a:t> </a:t>
            </a:r>
            <a:r>
              <a:rPr dirty="0" sz="2800">
                <a:latin typeface="Calibri Light"/>
                <a:cs typeface="Calibri Light"/>
              </a:rPr>
              <a:t>12-</a:t>
            </a:r>
            <a:endParaRPr sz="2800">
              <a:latin typeface="Calibri Light"/>
              <a:cs typeface="Calibri Light"/>
            </a:endParaRPr>
          </a:p>
          <a:p>
            <a:pPr marL="12700" marR="481330">
              <a:lnSpc>
                <a:spcPts val="3020"/>
              </a:lnSpc>
              <a:spcBef>
                <a:spcPts val="15"/>
              </a:spcBef>
              <a:tabLst>
                <a:tab pos="2557780" algn="l"/>
              </a:tabLst>
            </a:pPr>
            <a:r>
              <a:rPr dirty="0" sz="2800" spc="-10">
                <a:latin typeface="Calibri Light"/>
                <a:cs typeface="Calibri Light"/>
              </a:rPr>
              <a:t>свердл</a:t>
            </a:r>
            <a:r>
              <a:rPr dirty="0" sz="2800">
                <a:latin typeface="Calibri Light"/>
                <a:cs typeface="Calibri Light"/>
              </a:rPr>
              <a:t>о</a:t>
            </a:r>
            <a:r>
              <a:rPr dirty="0" sz="2800" spc="-5">
                <a:latin typeface="Calibri Light"/>
                <a:cs typeface="Calibri Light"/>
              </a:rPr>
              <a:t>вини;</a:t>
            </a:r>
            <a:r>
              <a:rPr dirty="0" sz="2800">
                <a:latin typeface="Calibri Light"/>
                <a:cs typeface="Calibri Light"/>
              </a:rPr>
              <a:t>	</a:t>
            </a:r>
            <a:r>
              <a:rPr dirty="0" sz="2800" spc="-5">
                <a:latin typeface="Calibri Light"/>
                <a:cs typeface="Calibri Light"/>
              </a:rPr>
              <a:t>1</a:t>
            </a:r>
            <a:r>
              <a:rPr dirty="0" sz="2800">
                <a:latin typeface="Calibri Light"/>
                <a:cs typeface="Calibri Light"/>
              </a:rPr>
              <a:t>3</a:t>
            </a:r>
            <a:r>
              <a:rPr dirty="0" sz="2800" spc="-10">
                <a:latin typeface="Calibri Light"/>
                <a:cs typeface="Calibri Light"/>
              </a:rPr>
              <a:t>-</a:t>
            </a:r>
            <a:r>
              <a:rPr dirty="0" sz="2800" spc="-5">
                <a:latin typeface="Calibri Light"/>
                <a:cs typeface="Calibri Light"/>
              </a:rPr>
              <a:t>вантажні  </a:t>
            </a:r>
            <a:r>
              <a:rPr dirty="0" sz="2800" spc="-10">
                <a:latin typeface="Calibri Light"/>
                <a:cs typeface="Calibri Light"/>
              </a:rPr>
              <a:t>заїзди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31" y="784859"/>
            <a:ext cx="6696456" cy="588721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61969" y="921842"/>
            <a:ext cx="484505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Камерна</a:t>
            </a:r>
            <a:r>
              <a:rPr dirty="0" u="heavy" sz="2800" spc="-8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 </a:t>
            </a:r>
            <a:r>
              <a:rPr dirty="0" u="heavy" sz="2800" spc="-2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система</a:t>
            </a:r>
            <a:r>
              <a:rPr dirty="0" u="heavy" sz="2800" spc="-7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 </a:t>
            </a:r>
            <a:r>
              <a:rPr dirty="0" u="heavy" sz="2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розробки</a:t>
            </a:r>
            <a:r>
              <a:rPr dirty="0" u="heavy" sz="2800" spc="-7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 </a:t>
            </a:r>
            <a:r>
              <a:rPr dirty="0" u="heavy" sz="2800" spc="-2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3"/>
              </a:rPr>
              <a:t>руди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1496" y="1533144"/>
            <a:ext cx="9107424" cy="514654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65828" y="921842"/>
            <a:ext cx="403542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Блоковий</a:t>
            </a:r>
            <a:r>
              <a:rPr dirty="0" u="heavy" sz="2800" spc="-8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 </a:t>
            </a:r>
            <a:r>
              <a:rPr dirty="0" u="heavy" sz="2800" spc="-1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спосіб</a:t>
            </a:r>
            <a:r>
              <a:rPr dirty="0" u="heavy" sz="2800" spc="-7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 </a:t>
            </a:r>
            <a:r>
              <a:rPr dirty="0" u="heavy" sz="2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видобутку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0492" y="1488947"/>
            <a:ext cx="9322308" cy="526694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46736"/>
            <a:ext cx="683831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475" b="1">
                <a:solidFill>
                  <a:srgbClr val="FFFF00"/>
                </a:solidFill>
                <a:latin typeface="Arial"/>
                <a:cs typeface="Arial"/>
              </a:rPr>
              <a:t>ОСНОВ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375" b="1">
                <a:solidFill>
                  <a:srgbClr val="FFFF00"/>
                </a:solidFill>
                <a:latin typeface="Arial"/>
                <a:cs typeface="Arial"/>
              </a:rPr>
              <a:t>ГІРНИЧОГ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О</a:t>
            </a:r>
            <a:r>
              <a:rPr dirty="0" sz="3500" spc="-1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3500" spc="-455" b="1">
                <a:solidFill>
                  <a:srgbClr val="FFFF00"/>
                </a:solidFill>
                <a:latin typeface="Arial"/>
                <a:cs typeface="Arial"/>
              </a:rPr>
              <a:t>В</a:t>
            </a:r>
            <a:r>
              <a:rPr dirty="0" sz="3500" spc="-465" b="1">
                <a:solidFill>
                  <a:srgbClr val="FFFF00"/>
                </a:solidFill>
                <a:latin typeface="Arial"/>
                <a:cs typeface="Arial"/>
              </a:rPr>
              <a:t>И</a:t>
            </a:r>
            <a:r>
              <a:rPr dirty="0" sz="3500" spc="-445" b="1">
                <a:solidFill>
                  <a:srgbClr val="FFFF00"/>
                </a:solidFill>
                <a:latin typeface="Arial"/>
                <a:cs typeface="Arial"/>
              </a:rPr>
              <a:t>РОБНИЦТВА</a:t>
            </a:r>
            <a:endParaRPr sz="3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27502" y="921842"/>
            <a:ext cx="671512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2800" spc="-2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Підрівневий</a:t>
            </a:r>
            <a:r>
              <a:rPr dirty="0" u="heavy" sz="2800" spc="-7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 </a:t>
            </a:r>
            <a:r>
              <a:rPr dirty="0" u="heavy" sz="2800" spc="-3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обрушувальний</a:t>
            </a:r>
            <a:r>
              <a:rPr dirty="0" u="heavy" sz="2800" spc="-7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 </a:t>
            </a:r>
            <a:r>
              <a:rPr dirty="0" u="heavy" sz="2800" spc="-1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спосіб</a:t>
            </a:r>
            <a:r>
              <a:rPr dirty="0" u="heavy" sz="2800" spc="-6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 </a:t>
            </a:r>
            <a:r>
              <a:rPr dirty="0" u="heavy" sz="2800" spc="-2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 Light"/>
                <a:cs typeface="Calibri Light"/>
                <a:hlinkClick r:id="rId2"/>
              </a:rPr>
              <a:t>розробки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0327" y="1450847"/>
            <a:ext cx="9392412" cy="5305041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4888" y="779221"/>
            <a:ext cx="11650980" cy="1604645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34"/>
              </a:spcBef>
            </a:pPr>
            <a:r>
              <a:rPr dirty="0" sz="2800" spc="-25">
                <a:latin typeface="Calibri Light"/>
                <a:cs typeface="Calibri Light"/>
              </a:rPr>
              <a:t>Камерна </a:t>
            </a:r>
            <a:r>
              <a:rPr dirty="0" sz="2800" spc="-20">
                <a:latin typeface="Calibri Light"/>
                <a:cs typeface="Calibri Light"/>
              </a:rPr>
              <a:t>система </a:t>
            </a:r>
            <a:r>
              <a:rPr dirty="0" sz="2800" spc="-25">
                <a:latin typeface="Calibri Light"/>
                <a:cs typeface="Calibri Light"/>
              </a:rPr>
              <a:t>розробки кам’яної </a:t>
            </a:r>
            <a:r>
              <a:rPr dirty="0" sz="2800" spc="-15">
                <a:latin typeface="Calibri Light"/>
                <a:cs typeface="Calibri Light"/>
              </a:rPr>
              <a:t>солі </a:t>
            </a:r>
            <a:r>
              <a:rPr dirty="0" sz="2800" spc="-5">
                <a:latin typeface="Calibri Light"/>
                <a:cs typeface="Calibri Light"/>
              </a:rPr>
              <a:t>з </a:t>
            </a:r>
            <a:r>
              <a:rPr dirty="0" sz="2800" spc="-25">
                <a:latin typeface="Calibri Light"/>
                <a:cs typeface="Calibri Light"/>
              </a:rPr>
              <a:t>шпуровою </a:t>
            </a:r>
            <a:r>
              <a:rPr dirty="0" sz="2800" spc="-20">
                <a:latin typeface="Calibri Light"/>
                <a:cs typeface="Calibri Light"/>
              </a:rPr>
              <a:t>відбійкою </a:t>
            </a:r>
            <a:r>
              <a:rPr dirty="0" sz="2800" spc="-15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стелеуступними</a:t>
            </a:r>
            <a:r>
              <a:rPr dirty="0" sz="2800" spc="-60">
                <a:latin typeface="Calibri Light"/>
                <a:cs typeface="Calibri Light"/>
              </a:rPr>
              <a:t> </a:t>
            </a:r>
            <a:r>
              <a:rPr dirty="0" sz="2800" spc="-25">
                <a:latin typeface="Calibri Light"/>
                <a:cs typeface="Calibri Light"/>
              </a:rPr>
              <a:t>вибоями:</a:t>
            </a:r>
            <a:r>
              <a:rPr dirty="0" sz="2800" spc="-5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1,2-відкотний</a:t>
            </a:r>
            <a:r>
              <a:rPr dirty="0" sz="2800" spc="5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і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вентиляційний</a:t>
            </a:r>
            <a:r>
              <a:rPr dirty="0" sz="2800" spc="3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штреки;</a:t>
            </a:r>
            <a:r>
              <a:rPr dirty="0" sz="2800" spc="3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3-камери;</a:t>
            </a:r>
            <a:r>
              <a:rPr dirty="0" sz="2800" spc="35">
                <a:latin typeface="Calibri Light"/>
                <a:cs typeface="Calibri Light"/>
              </a:rPr>
              <a:t> </a:t>
            </a:r>
            <a:r>
              <a:rPr dirty="0" sz="2800" spc="5">
                <a:latin typeface="Calibri Light"/>
                <a:cs typeface="Calibri Light"/>
              </a:rPr>
              <a:t>4- </a:t>
            </a:r>
            <a:r>
              <a:rPr dirty="0" sz="2800" spc="-61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заїзди;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5-збійки;</a:t>
            </a:r>
            <a:r>
              <a:rPr dirty="0" sz="2800" spc="2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6-шпури;</a:t>
            </a:r>
            <a:r>
              <a:rPr dirty="0" sz="2800" spc="4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7-підсічна</a:t>
            </a:r>
            <a:r>
              <a:rPr dirty="0" sz="2800" spc="25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щілина;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8,11-скреперна</a:t>
            </a:r>
            <a:r>
              <a:rPr dirty="0" sz="2800" spc="50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лебідка</a:t>
            </a:r>
            <a:r>
              <a:rPr dirty="0" sz="280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і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 spc="-10">
                <a:latin typeface="Calibri Light"/>
                <a:cs typeface="Calibri Light"/>
              </a:rPr>
              <a:t>ківш;</a:t>
            </a:r>
            <a:endParaRPr sz="2800">
              <a:latin typeface="Calibri Light"/>
              <a:cs typeface="Calibri Light"/>
            </a:endParaRPr>
          </a:p>
          <a:p>
            <a:pPr marL="12700">
              <a:lnSpc>
                <a:spcPts val="3025"/>
              </a:lnSpc>
            </a:pPr>
            <a:r>
              <a:rPr dirty="0" sz="2800" spc="-5">
                <a:latin typeface="Calibri Light"/>
                <a:cs typeface="Calibri Light"/>
              </a:rPr>
              <a:t>9-вагонетки;</a:t>
            </a:r>
            <a:r>
              <a:rPr dirty="0" sz="2800" spc="10">
                <a:latin typeface="Calibri Light"/>
                <a:cs typeface="Calibri Light"/>
              </a:rPr>
              <a:t> </a:t>
            </a:r>
            <a:r>
              <a:rPr dirty="0" sz="2800" spc="-5">
                <a:latin typeface="Calibri Light"/>
                <a:cs typeface="Calibri Light"/>
              </a:rPr>
              <a:t>10-навантажувальний</a:t>
            </a:r>
            <a:r>
              <a:rPr dirty="0" sz="2800" spc="5">
                <a:latin typeface="Calibri Light"/>
                <a:cs typeface="Calibri Light"/>
              </a:rPr>
              <a:t> </a:t>
            </a:r>
            <a:r>
              <a:rPr dirty="0" sz="2800">
                <a:latin typeface="Calibri Light"/>
                <a:cs typeface="Calibri Light"/>
              </a:rPr>
              <a:t>жолоб; </a:t>
            </a:r>
            <a:r>
              <a:rPr dirty="0" sz="2800" spc="-10">
                <a:latin typeface="Calibri Light"/>
                <a:cs typeface="Calibri Light"/>
              </a:rPr>
              <a:t>12-цілики</a:t>
            </a:r>
            <a:endParaRPr sz="28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6572" y="2441446"/>
            <a:ext cx="10517124" cy="43327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6939" y="674601"/>
            <a:ext cx="9276715" cy="3638550"/>
          </a:xfrm>
          <a:prstGeom prst="rect">
            <a:avLst/>
          </a:prstGeom>
        </p:spPr>
        <p:txBody>
          <a:bodyPr wrap="square" lIns="0" tIns="145415" rIns="0" bIns="0" rtlCol="0" vert="horz">
            <a:spAutoFit/>
          </a:bodyPr>
          <a:lstStyle/>
          <a:p>
            <a:pPr algn="ctr" marL="948055">
              <a:lnSpc>
                <a:spcPct val="100000"/>
              </a:lnSpc>
              <a:spcBef>
                <a:spcPts val="1145"/>
              </a:spcBef>
            </a:pPr>
            <a:r>
              <a:rPr dirty="0" sz="4400" spc="-35">
                <a:latin typeface="Calibri Light"/>
                <a:cs typeface="Calibri Light"/>
              </a:rPr>
              <a:t>Виймання</a:t>
            </a:r>
            <a:r>
              <a:rPr dirty="0" sz="4400" spc="-110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вугільних</a:t>
            </a:r>
            <a:r>
              <a:rPr dirty="0" sz="4400" spc="-95">
                <a:latin typeface="Calibri Light"/>
                <a:cs typeface="Calibri Light"/>
              </a:rPr>
              <a:t> </a:t>
            </a:r>
            <a:r>
              <a:rPr dirty="0" sz="4400" spc="-25">
                <a:latin typeface="Calibri Light"/>
                <a:cs typeface="Calibri Light"/>
              </a:rPr>
              <a:t>пластів</a:t>
            </a:r>
            <a:endParaRPr sz="4400">
              <a:latin typeface="Calibri Light"/>
              <a:cs typeface="Calibri Light"/>
            </a:endParaRPr>
          </a:p>
          <a:p>
            <a:pPr marL="212090">
              <a:lnSpc>
                <a:spcPct val="100000"/>
              </a:lnSpc>
              <a:spcBef>
                <a:spcPts val="550"/>
              </a:spcBef>
              <a:tabLst>
                <a:tab pos="7994650" algn="l"/>
              </a:tabLst>
            </a:pPr>
            <a:r>
              <a:rPr dirty="0" sz="2300" spc="-5">
                <a:latin typeface="Calibri"/>
                <a:cs typeface="Calibri"/>
              </a:rPr>
              <a:t>Під</a:t>
            </a:r>
            <a:r>
              <a:rPr dirty="0" sz="2300" spc="15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час</a:t>
            </a:r>
            <a:r>
              <a:rPr dirty="0" sz="2300" spc="5">
                <a:latin typeface="Calibri"/>
                <a:cs typeface="Calibri"/>
              </a:rPr>
              <a:t> </a:t>
            </a:r>
            <a:r>
              <a:rPr dirty="0" sz="2300" spc="-5">
                <a:latin typeface="Calibri"/>
                <a:cs typeface="Calibri"/>
              </a:rPr>
              <a:t>видобування</a:t>
            </a:r>
            <a:r>
              <a:rPr dirty="0" sz="2300" spc="-30">
                <a:latin typeface="Calibri"/>
                <a:cs typeface="Calibri"/>
              </a:rPr>
              <a:t> </a:t>
            </a:r>
            <a:r>
              <a:rPr dirty="0" sz="2300" spc="-5">
                <a:latin typeface="Calibri"/>
                <a:cs typeface="Calibri"/>
              </a:rPr>
              <a:t>вугілля</a:t>
            </a:r>
            <a:r>
              <a:rPr dirty="0" sz="2300">
                <a:latin typeface="Calibri"/>
                <a:cs typeface="Calibri"/>
              </a:rPr>
              <a:t> в</a:t>
            </a:r>
            <a:r>
              <a:rPr dirty="0" sz="2300" spc="20">
                <a:latin typeface="Calibri"/>
                <a:cs typeface="Calibri"/>
              </a:rPr>
              <a:t> </a:t>
            </a:r>
            <a:r>
              <a:rPr dirty="0" sz="2300" spc="-5">
                <a:latin typeface="Calibri"/>
                <a:cs typeface="Calibri"/>
              </a:rPr>
              <a:t>очисному</a:t>
            </a:r>
            <a:r>
              <a:rPr dirty="0" sz="2300">
                <a:latin typeface="Calibri"/>
                <a:cs typeface="Calibri"/>
              </a:rPr>
              <a:t> вибої</a:t>
            </a:r>
            <a:r>
              <a:rPr dirty="0" sz="2300" spc="-20">
                <a:latin typeface="Calibri"/>
                <a:cs typeface="Calibri"/>
              </a:rPr>
              <a:t> </a:t>
            </a:r>
            <a:r>
              <a:rPr dirty="0" sz="2300" spc="-10">
                <a:latin typeface="Calibri"/>
                <a:cs typeface="Calibri"/>
              </a:rPr>
              <a:t>виконують</a:t>
            </a:r>
            <a:r>
              <a:rPr dirty="0" sz="2300">
                <a:latin typeface="Calibri"/>
                <a:cs typeface="Calibri"/>
              </a:rPr>
              <a:t> </a:t>
            </a:r>
            <a:r>
              <a:rPr dirty="0" sz="2300" spc="-5">
                <a:latin typeface="Calibri"/>
                <a:cs typeface="Calibri"/>
              </a:rPr>
              <a:t>такі	процеси:</a:t>
            </a:r>
            <a:endParaRPr sz="2300">
              <a:latin typeface="Calibri"/>
              <a:cs typeface="Calibri"/>
            </a:endParaRPr>
          </a:p>
          <a:p>
            <a:pPr marL="374015" indent="-361950">
              <a:lnSpc>
                <a:spcPct val="100000"/>
              </a:lnSpc>
              <a:spcBef>
                <a:spcPts val="1010"/>
              </a:spcBef>
              <a:buFont typeface="Microsoft Sans Serif"/>
              <a:buChar char="•"/>
              <a:tabLst>
                <a:tab pos="374015" algn="l"/>
                <a:tab pos="374650" algn="l"/>
              </a:tabLst>
            </a:pPr>
            <a:r>
              <a:rPr dirty="0" sz="2300" spc="-5" b="1">
                <a:latin typeface="Calibri"/>
                <a:cs typeface="Calibri"/>
              </a:rPr>
              <a:t>руйнування</a:t>
            </a:r>
            <a:r>
              <a:rPr dirty="0" sz="2300" spc="-30" b="1">
                <a:latin typeface="Calibri"/>
                <a:cs typeface="Calibri"/>
              </a:rPr>
              <a:t> </a:t>
            </a:r>
            <a:r>
              <a:rPr dirty="0" sz="2300" b="1">
                <a:latin typeface="Calibri"/>
                <a:cs typeface="Calibri"/>
              </a:rPr>
              <a:t>(виймання)</a:t>
            </a:r>
            <a:r>
              <a:rPr dirty="0" sz="2300" spc="-15" b="1">
                <a:latin typeface="Calibri"/>
                <a:cs typeface="Calibri"/>
              </a:rPr>
              <a:t> </a:t>
            </a:r>
            <a:r>
              <a:rPr dirty="0" sz="2300" b="1">
                <a:latin typeface="Calibri"/>
                <a:cs typeface="Calibri"/>
              </a:rPr>
              <a:t>і</a:t>
            </a:r>
            <a:r>
              <a:rPr dirty="0" sz="2300" spc="-20" b="1">
                <a:latin typeface="Calibri"/>
                <a:cs typeface="Calibri"/>
              </a:rPr>
              <a:t> </a:t>
            </a:r>
            <a:r>
              <a:rPr dirty="0" sz="2300" spc="-5" b="1">
                <a:latin typeface="Calibri"/>
                <a:cs typeface="Calibri"/>
              </a:rPr>
              <a:t>вантаження</a:t>
            </a:r>
            <a:r>
              <a:rPr dirty="0" sz="2300" spc="-20" b="1">
                <a:latin typeface="Calibri"/>
                <a:cs typeface="Calibri"/>
              </a:rPr>
              <a:t> </a:t>
            </a:r>
            <a:r>
              <a:rPr dirty="0" sz="2300" spc="-5" b="1">
                <a:latin typeface="Calibri"/>
                <a:cs typeface="Calibri"/>
              </a:rPr>
              <a:t>вугілля;</a:t>
            </a:r>
            <a:endParaRPr sz="2300">
              <a:latin typeface="Calibri"/>
              <a:cs typeface="Calibri"/>
            </a:endParaRPr>
          </a:p>
          <a:p>
            <a:pPr marL="374015" indent="-361950">
              <a:lnSpc>
                <a:spcPct val="100000"/>
              </a:lnSpc>
              <a:spcBef>
                <a:spcPts val="994"/>
              </a:spcBef>
              <a:buFont typeface="Microsoft Sans Serif"/>
              <a:buChar char="•"/>
              <a:tabLst>
                <a:tab pos="374015" algn="l"/>
                <a:tab pos="374650" algn="l"/>
              </a:tabLst>
            </a:pPr>
            <a:r>
              <a:rPr dirty="0" sz="2300" b="1">
                <a:latin typeface="Calibri"/>
                <a:cs typeface="Calibri"/>
              </a:rPr>
              <a:t>транспортування</a:t>
            </a:r>
            <a:r>
              <a:rPr dirty="0" sz="2300" spc="-35" b="1">
                <a:latin typeface="Calibri"/>
                <a:cs typeface="Calibri"/>
              </a:rPr>
              <a:t> </a:t>
            </a:r>
            <a:r>
              <a:rPr dirty="0" sz="2300" spc="-5" b="1">
                <a:latin typeface="Calibri"/>
                <a:cs typeface="Calibri"/>
              </a:rPr>
              <a:t>вугілля</a:t>
            </a:r>
            <a:r>
              <a:rPr dirty="0" sz="2300" b="1">
                <a:latin typeface="Calibri"/>
                <a:cs typeface="Calibri"/>
              </a:rPr>
              <a:t> </a:t>
            </a:r>
            <a:r>
              <a:rPr dirty="0" sz="2300" spc="-10" b="1">
                <a:latin typeface="Calibri"/>
                <a:cs typeface="Calibri"/>
              </a:rPr>
              <a:t>до</a:t>
            </a:r>
            <a:r>
              <a:rPr dirty="0" sz="2300" spc="-5" b="1">
                <a:latin typeface="Calibri"/>
                <a:cs typeface="Calibri"/>
              </a:rPr>
              <a:t> </a:t>
            </a:r>
            <a:r>
              <a:rPr dirty="0" sz="2300" spc="-10" b="1">
                <a:latin typeface="Calibri"/>
                <a:cs typeface="Calibri"/>
              </a:rPr>
              <a:t>відкаточного</a:t>
            </a:r>
            <a:r>
              <a:rPr dirty="0" sz="2300" spc="-20" b="1">
                <a:latin typeface="Calibri"/>
                <a:cs typeface="Calibri"/>
              </a:rPr>
              <a:t> </a:t>
            </a:r>
            <a:r>
              <a:rPr dirty="0" sz="2300" spc="-5" b="1">
                <a:latin typeface="Calibri"/>
                <a:cs typeface="Calibri"/>
              </a:rPr>
              <a:t>штрека</a:t>
            </a:r>
            <a:r>
              <a:rPr dirty="0" sz="2300" spc="-10" b="1">
                <a:latin typeface="Calibri"/>
                <a:cs typeface="Calibri"/>
              </a:rPr>
              <a:t> </a:t>
            </a:r>
            <a:r>
              <a:rPr dirty="0" sz="2300" b="1">
                <a:latin typeface="Calibri"/>
                <a:cs typeface="Calibri"/>
              </a:rPr>
              <a:t>;</a:t>
            </a:r>
            <a:endParaRPr sz="2300">
              <a:latin typeface="Calibri"/>
              <a:cs typeface="Calibri"/>
            </a:endParaRPr>
          </a:p>
          <a:p>
            <a:pPr marL="374015" indent="-361950">
              <a:lnSpc>
                <a:spcPct val="100000"/>
              </a:lnSpc>
              <a:spcBef>
                <a:spcPts val="1000"/>
              </a:spcBef>
              <a:buFont typeface="Microsoft Sans Serif"/>
              <a:buChar char="•"/>
              <a:tabLst>
                <a:tab pos="374015" algn="l"/>
                <a:tab pos="374650" algn="l"/>
              </a:tabLst>
            </a:pPr>
            <a:r>
              <a:rPr dirty="0" sz="2300" b="1">
                <a:latin typeface="Calibri"/>
                <a:cs typeface="Calibri"/>
              </a:rPr>
              <a:t>кріплення</a:t>
            </a:r>
            <a:r>
              <a:rPr dirty="0" sz="2300" spc="-40" b="1">
                <a:latin typeface="Calibri"/>
                <a:cs typeface="Calibri"/>
              </a:rPr>
              <a:t> </a:t>
            </a:r>
            <a:r>
              <a:rPr dirty="0" sz="2300" spc="-5" b="1">
                <a:latin typeface="Calibri"/>
                <a:cs typeface="Calibri"/>
              </a:rPr>
              <a:t>привибійного</a:t>
            </a:r>
            <a:r>
              <a:rPr dirty="0" sz="2300" spc="-35" b="1">
                <a:latin typeface="Calibri"/>
                <a:cs typeface="Calibri"/>
              </a:rPr>
              <a:t> </a:t>
            </a:r>
            <a:r>
              <a:rPr dirty="0" sz="2300" spc="-10" b="1">
                <a:latin typeface="Calibri"/>
                <a:cs typeface="Calibri"/>
              </a:rPr>
              <a:t>простору</a:t>
            </a:r>
            <a:r>
              <a:rPr dirty="0" sz="2300" b="1">
                <a:latin typeface="Calibri"/>
                <a:cs typeface="Calibri"/>
              </a:rPr>
              <a:t> ;</a:t>
            </a:r>
            <a:endParaRPr sz="2300">
              <a:latin typeface="Calibri"/>
              <a:cs typeface="Calibri"/>
            </a:endParaRPr>
          </a:p>
          <a:p>
            <a:pPr marL="374015" indent="-361950">
              <a:lnSpc>
                <a:spcPct val="100000"/>
              </a:lnSpc>
              <a:spcBef>
                <a:spcPts val="1005"/>
              </a:spcBef>
              <a:buFont typeface="Microsoft Sans Serif"/>
              <a:buChar char="•"/>
              <a:tabLst>
                <a:tab pos="374015" algn="l"/>
                <a:tab pos="374650" algn="l"/>
              </a:tabLst>
            </a:pPr>
            <a:r>
              <a:rPr dirty="0" sz="2300" spc="-10" b="1">
                <a:latin typeface="Calibri"/>
                <a:cs typeface="Calibri"/>
              </a:rPr>
              <a:t>керування</a:t>
            </a:r>
            <a:r>
              <a:rPr dirty="0" sz="2300" spc="-30" b="1">
                <a:latin typeface="Calibri"/>
                <a:cs typeface="Calibri"/>
              </a:rPr>
              <a:t> </a:t>
            </a:r>
            <a:r>
              <a:rPr dirty="0" sz="2300" spc="-5" b="1">
                <a:latin typeface="Calibri"/>
                <a:cs typeface="Calibri"/>
              </a:rPr>
              <a:t>покрівлею.</a:t>
            </a:r>
            <a:endParaRPr sz="2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2300">
                <a:latin typeface="Calibri"/>
                <a:cs typeface="Calibri"/>
              </a:rPr>
              <a:t>При </a:t>
            </a:r>
            <a:r>
              <a:rPr dirty="0" sz="2300" spc="-5">
                <a:latin typeface="Calibri"/>
                <a:cs typeface="Calibri"/>
              </a:rPr>
              <a:t>цьому</a:t>
            </a:r>
            <a:r>
              <a:rPr dirty="0" sz="2300" spc="-15">
                <a:latin typeface="Calibri"/>
                <a:cs typeface="Calibri"/>
              </a:rPr>
              <a:t> </a:t>
            </a:r>
            <a:r>
              <a:rPr dirty="0" sz="2300" spc="-5">
                <a:latin typeface="Calibri"/>
                <a:cs typeface="Calibri"/>
              </a:rPr>
              <a:t>можуть</a:t>
            </a:r>
            <a:r>
              <a:rPr dirty="0" sz="2300" spc="-20">
                <a:latin typeface="Calibri"/>
                <a:cs typeface="Calibri"/>
              </a:rPr>
              <a:t> </a:t>
            </a:r>
            <a:r>
              <a:rPr dirty="0" sz="2300" spc="-5">
                <a:latin typeface="Calibri"/>
                <a:cs typeface="Calibri"/>
              </a:rPr>
              <a:t>бути</a:t>
            </a:r>
            <a:r>
              <a:rPr dirty="0" sz="2300" spc="-15">
                <a:latin typeface="Calibri"/>
                <a:cs typeface="Calibri"/>
              </a:rPr>
              <a:t> </a:t>
            </a:r>
            <a:r>
              <a:rPr dirty="0" sz="2300" spc="-5">
                <a:latin typeface="Calibri"/>
                <a:cs typeface="Calibri"/>
              </a:rPr>
              <a:t>використані</a:t>
            </a:r>
            <a:r>
              <a:rPr dirty="0" sz="2300" spc="-20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наступні</a:t>
            </a:r>
            <a:r>
              <a:rPr dirty="0" sz="2300" spc="-35">
                <a:latin typeface="Calibri"/>
                <a:cs typeface="Calibri"/>
              </a:rPr>
              <a:t> </a:t>
            </a:r>
            <a:r>
              <a:rPr dirty="0" sz="2300" spc="-5">
                <a:latin typeface="Calibri"/>
                <a:cs typeface="Calibri"/>
              </a:rPr>
              <a:t>способи </a:t>
            </a:r>
            <a:r>
              <a:rPr dirty="0" sz="2300">
                <a:latin typeface="Calibri"/>
                <a:cs typeface="Calibri"/>
              </a:rPr>
              <a:t>руйнування</a:t>
            </a:r>
            <a:r>
              <a:rPr dirty="0" sz="2300" spc="-50">
                <a:latin typeface="Calibri"/>
                <a:cs typeface="Calibri"/>
              </a:rPr>
              <a:t> </a:t>
            </a:r>
            <a:r>
              <a:rPr dirty="0" sz="2300" spc="-5">
                <a:latin typeface="Calibri"/>
                <a:cs typeface="Calibri"/>
              </a:rPr>
              <a:t>вугілля: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13340" y="5846165"/>
            <a:ext cx="1064895" cy="376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5" b="1">
                <a:latin typeface="Calibri"/>
                <a:cs typeface="Calibri"/>
              </a:rPr>
              <a:t>ме</a:t>
            </a:r>
            <a:r>
              <a:rPr dirty="0" sz="2300" spc="-10" b="1">
                <a:latin typeface="Calibri"/>
                <a:cs typeface="Calibri"/>
              </a:rPr>
              <a:t>х</a:t>
            </a:r>
            <a:r>
              <a:rPr dirty="0" sz="2300" b="1">
                <a:latin typeface="Calibri"/>
                <a:cs typeface="Calibri"/>
              </a:rPr>
              <a:t>ан</a:t>
            </a:r>
            <a:r>
              <a:rPr dirty="0" sz="2300" spc="-15" b="1">
                <a:latin typeface="Calibri"/>
                <a:cs typeface="Calibri"/>
              </a:rPr>
              <a:t>о</a:t>
            </a:r>
            <a:r>
              <a:rPr dirty="0" sz="2300" b="1">
                <a:latin typeface="Calibri"/>
                <a:cs typeface="Calibri"/>
              </a:rPr>
              <a:t>-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6939" y="4286280"/>
            <a:ext cx="8790305" cy="2287270"/>
          </a:xfrm>
          <a:prstGeom prst="rect">
            <a:avLst/>
          </a:prstGeom>
        </p:spPr>
        <p:txBody>
          <a:bodyPr wrap="square" lIns="0" tIns="139700" rIns="0" bIns="0" rtlCol="0" vert="horz">
            <a:spAutoFit/>
          </a:bodyPr>
          <a:lstStyle/>
          <a:p>
            <a:pPr marL="374015" indent="-361950">
              <a:lnSpc>
                <a:spcPct val="100000"/>
              </a:lnSpc>
              <a:spcBef>
                <a:spcPts val="1100"/>
              </a:spcBef>
              <a:buFont typeface="Microsoft Sans Serif"/>
              <a:buChar char="•"/>
              <a:tabLst>
                <a:tab pos="374015" algn="l"/>
                <a:tab pos="374650" algn="l"/>
              </a:tabLst>
            </a:pPr>
            <a:r>
              <a:rPr dirty="0" sz="2300" spc="-5" b="1">
                <a:latin typeface="Calibri"/>
                <a:cs typeface="Calibri"/>
              </a:rPr>
              <a:t>механічний</a:t>
            </a:r>
            <a:r>
              <a:rPr dirty="0" sz="2300" spc="5" b="1">
                <a:latin typeface="Calibri"/>
                <a:cs typeface="Calibri"/>
              </a:rPr>
              <a:t> </a:t>
            </a:r>
            <a:r>
              <a:rPr dirty="0" sz="2300" spc="-10" b="1">
                <a:latin typeface="Calibri"/>
                <a:cs typeface="Calibri"/>
              </a:rPr>
              <a:t>(комбайнами,</a:t>
            </a:r>
            <a:r>
              <a:rPr dirty="0" sz="2300" spc="10" b="1">
                <a:latin typeface="Calibri"/>
                <a:cs typeface="Calibri"/>
              </a:rPr>
              <a:t> </a:t>
            </a:r>
            <a:r>
              <a:rPr dirty="0" sz="2300" spc="-10" b="1">
                <a:latin typeface="Calibri"/>
                <a:cs typeface="Calibri"/>
              </a:rPr>
              <a:t>стругами,</a:t>
            </a:r>
            <a:r>
              <a:rPr dirty="0" sz="2300" spc="10" b="1">
                <a:latin typeface="Calibri"/>
                <a:cs typeface="Calibri"/>
              </a:rPr>
              <a:t> </a:t>
            </a:r>
            <a:r>
              <a:rPr dirty="0" sz="2300" spc="-10" b="1">
                <a:latin typeface="Calibri"/>
                <a:cs typeface="Calibri"/>
              </a:rPr>
              <a:t>відбійними</a:t>
            </a:r>
            <a:r>
              <a:rPr dirty="0" sz="2300" spc="5" b="1">
                <a:latin typeface="Calibri"/>
                <a:cs typeface="Calibri"/>
              </a:rPr>
              <a:t> </a:t>
            </a:r>
            <a:r>
              <a:rPr dirty="0" sz="2300" spc="-10" b="1">
                <a:latin typeface="Calibri"/>
                <a:cs typeface="Calibri"/>
              </a:rPr>
              <a:t>молотками);</a:t>
            </a:r>
            <a:endParaRPr sz="2300">
              <a:latin typeface="Calibri"/>
              <a:cs typeface="Calibri"/>
            </a:endParaRPr>
          </a:p>
          <a:p>
            <a:pPr marL="374015" indent="-361950">
              <a:lnSpc>
                <a:spcPct val="100000"/>
              </a:lnSpc>
              <a:spcBef>
                <a:spcPts val="1010"/>
              </a:spcBef>
              <a:buFont typeface="Microsoft Sans Serif"/>
              <a:buChar char="•"/>
              <a:tabLst>
                <a:tab pos="374015" algn="l"/>
                <a:tab pos="374650" algn="l"/>
              </a:tabLst>
            </a:pPr>
            <a:r>
              <a:rPr dirty="0" sz="2300" spc="-10" b="1">
                <a:latin typeface="Calibri"/>
                <a:cs typeface="Calibri"/>
              </a:rPr>
              <a:t>буровибуховий;</a:t>
            </a:r>
            <a:endParaRPr sz="2300">
              <a:latin typeface="Calibri"/>
              <a:cs typeface="Calibri"/>
            </a:endParaRPr>
          </a:p>
          <a:p>
            <a:pPr marL="374015" indent="-361950">
              <a:lnSpc>
                <a:spcPct val="100000"/>
              </a:lnSpc>
              <a:spcBef>
                <a:spcPts val="1000"/>
              </a:spcBef>
              <a:buFont typeface="Microsoft Sans Serif"/>
              <a:buChar char="•"/>
              <a:tabLst>
                <a:tab pos="374015" algn="l"/>
                <a:tab pos="374650" algn="l"/>
              </a:tabLst>
            </a:pPr>
            <a:r>
              <a:rPr dirty="0" sz="2300" b="1">
                <a:latin typeface="Calibri"/>
                <a:cs typeface="Calibri"/>
              </a:rPr>
              <a:t>гідравлічний</a:t>
            </a:r>
            <a:r>
              <a:rPr dirty="0" sz="2300" spc="-20" b="1">
                <a:latin typeface="Calibri"/>
                <a:cs typeface="Calibri"/>
              </a:rPr>
              <a:t> </a:t>
            </a:r>
            <a:r>
              <a:rPr dirty="0" sz="2300" spc="-10" b="1">
                <a:latin typeface="Calibri"/>
                <a:cs typeface="Calibri"/>
              </a:rPr>
              <a:t>(струменем</a:t>
            </a:r>
            <a:r>
              <a:rPr dirty="0" sz="2300" spc="-30" b="1">
                <a:latin typeface="Calibri"/>
                <a:cs typeface="Calibri"/>
              </a:rPr>
              <a:t> </a:t>
            </a:r>
            <a:r>
              <a:rPr dirty="0" sz="2300" spc="-20" b="1">
                <a:latin typeface="Calibri"/>
                <a:cs typeface="Calibri"/>
              </a:rPr>
              <a:t>води</a:t>
            </a:r>
            <a:r>
              <a:rPr dirty="0" sz="2300" spc="-15" b="1">
                <a:latin typeface="Calibri"/>
                <a:cs typeface="Calibri"/>
              </a:rPr>
              <a:t> </a:t>
            </a:r>
            <a:r>
              <a:rPr dirty="0" sz="2300" spc="-5" b="1">
                <a:latin typeface="Calibri"/>
                <a:cs typeface="Calibri"/>
              </a:rPr>
              <a:t>під</a:t>
            </a:r>
            <a:r>
              <a:rPr dirty="0" sz="2300" spc="-10" b="1">
                <a:latin typeface="Calibri"/>
                <a:cs typeface="Calibri"/>
              </a:rPr>
              <a:t> </a:t>
            </a:r>
            <a:r>
              <a:rPr dirty="0" sz="2300" b="1">
                <a:latin typeface="Calibri"/>
                <a:cs typeface="Calibri"/>
              </a:rPr>
              <a:t>високим</a:t>
            </a:r>
            <a:r>
              <a:rPr dirty="0" sz="2300" spc="-25" b="1">
                <a:latin typeface="Calibri"/>
                <a:cs typeface="Calibri"/>
              </a:rPr>
              <a:t> </a:t>
            </a:r>
            <a:r>
              <a:rPr dirty="0" sz="2300" spc="-5" b="1">
                <a:latin typeface="Calibri"/>
                <a:cs typeface="Calibri"/>
              </a:rPr>
              <a:t>тиском</a:t>
            </a:r>
            <a:r>
              <a:rPr dirty="0" sz="2300" spc="-20" b="1">
                <a:latin typeface="Calibri"/>
                <a:cs typeface="Calibri"/>
              </a:rPr>
              <a:t> </a:t>
            </a:r>
            <a:r>
              <a:rPr dirty="0" sz="2300" b="1">
                <a:latin typeface="Calibri"/>
                <a:cs typeface="Calibri"/>
              </a:rPr>
              <a:t>);</a:t>
            </a:r>
            <a:endParaRPr sz="2300">
              <a:latin typeface="Calibri"/>
              <a:cs typeface="Calibri"/>
            </a:endParaRPr>
          </a:p>
          <a:p>
            <a:pPr marL="306705" indent="-294640">
              <a:lnSpc>
                <a:spcPct val="100000"/>
              </a:lnSpc>
              <a:spcBef>
                <a:spcPts val="994"/>
              </a:spcBef>
              <a:buFont typeface="Microsoft Sans Serif"/>
              <a:buChar char="•"/>
              <a:tabLst>
                <a:tab pos="306705" algn="l"/>
                <a:tab pos="307340" algn="l"/>
                <a:tab pos="2408555" algn="l"/>
                <a:tab pos="5784850" algn="l"/>
              </a:tabLst>
            </a:pPr>
            <a:r>
              <a:rPr dirty="0" sz="2300" spc="-5" b="1">
                <a:latin typeface="Calibri"/>
                <a:cs typeface="Calibri"/>
              </a:rPr>
              <a:t>комбіновані	(механо-гідравлічний,	</a:t>
            </a:r>
            <a:r>
              <a:rPr dirty="0" sz="2300" spc="-10" b="1">
                <a:latin typeface="Calibri"/>
                <a:cs typeface="Calibri"/>
              </a:rPr>
              <a:t>вибухово-гідравлічний,</a:t>
            </a:r>
            <a:endParaRPr sz="23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</a:pPr>
            <a:r>
              <a:rPr dirty="0" sz="2300" spc="-5" b="1">
                <a:latin typeface="Calibri"/>
                <a:cs typeface="Calibri"/>
              </a:rPr>
              <a:t>вибуховий).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9590" y="705434"/>
            <a:ext cx="11452225" cy="56997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905">
              <a:lnSpc>
                <a:spcPts val="4810"/>
              </a:lnSpc>
              <a:spcBef>
                <a:spcPts val="105"/>
              </a:spcBef>
            </a:pPr>
            <a:r>
              <a:rPr dirty="0" sz="4400" spc="-25">
                <a:latin typeface="Calibri Light"/>
                <a:cs typeface="Calibri Light"/>
              </a:rPr>
              <a:t>Типи</a:t>
            </a:r>
            <a:r>
              <a:rPr dirty="0" sz="4400" spc="-12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вибоїв</a:t>
            </a:r>
            <a:endParaRPr sz="4400">
              <a:latin typeface="Calibri Light"/>
              <a:cs typeface="Calibri Light"/>
            </a:endParaRPr>
          </a:p>
          <a:p>
            <a:pPr algn="just" marL="335280">
              <a:lnSpc>
                <a:spcPts val="2890"/>
              </a:lnSpc>
            </a:pPr>
            <a:r>
              <a:rPr dirty="0" sz="2800" spc="-10">
                <a:latin typeface="Calibri"/>
                <a:cs typeface="Calibri"/>
              </a:rPr>
              <a:t>Залежно</a:t>
            </a:r>
            <a:r>
              <a:rPr dirty="0" sz="2800" spc="434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від</a:t>
            </a:r>
            <a:r>
              <a:rPr dirty="0" sz="2800" spc="434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наявності</a:t>
            </a:r>
            <a:r>
              <a:rPr dirty="0" sz="2800" spc="44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</a:t>
            </a:r>
            <a:r>
              <a:rPr dirty="0" sz="2800" spc="44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горизонтальній</a:t>
            </a:r>
            <a:r>
              <a:rPr dirty="0" sz="2800" spc="45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виробці</a:t>
            </a:r>
            <a:r>
              <a:rPr dirty="0" sz="2800" spc="434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вугільного</a:t>
            </a:r>
            <a:r>
              <a:rPr dirty="0" sz="2800" spc="434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пласта</a:t>
            </a:r>
            <a:r>
              <a:rPr dirty="0" sz="2800" spc="44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для</a:t>
            </a:r>
            <a:endParaRPr sz="2800">
              <a:latin typeface="Calibri"/>
              <a:cs typeface="Calibri"/>
            </a:endParaRPr>
          </a:p>
          <a:p>
            <a:pPr algn="just" marL="12700" marR="7620">
              <a:lnSpc>
                <a:spcPct val="100000"/>
              </a:lnSpc>
            </a:pPr>
            <a:r>
              <a:rPr dirty="0" sz="2800" spc="-10">
                <a:latin typeface="Calibri"/>
                <a:cs typeface="Calibri"/>
              </a:rPr>
              <a:t>горизонтальних </a:t>
            </a:r>
            <a:r>
              <a:rPr dirty="0" sz="2800" spc="-5">
                <a:latin typeface="Calibri"/>
                <a:cs typeface="Calibri"/>
              </a:rPr>
              <a:t>і </a:t>
            </a:r>
            <a:r>
              <a:rPr dirty="0" sz="2800" spc="-10">
                <a:latin typeface="Calibri"/>
                <a:cs typeface="Calibri"/>
              </a:rPr>
              <a:t>похилих виробок </a:t>
            </a:r>
            <a:r>
              <a:rPr dirty="0" sz="2800" spc="-5">
                <a:latin typeface="Calibri"/>
                <a:cs typeface="Calibri"/>
              </a:rPr>
              <a:t>розрізняють </a:t>
            </a:r>
            <a:r>
              <a:rPr dirty="0" sz="2800" spc="-10">
                <a:latin typeface="Calibri"/>
                <a:cs typeface="Calibri"/>
              </a:rPr>
              <a:t>проведення </a:t>
            </a:r>
            <a:r>
              <a:rPr dirty="0" sz="2800" spc="-15" b="1">
                <a:latin typeface="Calibri"/>
                <a:cs typeface="Calibri"/>
              </a:rPr>
              <a:t>однорідним </a:t>
            </a:r>
            <a:r>
              <a:rPr dirty="0" sz="2800" spc="-10" b="1">
                <a:latin typeface="Calibri"/>
                <a:cs typeface="Calibri"/>
              </a:rPr>
              <a:t> </a:t>
            </a:r>
            <a:r>
              <a:rPr dirty="0" sz="2800" spc="-5" b="1">
                <a:latin typeface="Calibri"/>
                <a:cs typeface="Calibri"/>
              </a:rPr>
              <a:t>вибоєм</a:t>
            </a:r>
            <a:r>
              <a:rPr dirty="0" sz="2800" spc="-5">
                <a:latin typeface="Calibri"/>
                <a:cs typeface="Calibri"/>
              </a:rPr>
              <a:t>: в </a:t>
            </a:r>
            <a:r>
              <a:rPr dirty="0" sz="2800" spc="-20">
                <a:latin typeface="Calibri"/>
                <a:cs typeface="Calibri"/>
              </a:rPr>
              <a:t>породі </a:t>
            </a:r>
            <a:r>
              <a:rPr dirty="0" sz="2800" spc="-5">
                <a:latin typeface="Calibri"/>
                <a:cs typeface="Calibri"/>
              </a:rPr>
              <a:t>чи в вугільному пласті, або </a:t>
            </a:r>
            <a:r>
              <a:rPr dirty="0" sz="2800" spc="-5" b="1">
                <a:latin typeface="Calibri"/>
                <a:cs typeface="Calibri"/>
              </a:rPr>
              <a:t>змішаним</a:t>
            </a:r>
            <a:r>
              <a:rPr dirty="0" sz="2800" spc="-5">
                <a:latin typeface="Calibri"/>
                <a:cs typeface="Calibri"/>
              </a:rPr>
              <a:t>: </a:t>
            </a:r>
            <a:r>
              <a:rPr dirty="0" sz="2800">
                <a:latin typeface="Calibri"/>
                <a:cs typeface="Calibri"/>
              </a:rPr>
              <a:t>частину </a:t>
            </a:r>
            <a:r>
              <a:rPr dirty="0" sz="2800" spc="-5">
                <a:latin typeface="Calibri"/>
                <a:cs typeface="Calibri"/>
              </a:rPr>
              <a:t>вибою 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розміщують</a:t>
            </a:r>
            <a:r>
              <a:rPr dirty="0" sz="2800" spc="3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 </a:t>
            </a:r>
            <a:r>
              <a:rPr dirty="0" sz="2800" spc="-15">
                <a:latin typeface="Calibri"/>
                <a:cs typeface="Calibri"/>
              </a:rPr>
              <a:t>породі,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другу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частину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–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пласті.</a:t>
            </a:r>
            <a:endParaRPr sz="2800">
              <a:latin typeface="Calibri"/>
              <a:cs typeface="Calibri"/>
            </a:endParaRPr>
          </a:p>
          <a:p>
            <a:pPr algn="just" marL="12700" marR="5080" indent="403860">
              <a:lnSpc>
                <a:spcPct val="100000"/>
              </a:lnSpc>
            </a:pPr>
            <a:r>
              <a:rPr dirty="0" sz="2800" spc="-5">
                <a:latin typeface="Calibri"/>
                <a:cs typeface="Calibri"/>
              </a:rPr>
              <a:t>У свою чергу від співвідношення ширини </a:t>
            </a:r>
            <a:r>
              <a:rPr dirty="0" sz="2800" spc="-10">
                <a:latin typeface="Calibri"/>
                <a:cs typeface="Calibri"/>
              </a:rPr>
              <a:t>вугільного </a:t>
            </a:r>
            <a:r>
              <a:rPr dirty="0" sz="2800" spc="-5">
                <a:latin typeface="Calibri"/>
                <a:cs typeface="Calibri"/>
              </a:rPr>
              <a:t>і </a:t>
            </a:r>
            <a:r>
              <a:rPr dirty="0" sz="2800" spc="-20">
                <a:latin typeface="Calibri"/>
                <a:cs typeface="Calibri"/>
              </a:rPr>
              <a:t>породного </a:t>
            </a:r>
            <a:r>
              <a:rPr dirty="0" sz="2800" spc="-5">
                <a:latin typeface="Calibri"/>
                <a:cs typeface="Calibri"/>
              </a:rPr>
              <a:t>вибоїв 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розрізняють</a:t>
            </a:r>
            <a:r>
              <a:rPr dirty="0" sz="2800">
                <a:latin typeface="Calibri"/>
                <a:cs typeface="Calibri"/>
              </a:rPr>
              <a:t> способи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10" b="1" i="1">
                <a:latin typeface="Calibri"/>
                <a:cs typeface="Calibri"/>
              </a:rPr>
              <a:t>проведення</a:t>
            </a:r>
            <a:r>
              <a:rPr dirty="0" sz="2800" spc="-5" b="1" i="1">
                <a:latin typeface="Calibri"/>
                <a:cs typeface="Calibri"/>
              </a:rPr>
              <a:t> цих</a:t>
            </a:r>
            <a:r>
              <a:rPr dirty="0" sz="2800" b="1" i="1">
                <a:latin typeface="Calibri"/>
                <a:cs typeface="Calibri"/>
              </a:rPr>
              <a:t> </a:t>
            </a:r>
            <a:r>
              <a:rPr dirty="0" sz="2800" spc="-5" b="1" i="1">
                <a:latin typeface="Calibri"/>
                <a:cs typeface="Calibri"/>
              </a:rPr>
              <a:t>виробок</a:t>
            </a:r>
            <a:r>
              <a:rPr dirty="0" sz="2800" b="1" i="1">
                <a:latin typeface="Calibri"/>
                <a:cs typeface="Calibri"/>
              </a:rPr>
              <a:t> </a:t>
            </a:r>
            <a:r>
              <a:rPr dirty="0" sz="2800" spc="-10" b="1" i="1">
                <a:latin typeface="Calibri"/>
                <a:cs typeface="Calibri"/>
              </a:rPr>
              <a:t>вузьким</a:t>
            </a:r>
            <a:r>
              <a:rPr dirty="0" sz="2800" spc="-5" b="1" i="1">
                <a:latin typeface="Calibri"/>
                <a:cs typeface="Calibri"/>
              </a:rPr>
              <a:t> </a:t>
            </a:r>
            <a:r>
              <a:rPr dirty="0" sz="2800" spc="-10" b="1" i="1">
                <a:latin typeface="Calibri"/>
                <a:cs typeface="Calibri"/>
              </a:rPr>
              <a:t>та</a:t>
            </a:r>
            <a:r>
              <a:rPr dirty="0" sz="2800" spc="-5" b="1" i="1">
                <a:latin typeface="Calibri"/>
                <a:cs typeface="Calibri"/>
              </a:rPr>
              <a:t> широким </a:t>
            </a:r>
            <a:r>
              <a:rPr dirty="0" sz="2800" b="1" i="1">
                <a:latin typeface="Calibri"/>
                <a:cs typeface="Calibri"/>
              </a:rPr>
              <a:t> </a:t>
            </a:r>
            <a:r>
              <a:rPr dirty="0" sz="2800" spc="-5" b="1" i="1">
                <a:latin typeface="Calibri"/>
                <a:cs typeface="Calibri"/>
              </a:rPr>
              <a:t>вибоями</a:t>
            </a:r>
            <a:r>
              <a:rPr dirty="0" sz="2800" spc="-5">
                <a:latin typeface="Calibri"/>
                <a:cs typeface="Calibri"/>
              </a:rPr>
              <a:t>.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У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першому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випадку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ширина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вибою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у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вугіллі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співпадає</a:t>
            </a:r>
            <a:r>
              <a:rPr dirty="0" sz="2800" spc="62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з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шириною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вибою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усієї</a:t>
            </a:r>
            <a:r>
              <a:rPr dirty="0" sz="2800" spc="-5">
                <a:latin typeface="Calibri"/>
                <a:cs typeface="Calibri"/>
              </a:rPr>
              <a:t> виробки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прохідці.</a:t>
            </a:r>
            <a:r>
              <a:rPr dirty="0" sz="2800" spc="-5">
                <a:latin typeface="Calibri"/>
                <a:cs typeface="Calibri"/>
              </a:rPr>
              <a:t> У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другому</a:t>
            </a:r>
            <a:r>
              <a:rPr dirty="0" sz="2800" spc="-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випадку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ширину 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вибою у </a:t>
            </a:r>
            <a:r>
              <a:rPr dirty="0" sz="2800" spc="-10">
                <a:latin typeface="Calibri"/>
                <a:cs typeface="Calibri"/>
              </a:rPr>
              <a:t>робочому </a:t>
            </a:r>
            <a:r>
              <a:rPr dirty="0" sz="2800" spc="-5">
                <a:latin typeface="Calibri"/>
                <a:cs typeface="Calibri"/>
              </a:rPr>
              <a:t>пласті приймають </a:t>
            </a:r>
            <a:r>
              <a:rPr dirty="0" sz="2800">
                <a:latin typeface="Calibri"/>
                <a:cs typeface="Calibri"/>
              </a:rPr>
              <a:t>значно </a:t>
            </a:r>
            <a:r>
              <a:rPr dirty="0" sz="2800" spc="-5">
                <a:latin typeface="Calibri"/>
                <a:cs typeface="Calibri"/>
              </a:rPr>
              <a:t>ширшою, </a:t>
            </a:r>
            <a:r>
              <a:rPr dirty="0" sz="2800">
                <a:latin typeface="Calibri"/>
                <a:cs typeface="Calibri"/>
              </a:rPr>
              <a:t>ніж </a:t>
            </a:r>
            <a:r>
              <a:rPr dirty="0" sz="2800" spc="-5">
                <a:latin typeface="Calibri"/>
                <a:cs typeface="Calibri"/>
              </a:rPr>
              <a:t>у </a:t>
            </a:r>
            <a:r>
              <a:rPr dirty="0" sz="2800" spc="-15">
                <a:latin typeface="Calibri"/>
                <a:cs typeface="Calibri"/>
              </a:rPr>
              <a:t>породі, </a:t>
            </a:r>
            <a:r>
              <a:rPr dirty="0" sz="2800" spc="-5">
                <a:latin typeface="Calibri"/>
                <a:cs typeface="Calibri"/>
              </a:rPr>
              <a:t>а саме 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такою,</a:t>
            </a:r>
            <a:r>
              <a:rPr dirty="0" sz="2800" spc="-10">
                <a:latin typeface="Calibri"/>
                <a:cs typeface="Calibri"/>
              </a:rPr>
              <a:t> щоб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можна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35">
                <a:latin typeface="Calibri"/>
                <a:cs typeface="Calibri"/>
              </a:rPr>
              <a:t>було</a:t>
            </a:r>
            <a:r>
              <a:rPr dirty="0" sz="2800" spc="-3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утвореному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після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виймання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вугілля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просторі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розмістити </a:t>
            </a:r>
            <a:r>
              <a:rPr dirty="0" sz="2800" spc="-30">
                <a:latin typeface="Calibri"/>
                <a:cs typeface="Calibri"/>
              </a:rPr>
              <a:t>породу, </a:t>
            </a:r>
            <a:r>
              <a:rPr dirty="0" sz="2800" spc="-25">
                <a:latin typeface="Calibri"/>
                <a:cs typeface="Calibri"/>
              </a:rPr>
              <a:t>одержану </a:t>
            </a:r>
            <a:r>
              <a:rPr dirty="0" sz="2800" spc="-5">
                <a:latin typeface="Calibri"/>
                <a:cs typeface="Calibri"/>
              </a:rPr>
              <a:t>при підриванні </a:t>
            </a:r>
            <a:r>
              <a:rPr dirty="0" sz="2800" spc="-10">
                <a:latin typeface="Calibri"/>
                <a:cs typeface="Calibri"/>
              </a:rPr>
              <a:t>її </a:t>
            </a:r>
            <a:r>
              <a:rPr dirty="0" sz="2800" spc="-5">
                <a:latin typeface="Calibri"/>
                <a:cs typeface="Calibri"/>
              </a:rPr>
              <a:t>у виробці, і </a:t>
            </a:r>
            <a:r>
              <a:rPr dirty="0" sz="2800" spc="-10">
                <a:latin typeface="Calibri"/>
                <a:cs typeface="Calibri"/>
              </a:rPr>
              <a:t>розташувати 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необхідне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технологічне</a:t>
            </a:r>
            <a:r>
              <a:rPr dirty="0" sz="2800" spc="-3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обладнання.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657471" y="705434"/>
            <a:ext cx="7259320" cy="26720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5">
                <a:latin typeface="Calibri Light"/>
                <a:cs typeface="Calibri Light"/>
              </a:rPr>
              <a:t>Типи</a:t>
            </a:r>
            <a:r>
              <a:rPr dirty="0" sz="4400" spc="-12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вибоїв</a:t>
            </a:r>
            <a:endParaRPr sz="4400">
              <a:latin typeface="Calibri Light"/>
              <a:cs typeface="Calibri Light"/>
            </a:endParaRPr>
          </a:p>
          <a:p>
            <a:pPr algn="just" marL="2754630" marR="5080">
              <a:lnSpc>
                <a:spcPct val="100000"/>
              </a:lnSpc>
              <a:spcBef>
                <a:spcPts val="2110"/>
              </a:spcBef>
            </a:pPr>
            <a:r>
              <a:rPr dirty="0" sz="2800" spc="-5">
                <a:latin typeface="Calibri"/>
                <a:cs typeface="Calibri"/>
              </a:rPr>
              <a:t>У</a:t>
            </a:r>
            <a:r>
              <a:rPr dirty="0" sz="2800" spc="60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першому</a:t>
            </a:r>
            <a:r>
              <a:rPr dirty="0" sz="2800" spc="59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випадку</a:t>
            </a:r>
            <a:r>
              <a:rPr dirty="0" sz="2800" spc="60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ширина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вибою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у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вугіллі</a:t>
            </a:r>
            <a:r>
              <a:rPr dirty="0" sz="2800" spc="-5">
                <a:latin typeface="Calibri"/>
                <a:cs typeface="Calibri"/>
              </a:rPr>
              <a:t> співпадає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з 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шириною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вибою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усієї </a:t>
            </a:r>
            <a:r>
              <a:rPr dirty="0" sz="2800" spc="-5">
                <a:latin typeface="Calibri"/>
                <a:cs typeface="Calibri"/>
              </a:rPr>
              <a:t> виробки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в </a:t>
            </a:r>
            <a:r>
              <a:rPr dirty="0" sz="2800" spc="-15">
                <a:latin typeface="Calibri"/>
                <a:cs typeface="Calibri"/>
              </a:rPr>
              <a:t>прохідці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595" y="1825750"/>
            <a:ext cx="7028688" cy="49301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748665"/>
          </a:xfrm>
          <a:custGeom>
            <a:avLst/>
            <a:gdLst/>
            <a:ahLst/>
            <a:cxnLst/>
            <a:rect l="l" t="t" r="r" b="b"/>
            <a:pathLst>
              <a:path w="12192000" h="748665">
                <a:moveTo>
                  <a:pt x="12192000" y="0"/>
                </a:moveTo>
                <a:lnTo>
                  <a:pt x="0" y="0"/>
                </a:lnTo>
                <a:lnTo>
                  <a:pt x="0" y="748284"/>
                </a:lnTo>
                <a:lnTo>
                  <a:pt x="12192000" y="7482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5889" y="46736"/>
            <a:ext cx="683831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75"/>
              <a:t>ОСНОВ</a:t>
            </a:r>
            <a:r>
              <a:rPr dirty="0" spc="-455"/>
              <a:t>И</a:t>
            </a:r>
            <a:r>
              <a:rPr dirty="0" spc="-175"/>
              <a:t> </a:t>
            </a:r>
            <a:r>
              <a:rPr dirty="0" spc="-375"/>
              <a:t>ГІРНИЧОГ</a:t>
            </a:r>
            <a:r>
              <a:rPr dirty="0" spc="-465"/>
              <a:t>О</a:t>
            </a:r>
            <a:r>
              <a:rPr dirty="0" spc="-175"/>
              <a:t> </a:t>
            </a:r>
            <a:r>
              <a:rPr dirty="0" spc="-455"/>
              <a:t>В</a:t>
            </a:r>
            <a:r>
              <a:rPr dirty="0" spc="-465"/>
              <a:t>И</a:t>
            </a:r>
            <a:r>
              <a:rPr dirty="0" spc="-445"/>
              <a:t>РОБНИЦТВА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587" y="1063750"/>
            <a:ext cx="4512564" cy="57942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657471" y="705434"/>
            <a:ext cx="7035165" cy="47123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5">
                <a:latin typeface="Calibri Light"/>
                <a:cs typeface="Calibri Light"/>
              </a:rPr>
              <a:t>Типи</a:t>
            </a:r>
            <a:r>
              <a:rPr dirty="0" sz="4400" spc="-125">
                <a:latin typeface="Calibri Light"/>
                <a:cs typeface="Calibri Light"/>
              </a:rPr>
              <a:t> </a:t>
            </a:r>
            <a:r>
              <a:rPr dirty="0" sz="4400" spc="-30">
                <a:latin typeface="Calibri Light"/>
                <a:cs typeface="Calibri Light"/>
              </a:rPr>
              <a:t>вибоїв</a:t>
            </a:r>
            <a:endParaRPr sz="4400">
              <a:latin typeface="Calibri Light"/>
              <a:cs typeface="Calibri Light"/>
            </a:endParaRPr>
          </a:p>
          <a:p>
            <a:pPr algn="just" marL="360680" marR="5080">
              <a:lnSpc>
                <a:spcPct val="90100"/>
              </a:lnSpc>
              <a:spcBef>
                <a:spcPts val="3935"/>
              </a:spcBef>
            </a:pPr>
            <a:r>
              <a:rPr dirty="0" sz="3200">
                <a:latin typeface="Calibri"/>
                <a:cs typeface="Calibri"/>
              </a:rPr>
              <a:t>У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другому</a:t>
            </a:r>
            <a:r>
              <a:rPr dirty="0" sz="3200" spc="-1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випадку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ширину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вибою</a:t>
            </a:r>
            <a:r>
              <a:rPr dirty="0" sz="3200">
                <a:latin typeface="Calibri"/>
                <a:cs typeface="Calibri"/>
              </a:rPr>
              <a:t> у </a:t>
            </a:r>
            <a:r>
              <a:rPr dirty="0" sz="3200" spc="-71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робочому</a:t>
            </a:r>
            <a:r>
              <a:rPr dirty="0" sz="3200" spc="-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пласті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приймають</a:t>
            </a:r>
            <a:r>
              <a:rPr dirty="0" sz="3200">
                <a:latin typeface="Calibri"/>
                <a:cs typeface="Calibri"/>
              </a:rPr>
              <a:t> значно 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ширшою, ніж у </a:t>
            </a:r>
            <a:r>
              <a:rPr dirty="0" sz="3200" spc="-15">
                <a:latin typeface="Calibri"/>
                <a:cs typeface="Calibri"/>
              </a:rPr>
              <a:t>породі, </a:t>
            </a:r>
            <a:r>
              <a:rPr dirty="0" sz="3200">
                <a:latin typeface="Calibri"/>
                <a:cs typeface="Calibri"/>
              </a:rPr>
              <a:t>а саме </a:t>
            </a:r>
            <a:r>
              <a:rPr dirty="0" sz="3200" spc="-15">
                <a:latin typeface="Calibri"/>
                <a:cs typeface="Calibri"/>
              </a:rPr>
              <a:t>такою, </a:t>
            </a:r>
            <a:r>
              <a:rPr dirty="0" sz="3200" spc="-10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щоб </a:t>
            </a:r>
            <a:r>
              <a:rPr dirty="0" sz="3200" spc="-10">
                <a:latin typeface="Calibri"/>
                <a:cs typeface="Calibri"/>
              </a:rPr>
              <a:t>можна </a:t>
            </a:r>
            <a:r>
              <a:rPr dirty="0" sz="3200" spc="-35">
                <a:latin typeface="Calibri"/>
                <a:cs typeface="Calibri"/>
              </a:rPr>
              <a:t>було </a:t>
            </a:r>
            <a:r>
              <a:rPr dirty="0" sz="3200">
                <a:latin typeface="Calibri"/>
                <a:cs typeface="Calibri"/>
              </a:rPr>
              <a:t>в утвореному </a:t>
            </a:r>
            <a:r>
              <a:rPr dirty="0" sz="3200" spc="-5">
                <a:latin typeface="Calibri"/>
                <a:cs typeface="Calibri"/>
              </a:rPr>
              <a:t>після </a:t>
            </a:r>
            <a:r>
              <a:rPr dirty="0" sz="3200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виймання вугілля просторі розмістити </a:t>
            </a:r>
            <a:r>
              <a:rPr dirty="0" sz="3200" spc="-710">
                <a:latin typeface="Calibri"/>
                <a:cs typeface="Calibri"/>
              </a:rPr>
              <a:t> </a:t>
            </a:r>
            <a:r>
              <a:rPr dirty="0" sz="3200" spc="-30">
                <a:latin typeface="Calibri"/>
                <a:cs typeface="Calibri"/>
              </a:rPr>
              <a:t>породу, </a:t>
            </a:r>
            <a:r>
              <a:rPr dirty="0" sz="3200" spc="-25">
                <a:latin typeface="Calibri"/>
                <a:cs typeface="Calibri"/>
              </a:rPr>
              <a:t>одержану </a:t>
            </a:r>
            <a:r>
              <a:rPr dirty="0" sz="3200">
                <a:latin typeface="Calibri"/>
                <a:cs typeface="Calibri"/>
              </a:rPr>
              <a:t>при підриванні </a:t>
            </a:r>
            <a:r>
              <a:rPr dirty="0" sz="3200" spc="-5">
                <a:latin typeface="Calibri"/>
                <a:cs typeface="Calibri"/>
              </a:rPr>
              <a:t>її </a:t>
            </a:r>
            <a:r>
              <a:rPr dirty="0" sz="3200">
                <a:latin typeface="Calibri"/>
                <a:cs typeface="Calibri"/>
              </a:rPr>
              <a:t>у 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виробці,</a:t>
            </a:r>
            <a:r>
              <a:rPr dirty="0" sz="3200">
                <a:latin typeface="Calibri"/>
                <a:cs typeface="Calibri"/>
              </a:rPr>
              <a:t> і</a:t>
            </a:r>
            <a:r>
              <a:rPr dirty="0" sz="3200" spc="5">
                <a:latin typeface="Calibri"/>
                <a:cs typeface="Calibri"/>
              </a:rPr>
              <a:t> </a:t>
            </a:r>
            <a:r>
              <a:rPr dirty="0" sz="3200" spc="-5">
                <a:latin typeface="Calibri"/>
                <a:cs typeface="Calibri"/>
              </a:rPr>
              <a:t>розташувати</a:t>
            </a:r>
            <a:r>
              <a:rPr dirty="0" sz="320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необхідне </a:t>
            </a:r>
            <a:r>
              <a:rPr dirty="0" sz="3200" spc="-710">
                <a:latin typeface="Calibri"/>
                <a:cs typeface="Calibri"/>
              </a:rPr>
              <a:t> </a:t>
            </a:r>
            <a:r>
              <a:rPr dirty="0" sz="3200" spc="-15">
                <a:latin typeface="Calibri"/>
                <a:cs typeface="Calibri"/>
              </a:rPr>
              <a:t>технологічне</a:t>
            </a:r>
            <a:r>
              <a:rPr dirty="0" sz="3200" spc="-2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обладнання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sv.kalchuk@outlook.com</dc:creator>
  <dc:title>Лекція 4. Технологія нагірного способу видобування блочного облицювального каменю</dc:title>
  <dcterms:created xsi:type="dcterms:W3CDTF">2024-10-08T11:00:02Z</dcterms:created>
  <dcterms:modified xsi:type="dcterms:W3CDTF">2024-10-08T11:00:02Z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2024-10-08T00:00:00Z</vt:filetime>
  </property>
</Properties>
</file>