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092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81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02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849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408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439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2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469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73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400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289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55693-1BF5-4F4E-A360-CBD1972AAB3A}" type="datetimeFigureOut">
              <a:rPr lang="ru-UA" smtClean="0"/>
              <a:t>24.09.2024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4C05-939F-4E8D-9818-B538E3FF5D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739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37E7C-9E9E-EC1B-7846-AFC4A75F4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408" y="317241"/>
            <a:ext cx="9019592" cy="79310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2700" dirty="0"/>
              <a:t>ДЕРЖАВНИЙ УНІВЕРСИТЕТ "ЖИТОМИРСЬКА ПОЛІТЕХНІКА"</a:t>
            </a:r>
            <a:br>
              <a:rPr lang="ru-RU" sz="2700" dirty="0"/>
            </a:br>
            <a:r>
              <a:rPr lang="ru-RU" sz="2700" dirty="0"/>
              <a:t>Кафедра </a:t>
            </a:r>
            <a:r>
              <a:rPr lang="ru-RU" sz="2700" dirty="0" err="1"/>
              <a:t>розробки</a:t>
            </a:r>
            <a:r>
              <a:rPr lang="ru-RU" sz="2700" dirty="0"/>
              <a:t> </a:t>
            </a:r>
            <a:r>
              <a:rPr lang="ru-RU" sz="2700" dirty="0" err="1"/>
              <a:t>родовищ</a:t>
            </a:r>
            <a:r>
              <a:rPr lang="ru-RU" sz="2700" dirty="0"/>
              <a:t> </a:t>
            </a:r>
            <a:r>
              <a:rPr lang="ru-RU" sz="2700" dirty="0" err="1"/>
              <a:t>корисних</a:t>
            </a:r>
            <a:r>
              <a:rPr lang="ru-RU" sz="2700" dirty="0"/>
              <a:t> </a:t>
            </a:r>
            <a:r>
              <a:rPr lang="ru-RU" sz="2700" dirty="0" err="1"/>
              <a:t>копалин</a:t>
            </a:r>
            <a:r>
              <a:rPr lang="ru-RU" sz="2700" dirty="0"/>
              <a:t> </a:t>
            </a:r>
            <a:r>
              <a:rPr lang="ru-RU" sz="2700" dirty="0" err="1"/>
              <a:t>ім</a:t>
            </a:r>
            <a:r>
              <a:rPr lang="ru-RU" sz="2700" dirty="0"/>
              <a:t>. проф. </a:t>
            </a:r>
            <a:r>
              <a:rPr lang="ru-RU" sz="2700" dirty="0" err="1"/>
              <a:t>БаккаМ.Т</a:t>
            </a:r>
            <a:r>
              <a:rPr lang="ru-RU" sz="2700" dirty="0"/>
              <a:t>.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9FEED6-8294-AFB1-319C-E8B0D5D98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408" y="2392233"/>
            <a:ext cx="9019592" cy="125412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endParaRPr lang="en-US" dirty="0"/>
          </a:p>
          <a:p>
            <a:r>
              <a:rPr lang="ru-RU" dirty="0"/>
              <a:t>ОСНОВИ ГІРНИЧОГО ВИРОБНИЦТВА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FD183-1A2A-4333-3F97-FE12FB6D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894"/>
            <a:ext cx="4618653" cy="1918282"/>
          </a:xfrm>
          <a:prstGeom prst="rect">
            <a:avLst/>
          </a:prstGeom>
        </p:spPr>
      </p:pic>
      <p:pic>
        <p:nvPicPr>
          <p:cNvPr id="1026" name="Picture 2" descr="Деякі особливості обчислення розрахункової вартості одиниці відповідного  виду товарної продукції гірничого підприємства">
            <a:extLst>
              <a:ext uri="{FF2B5EF4-FFF2-40B4-BE49-F238E27FC236}">
                <a16:creationId xmlns:a16="http://schemas.microsoft.com/office/drawing/2014/main" id="{EFDADEF0-91F9-9340-A308-20D94F05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53" y="4932070"/>
            <a:ext cx="3893974" cy="19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числення розрахункової вартості одиниці відповідного виду товарної  продукції гірничого підприємства – видобутої корисної копалини">
            <a:extLst>
              <a:ext uri="{FF2B5EF4-FFF2-40B4-BE49-F238E27FC236}">
                <a16:creationId xmlns:a16="http://schemas.microsoft.com/office/drawing/2014/main" id="{F90D6C49-22CE-9186-3535-CBBDF770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27" y="4932070"/>
            <a:ext cx="3679373" cy="19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C102E-A24E-0CD7-727F-C3A16E30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РОЗМІРИ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38E3-7E5C-4709-1314-CCED64F3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194" y="1465006"/>
            <a:ext cx="5503606" cy="517176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77500" lnSpcReduction="20000"/>
          </a:bodyPr>
          <a:lstStyle/>
          <a:p>
            <a:pPr marL="0" indent="354013" algn="just"/>
            <a:r>
              <a:rPr lang="ru-RU" dirty="0" err="1"/>
              <a:t>Під</a:t>
            </a:r>
            <a:r>
              <a:rPr lang="ru-RU" dirty="0"/>
              <a:t> блоком </a:t>
            </a:r>
            <a:r>
              <a:rPr lang="ru-RU" dirty="0" err="1"/>
              <a:t>розуміють</a:t>
            </a:r>
            <a:r>
              <a:rPr lang="ru-RU" dirty="0"/>
              <a:t> також 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підземними</a:t>
            </a:r>
            <a:r>
              <a:rPr lang="ru-RU" dirty="0"/>
              <a:t> </a:t>
            </a:r>
            <a:r>
              <a:rPr lang="ru-RU" dirty="0" err="1"/>
              <a:t>гірничими</a:t>
            </a:r>
            <a:r>
              <a:rPr lang="ru-RU" dirty="0"/>
              <a:t> </a:t>
            </a:r>
            <a:r>
              <a:rPr lang="ru-RU" dirty="0" err="1"/>
              <a:t>виробками</a:t>
            </a:r>
            <a:r>
              <a:rPr lang="ru-RU" dirty="0"/>
              <a:t> і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провітрювані</a:t>
            </a:r>
            <a:r>
              <a:rPr lang="ru-RU" dirty="0"/>
              <a:t> поля </a:t>
            </a:r>
            <a:r>
              <a:rPr lang="ru-RU" dirty="0" err="1"/>
              <a:t>декількох</a:t>
            </a:r>
            <a:r>
              <a:rPr lang="ru-RU" dirty="0"/>
              <a:t> шахт, </a:t>
            </a:r>
            <a:r>
              <a:rPr lang="ru-RU" dirty="0" err="1"/>
              <a:t>об'єднаних</a:t>
            </a:r>
            <a:r>
              <a:rPr lang="ru-RU" dirty="0"/>
              <a:t> в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гірниче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. </a:t>
            </a:r>
          </a:p>
          <a:p>
            <a:pPr marL="0" indent="354013" algn="just"/>
            <a:r>
              <a:rPr lang="ru-RU" dirty="0"/>
              <a:t>При </a:t>
            </a:r>
            <a:r>
              <a:rPr lang="ru-RU" dirty="0" err="1"/>
              <a:t>підземній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рудних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— </a:t>
            </a:r>
            <a:r>
              <a:rPr lang="ru-RU" dirty="0" err="1"/>
              <a:t>виймальна</a:t>
            </a:r>
            <a:r>
              <a:rPr lang="ru-RU" dirty="0"/>
              <a:t> </a:t>
            </a:r>
            <a:r>
              <a:rPr lang="ru-RU" dirty="0" err="1"/>
              <a:t>дільниця</a:t>
            </a:r>
            <a:r>
              <a:rPr lang="ru-RU" dirty="0"/>
              <a:t> в межах поверху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; </a:t>
            </a:r>
            <a:r>
              <a:rPr lang="ru-RU" dirty="0" err="1"/>
              <a:t>висота</a:t>
            </a:r>
            <a:r>
              <a:rPr lang="ru-RU" dirty="0"/>
              <a:t> блоку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висоті</a:t>
            </a:r>
            <a:r>
              <a:rPr lang="ru-RU" dirty="0"/>
              <a:t> поверху, ширина — </a:t>
            </a:r>
            <a:r>
              <a:rPr lang="ru-RU" dirty="0" err="1"/>
              <a:t>потужності</a:t>
            </a:r>
            <a:r>
              <a:rPr lang="ru-RU" dirty="0"/>
              <a:t> рудного </a:t>
            </a:r>
            <a:r>
              <a:rPr lang="ru-RU" dirty="0" err="1"/>
              <a:t>покладу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 </a:t>
            </a:r>
          </a:p>
          <a:p>
            <a:pPr marL="0" indent="354013" algn="just"/>
            <a:r>
              <a:rPr lang="ru-RU" dirty="0"/>
              <a:t>При </a:t>
            </a:r>
            <a:r>
              <a:rPr lang="ru-RU" dirty="0" err="1"/>
              <a:t>відкритій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— </a:t>
            </a:r>
            <a:r>
              <a:rPr lang="ru-RU" dirty="0" err="1"/>
              <a:t>частина</a:t>
            </a:r>
            <a:r>
              <a:rPr lang="ru-RU" dirty="0"/>
              <a:t> уступу,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самостійними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відбійки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виймання</a:t>
            </a:r>
            <a:r>
              <a:rPr lang="ru-RU" dirty="0"/>
              <a:t>. </a:t>
            </a:r>
            <a:r>
              <a:rPr lang="ru-RU" dirty="0" err="1"/>
              <a:t>Виділяють</a:t>
            </a:r>
            <a:r>
              <a:rPr lang="ru-RU" dirty="0"/>
              <a:t> блоки: </a:t>
            </a:r>
            <a:r>
              <a:rPr lang="ru-RU" dirty="0" err="1"/>
              <a:t>екскаваторний</a:t>
            </a:r>
            <a:r>
              <a:rPr lang="ru-RU" dirty="0"/>
              <a:t> та </a:t>
            </a:r>
            <a:r>
              <a:rPr lang="ru-RU" dirty="0" err="1"/>
              <a:t>висаджувальний</a:t>
            </a:r>
            <a:r>
              <a:rPr lang="ru-RU" dirty="0"/>
              <a:t>.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гірничої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в </a:t>
            </a:r>
            <a:r>
              <a:rPr lang="ru-RU" dirty="0" err="1"/>
              <a:t>блоці</a:t>
            </a:r>
            <a:r>
              <a:rPr lang="ru-RU" dirty="0"/>
              <a:t> повинен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безперебійну</a:t>
            </a:r>
            <a:r>
              <a:rPr lang="ru-RU" dirty="0"/>
              <a:t> роботу </a:t>
            </a:r>
            <a:r>
              <a:rPr lang="ru-RU" dirty="0" err="1"/>
              <a:t>вантажного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2-3 </a:t>
            </a:r>
            <a:r>
              <a:rPr lang="ru-RU" dirty="0" err="1"/>
              <a:t>днів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1026" name="Picture 2" descr="Технологічний комплекс поверхні шахти - Wikiwand articles">
            <a:extLst>
              <a:ext uri="{FF2B5EF4-FFF2-40B4-BE49-F238E27FC236}">
                <a16:creationId xmlns:a16="http://schemas.microsoft.com/office/drawing/2014/main" id="{570416DC-7375-05A0-1701-17A7B9FB3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" y="1861023"/>
            <a:ext cx="4984956" cy="39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EA7D-7F80-9F93-05AA-6C850BF5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92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РОЗМІРИ ШАХТНОГО ПОЛЯ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8765F-6023-BF37-31A4-64A234A8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542" y="1337186"/>
            <a:ext cx="5877232" cy="518759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/>
              <a:t>Бремсбергову</a:t>
            </a:r>
            <a:r>
              <a:rPr lang="ru-RU" dirty="0"/>
              <a:t> і </a:t>
            </a:r>
            <a:r>
              <a:rPr lang="ru-RU" dirty="0" err="1"/>
              <a:t>ухилу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виїмкового</a:t>
            </a:r>
            <a:r>
              <a:rPr lang="ru-RU" dirty="0"/>
              <a:t> горизонту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- </a:t>
            </a:r>
            <a:r>
              <a:rPr lang="ru-RU" dirty="0" err="1"/>
              <a:t>поверхи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панелі</a:t>
            </a:r>
            <a:r>
              <a:rPr lang="ru-RU" dirty="0"/>
              <a:t>.</a:t>
            </a:r>
          </a:p>
          <a:p>
            <a:r>
              <a:rPr lang="ru-RU" dirty="0"/>
              <a:t>  </a:t>
            </a:r>
            <a:r>
              <a:rPr lang="ru-RU" dirty="0" err="1"/>
              <a:t>Поверхом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шахтного поля, </a:t>
            </a:r>
            <a:r>
              <a:rPr lang="ru-RU" dirty="0" err="1"/>
              <a:t>обмежена</a:t>
            </a:r>
            <a:r>
              <a:rPr lang="ru-RU" dirty="0"/>
              <a:t> по </a:t>
            </a:r>
            <a:r>
              <a:rPr lang="ru-RU" dirty="0" err="1"/>
              <a:t>падінню</a:t>
            </a:r>
            <a:r>
              <a:rPr lang="ru-RU" dirty="0"/>
              <a:t> </a:t>
            </a:r>
            <a:r>
              <a:rPr lang="ru-RU" dirty="0" err="1"/>
              <a:t>відкатним</a:t>
            </a:r>
            <a:r>
              <a:rPr lang="ru-RU" dirty="0"/>
              <a:t> і </a:t>
            </a:r>
            <a:r>
              <a:rPr lang="ru-RU" dirty="0" err="1"/>
              <a:t>вентиляційним</a:t>
            </a:r>
            <a:r>
              <a:rPr lang="ru-RU" dirty="0"/>
              <a:t> штреками, по </a:t>
            </a:r>
            <a:r>
              <a:rPr lang="ru-RU" dirty="0" err="1"/>
              <a:t>простяганню</a:t>
            </a:r>
            <a:r>
              <a:rPr lang="ru-RU" dirty="0"/>
              <a:t> - межами шахтного поля. </a:t>
            </a:r>
          </a:p>
          <a:p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поверху, в межах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розробка</a:t>
            </a:r>
            <a:r>
              <a:rPr lang="ru-RU" dirty="0"/>
              <a:t> пласта (</a:t>
            </a:r>
            <a:r>
              <a:rPr lang="ru-RU" dirty="0" err="1"/>
              <a:t>пластів</a:t>
            </a:r>
            <a:r>
              <a:rPr lang="ru-RU" dirty="0"/>
              <a:t>)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одного </a:t>
            </a:r>
            <a:r>
              <a:rPr lang="ru-RU" dirty="0" err="1"/>
              <a:t>дільничного</a:t>
            </a:r>
            <a:r>
              <a:rPr lang="ru-RU" dirty="0"/>
              <a:t> бремсберга, </a:t>
            </a:r>
            <a:r>
              <a:rPr lang="ru-RU" dirty="0" err="1"/>
              <a:t>похилого</a:t>
            </a:r>
            <a:r>
              <a:rPr lang="ru-RU" dirty="0"/>
              <a:t> ската </a:t>
            </a:r>
            <a:r>
              <a:rPr lang="ru-RU" dirty="0" err="1"/>
              <a:t>або</a:t>
            </a:r>
            <a:r>
              <a:rPr lang="ru-RU" dirty="0"/>
              <a:t> квершлагу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виїмковим</a:t>
            </a:r>
            <a:r>
              <a:rPr lang="ru-RU" dirty="0"/>
              <a:t> полем.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B579B-7F76-599C-562D-0810195C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" y="1337186"/>
            <a:ext cx="4254909" cy="52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9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1A5C4-4922-BDF2-4CA2-E9C3BE8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РОЗМІРИ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633C3-C177-216A-9C06-2A737408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474839"/>
            <a:ext cx="5879690" cy="512260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354013" algn="just"/>
            <a:r>
              <a:rPr lang="ru-RU" sz="2400" dirty="0" err="1"/>
              <a:t>Панеллю</a:t>
            </a:r>
            <a:r>
              <a:rPr lang="ru-RU" sz="2400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шахтного поля, </a:t>
            </a:r>
            <a:r>
              <a:rPr lang="ru-RU" sz="2400" dirty="0" err="1"/>
              <a:t>обмежена</a:t>
            </a:r>
            <a:r>
              <a:rPr lang="ru-RU" sz="2400" dirty="0"/>
              <a:t> по </a:t>
            </a:r>
            <a:r>
              <a:rPr lang="ru-RU" sz="2400" dirty="0" err="1"/>
              <a:t>повстанню</a:t>
            </a:r>
            <a:r>
              <a:rPr lang="ru-RU" sz="2400" dirty="0"/>
              <a:t> і </a:t>
            </a:r>
            <a:r>
              <a:rPr lang="ru-RU" sz="2400" dirty="0" err="1"/>
              <a:t>падінню</a:t>
            </a:r>
            <a:r>
              <a:rPr lang="ru-RU" sz="2400" dirty="0"/>
              <a:t> </a:t>
            </a:r>
            <a:r>
              <a:rPr lang="ru-RU" sz="2400" dirty="0" err="1"/>
              <a:t>головними</a:t>
            </a:r>
            <a:r>
              <a:rPr lang="ru-RU" sz="2400" dirty="0"/>
              <a:t> штреками (</a:t>
            </a:r>
            <a:r>
              <a:rPr lang="ru-RU" sz="2400" dirty="0" err="1"/>
              <a:t>відкатним</a:t>
            </a:r>
            <a:r>
              <a:rPr lang="ru-RU" sz="2400" dirty="0"/>
              <a:t> і </a:t>
            </a:r>
            <a:r>
              <a:rPr lang="ru-RU" sz="2400" dirty="0" err="1"/>
              <a:t>вентиляційним</a:t>
            </a:r>
            <a:r>
              <a:rPr lang="ru-RU" sz="2400" dirty="0"/>
              <a:t>), </a:t>
            </a:r>
            <a:r>
              <a:rPr lang="ru-RU" sz="2400" dirty="0" err="1"/>
              <a:t>або</a:t>
            </a:r>
            <a:r>
              <a:rPr lang="ru-RU" sz="2400" dirty="0"/>
              <a:t> з одного боку </a:t>
            </a:r>
            <a:r>
              <a:rPr lang="ru-RU" sz="2400" dirty="0" err="1"/>
              <a:t>межею</a:t>
            </a:r>
            <a:r>
              <a:rPr lang="ru-RU" sz="2400" dirty="0"/>
              <a:t> шахтного поля (</a:t>
            </a:r>
            <a:r>
              <a:rPr lang="ru-RU" sz="2400" dirty="0" err="1"/>
              <a:t>відповідно</a:t>
            </a:r>
            <a:r>
              <a:rPr lang="ru-RU" sz="2400" dirty="0"/>
              <a:t> </a:t>
            </a:r>
            <a:r>
              <a:rPr lang="ru-RU" sz="2400" dirty="0" err="1"/>
              <a:t>верхньої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нижньої</a:t>
            </a:r>
            <a:r>
              <a:rPr lang="ru-RU" sz="2400" dirty="0"/>
              <a:t>), а по </a:t>
            </a:r>
            <a:r>
              <a:rPr lang="ru-RU" sz="2400" dirty="0" err="1"/>
              <a:t>простяганнюмежами</a:t>
            </a:r>
            <a:r>
              <a:rPr lang="ru-RU" sz="2400" dirty="0"/>
              <a:t> </a:t>
            </a:r>
            <a:r>
              <a:rPr lang="ru-RU" sz="2400" dirty="0" err="1"/>
              <a:t>сусідніх</a:t>
            </a:r>
            <a:r>
              <a:rPr lang="ru-RU" sz="2400" dirty="0"/>
              <a:t> панелей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межею</a:t>
            </a:r>
            <a:r>
              <a:rPr lang="ru-RU" sz="2400" dirty="0"/>
              <a:t> </a:t>
            </a:r>
            <a:r>
              <a:rPr lang="ru-RU" sz="2400" dirty="0" err="1"/>
              <a:t>сусідньої</a:t>
            </a:r>
            <a:r>
              <a:rPr lang="ru-RU" sz="2400" dirty="0"/>
              <a:t> </a:t>
            </a:r>
            <a:r>
              <a:rPr lang="ru-RU" sz="2400" dirty="0" err="1"/>
              <a:t>панелі</a:t>
            </a:r>
            <a:r>
              <a:rPr lang="ru-RU" sz="2400" dirty="0"/>
              <a:t> з одного боку і </a:t>
            </a:r>
            <a:r>
              <a:rPr lang="ru-RU" sz="2400" dirty="0" err="1"/>
              <a:t>межею</a:t>
            </a:r>
            <a:r>
              <a:rPr lang="ru-RU" sz="2400" dirty="0"/>
              <a:t> шахтного поля з </a:t>
            </a:r>
            <a:r>
              <a:rPr lang="ru-RU" sz="2400" dirty="0" err="1"/>
              <a:t>іншого</a:t>
            </a:r>
            <a:r>
              <a:rPr lang="ru-RU" sz="2400" dirty="0"/>
              <a:t> і яку </a:t>
            </a:r>
            <a:r>
              <a:rPr lang="ru-RU" sz="2400" dirty="0" err="1"/>
              <a:t>обслуговує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транспортні</a:t>
            </a:r>
            <a:r>
              <a:rPr lang="ru-RU" sz="2400" dirty="0"/>
              <a:t> </a:t>
            </a:r>
            <a:r>
              <a:rPr lang="ru-RU" sz="2400" dirty="0" err="1"/>
              <a:t>виробки</a:t>
            </a:r>
            <a:r>
              <a:rPr lang="ru-RU" sz="2400" dirty="0"/>
              <a:t> - бремсбергом (</a:t>
            </a:r>
            <a:r>
              <a:rPr lang="ru-RU" sz="2400" dirty="0" err="1"/>
              <a:t>ухилом</a:t>
            </a:r>
            <a:r>
              <a:rPr lang="ru-RU" sz="2400" dirty="0"/>
              <a:t>). </a:t>
            </a:r>
          </a:p>
          <a:p>
            <a:pPr marL="0" indent="354013" algn="just"/>
            <a:r>
              <a:rPr lang="ru-RU" sz="2400" dirty="0" err="1"/>
              <a:t>Панелі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одно- і </a:t>
            </a:r>
            <a:r>
              <a:rPr lang="ru-RU" sz="2400" dirty="0" err="1"/>
              <a:t>двокрилими</a:t>
            </a:r>
            <a:r>
              <a:rPr lang="ru-RU" sz="2400" dirty="0"/>
              <a:t>, </a:t>
            </a:r>
            <a:r>
              <a:rPr lang="ru-RU" sz="2400" dirty="0" err="1"/>
              <a:t>бремсберговими</a:t>
            </a:r>
            <a:r>
              <a:rPr lang="ru-RU" sz="2400" dirty="0"/>
              <a:t> і </a:t>
            </a:r>
            <a:r>
              <a:rPr lang="ru-RU" sz="2400" dirty="0" err="1"/>
              <a:t>ухилими</a:t>
            </a:r>
            <a:r>
              <a:rPr lang="ru-RU" sz="2400" dirty="0"/>
              <a:t>. </a:t>
            </a:r>
          </a:p>
          <a:p>
            <a:pPr marL="0" indent="354013" algn="just"/>
            <a:r>
              <a:rPr lang="ru-RU" sz="2400" dirty="0" err="1"/>
              <a:t>Панелі</a:t>
            </a:r>
            <a:r>
              <a:rPr lang="ru-RU" sz="2400" dirty="0"/>
              <a:t> з </a:t>
            </a:r>
            <a:r>
              <a:rPr lang="ru-RU" sz="2400" dirty="0" err="1"/>
              <a:t>падіння</a:t>
            </a:r>
            <a:r>
              <a:rPr lang="ru-RU" sz="2400" dirty="0"/>
              <a:t> </a:t>
            </a:r>
            <a:r>
              <a:rPr lang="ru-RU" sz="2400" dirty="0" err="1"/>
              <a:t>ділять</a:t>
            </a:r>
            <a:r>
              <a:rPr lang="ru-RU" sz="2400" dirty="0"/>
              <a:t> на </a:t>
            </a:r>
            <a:r>
              <a:rPr lang="ru-RU" sz="2400" dirty="0" err="1"/>
              <a:t>яруси</a:t>
            </a:r>
            <a:r>
              <a:rPr lang="ru-RU" sz="2400" dirty="0"/>
              <a:t> і </a:t>
            </a:r>
            <a:r>
              <a:rPr lang="ru-RU" sz="2400" dirty="0" err="1"/>
              <a:t>під'яруси</a:t>
            </a:r>
            <a:r>
              <a:rPr lang="ru-RU" sz="2400" dirty="0"/>
              <a:t>. </a:t>
            </a:r>
          </a:p>
          <a:p>
            <a:pPr marL="0" indent="354013" algn="just"/>
            <a:r>
              <a:rPr lang="ru-RU" sz="2400" dirty="0"/>
              <a:t>Ярус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панелі</a:t>
            </a:r>
            <a:r>
              <a:rPr lang="ru-RU" sz="2400" dirty="0"/>
              <a:t>, </a:t>
            </a:r>
            <a:r>
              <a:rPr lang="ru-RU" sz="2400" dirty="0" err="1"/>
              <a:t>обмежена</a:t>
            </a:r>
            <a:r>
              <a:rPr lang="ru-RU" sz="2400" dirty="0"/>
              <a:t> по </a:t>
            </a:r>
            <a:r>
              <a:rPr lang="ru-RU" sz="2400" dirty="0" err="1"/>
              <a:t>падінню</a:t>
            </a:r>
            <a:r>
              <a:rPr lang="ru-RU" sz="2400" dirty="0"/>
              <a:t> </a:t>
            </a:r>
            <a:r>
              <a:rPr lang="ru-RU" sz="2400" dirty="0" err="1"/>
              <a:t>відкатним</a:t>
            </a:r>
            <a:r>
              <a:rPr lang="ru-RU" sz="2400" dirty="0"/>
              <a:t> (</a:t>
            </a:r>
            <a:r>
              <a:rPr lang="ru-RU" sz="2400" dirty="0" err="1"/>
              <a:t>конвеєрним</a:t>
            </a:r>
            <a:r>
              <a:rPr lang="ru-RU" sz="2400" dirty="0"/>
              <a:t>) і </a:t>
            </a:r>
            <a:r>
              <a:rPr lang="ru-RU" sz="2400" dirty="0" err="1"/>
              <a:t>вентиляційним</a:t>
            </a:r>
            <a:r>
              <a:rPr lang="ru-RU" sz="2400" dirty="0"/>
              <a:t> штреками, по </a:t>
            </a:r>
            <a:r>
              <a:rPr lang="ru-RU" sz="2400" dirty="0" err="1"/>
              <a:t>простяганню</a:t>
            </a:r>
            <a:r>
              <a:rPr lang="ru-RU" sz="2400" dirty="0"/>
              <a:t> - межами </a:t>
            </a:r>
            <a:r>
              <a:rPr lang="ru-RU" sz="2400" dirty="0" err="1"/>
              <a:t>панелі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A83EBD-6B9C-0EA5-9B29-3C1C8C0FA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555" y="1252632"/>
            <a:ext cx="5638905" cy="1884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F22FC4-F04B-8BB1-51F6-927A54FD0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045" y="3429000"/>
            <a:ext cx="4296697" cy="32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96B3E-BCA1-DE09-A0CB-A1F29230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ЗАПАСИ ШАХТНОГО ПОЛЯ, ЇХ ВИДИ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9000D-1905-A0B8-BF2B-2A3FDF22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4141"/>
            <a:ext cx="10515600" cy="271616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70000" lnSpcReduction="20000"/>
          </a:bodyPr>
          <a:lstStyle/>
          <a:p>
            <a:pPr marL="0" indent="354013">
              <a:buNone/>
            </a:pPr>
            <a:endParaRPr lang="ru-RU" dirty="0"/>
          </a:p>
          <a:p>
            <a:pPr marL="0" indent="354013">
              <a:buNone/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в межах шахтного поля </a:t>
            </a:r>
            <a:r>
              <a:rPr lang="ru-RU" dirty="0" err="1"/>
              <a:t>називають</a:t>
            </a:r>
            <a:r>
              <a:rPr lang="ru-RU" dirty="0"/>
              <a:t> запасом шахтного поля.</a:t>
            </a:r>
          </a:p>
          <a:p>
            <a:pPr marL="0" indent="354013">
              <a:buNone/>
            </a:pP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проводиться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:</a:t>
            </a:r>
          </a:p>
          <a:p>
            <a:pPr marL="354013" indent="363538"/>
            <a:r>
              <a:rPr lang="ru-RU" dirty="0"/>
              <a:t>за </a:t>
            </a:r>
            <a:r>
              <a:rPr lang="ru-RU" dirty="0" err="1"/>
              <a:t>промисловим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, </a:t>
            </a:r>
          </a:p>
          <a:p>
            <a:pPr marL="354013" indent="363538"/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розвіданості</a:t>
            </a:r>
            <a:r>
              <a:rPr lang="ru-RU" dirty="0"/>
              <a:t>,</a:t>
            </a:r>
          </a:p>
          <a:p>
            <a:pPr marL="354013" indent="363538"/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 до </a:t>
            </a:r>
            <a:r>
              <a:rPr lang="ru-RU" dirty="0" err="1"/>
              <a:t>видобування</a:t>
            </a:r>
            <a:r>
              <a:rPr lang="ru-RU" dirty="0"/>
              <a:t>.</a:t>
            </a:r>
          </a:p>
          <a:p>
            <a:pPr marL="0" indent="354013">
              <a:buNone/>
            </a:pPr>
            <a:r>
              <a:rPr lang="ru-RU" dirty="0"/>
              <a:t>Запаси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за </a:t>
            </a:r>
            <a:r>
              <a:rPr lang="ru-RU" dirty="0" err="1"/>
              <a:t>промисловим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розподіляються</a:t>
            </a:r>
            <a:r>
              <a:rPr lang="ru-RU" dirty="0"/>
              <a:t> на: </a:t>
            </a:r>
          </a:p>
          <a:p>
            <a:pPr marL="0" indent="354013">
              <a:buNone/>
            </a:pPr>
            <a:r>
              <a:rPr lang="ru-RU" dirty="0"/>
              <a:t>• </a:t>
            </a:r>
            <a:r>
              <a:rPr lang="ru-RU" dirty="0" err="1"/>
              <a:t>геологічні</a:t>
            </a:r>
            <a:r>
              <a:rPr lang="ru-RU" dirty="0"/>
              <a:t>, • </a:t>
            </a:r>
            <a:r>
              <a:rPr lang="ru-RU" dirty="0" err="1"/>
              <a:t>балансові</a:t>
            </a:r>
            <a:r>
              <a:rPr lang="ru-RU" dirty="0"/>
              <a:t>, • </a:t>
            </a:r>
            <a:r>
              <a:rPr lang="ru-RU" dirty="0" err="1"/>
              <a:t>позабалансові</a:t>
            </a:r>
            <a:r>
              <a:rPr lang="ru-RU" dirty="0"/>
              <a:t>, • </a:t>
            </a:r>
            <a:r>
              <a:rPr lang="ru-RU" dirty="0" err="1"/>
              <a:t>промислові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2050" name="Picture 2" descr="Створення тривимірної реконструкції шахт і гірничих виробок">
            <a:extLst>
              <a:ext uri="{FF2B5EF4-FFF2-40B4-BE49-F238E27FC236}">
                <a16:creationId xmlns:a16="http://schemas.microsoft.com/office/drawing/2014/main" id="{F94DC5F2-C79B-AC8D-983A-CC2DE46C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3" y="1397418"/>
            <a:ext cx="3546624" cy="23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чувствуй себя шахтером&quot; старые горные выработки золоторудной шахты! |  Пикабу">
            <a:extLst>
              <a:ext uri="{FF2B5EF4-FFF2-40B4-BE49-F238E27FC236}">
                <a16:creationId xmlns:a16="http://schemas.microsoft.com/office/drawing/2014/main" id="{3BC8AB44-1F65-B98D-AF6A-18F2E50A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94" y="1398088"/>
            <a:ext cx="3546624" cy="2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2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15278-04DF-71F9-F55E-8348E99D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61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ЗАПАСИ ШАХТНОГО ПОЛЯ, ЇХ ВИДИ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CC45D-A91F-2CC6-B0B5-0E7C4F17C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386348"/>
            <a:ext cx="11307097" cy="510652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lnSpcReduction="10000"/>
          </a:bodyPr>
          <a:lstStyle/>
          <a:p>
            <a:r>
              <a:rPr lang="ru-RU" dirty="0" err="1"/>
              <a:t>Геологічні</a:t>
            </a:r>
            <a:r>
              <a:rPr lang="ru-RU" dirty="0"/>
              <a:t> запаси </a:t>
            </a:r>
            <a:r>
              <a:rPr lang="en-US" dirty="0"/>
              <a:t>Z</a:t>
            </a:r>
            <a:r>
              <a:rPr lang="ru-RU" dirty="0"/>
              <a:t>г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запаси </a:t>
            </a:r>
            <a:r>
              <a:rPr lang="ru-RU" dirty="0" err="1"/>
              <a:t>родовища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укладені</a:t>
            </a:r>
            <a:r>
              <a:rPr lang="ru-RU" dirty="0"/>
              <a:t> 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en-US" dirty="0"/>
              <a:t>Z</a:t>
            </a:r>
            <a:r>
              <a:rPr lang="ru-RU" dirty="0" err="1"/>
              <a:t>геол</a:t>
            </a:r>
            <a:r>
              <a:rPr lang="ru-RU" dirty="0"/>
              <a:t> = </a:t>
            </a:r>
            <a:r>
              <a:rPr lang="en-US" dirty="0"/>
              <a:t>Z</a:t>
            </a:r>
            <a:r>
              <a:rPr lang="ru-RU" dirty="0"/>
              <a:t>бал+ </a:t>
            </a:r>
            <a:r>
              <a:rPr lang="en-US" dirty="0"/>
              <a:t>Z</a:t>
            </a:r>
            <a:r>
              <a:rPr lang="ru-RU" dirty="0" err="1"/>
              <a:t>заб</a:t>
            </a:r>
            <a:r>
              <a:rPr lang="ru-RU" dirty="0"/>
              <a:t> </a:t>
            </a:r>
          </a:p>
          <a:p>
            <a:r>
              <a:rPr lang="ru-RU" dirty="0" err="1"/>
              <a:t>Балансові</a:t>
            </a:r>
            <a:r>
              <a:rPr lang="ru-RU" dirty="0"/>
              <a:t> </a:t>
            </a:r>
            <a:r>
              <a:rPr lang="en-US" dirty="0"/>
              <a:t>Z</a:t>
            </a:r>
            <a:r>
              <a:rPr lang="ru-RU" dirty="0"/>
              <a:t>Бал - </a:t>
            </a:r>
            <a:r>
              <a:rPr lang="ru-RU" dirty="0" err="1"/>
              <a:t>це</a:t>
            </a:r>
            <a:r>
              <a:rPr lang="ru-RU" dirty="0"/>
              <a:t> запаси,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розробляти</a:t>
            </a:r>
            <a:r>
              <a:rPr lang="ru-RU" dirty="0"/>
              <a:t> і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по </a:t>
            </a:r>
            <a:r>
              <a:rPr lang="ru-RU" dirty="0" err="1"/>
              <a:t>потужності</a:t>
            </a:r>
            <a:r>
              <a:rPr lang="ru-RU" dirty="0"/>
              <a:t>,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і т.д.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en-US" dirty="0"/>
              <a:t>Z</a:t>
            </a:r>
            <a:r>
              <a:rPr lang="ru-RU" dirty="0"/>
              <a:t>бал = </a:t>
            </a:r>
            <a:r>
              <a:rPr lang="en-US" dirty="0"/>
              <a:t>Z</a:t>
            </a:r>
            <a:r>
              <a:rPr lang="ru-RU" dirty="0" err="1"/>
              <a:t>геол</a:t>
            </a:r>
            <a:r>
              <a:rPr lang="ru-RU" dirty="0"/>
              <a:t> – </a:t>
            </a:r>
            <a:r>
              <a:rPr lang="en-US" dirty="0"/>
              <a:t>Z</a:t>
            </a:r>
            <a:r>
              <a:rPr lang="ru-RU" dirty="0" err="1"/>
              <a:t>заб</a:t>
            </a:r>
            <a:r>
              <a:rPr lang="ru-RU" dirty="0"/>
              <a:t> </a:t>
            </a:r>
          </a:p>
          <a:p>
            <a:r>
              <a:rPr lang="ru-RU" dirty="0" err="1"/>
              <a:t>Забалансові</a:t>
            </a:r>
            <a:r>
              <a:rPr lang="ru-RU" dirty="0"/>
              <a:t> </a:t>
            </a:r>
            <a:r>
              <a:rPr lang="en-US" dirty="0"/>
              <a:t>Z</a:t>
            </a:r>
            <a:r>
              <a:rPr lang="ru-RU" dirty="0" err="1"/>
              <a:t>заб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запаси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 даний час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недоцільно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маленької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, </a:t>
            </a:r>
            <a:r>
              <a:rPr lang="ru-RU" dirty="0" err="1"/>
              <a:t>низького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умов </a:t>
            </a:r>
            <a:r>
              <a:rPr lang="ru-RU" dirty="0" err="1"/>
              <a:t>експлуатації</a:t>
            </a:r>
            <a:r>
              <a:rPr lang="ru-RU" dirty="0"/>
              <a:t>, великий </a:t>
            </a:r>
            <a:r>
              <a:rPr lang="ru-RU" dirty="0" err="1"/>
              <a:t>зольності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запаси в </a:t>
            </a:r>
            <a:r>
              <a:rPr lang="ru-RU" dirty="0" err="1"/>
              <a:t>майбутньому</a:t>
            </a:r>
            <a:r>
              <a:rPr lang="ru-RU" dirty="0"/>
              <a:t>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гірничодобувної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і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перейти в </a:t>
            </a:r>
            <a:r>
              <a:rPr lang="ru-RU" dirty="0" err="1"/>
              <a:t>категорію</a:t>
            </a:r>
            <a:r>
              <a:rPr lang="ru-RU" dirty="0"/>
              <a:t> </a:t>
            </a:r>
            <a:r>
              <a:rPr lang="ru-RU" dirty="0" err="1"/>
              <a:t>балансових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4249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AD2-4119-7C9A-513A-4D743187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09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ЗАПАСИ ШАХТНОГО ПОЛЯ, ЇХ ВИДИ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F4D64-A4E4-795A-D79E-86C8C8C7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520484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pPr marL="0" indent="354013"/>
            <a:r>
              <a:rPr lang="ru-RU" dirty="0" err="1"/>
              <a:t>Промислові</a:t>
            </a:r>
            <a:r>
              <a:rPr lang="ru-RU" dirty="0"/>
              <a:t> запаси </a:t>
            </a:r>
            <a:r>
              <a:rPr lang="en-US" dirty="0"/>
              <a:t>Z</a:t>
            </a:r>
            <a:r>
              <a:rPr lang="ru-RU" dirty="0" err="1"/>
              <a:t>пром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балансові</a:t>
            </a:r>
            <a:r>
              <a:rPr lang="ru-RU" dirty="0"/>
              <a:t> запаси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. </a:t>
            </a:r>
          </a:p>
          <a:p>
            <a:pPr marL="0" indent="354013" algn="ctr">
              <a:buNone/>
            </a:pPr>
            <a:r>
              <a:rPr lang="en-US" dirty="0"/>
              <a:t>Z</a:t>
            </a:r>
            <a:r>
              <a:rPr lang="ru-RU" dirty="0" err="1"/>
              <a:t>пром</a:t>
            </a:r>
            <a:r>
              <a:rPr lang="ru-RU" dirty="0"/>
              <a:t> = </a:t>
            </a:r>
            <a:r>
              <a:rPr lang="en-US" dirty="0"/>
              <a:t>Z</a:t>
            </a:r>
            <a:r>
              <a:rPr lang="ru-RU" dirty="0"/>
              <a:t>бал – </a:t>
            </a:r>
            <a:r>
              <a:rPr lang="el-GR" dirty="0"/>
              <a:t>Σ</a:t>
            </a:r>
            <a:r>
              <a:rPr lang="en-US" dirty="0"/>
              <a:t>q</a:t>
            </a:r>
            <a:r>
              <a:rPr lang="ru-RU" dirty="0"/>
              <a:t>п </a:t>
            </a:r>
          </a:p>
          <a:p>
            <a:pPr marL="0" indent="354013"/>
            <a:r>
              <a:rPr lang="ru-RU" dirty="0" err="1"/>
              <a:t>Промислові</a:t>
            </a:r>
            <a:r>
              <a:rPr lang="ru-RU" dirty="0"/>
              <a:t> запаси -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балансових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шахтного поля, яка </a:t>
            </a:r>
            <a:r>
              <a:rPr lang="ru-RU" dirty="0" err="1"/>
              <a:t>витягується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проекту і </a:t>
            </a:r>
            <a:r>
              <a:rPr lang="ru-RU" dirty="0" err="1"/>
              <a:t>програмою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балансових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втратами</a:t>
            </a:r>
            <a:r>
              <a:rPr lang="ru-RU" dirty="0"/>
              <a:t>. </a:t>
            </a:r>
          </a:p>
          <a:p>
            <a:pPr marL="0" indent="354013"/>
            <a:r>
              <a:rPr lang="ru-RU" dirty="0" err="1"/>
              <a:t>Втрати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в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Вони </a:t>
            </a:r>
            <a:r>
              <a:rPr lang="ru-RU" dirty="0" err="1"/>
              <a:t>бувають</a:t>
            </a:r>
            <a:r>
              <a:rPr lang="ru-RU" dirty="0"/>
              <a:t>: </a:t>
            </a:r>
          </a:p>
          <a:p>
            <a:pPr marL="0" indent="354013"/>
            <a:r>
              <a:rPr lang="ru-RU" dirty="0" err="1"/>
              <a:t>Загальношахтні</a:t>
            </a:r>
            <a:r>
              <a:rPr lang="ru-RU" dirty="0"/>
              <a:t> - </a:t>
            </a:r>
            <a:r>
              <a:rPr lang="ru-RU" dirty="0" err="1"/>
              <a:t>втрати</a:t>
            </a:r>
            <a:r>
              <a:rPr lang="ru-RU" dirty="0"/>
              <a:t> на </a:t>
            </a:r>
            <a:r>
              <a:rPr lang="ru-RU" dirty="0" err="1"/>
              <a:t>охоронні</a:t>
            </a:r>
            <a:r>
              <a:rPr lang="ru-RU" dirty="0"/>
              <a:t> </a:t>
            </a:r>
            <a:r>
              <a:rPr lang="ru-RU" dirty="0" err="1"/>
              <a:t>цілики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залізницями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водоймами</a:t>
            </a:r>
            <a:r>
              <a:rPr lang="ru-RU" dirty="0"/>
              <a:t>, на </a:t>
            </a:r>
            <a:r>
              <a:rPr lang="ru-RU" dirty="0" err="1"/>
              <a:t>бар'єрні</a:t>
            </a:r>
            <a:r>
              <a:rPr lang="ru-RU" dirty="0"/>
              <a:t> </a:t>
            </a:r>
            <a:r>
              <a:rPr lang="ru-RU" dirty="0" err="1"/>
              <a:t>цілики</a:t>
            </a:r>
            <a:r>
              <a:rPr lang="ru-RU" dirty="0"/>
              <a:t>; </a:t>
            </a:r>
          </a:p>
          <a:p>
            <a:pPr marL="0" indent="354013"/>
            <a:r>
              <a:rPr lang="ru-RU" dirty="0" err="1"/>
              <a:t>Експлуатаційними</a:t>
            </a:r>
            <a:r>
              <a:rPr lang="ru-RU" dirty="0"/>
              <a:t> - </a:t>
            </a:r>
            <a:r>
              <a:rPr lang="ru-RU" dirty="0" err="1"/>
              <a:t>втрати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прийнятих</a:t>
            </a:r>
            <a:r>
              <a:rPr lang="ru-RU" dirty="0"/>
              <a:t> систем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; </a:t>
            </a:r>
          </a:p>
          <a:p>
            <a:pPr marL="0" indent="354013"/>
            <a:r>
              <a:rPr lang="ru-RU" dirty="0" err="1"/>
              <a:t>Геологічними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у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5395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BA86-EA49-8F9A-9E46-52C394D9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93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ЗАПАСИ ШАХТНОГО ПОЛЯ, ЇХ ВИДИ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3BD6E-9820-835C-D836-14DE97FA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43"/>
            <a:ext cx="10606548" cy="531259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/>
              <a:t>Продуктивність</a:t>
            </a:r>
            <a:r>
              <a:rPr lang="ru-RU" dirty="0"/>
              <a:t> пласта -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(</a:t>
            </a:r>
            <a:r>
              <a:rPr lang="ru-RU" dirty="0" err="1"/>
              <a:t>сланцю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1 м² </a:t>
            </a:r>
            <a:r>
              <a:rPr lang="ru-RU" dirty="0" err="1"/>
              <a:t>площі</a:t>
            </a:r>
            <a:r>
              <a:rPr lang="ru-RU" dirty="0"/>
              <a:t> пласта.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добуток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пласта на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об’ємну</a:t>
            </a:r>
            <a:r>
              <a:rPr lang="ru-RU" dirty="0"/>
              <a:t> </a:t>
            </a:r>
            <a:r>
              <a:rPr lang="ru-RU" dirty="0" err="1"/>
              <a:t>густину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</a:p>
          <a:p>
            <a:r>
              <a:rPr lang="ru-RU" dirty="0"/>
              <a:t>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 до </a:t>
            </a:r>
            <a:r>
              <a:rPr lang="ru-RU" dirty="0" err="1"/>
              <a:t>видобування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запаси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розкриті</a:t>
            </a:r>
            <a:r>
              <a:rPr lang="ru-RU" dirty="0"/>
              <a:t>, </a:t>
            </a:r>
            <a:r>
              <a:rPr lang="ru-RU" dirty="0" err="1"/>
              <a:t>підготовлені</a:t>
            </a:r>
            <a:r>
              <a:rPr lang="ru-RU" dirty="0"/>
              <a:t> і </a:t>
            </a:r>
            <a:r>
              <a:rPr lang="ru-RU" dirty="0" err="1"/>
              <a:t>готові</a:t>
            </a:r>
            <a:r>
              <a:rPr lang="ru-RU" dirty="0"/>
              <a:t> до </a:t>
            </a:r>
            <a:r>
              <a:rPr lang="ru-RU" dirty="0" err="1"/>
              <a:t>виїмки</a:t>
            </a:r>
            <a:r>
              <a:rPr lang="ru-RU" dirty="0"/>
              <a:t>. </a:t>
            </a:r>
          </a:p>
          <a:p>
            <a:r>
              <a:rPr lang="ru-RU" dirty="0" err="1"/>
              <a:t>Розкриті</a:t>
            </a:r>
            <a:r>
              <a:rPr lang="ru-RU" dirty="0"/>
              <a:t> запаси -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(</a:t>
            </a:r>
            <a:r>
              <a:rPr lang="ru-RU" dirty="0" err="1"/>
              <a:t>стволів</a:t>
            </a:r>
            <a:r>
              <a:rPr lang="ru-RU" dirty="0"/>
              <a:t>, </a:t>
            </a:r>
            <a:r>
              <a:rPr lang="ru-RU" dirty="0" err="1"/>
              <a:t>штольнь</a:t>
            </a:r>
            <a:r>
              <a:rPr lang="ru-RU" dirty="0"/>
              <a:t>,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квершлагів</a:t>
            </a:r>
            <a:r>
              <a:rPr lang="ru-RU" dirty="0"/>
              <a:t>, </a:t>
            </a:r>
            <a:r>
              <a:rPr lang="ru-RU" dirty="0" err="1"/>
              <a:t>бремсбергів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виробок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 і </a:t>
            </a:r>
            <a:r>
              <a:rPr lang="ru-RU" dirty="0" err="1"/>
              <a:t>зарахованих</a:t>
            </a:r>
            <a:r>
              <a:rPr lang="ru-RU" dirty="0"/>
              <a:t> на баланс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</a:p>
          <a:p>
            <a:r>
              <a:rPr lang="ru-RU" dirty="0" err="1"/>
              <a:t>Підготовлені</a:t>
            </a:r>
            <a:r>
              <a:rPr lang="ru-RU" dirty="0"/>
              <a:t> запаси -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розкритих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оконтурені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виробками</a:t>
            </a:r>
            <a:r>
              <a:rPr lang="ru-RU" dirty="0"/>
              <a:t> і не </a:t>
            </a:r>
            <a:r>
              <a:rPr lang="ru-RU" dirty="0" err="1"/>
              <a:t>вимагають</a:t>
            </a:r>
            <a:r>
              <a:rPr lang="ru-RU" dirty="0"/>
              <a:t>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очисної</a:t>
            </a:r>
            <a:r>
              <a:rPr lang="ru-RU" dirty="0"/>
              <a:t> </a:t>
            </a:r>
            <a:r>
              <a:rPr lang="ru-RU" dirty="0" err="1"/>
              <a:t>виїмки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підготовчих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Готовими</a:t>
            </a:r>
            <a:r>
              <a:rPr lang="ru-RU" dirty="0"/>
              <a:t> до </a:t>
            </a:r>
            <a:r>
              <a:rPr lang="ru-RU" dirty="0" err="1"/>
              <a:t>виймання</a:t>
            </a:r>
            <a:r>
              <a:rPr lang="ru-RU" dirty="0"/>
              <a:t> запасами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підготовлених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,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проведені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підготовчі</a:t>
            </a:r>
            <a:r>
              <a:rPr lang="ru-RU" dirty="0"/>
              <a:t> та </a:t>
            </a:r>
            <a:r>
              <a:rPr lang="ru-RU" dirty="0" err="1"/>
              <a:t>нарізні</a:t>
            </a:r>
            <a:r>
              <a:rPr lang="ru-RU" dirty="0"/>
              <a:t> </a:t>
            </a:r>
            <a:r>
              <a:rPr lang="ru-RU" dirty="0" err="1"/>
              <a:t>виробки</a:t>
            </a:r>
            <a:r>
              <a:rPr lang="ru-RU" dirty="0"/>
              <a:t> і </a:t>
            </a:r>
            <a:r>
              <a:rPr lang="ru-RU" dirty="0" err="1"/>
              <a:t>закінчені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очисних</a:t>
            </a:r>
            <a:r>
              <a:rPr lang="ru-RU" dirty="0"/>
              <a:t> </a:t>
            </a:r>
            <a:r>
              <a:rPr lang="ru-RU" dirty="0" err="1"/>
              <a:t>вибоїв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4349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250F3-4996-1007-D605-14B623C8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365126"/>
            <a:ext cx="10901516" cy="98189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ЕТАПИ РОЗРОБКИ РОДОВИЩА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19F2C1-AD71-D137-A70C-3ABBF0529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690688"/>
            <a:ext cx="5201265" cy="495591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Розкриття</a:t>
            </a:r>
            <a:r>
              <a:rPr lang="ru-RU" dirty="0"/>
              <a:t> -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доступ до </a:t>
            </a:r>
            <a:r>
              <a:rPr lang="ru-RU" dirty="0" err="1"/>
              <a:t>родовища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Підготовка</a:t>
            </a:r>
            <a:r>
              <a:rPr lang="ru-RU" dirty="0"/>
              <a:t> -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з метою </a:t>
            </a:r>
            <a:r>
              <a:rPr lang="ru-RU" dirty="0" err="1"/>
              <a:t>створення</a:t>
            </a:r>
            <a:r>
              <a:rPr lang="ru-RU" dirty="0"/>
              <a:t> умов для початку і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очисної</a:t>
            </a:r>
            <a:r>
              <a:rPr lang="ru-RU" dirty="0"/>
              <a:t> </a:t>
            </a:r>
            <a:r>
              <a:rPr lang="ru-RU" dirty="0" err="1"/>
              <a:t>виїмки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Очисна</a:t>
            </a:r>
            <a:r>
              <a:rPr lang="ru-RU" dirty="0"/>
              <a:t> </a:t>
            </a:r>
            <a:r>
              <a:rPr lang="ru-RU" dirty="0" err="1"/>
              <a:t>виїмка</a:t>
            </a:r>
            <a:r>
              <a:rPr lang="ru-RU" dirty="0"/>
              <a:t> - комплекс </a:t>
            </a:r>
            <a:r>
              <a:rPr lang="ru-RU" dirty="0" err="1"/>
              <a:t>робіт</a:t>
            </a:r>
            <a:r>
              <a:rPr lang="ru-RU" dirty="0"/>
              <a:t> по </a:t>
            </a:r>
            <a:r>
              <a:rPr lang="ru-RU" dirty="0" err="1"/>
              <a:t>вилученню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 у </a:t>
            </a:r>
            <a:r>
              <a:rPr lang="ru-RU" dirty="0" err="1"/>
              <a:t>вибоях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3076" name="Picture 4" descr="КОНЦЕПТУАЛЬНІ ПІДХОДИ ДО ВІДОБРАЖЕННЯ ВИТРАТ РОЗВІДКИ І ОЦІНКИ КОРИ">
            <a:extLst>
              <a:ext uri="{FF2B5EF4-FFF2-40B4-BE49-F238E27FC236}">
                <a16:creationId xmlns:a16="http://schemas.microsoft.com/office/drawing/2014/main" id="{598DA17F-CBA9-59B5-6271-245A00D1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42" y="2722921"/>
            <a:ext cx="6010289" cy="23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2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34D5E-C063-08B8-C4C2-9D09D5C7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D21E30-9DCE-81BE-496C-D8BABE172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497"/>
            <a:ext cx="10515600" cy="462346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pPr marL="0" indent="541338">
              <a:buNone/>
            </a:pPr>
            <a:r>
              <a:rPr lang="ru-RU" dirty="0"/>
              <a:t> </a:t>
            </a:r>
            <a:r>
              <a:rPr lang="ru-RU" dirty="0" err="1"/>
              <a:t>Розкриттям</a:t>
            </a:r>
            <a:r>
              <a:rPr lang="ru-RU" dirty="0"/>
              <a:t> шахтного поля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доступу з </a:t>
            </a:r>
            <a:r>
              <a:rPr lang="ru-RU" dirty="0" err="1"/>
              <a:t>поверхні</a:t>
            </a:r>
            <a:r>
              <a:rPr lang="ru-RU" dirty="0"/>
              <a:t> до шахтного поля шляхом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. </a:t>
            </a:r>
          </a:p>
          <a:p>
            <a:pPr marL="0" indent="541338">
              <a:buNone/>
            </a:pP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вибір</a:t>
            </a:r>
            <a:r>
              <a:rPr lang="ru-RU" dirty="0"/>
              <a:t> способу </a:t>
            </a:r>
            <a:r>
              <a:rPr lang="ru-RU" dirty="0" err="1"/>
              <a:t>розкриття</a:t>
            </a:r>
            <a:r>
              <a:rPr lang="ru-RU" dirty="0"/>
              <a:t>:</a:t>
            </a:r>
          </a:p>
          <a:p>
            <a:pPr marL="354013" indent="187325"/>
            <a:r>
              <a:rPr lang="ru-RU" dirty="0" err="1"/>
              <a:t>гірничо-геологічні</a:t>
            </a:r>
            <a:r>
              <a:rPr lang="ru-RU" dirty="0"/>
              <a:t> (кут </a:t>
            </a:r>
            <a:r>
              <a:rPr lang="ru-RU" dirty="0" err="1"/>
              <a:t>падіння</a:t>
            </a:r>
            <a:r>
              <a:rPr lang="ru-RU" dirty="0"/>
              <a:t>, </a:t>
            </a:r>
            <a:r>
              <a:rPr lang="ru-RU" dirty="0" err="1"/>
              <a:t>потужність</a:t>
            </a:r>
            <a:r>
              <a:rPr lang="ru-RU" dirty="0"/>
              <a:t> і число </a:t>
            </a:r>
            <a:r>
              <a:rPr lang="ru-RU" dirty="0" err="1"/>
              <a:t>пластів</a:t>
            </a:r>
            <a:r>
              <a:rPr lang="ru-RU" dirty="0"/>
              <a:t> в шахтному </a:t>
            </a:r>
            <a:r>
              <a:rPr lang="ru-RU" dirty="0" err="1"/>
              <a:t>полі</a:t>
            </a:r>
            <a:r>
              <a:rPr lang="ru-RU" dirty="0"/>
              <a:t>;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пластами;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наносів</a:t>
            </a:r>
            <a:r>
              <a:rPr lang="ru-RU" dirty="0"/>
              <a:t>; </a:t>
            </a:r>
            <a:r>
              <a:rPr lang="ru-RU" dirty="0" err="1"/>
              <a:t>рельєф</a:t>
            </a:r>
            <a:r>
              <a:rPr lang="ru-RU" dirty="0"/>
              <a:t> </a:t>
            </a:r>
            <a:r>
              <a:rPr lang="ru-RU" dirty="0" err="1"/>
              <a:t>поверхні;глибина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та </a:t>
            </a:r>
            <a:r>
              <a:rPr lang="ru-RU" dirty="0" err="1"/>
              <a:t>газоносність</a:t>
            </a:r>
            <a:r>
              <a:rPr lang="ru-RU" dirty="0"/>
              <a:t> </a:t>
            </a:r>
            <a:r>
              <a:rPr lang="ru-RU" dirty="0" err="1"/>
              <a:t>пластів;порушенність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;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вміщають</a:t>
            </a:r>
            <a:r>
              <a:rPr lang="ru-RU" dirty="0"/>
              <a:t> пласт; </a:t>
            </a:r>
            <a:r>
              <a:rPr lang="ru-RU" dirty="0" err="1"/>
              <a:t>викидонебезпечність</a:t>
            </a:r>
            <a:r>
              <a:rPr lang="ru-RU" dirty="0"/>
              <a:t> і </a:t>
            </a:r>
            <a:r>
              <a:rPr lang="ru-RU" dirty="0" err="1"/>
              <a:t>ударонебезпечність</a:t>
            </a:r>
            <a:r>
              <a:rPr lang="ru-RU" dirty="0"/>
              <a:t> </a:t>
            </a:r>
            <a:r>
              <a:rPr lang="ru-RU" dirty="0" err="1"/>
              <a:t>вугільних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; </a:t>
            </a:r>
            <a:r>
              <a:rPr lang="ru-RU" dirty="0" err="1"/>
              <a:t>обводненість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; </a:t>
            </a:r>
            <a:r>
              <a:rPr lang="ru-RU" dirty="0" err="1"/>
              <a:t>схильність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до </a:t>
            </a:r>
            <a:r>
              <a:rPr lang="ru-RU" dirty="0" err="1"/>
              <a:t>самозаймання</a:t>
            </a:r>
            <a:r>
              <a:rPr lang="ru-RU" dirty="0"/>
              <a:t>) </a:t>
            </a:r>
          </a:p>
          <a:p>
            <a:pPr marL="354013" indent="187325"/>
            <a:r>
              <a:rPr lang="ru-RU" dirty="0" err="1"/>
              <a:t>гірничотехнічні</a:t>
            </a:r>
            <a:r>
              <a:rPr lang="ru-RU" dirty="0"/>
              <a:t> (</a:t>
            </a:r>
            <a:r>
              <a:rPr lang="ru-RU" dirty="0" err="1"/>
              <a:t>розміри</a:t>
            </a:r>
            <a:r>
              <a:rPr lang="ru-RU" dirty="0"/>
              <a:t> шахтного поля; </a:t>
            </a:r>
            <a:r>
              <a:rPr lang="ru-RU" dirty="0" err="1"/>
              <a:t>виробнича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і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;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гірничодобувної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;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підготовчих</a:t>
            </a:r>
            <a:r>
              <a:rPr lang="ru-RU" dirty="0"/>
              <a:t> і </a:t>
            </a:r>
            <a:r>
              <a:rPr lang="ru-RU" dirty="0" err="1"/>
              <a:t>готових</a:t>
            </a:r>
            <a:r>
              <a:rPr lang="ru-RU" dirty="0"/>
              <a:t> до </a:t>
            </a:r>
            <a:r>
              <a:rPr lang="ru-RU" dirty="0" err="1"/>
              <a:t>виїмки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;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1093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AD473-2968-6673-C1F3-F7C42476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48202-2131-E552-44A0-3E1C82CD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80044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пред'являються</a:t>
            </a:r>
            <a:r>
              <a:rPr lang="ru-RU" dirty="0"/>
              <a:t> до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підтоплення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</a:t>
            </a:r>
            <a:r>
              <a:rPr lang="ru-RU" dirty="0" err="1"/>
              <a:t>зливовими</a:t>
            </a:r>
            <a:r>
              <a:rPr lang="ru-RU" dirty="0"/>
              <a:t> і </a:t>
            </a:r>
            <a:r>
              <a:rPr lang="ru-RU" dirty="0" err="1"/>
              <a:t>паводковими</a:t>
            </a:r>
            <a:r>
              <a:rPr lang="ru-RU" dirty="0"/>
              <a:t> водами;</a:t>
            </a:r>
          </a:p>
          <a:p>
            <a:pPr marL="0" indent="0">
              <a:buNone/>
            </a:pPr>
            <a:r>
              <a:rPr lang="ru-RU" dirty="0"/>
              <a:t> •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розкриваючих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 •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капітальні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розкриття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 •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горизонту при </a:t>
            </a:r>
            <a:r>
              <a:rPr lang="ru-RU" dirty="0" err="1"/>
              <a:t>реконструкції</a:t>
            </a:r>
            <a:r>
              <a:rPr lang="ru-RU" dirty="0"/>
              <a:t>) в </a:t>
            </a:r>
            <a:r>
              <a:rPr lang="ru-RU" dirty="0" err="1"/>
              <a:t>експлуатацію</a:t>
            </a:r>
            <a:r>
              <a:rPr lang="ru-RU" dirty="0"/>
              <a:t>;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7921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6FDE-EF51-383D-B74E-AA26239C32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ЗМІСТ ЗАНЯТТЯ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3023D-6A94-703E-930B-25C4362D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08269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0" indent="0"/>
            <a:r>
              <a:rPr lang="ru-RU" dirty="0"/>
              <a:t>  </a:t>
            </a:r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шахтне</a:t>
            </a:r>
            <a:r>
              <a:rPr lang="ru-RU" dirty="0"/>
              <a:t> поле</a:t>
            </a:r>
          </a:p>
          <a:p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шахтного поля </a:t>
            </a:r>
          </a:p>
          <a:p>
            <a:r>
              <a:rPr lang="ru-RU" dirty="0"/>
              <a:t> Запаси шахтного поля,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</a:p>
          <a:p>
            <a:r>
              <a:rPr lang="ru-RU" dirty="0"/>
              <a:t> 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</a:t>
            </a:r>
          </a:p>
          <a:p>
            <a:r>
              <a:rPr lang="ru-RU" dirty="0"/>
              <a:t>  </a:t>
            </a:r>
            <a:r>
              <a:rPr lang="ru-RU" dirty="0" err="1"/>
              <a:t>Розкриття</a:t>
            </a:r>
            <a:r>
              <a:rPr lang="ru-RU" dirty="0"/>
              <a:t> шахтного поля</a:t>
            </a:r>
          </a:p>
          <a:p>
            <a:r>
              <a:rPr lang="ru-RU" dirty="0"/>
              <a:t>  </a:t>
            </a:r>
            <a:r>
              <a:rPr lang="ru-RU" dirty="0" err="1"/>
              <a:t>Підготовка</a:t>
            </a:r>
            <a:r>
              <a:rPr lang="ru-RU" dirty="0"/>
              <a:t> шахтного поля </a:t>
            </a:r>
          </a:p>
          <a:p>
            <a:r>
              <a:rPr lang="ru-RU" dirty="0"/>
              <a:t> Порядок </a:t>
            </a:r>
            <a:r>
              <a:rPr lang="ru-RU" dirty="0" err="1"/>
              <a:t>відпрацювання</a:t>
            </a:r>
            <a:r>
              <a:rPr lang="ru-RU" dirty="0"/>
              <a:t> шахтного поля</a:t>
            </a:r>
          </a:p>
          <a:p>
            <a:r>
              <a:rPr lang="ru-RU" dirty="0"/>
              <a:t> 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вугільних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6173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78E50-19D2-535F-9896-BC18DA7787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EBB79-E5E2-0676-190D-E66E4153239D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пред'являються</a:t>
            </a:r>
            <a:r>
              <a:rPr lang="ru-RU" dirty="0"/>
              <a:t> до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: </a:t>
            </a:r>
          </a:p>
          <a:p>
            <a:pPr marL="0" indent="354013">
              <a:buNone/>
            </a:pPr>
            <a:r>
              <a:rPr lang="ru-RU" dirty="0"/>
              <a:t>•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оптимальних</a:t>
            </a:r>
            <a:r>
              <a:rPr lang="ru-RU" dirty="0"/>
              <a:t> умов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підземного</a:t>
            </a:r>
            <a:r>
              <a:rPr lang="ru-RU" dirty="0"/>
              <a:t> транспорту: </a:t>
            </a:r>
            <a:r>
              <a:rPr lang="ru-RU" dirty="0" err="1"/>
              <a:t>однотипність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багатоступінчатості</a:t>
            </a:r>
            <a:r>
              <a:rPr lang="ru-RU" dirty="0"/>
              <a:t>;</a:t>
            </a:r>
          </a:p>
          <a:p>
            <a:pPr marL="0" indent="354013">
              <a:buNone/>
            </a:pPr>
            <a:r>
              <a:rPr lang="ru-RU" dirty="0"/>
              <a:t>•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провітрювання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; </a:t>
            </a:r>
          </a:p>
          <a:p>
            <a:pPr marL="0" indent="354013">
              <a:buNone/>
            </a:pPr>
            <a:r>
              <a:rPr lang="ru-RU" dirty="0"/>
              <a:t>•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гірського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шляхом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стволів</a:t>
            </a:r>
            <a:r>
              <a:rPr lang="ru-RU" dirty="0"/>
              <a:t>;</a:t>
            </a:r>
          </a:p>
          <a:p>
            <a:pPr marL="0" indent="354013">
              <a:buNone/>
            </a:pPr>
            <a:r>
              <a:rPr lang="ru-RU" dirty="0"/>
              <a:t> •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експлуатаційні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транспорт, </a:t>
            </a:r>
            <a:r>
              <a:rPr lang="ru-RU" dirty="0" err="1"/>
              <a:t>водовідлив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і </a:t>
            </a:r>
            <a:r>
              <a:rPr lang="ru-RU" dirty="0" err="1"/>
              <a:t>провітрювання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5647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FE000-FB0D-3ED1-075E-98AC0C29A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EF831-3383-4AE0-1DA7-AF767ABFD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84"/>
            <a:ext cx="6005052" cy="496529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/>
              <a:t>Виробки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розкриття</a:t>
            </a:r>
            <a:r>
              <a:rPr lang="ru-RU" dirty="0"/>
              <a:t> шахтного поля,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розкриваючими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розкриваючі</a:t>
            </a:r>
            <a:r>
              <a:rPr lang="ru-RU" dirty="0"/>
              <a:t> </a:t>
            </a:r>
            <a:r>
              <a:rPr lang="ru-RU" dirty="0" err="1"/>
              <a:t>виробки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на:</a:t>
            </a:r>
          </a:p>
          <a:p>
            <a:pPr marL="0" indent="541338">
              <a:buNone/>
            </a:pPr>
            <a:r>
              <a:rPr lang="ru-RU" dirty="0"/>
              <a:t> • </a:t>
            </a:r>
            <a:r>
              <a:rPr lang="ru-RU" dirty="0" err="1"/>
              <a:t>головні</a:t>
            </a:r>
            <a:r>
              <a:rPr lang="ru-RU" dirty="0"/>
              <a:t>,</a:t>
            </a:r>
          </a:p>
          <a:p>
            <a:pPr marL="0" indent="541338">
              <a:buNone/>
            </a:pPr>
            <a:r>
              <a:rPr lang="ru-RU" dirty="0"/>
              <a:t> • </a:t>
            </a:r>
            <a:r>
              <a:rPr lang="ru-RU" dirty="0" err="1"/>
              <a:t>додаткові</a:t>
            </a:r>
            <a:r>
              <a:rPr lang="ru-RU" dirty="0"/>
              <a:t> (</a:t>
            </a:r>
            <a:r>
              <a:rPr lang="ru-RU" dirty="0" err="1"/>
              <a:t>допоміжні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ru-RU" dirty="0"/>
              <a:t>• До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виробки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денну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і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шахтного поля і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робочими</a:t>
            </a:r>
            <a:r>
              <a:rPr lang="ru-RU" dirty="0"/>
              <a:t> горизонтами і </a:t>
            </a:r>
            <a:r>
              <a:rPr lang="ru-RU" dirty="0" err="1"/>
              <a:t>поверхнею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  <a:r>
              <a:rPr lang="ru-RU" dirty="0" err="1"/>
              <a:t>вертикальні</a:t>
            </a:r>
            <a:r>
              <a:rPr lang="ru-RU" dirty="0"/>
              <a:t> </a:t>
            </a:r>
            <a:r>
              <a:rPr lang="ru-RU" dirty="0" err="1"/>
              <a:t>стволи</a:t>
            </a:r>
            <a:r>
              <a:rPr lang="ru-RU" dirty="0"/>
              <a:t>, </a:t>
            </a:r>
            <a:r>
              <a:rPr lang="ru-RU" dirty="0" err="1"/>
              <a:t>похилі</a:t>
            </a:r>
            <a:r>
              <a:rPr lang="ru-RU" dirty="0"/>
              <a:t> </a:t>
            </a:r>
            <a:r>
              <a:rPr lang="ru-RU" dirty="0" err="1"/>
              <a:t>стволи</a:t>
            </a:r>
            <a:r>
              <a:rPr lang="ru-RU" dirty="0"/>
              <a:t> і </a:t>
            </a:r>
            <a:r>
              <a:rPr lang="ru-RU" dirty="0" err="1"/>
              <a:t>штольні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1026" name="Picture 2" descr="Державне підприємство заплатить компанії Віталія Кропачова 1,1 млрд грн? ‣  NADRA.info">
            <a:extLst>
              <a:ext uri="{FF2B5EF4-FFF2-40B4-BE49-F238E27FC236}">
                <a16:creationId xmlns:a16="http://schemas.microsoft.com/office/drawing/2014/main" id="{BBB9FDDE-A5BD-3280-E0EF-CF4F684C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7" y="2196177"/>
            <a:ext cx="4924830" cy="30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5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E07F8-7FB8-10B9-1904-91DC0195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06450-990E-1903-2621-BF1A09FC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0" y="1425677"/>
            <a:ext cx="6241024" cy="4721789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85000" lnSpcReduction="10000"/>
          </a:bodyPr>
          <a:lstStyle/>
          <a:p>
            <a:pPr marL="0" indent="354013">
              <a:buNone/>
            </a:pPr>
            <a:r>
              <a:rPr lang="ru-RU" dirty="0"/>
              <a:t>До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виробки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денну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і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для </a:t>
            </a:r>
            <a:r>
              <a:rPr lang="ru-RU" dirty="0" err="1"/>
              <a:t>розкриття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шахтного поля. До них </a:t>
            </a:r>
            <a:r>
              <a:rPr lang="ru-RU" dirty="0" err="1"/>
              <a:t>відносяться</a:t>
            </a:r>
            <a:r>
              <a:rPr lang="ru-RU" dirty="0"/>
              <a:t>: квершлаги, </a:t>
            </a:r>
            <a:r>
              <a:rPr lang="ru-RU" dirty="0" err="1"/>
              <a:t>сліпі</a:t>
            </a:r>
            <a:r>
              <a:rPr lang="ru-RU" dirty="0"/>
              <a:t> </a:t>
            </a:r>
            <a:r>
              <a:rPr lang="ru-RU" dirty="0" err="1"/>
              <a:t>стволи</a:t>
            </a:r>
            <a:r>
              <a:rPr lang="ru-RU" dirty="0"/>
              <a:t> і гезенки, як </a:t>
            </a:r>
            <a:r>
              <a:rPr lang="ru-RU" dirty="0" err="1"/>
              <a:t>вертикальні</a:t>
            </a:r>
            <a:r>
              <a:rPr lang="ru-RU" dirty="0"/>
              <a:t>, так і </a:t>
            </a:r>
            <a:r>
              <a:rPr lang="ru-RU" dirty="0" err="1"/>
              <a:t>похилі</a:t>
            </a:r>
            <a:r>
              <a:rPr lang="ru-RU" dirty="0"/>
              <a:t>. </a:t>
            </a:r>
          </a:p>
          <a:p>
            <a:pPr marL="0" indent="354013">
              <a:buNone/>
            </a:pPr>
            <a:r>
              <a:rPr lang="ru-RU" dirty="0"/>
              <a:t>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виробки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на:</a:t>
            </a:r>
          </a:p>
          <a:p>
            <a:pPr marL="0" indent="354013">
              <a:buNone/>
            </a:pPr>
            <a:r>
              <a:rPr lang="ru-RU" dirty="0"/>
              <a:t> • </a:t>
            </a:r>
            <a:r>
              <a:rPr lang="ru-RU" dirty="0" err="1"/>
              <a:t>капітальні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служитимуть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шахтного поля; </a:t>
            </a:r>
          </a:p>
          <a:p>
            <a:pPr marL="0" indent="354013">
              <a:buNone/>
            </a:pPr>
            <a:r>
              <a:rPr lang="ru-RU" dirty="0"/>
              <a:t>• </a:t>
            </a:r>
            <a:r>
              <a:rPr lang="ru-RU" dirty="0" err="1"/>
              <a:t>погоризонтні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служитимуть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часу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горизонту;</a:t>
            </a:r>
          </a:p>
          <a:p>
            <a:pPr marL="0" indent="354013">
              <a:buNone/>
            </a:pPr>
            <a:r>
              <a:rPr lang="ru-RU" dirty="0"/>
              <a:t> • </a:t>
            </a:r>
            <a:r>
              <a:rPr lang="ru-RU" dirty="0" err="1"/>
              <a:t>поверхові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служитимуть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часу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поверху. 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A11CF4-76AF-7F8F-41A3-FF71D40E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26" y="1348293"/>
            <a:ext cx="4762913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8BBC3-9C3E-A56B-0891-BC3AE3AE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10B9E-6CC0-B8FE-2169-0455AA43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0" y="1525279"/>
            <a:ext cx="5080819" cy="481028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indent="541338">
              <a:buNone/>
            </a:pPr>
            <a:r>
              <a:rPr lang="ru-RU" dirty="0"/>
              <a:t>По виду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розкриваючих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шахтних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похилими</a:t>
            </a:r>
            <a:r>
              <a:rPr lang="ru-RU" dirty="0"/>
              <a:t> стволами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вертикальними</a:t>
            </a:r>
            <a:r>
              <a:rPr lang="ru-RU" dirty="0"/>
              <a:t>    стволами; </a:t>
            </a:r>
          </a:p>
          <a:p>
            <a:pPr marL="0" indent="0">
              <a:buNone/>
            </a:pPr>
            <a:r>
              <a:rPr lang="ru-RU" dirty="0"/>
              <a:t>• штольнями;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комбінацією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(</a:t>
            </a:r>
            <a:r>
              <a:rPr lang="ru-RU" dirty="0" err="1"/>
              <a:t>комбіновані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розтину</a:t>
            </a:r>
            <a:r>
              <a:rPr lang="ru-RU" dirty="0"/>
              <a:t>).</a:t>
            </a:r>
            <a:endParaRPr lang="ru-UA" dirty="0"/>
          </a:p>
        </p:txBody>
      </p:sp>
      <p:pic>
        <p:nvPicPr>
          <p:cNvPr id="3074" name="Picture 2" descr="Старинная штольня возле Лавры - Никольская экскурсия">
            <a:extLst>
              <a:ext uri="{FF2B5EF4-FFF2-40B4-BE49-F238E27FC236}">
                <a16:creationId xmlns:a16="http://schemas.microsoft.com/office/drawing/2014/main" id="{061C87BB-842B-BC03-8B96-79B48B35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5016"/>
            <a:ext cx="4856521" cy="322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4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85E13-1300-5CB9-D145-196A7E77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06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B92548-35AE-4992-DF26-1AB9FBBB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915" y="1668309"/>
            <a:ext cx="6449961" cy="435133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0" indent="541338" algn="just">
              <a:buNone/>
            </a:pPr>
            <a:r>
              <a:rPr lang="ru-RU" dirty="0"/>
              <a:t>По виду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розкриваючих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:</a:t>
            </a:r>
          </a:p>
          <a:p>
            <a:pPr marL="0" indent="541338" algn="just">
              <a:buNone/>
            </a:pPr>
            <a:r>
              <a:rPr lang="ru-RU" dirty="0"/>
              <a:t> • квершлагами, </a:t>
            </a:r>
          </a:p>
          <a:p>
            <a:pPr marL="0" indent="541338" algn="just">
              <a:buNone/>
            </a:pPr>
            <a:r>
              <a:rPr lang="ru-RU" dirty="0"/>
              <a:t> • </a:t>
            </a:r>
            <a:r>
              <a:rPr lang="ru-RU" dirty="0" err="1"/>
              <a:t>похилими</a:t>
            </a:r>
            <a:r>
              <a:rPr lang="ru-RU" dirty="0"/>
              <a:t> квершлагами,</a:t>
            </a:r>
          </a:p>
          <a:p>
            <a:pPr marL="0" indent="541338" algn="just">
              <a:buNone/>
            </a:pPr>
            <a:r>
              <a:rPr lang="ru-RU" dirty="0"/>
              <a:t> • скатами, </a:t>
            </a:r>
          </a:p>
          <a:p>
            <a:pPr marL="0" indent="541338" algn="just">
              <a:buNone/>
            </a:pPr>
            <a:r>
              <a:rPr lang="ru-RU" dirty="0"/>
              <a:t> • гезенками,</a:t>
            </a:r>
          </a:p>
          <a:p>
            <a:pPr marL="0" indent="541338" algn="just">
              <a:buNone/>
            </a:pPr>
            <a:r>
              <a:rPr lang="ru-RU" dirty="0"/>
              <a:t> • </a:t>
            </a:r>
            <a:r>
              <a:rPr lang="ru-RU" dirty="0" err="1"/>
              <a:t>сліпими</a:t>
            </a:r>
            <a:r>
              <a:rPr lang="ru-RU" dirty="0"/>
              <a:t> стволами, </a:t>
            </a:r>
          </a:p>
          <a:p>
            <a:pPr marL="0" indent="541338" algn="just">
              <a:buNone/>
            </a:pPr>
            <a:r>
              <a:rPr lang="ru-RU" dirty="0"/>
              <a:t>• </a:t>
            </a:r>
            <a:r>
              <a:rPr lang="ru-RU" dirty="0" err="1"/>
              <a:t>комбінацією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AB1A18-AF35-080E-4B26-7D928847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2" y="1877962"/>
            <a:ext cx="4797889" cy="35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4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9FDC0-DB2B-FFC5-48AA-0B0DFC940BE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3118F-AA56-2812-1242-529B75AF8B2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marL="0" indent="541338">
              <a:buNone/>
            </a:pPr>
            <a:r>
              <a:rPr lang="ru-RU" dirty="0"/>
              <a:t>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відкатних</a:t>
            </a:r>
            <a:r>
              <a:rPr lang="ru-RU" dirty="0"/>
              <a:t> (</a:t>
            </a:r>
            <a:r>
              <a:rPr lang="ru-RU" dirty="0" err="1"/>
              <a:t>транспортних</a:t>
            </a:r>
            <a:r>
              <a:rPr lang="ru-RU" dirty="0"/>
              <a:t>) </a:t>
            </a:r>
            <a:r>
              <a:rPr lang="ru-RU" dirty="0" err="1"/>
              <a:t>горизонтів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вскриті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і </a:t>
            </a:r>
            <a:r>
              <a:rPr lang="ru-RU" dirty="0" err="1"/>
              <a:t>допоміжними</a:t>
            </a:r>
            <a:r>
              <a:rPr lang="ru-RU" dirty="0"/>
              <a:t> </a:t>
            </a:r>
            <a:r>
              <a:rPr lang="ru-RU" dirty="0" err="1"/>
              <a:t>розкриваючими</a:t>
            </a:r>
            <a:r>
              <a:rPr lang="ru-RU" dirty="0"/>
              <a:t> </a:t>
            </a:r>
            <a:r>
              <a:rPr lang="ru-RU" dirty="0" err="1"/>
              <a:t>виробками</a:t>
            </a:r>
            <a:r>
              <a:rPr lang="ru-RU" dirty="0"/>
              <a:t>,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схем </a:t>
            </a:r>
            <a:r>
              <a:rPr lang="ru-RU" dirty="0" err="1"/>
              <a:t>розкриття</a:t>
            </a:r>
            <a:r>
              <a:rPr lang="ru-RU" dirty="0"/>
              <a:t> також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підгрупи</a:t>
            </a:r>
            <a:r>
              <a:rPr lang="ru-RU" dirty="0"/>
              <a:t>:</a:t>
            </a:r>
          </a:p>
          <a:p>
            <a:pPr marL="0" indent="541338">
              <a:buNone/>
            </a:pPr>
            <a:r>
              <a:rPr lang="ru-RU" dirty="0"/>
              <a:t> • </a:t>
            </a:r>
            <a:r>
              <a:rPr lang="ru-RU" dirty="0" err="1"/>
              <a:t>одногоризонте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відпрацьовувати</a:t>
            </a:r>
            <a:r>
              <a:rPr lang="ru-RU" dirty="0"/>
              <a:t> </a:t>
            </a:r>
            <a:r>
              <a:rPr lang="ru-RU" dirty="0" err="1"/>
              <a:t>шахтне</a:t>
            </a:r>
            <a:r>
              <a:rPr lang="ru-RU" dirty="0"/>
              <a:t> поле з одного </a:t>
            </a:r>
            <a:r>
              <a:rPr lang="ru-RU" dirty="0" err="1"/>
              <a:t>відкатного</a:t>
            </a:r>
            <a:r>
              <a:rPr lang="ru-RU" dirty="0"/>
              <a:t> горизонту; </a:t>
            </a:r>
          </a:p>
          <a:p>
            <a:pPr marL="0" indent="541338">
              <a:buNone/>
            </a:pPr>
            <a:r>
              <a:rPr lang="ru-RU" dirty="0"/>
              <a:t>• </a:t>
            </a:r>
            <a:r>
              <a:rPr lang="ru-RU" dirty="0" err="1"/>
              <a:t>багатогоризонтне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, з </a:t>
            </a: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розкриваючих</a:t>
            </a:r>
            <a:r>
              <a:rPr lang="ru-RU" dirty="0"/>
              <a:t> </a:t>
            </a:r>
            <a:r>
              <a:rPr lang="ru-RU" dirty="0" err="1"/>
              <a:t>виробок</a:t>
            </a:r>
            <a:r>
              <a:rPr lang="ru-RU" dirty="0"/>
              <a:t> на </a:t>
            </a:r>
            <a:r>
              <a:rPr lang="ru-RU" dirty="0" err="1"/>
              <a:t>декількох</a:t>
            </a:r>
            <a:r>
              <a:rPr lang="ru-RU" dirty="0"/>
              <a:t> горизонтах.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72180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92C22-DDDD-A0E5-79E8-58380901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329DD-637B-141D-700A-C4D6E285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500820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/>
          </a:bodyPr>
          <a:lstStyle/>
          <a:p>
            <a:pPr marL="0" indent="541338">
              <a:buNone/>
            </a:pPr>
            <a:r>
              <a:rPr lang="ru-RU" dirty="0"/>
              <a:t>Для </a:t>
            </a:r>
            <a:r>
              <a:rPr lang="ru-RU" dirty="0" err="1"/>
              <a:t>створення</a:t>
            </a:r>
            <a:r>
              <a:rPr lang="ru-RU" dirty="0"/>
              <a:t> доступу з </a:t>
            </a:r>
            <a:r>
              <a:rPr lang="ru-RU" dirty="0" err="1"/>
              <a:t>поверхні</a:t>
            </a:r>
            <a:r>
              <a:rPr lang="ru-RU" dirty="0"/>
              <a:t> до кожного з </a:t>
            </a:r>
            <a:r>
              <a:rPr lang="ru-RU" dirty="0" err="1"/>
              <a:t>пластів</a:t>
            </a:r>
            <a:r>
              <a:rPr lang="ru-RU" dirty="0"/>
              <a:t> одних </a:t>
            </a:r>
            <a:r>
              <a:rPr lang="ru-RU" dirty="0" err="1"/>
              <a:t>вертикальних</a:t>
            </a:r>
            <a:r>
              <a:rPr lang="ru-RU" dirty="0"/>
              <a:t> </a:t>
            </a:r>
            <a:r>
              <a:rPr lang="ru-RU" dirty="0" err="1"/>
              <a:t>стволів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, доводиться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виробки</a:t>
            </a:r>
            <a:r>
              <a:rPr lang="ru-RU" dirty="0"/>
              <a:t> - квершлаги </a:t>
            </a:r>
            <a:r>
              <a:rPr lang="ru-RU" dirty="0" err="1"/>
              <a:t>або</a:t>
            </a:r>
            <a:r>
              <a:rPr lang="ru-RU" dirty="0"/>
              <a:t> гезенки. </a:t>
            </a:r>
          </a:p>
          <a:p>
            <a:pPr marL="0" indent="541338">
              <a:buNone/>
            </a:pPr>
            <a:r>
              <a:rPr lang="ru-RU" dirty="0"/>
              <a:t>• При </a:t>
            </a:r>
            <a:r>
              <a:rPr lang="ru-RU" dirty="0" err="1"/>
              <a:t>заляганні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кутом до 8° </a:t>
            </a:r>
            <a:r>
              <a:rPr lang="ru-RU" dirty="0" err="1"/>
              <a:t>застосовують</a:t>
            </a:r>
            <a:r>
              <a:rPr lang="ru-RU" dirty="0"/>
              <a:t> гезенки, </a:t>
            </a:r>
            <a:r>
              <a:rPr lang="ru-RU" dirty="0" err="1"/>
              <a:t>більше</a:t>
            </a:r>
            <a:r>
              <a:rPr lang="ru-RU" dirty="0"/>
              <a:t> 8° - </a:t>
            </a:r>
            <a:r>
              <a:rPr lang="ru-RU" dirty="0" err="1"/>
              <a:t>горизонтальні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похилі</a:t>
            </a:r>
            <a:r>
              <a:rPr lang="ru-RU" dirty="0"/>
              <a:t> квершлаги.</a:t>
            </a:r>
          </a:p>
          <a:p>
            <a:pPr marL="0" indent="541338">
              <a:buNone/>
            </a:pP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одногороризонтного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проведенні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шахтного поля </a:t>
            </a:r>
            <a:r>
              <a:rPr lang="ru-RU" dirty="0" err="1"/>
              <a:t>вертикальних</a:t>
            </a:r>
            <a:r>
              <a:rPr lang="ru-RU" dirty="0"/>
              <a:t> </a:t>
            </a:r>
            <a:r>
              <a:rPr lang="ru-RU" dirty="0" err="1"/>
              <a:t>стволів</a:t>
            </a:r>
            <a:r>
              <a:rPr lang="ru-RU" dirty="0"/>
              <a:t> до </a:t>
            </a:r>
            <a:r>
              <a:rPr lang="ru-RU" dirty="0" err="1"/>
              <a:t>позначки</a:t>
            </a:r>
            <a:r>
              <a:rPr lang="ru-RU" dirty="0"/>
              <a:t> </a:t>
            </a:r>
            <a:r>
              <a:rPr lang="ru-RU" dirty="0" err="1"/>
              <a:t>запроектованого</a:t>
            </a:r>
            <a:r>
              <a:rPr lang="ru-RU" dirty="0"/>
              <a:t> горизонту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спорудженням</a:t>
            </a:r>
            <a:r>
              <a:rPr lang="ru-RU" dirty="0"/>
              <a:t> приствольного двору, </a:t>
            </a:r>
            <a:r>
              <a:rPr lang="ru-RU" dirty="0" err="1"/>
              <a:t>який</a:t>
            </a:r>
            <a:r>
              <a:rPr lang="ru-RU" dirty="0"/>
              <a:t>, як і весь горизонт, буде </a:t>
            </a:r>
            <a:r>
              <a:rPr lang="ru-RU" dirty="0" err="1"/>
              <a:t>існувати</a:t>
            </a:r>
            <a:r>
              <a:rPr lang="ru-RU" dirty="0"/>
              <a:t> весь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і </a:t>
            </a:r>
            <a:r>
              <a:rPr lang="ru-RU" dirty="0" err="1"/>
              <a:t>служитиме</a:t>
            </a:r>
            <a:r>
              <a:rPr lang="ru-RU" dirty="0"/>
              <a:t> для </a:t>
            </a:r>
            <a:r>
              <a:rPr lang="ru-RU" dirty="0" err="1"/>
              <a:t>прийому</a:t>
            </a:r>
            <a:r>
              <a:rPr lang="ru-RU" dirty="0"/>
              <a:t> і </a:t>
            </a:r>
            <a:r>
              <a:rPr lang="ru-RU" dirty="0" err="1"/>
              <a:t>видачі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шахтного поля. </a:t>
            </a:r>
          </a:p>
          <a:p>
            <a:pPr marL="0" indent="541338">
              <a:buNone/>
            </a:pPr>
            <a:r>
              <a:rPr lang="ru-RU" dirty="0"/>
              <a:t>• </a:t>
            </a:r>
            <a:r>
              <a:rPr lang="ru-RU" dirty="0" err="1"/>
              <a:t>Розкриття</a:t>
            </a:r>
            <a:r>
              <a:rPr lang="ru-RU" dirty="0"/>
              <a:t> ж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додатковими</a:t>
            </a:r>
            <a:r>
              <a:rPr lang="ru-RU" dirty="0"/>
              <a:t> </a:t>
            </a:r>
            <a:r>
              <a:rPr lang="ru-RU" dirty="0" err="1"/>
              <a:t>розкриваючими</a:t>
            </a:r>
            <a:r>
              <a:rPr lang="ru-RU" dirty="0"/>
              <a:t> </a:t>
            </a:r>
            <a:r>
              <a:rPr lang="ru-RU" dirty="0" err="1"/>
              <a:t>виробками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горизонтальним</a:t>
            </a:r>
            <a:r>
              <a:rPr lang="ru-RU" dirty="0"/>
              <a:t> квершлагом.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325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7D4DF-E39A-FD39-89A4-2B831F2778D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РОЗКРИТТЯ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6503-0D77-2A69-1A25-88D14A0BD8F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ru-RU" dirty="0" err="1"/>
              <a:t>Різновиди</a:t>
            </a:r>
            <a:r>
              <a:rPr lang="ru-RU" dirty="0"/>
              <a:t> </a:t>
            </a:r>
            <a:r>
              <a:rPr lang="ru-RU" dirty="0" err="1"/>
              <a:t>одноризонтного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 свити </a:t>
            </a:r>
            <a:r>
              <a:rPr lang="ru-RU" dirty="0" err="1"/>
              <a:t>пластів</a:t>
            </a:r>
            <a:r>
              <a:rPr lang="ru-RU" dirty="0"/>
              <a:t>: </a:t>
            </a:r>
          </a:p>
          <a:p>
            <a:r>
              <a:rPr lang="ru-RU" dirty="0"/>
              <a:t>• </a:t>
            </a:r>
            <a:r>
              <a:rPr lang="ru-RU" dirty="0" err="1"/>
              <a:t>вертикальними</a:t>
            </a:r>
            <a:r>
              <a:rPr lang="ru-RU" dirty="0"/>
              <a:t> стволами і </a:t>
            </a:r>
            <a:r>
              <a:rPr lang="ru-RU" dirty="0" err="1"/>
              <a:t>капітальним</a:t>
            </a:r>
            <a:r>
              <a:rPr lang="ru-RU" dirty="0"/>
              <a:t> квершлагом (</a:t>
            </a:r>
            <a:r>
              <a:rPr lang="ru-RU" dirty="0" err="1"/>
              <a:t>горизонтальним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похилим</a:t>
            </a:r>
            <a:r>
              <a:rPr lang="ru-RU" dirty="0"/>
              <a:t>);</a:t>
            </a:r>
          </a:p>
          <a:p>
            <a:r>
              <a:rPr lang="ru-RU" dirty="0"/>
              <a:t> • </a:t>
            </a:r>
            <a:r>
              <a:rPr lang="ru-RU" dirty="0" err="1"/>
              <a:t>вертикальними</a:t>
            </a:r>
            <a:r>
              <a:rPr lang="ru-RU" dirty="0"/>
              <a:t> стволами і </a:t>
            </a:r>
            <a:r>
              <a:rPr lang="ru-RU" dirty="0" err="1"/>
              <a:t>капітальним</a:t>
            </a:r>
            <a:r>
              <a:rPr lang="ru-RU" dirty="0"/>
              <a:t> гезенком;</a:t>
            </a:r>
          </a:p>
          <a:p>
            <a:r>
              <a:rPr lang="ru-RU" dirty="0"/>
              <a:t> • </a:t>
            </a:r>
            <a:r>
              <a:rPr lang="ru-RU" dirty="0" err="1"/>
              <a:t>вертикальними</a:t>
            </a:r>
            <a:r>
              <a:rPr lang="ru-RU" dirty="0"/>
              <a:t> стволами і </a:t>
            </a:r>
            <a:r>
              <a:rPr lang="ru-RU" dirty="0" err="1"/>
              <a:t>сліпими</a:t>
            </a:r>
            <a:r>
              <a:rPr lang="ru-RU" dirty="0"/>
              <a:t> стволами; </a:t>
            </a:r>
          </a:p>
          <a:p>
            <a:r>
              <a:rPr lang="ru-RU" dirty="0"/>
              <a:t>• </a:t>
            </a:r>
            <a:r>
              <a:rPr lang="ru-RU" dirty="0" err="1"/>
              <a:t>вертикальними</a:t>
            </a:r>
            <a:r>
              <a:rPr lang="ru-RU" dirty="0"/>
              <a:t> стволами і </a:t>
            </a:r>
            <a:r>
              <a:rPr lang="ru-RU" dirty="0" err="1"/>
              <a:t>поверховими</a:t>
            </a:r>
            <a:r>
              <a:rPr lang="ru-RU" dirty="0"/>
              <a:t> (</a:t>
            </a:r>
            <a:r>
              <a:rPr lang="ru-RU" dirty="0" err="1"/>
              <a:t>ярусними</a:t>
            </a:r>
            <a:r>
              <a:rPr lang="ru-RU" dirty="0"/>
              <a:t>) квершлагами; </a:t>
            </a:r>
          </a:p>
          <a:p>
            <a:r>
              <a:rPr lang="ru-RU" dirty="0"/>
              <a:t>• </a:t>
            </a:r>
            <a:r>
              <a:rPr lang="ru-RU" dirty="0" err="1"/>
              <a:t>вертикальними</a:t>
            </a:r>
            <a:r>
              <a:rPr lang="ru-RU" dirty="0"/>
              <a:t> стволами і </a:t>
            </a:r>
            <a:r>
              <a:rPr lang="ru-RU" dirty="0" err="1"/>
              <a:t>поверховими</a:t>
            </a:r>
            <a:r>
              <a:rPr lang="ru-RU" dirty="0"/>
              <a:t> (</a:t>
            </a:r>
            <a:r>
              <a:rPr lang="ru-RU" dirty="0" err="1"/>
              <a:t>ярусними</a:t>
            </a:r>
            <a:r>
              <a:rPr lang="ru-RU" dirty="0"/>
              <a:t>) гезенками.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7398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2A51C-4322-337E-54B6-CEF0443F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43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ПОНЯТТЯ ПРО ШАХТНЕ ПОЛЕ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556AA-5C15-F87F-C1A9-C424D8124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019"/>
            <a:ext cx="10586884" cy="248090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Шахтне</a:t>
            </a:r>
            <a:r>
              <a:rPr lang="ru-RU" dirty="0"/>
              <a:t> поле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родовище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відведена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шахтою. У шахтному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вугільної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один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вугільних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Межі</a:t>
            </a:r>
            <a:r>
              <a:rPr lang="ru-RU" dirty="0"/>
              <a:t> (</a:t>
            </a:r>
            <a:r>
              <a:rPr lang="ru-RU" dirty="0" err="1"/>
              <a:t>границі</a:t>
            </a:r>
            <a:r>
              <a:rPr lang="ru-RU" dirty="0"/>
              <a:t>) шахтного поля —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шахтне</a:t>
            </a:r>
            <a:r>
              <a:rPr lang="ru-RU" dirty="0"/>
              <a:t> поле і </a:t>
            </a:r>
            <a:r>
              <a:rPr lang="ru-RU" dirty="0" err="1"/>
              <a:t>відокремлюють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верхні</a:t>
            </a:r>
            <a:r>
              <a:rPr lang="ru-RU" dirty="0"/>
              <a:t>, </a:t>
            </a:r>
            <a:r>
              <a:rPr lang="ru-RU" dirty="0" err="1"/>
              <a:t>нижні</a:t>
            </a:r>
            <a:r>
              <a:rPr lang="ru-RU" dirty="0"/>
              <a:t> та </a:t>
            </a:r>
            <a:r>
              <a:rPr lang="ru-RU" dirty="0" err="1"/>
              <a:t>бокові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шахтного поля. </a:t>
            </a:r>
          </a:p>
          <a:p>
            <a:pPr algn="just"/>
            <a:r>
              <a:rPr lang="ru-RU" dirty="0" err="1"/>
              <a:t>Верхня</a:t>
            </a:r>
            <a:r>
              <a:rPr lang="ru-RU" dirty="0"/>
              <a:t> межа </a:t>
            </a:r>
            <a:r>
              <a:rPr lang="ru-RU" dirty="0" err="1"/>
              <a:t>обмежує</a:t>
            </a:r>
            <a:r>
              <a:rPr lang="ru-RU" dirty="0"/>
              <a:t> </a:t>
            </a:r>
            <a:r>
              <a:rPr lang="ru-RU" dirty="0" err="1"/>
              <a:t>шахтне</a:t>
            </a:r>
            <a:r>
              <a:rPr lang="ru-RU" dirty="0"/>
              <a:t> поле по </a:t>
            </a:r>
            <a:r>
              <a:rPr lang="ru-RU" dirty="0" err="1"/>
              <a:t>повстанню</a:t>
            </a:r>
            <a:r>
              <a:rPr lang="ru-RU" dirty="0"/>
              <a:t>, </a:t>
            </a:r>
            <a:r>
              <a:rPr lang="ru-RU" dirty="0" err="1"/>
              <a:t>нижня</a:t>
            </a:r>
            <a:r>
              <a:rPr lang="ru-RU" dirty="0"/>
              <a:t> по </a:t>
            </a:r>
            <a:r>
              <a:rPr lang="ru-RU" dirty="0" err="1"/>
              <a:t>падінню</a:t>
            </a:r>
            <a:r>
              <a:rPr lang="ru-RU" dirty="0"/>
              <a:t>, </a:t>
            </a:r>
            <a:r>
              <a:rPr lang="ru-RU" dirty="0" err="1"/>
              <a:t>бокові</a:t>
            </a:r>
            <a:r>
              <a:rPr lang="ru-RU" dirty="0"/>
              <a:t> - по </a:t>
            </a:r>
            <a:r>
              <a:rPr lang="ru-RU" dirty="0" err="1"/>
              <a:t>простяганню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51925-38F8-4404-AE67-E2C96B7C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54263"/>
            <a:ext cx="5357324" cy="2438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F85CAD-C6D5-7180-0D4C-E242FCB5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394" y="4054263"/>
            <a:ext cx="4741791" cy="24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5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E280-A20E-F7BB-0865-3F1107F5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59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ПОНЯТТЯ ПРО ШАХТНЕ ПОЛЕ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1991C-9A83-F9AB-D263-6E2593A27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006"/>
            <a:ext cx="10515600" cy="471195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85000" lnSpcReduction="10000"/>
          </a:bodyPr>
          <a:lstStyle/>
          <a:p>
            <a:pPr marL="0" indent="354013">
              <a:buNone/>
            </a:pPr>
            <a:r>
              <a:rPr lang="ru-RU" u="sng" dirty="0" err="1"/>
              <a:t>Межі</a:t>
            </a:r>
            <a:r>
              <a:rPr lang="ru-RU" u="sng" dirty="0"/>
              <a:t> </a:t>
            </a:r>
            <a:r>
              <a:rPr lang="ru-RU" u="sng" dirty="0" err="1"/>
              <a:t>бувають</a:t>
            </a:r>
            <a:r>
              <a:rPr lang="ru-RU" u="sng" dirty="0"/>
              <a:t>:</a:t>
            </a:r>
          </a:p>
          <a:p>
            <a:pPr marL="0" indent="0"/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(</a:t>
            </a:r>
            <a:r>
              <a:rPr lang="ru-RU" dirty="0" err="1"/>
              <a:t>фіксовані</a:t>
            </a:r>
            <a:r>
              <a:rPr lang="ru-RU" dirty="0"/>
              <a:t>), коли вони </a:t>
            </a:r>
            <a:r>
              <a:rPr lang="ru-RU" dirty="0" err="1"/>
              <a:t>проходять</a:t>
            </a:r>
            <a:r>
              <a:rPr lang="ru-RU" dirty="0"/>
              <a:t> по великим </a:t>
            </a:r>
            <a:r>
              <a:rPr lang="ru-RU" dirty="0" err="1"/>
              <a:t>геологічним</a:t>
            </a:r>
            <a:r>
              <a:rPr lang="ru-RU" dirty="0"/>
              <a:t> </a:t>
            </a:r>
            <a:r>
              <a:rPr lang="ru-RU" dirty="0" err="1"/>
              <a:t>порушенням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коли </a:t>
            </a:r>
            <a:r>
              <a:rPr lang="ru-RU" dirty="0" err="1"/>
              <a:t>пласти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наноси; </a:t>
            </a:r>
          </a:p>
          <a:p>
            <a:pPr marL="0" indent="0"/>
            <a:r>
              <a:rPr lang="ru-RU" dirty="0" err="1"/>
              <a:t>штучними</a:t>
            </a:r>
            <a:r>
              <a:rPr lang="ru-RU" dirty="0"/>
              <a:t> - </a:t>
            </a:r>
            <a:r>
              <a:rPr lang="ru-RU" dirty="0" err="1"/>
              <a:t>визначені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поля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шахти</a:t>
            </a:r>
            <a:r>
              <a:rPr lang="ru-RU" dirty="0"/>
              <a:t>. • </a:t>
            </a:r>
          </a:p>
          <a:p>
            <a:pPr marL="0" indent="354013">
              <a:buNone/>
            </a:pPr>
            <a:r>
              <a:rPr lang="ru-RU" u="sng" dirty="0" err="1"/>
              <a:t>Фіксовані</a:t>
            </a:r>
            <a:r>
              <a:rPr lang="ru-RU" u="sng" dirty="0"/>
              <a:t> (</a:t>
            </a:r>
            <a:r>
              <a:rPr lang="ru-RU" u="sng" dirty="0" err="1"/>
              <a:t>природні</a:t>
            </a:r>
            <a:r>
              <a:rPr lang="ru-RU" u="sng" dirty="0"/>
              <a:t>) </a:t>
            </a:r>
            <a:r>
              <a:rPr lang="ru-RU" u="sng" dirty="0" err="1"/>
              <a:t>межі</a:t>
            </a:r>
            <a:r>
              <a:rPr lang="ru-RU" u="sng" dirty="0"/>
              <a:t> </a:t>
            </a:r>
            <a:r>
              <a:rPr lang="ru-RU" u="sng" dirty="0" err="1"/>
              <a:t>можуть</a:t>
            </a:r>
            <a:r>
              <a:rPr lang="ru-RU" u="sng" dirty="0"/>
              <a:t> </a:t>
            </a:r>
            <a:r>
              <a:rPr lang="ru-RU" u="sng" dirty="0" err="1"/>
              <a:t>визначатися</a:t>
            </a:r>
            <a:r>
              <a:rPr lang="ru-RU" u="sng" dirty="0"/>
              <a:t>: </a:t>
            </a:r>
          </a:p>
          <a:p>
            <a:pPr marL="0" indent="176213"/>
            <a:r>
              <a:rPr lang="ru-RU" dirty="0"/>
              <a:t>контурами самого </a:t>
            </a:r>
            <a:r>
              <a:rPr lang="ru-RU" dirty="0" err="1"/>
              <a:t>родовища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розташовується</a:t>
            </a:r>
            <a:r>
              <a:rPr lang="ru-RU" dirty="0"/>
              <a:t> одна шахта; </a:t>
            </a:r>
          </a:p>
          <a:p>
            <a:pPr marL="0" indent="176213"/>
            <a:r>
              <a:rPr lang="ru-RU" dirty="0"/>
              <a:t> контурами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пласта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кондиційної</a:t>
            </a:r>
            <a:r>
              <a:rPr lang="ru-RU" dirty="0"/>
              <a:t> характеристики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вмістом</a:t>
            </a:r>
            <a:r>
              <a:rPr lang="ru-RU" dirty="0"/>
              <a:t> золи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pPr marL="0" indent="176213"/>
            <a:r>
              <a:rPr lang="ru-RU" dirty="0"/>
              <a:t> </a:t>
            </a:r>
            <a:r>
              <a:rPr lang="ru-RU" dirty="0" err="1"/>
              <a:t>виходом</a:t>
            </a:r>
            <a:r>
              <a:rPr lang="ru-RU" dirty="0"/>
              <a:t> пласта </a:t>
            </a:r>
            <a:r>
              <a:rPr lang="ru-RU" dirty="0" err="1"/>
              <a:t>під</a:t>
            </a:r>
            <a:r>
              <a:rPr lang="ru-RU" dirty="0"/>
              <a:t> наноси; </a:t>
            </a:r>
          </a:p>
          <a:p>
            <a:pPr marL="0" indent="176213"/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геологічними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;</a:t>
            </a:r>
          </a:p>
          <a:p>
            <a:pPr marL="0" indent="176213"/>
            <a:r>
              <a:rPr lang="ru-RU" dirty="0"/>
              <a:t>  межами </a:t>
            </a:r>
            <a:r>
              <a:rPr lang="ru-RU" dirty="0" err="1"/>
              <a:t>охоронних</a:t>
            </a:r>
            <a:r>
              <a:rPr lang="ru-RU" dirty="0"/>
              <a:t> </a:t>
            </a:r>
            <a:r>
              <a:rPr lang="ru-RU" dirty="0" err="1"/>
              <a:t>ціликів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будинками</a:t>
            </a:r>
            <a:r>
              <a:rPr lang="ru-RU" dirty="0"/>
              <a:t> та </a:t>
            </a:r>
            <a:r>
              <a:rPr lang="ru-RU" dirty="0" err="1"/>
              <a:t>спорудами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залізницями</a:t>
            </a:r>
            <a:r>
              <a:rPr lang="ru-RU" dirty="0"/>
              <a:t>, великими </a:t>
            </a:r>
            <a:r>
              <a:rPr lang="ru-RU" dirty="0" err="1"/>
              <a:t>водосховищами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2329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1D2E2-0BD1-34DA-D0F9-BEC106D5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ПОНЯТТЯ ПРО ШАХТНЕ ПОЛЕ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53568-5931-4426-B88E-A2D5FF9E2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267"/>
            <a:ext cx="5562600" cy="519460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pPr marL="0" indent="354013">
              <a:lnSpc>
                <a:spcPct val="120000"/>
              </a:lnSpc>
              <a:buNone/>
            </a:pPr>
            <a:r>
              <a:rPr lang="ru-RU" sz="2000" dirty="0"/>
              <a:t>На </a:t>
            </a:r>
            <a:r>
              <a:rPr lang="ru-RU" sz="2000" dirty="0" err="1"/>
              <a:t>кресленнях</a:t>
            </a:r>
            <a:r>
              <a:rPr lang="ru-RU" sz="2000" dirty="0"/>
              <a:t> і </a:t>
            </a:r>
            <a:r>
              <a:rPr lang="ru-RU" sz="2000" dirty="0" err="1"/>
              <a:t>маркшейдерських</a:t>
            </a:r>
            <a:r>
              <a:rPr lang="ru-RU" sz="2000" dirty="0"/>
              <a:t> планах </a:t>
            </a:r>
            <a:r>
              <a:rPr lang="ru-RU" sz="2000" dirty="0" err="1"/>
              <a:t>шахтні</a:t>
            </a:r>
            <a:r>
              <a:rPr lang="ru-RU" sz="2000" dirty="0"/>
              <a:t> поля з </a:t>
            </a:r>
            <a:r>
              <a:rPr lang="ru-RU" sz="2000" dirty="0" err="1"/>
              <a:t>усіма</a:t>
            </a:r>
            <a:r>
              <a:rPr lang="ru-RU" sz="2000" dirty="0"/>
              <a:t> </a:t>
            </a:r>
            <a:r>
              <a:rPr lang="ru-RU" sz="2000" dirty="0" err="1"/>
              <a:t>розташованими</a:t>
            </a:r>
            <a:r>
              <a:rPr lang="ru-RU" sz="2000" dirty="0"/>
              <a:t> в </a:t>
            </a:r>
            <a:r>
              <a:rPr lang="ru-RU" sz="2000" dirty="0" err="1"/>
              <a:t>їх</a:t>
            </a:r>
            <a:r>
              <a:rPr lang="ru-RU" sz="2000" dirty="0"/>
              <a:t> межах </a:t>
            </a:r>
            <a:r>
              <a:rPr lang="ru-RU" sz="2000" dirty="0" err="1"/>
              <a:t>виробками</a:t>
            </a:r>
            <a:r>
              <a:rPr lang="ru-RU" sz="2000" dirty="0"/>
              <a:t> </a:t>
            </a:r>
            <a:r>
              <a:rPr lang="ru-RU" sz="2000" dirty="0" err="1"/>
              <a:t>зображують</a:t>
            </a:r>
            <a:r>
              <a:rPr lang="ru-RU" sz="2000" dirty="0"/>
              <a:t> при пологом і </a:t>
            </a:r>
            <a:r>
              <a:rPr lang="ru-RU" sz="2000" dirty="0" err="1"/>
              <a:t>похилому</a:t>
            </a:r>
            <a:r>
              <a:rPr lang="ru-RU" sz="2000" dirty="0"/>
              <a:t> </a:t>
            </a:r>
            <a:r>
              <a:rPr lang="ru-RU" sz="2000" dirty="0" err="1"/>
              <a:t>заляганні</a:t>
            </a:r>
            <a:r>
              <a:rPr lang="ru-RU" sz="2000" dirty="0"/>
              <a:t> </a:t>
            </a:r>
            <a:r>
              <a:rPr lang="ru-RU" sz="2000" dirty="0" err="1"/>
              <a:t>пластів</a:t>
            </a:r>
            <a:r>
              <a:rPr lang="ru-RU" sz="2000" dirty="0"/>
              <a:t> як </a:t>
            </a:r>
            <a:r>
              <a:rPr lang="ru-RU" sz="2000" dirty="0" err="1"/>
              <a:t>проекції</a:t>
            </a:r>
            <a:r>
              <a:rPr lang="ru-RU" sz="2000" dirty="0"/>
              <a:t> на </a:t>
            </a:r>
            <a:r>
              <a:rPr lang="ru-RU" sz="2000" dirty="0" err="1"/>
              <a:t>горизонтальну</a:t>
            </a:r>
            <a:r>
              <a:rPr lang="ru-RU" sz="2000" dirty="0"/>
              <a:t> </a:t>
            </a:r>
            <a:r>
              <a:rPr lang="ru-RU" sz="2000" dirty="0" err="1"/>
              <a:t>площину</a:t>
            </a:r>
            <a:r>
              <a:rPr lang="ru-RU" sz="2000" dirty="0"/>
              <a:t>, а при крутому </a:t>
            </a:r>
            <a:r>
              <a:rPr lang="ru-RU" sz="2000" dirty="0" err="1"/>
              <a:t>падінні</a:t>
            </a:r>
            <a:r>
              <a:rPr lang="ru-RU" sz="2000" dirty="0"/>
              <a:t> - </a:t>
            </a:r>
            <a:r>
              <a:rPr lang="ru-RU" sz="2000" dirty="0" err="1"/>
              <a:t>тільки</a:t>
            </a:r>
            <a:r>
              <a:rPr lang="ru-RU" sz="2000" dirty="0"/>
              <a:t> на </a:t>
            </a:r>
            <a:r>
              <a:rPr lang="ru-RU" sz="2000" dirty="0" err="1"/>
              <a:t>вертикальну</a:t>
            </a:r>
            <a:r>
              <a:rPr lang="ru-RU" sz="2000" dirty="0"/>
              <a:t> </a:t>
            </a:r>
            <a:r>
              <a:rPr lang="ru-RU" sz="2000" dirty="0" err="1"/>
              <a:t>площину</a:t>
            </a:r>
            <a:r>
              <a:rPr lang="ru-RU" sz="2000" dirty="0"/>
              <a:t>. </a:t>
            </a:r>
          </a:p>
          <a:p>
            <a:pPr marL="0" indent="354013">
              <a:lnSpc>
                <a:spcPct val="120000"/>
              </a:lnSpc>
              <a:buNone/>
            </a:pP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надр</a:t>
            </a:r>
            <a:r>
              <a:rPr lang="ru-RU" sz="2000" dirty="0"/>
              <a:t>, </a:t>
            </a:r>
            <a:r>
              <a:rPr lang="ru-RU" sz="2000" dirty="0" err="1"/>
              <a:t>надана</a:t>
            </a:r>
            <a:r>
              <a:rPr lang="ru-RU" sz="2000" dirty="0"/>
              <a:t> </a:t>
            </a:r>
            <a:r>
              <a:rPr lang="ru-RU" sz="2000" dirty="0" err="1"/>
              <a:t>шахті</a:t>
            </a:r>
            <a:r>
              <a:rPr lang="ru-RU" sz="2000" dirty="0"/>
              <a:t> для </a:t>
            </a:r>
            <a:r>
              <a:rPr lang="ru-RU" sz="2000" dirty="0" err="1"/>
              <a:t>промислової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,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гірським</a:t>
            </a:r>
            <a:r>
              <a:rPr lang="ru-RU" sz="2000" dirty="0"/>
              <a:t> </a:t>
            </a:r>
            <a:r>
              <a:rPr lang="ru-RU" sz="2000" dirty="0" err="1"/>
              <a:t>відведенням</a:t>
            </a:r>
            <a:r>
              <a:rPr lang="ru-RU" sz="2000" dirty="0"/>
              <a:t>.</a:t>
            </a:r>
          </a:p>
          <a:p>
            <a:pPr marL="0" indent="354013">
              <a:lnSpc>
                <a:spcPct val="120000"/>
              </a:lnSpc>
              <a:buNone/>
            </a:pPr>
            <a:r>
              <a:rPr lang="ru-RU" sz="2000" dirty="0"/>
              <a:t> </a:t>
            </a:r>
            <a:r>
              <a:rPr lang="ru-RU" sz="2000" dirty="0" err="1"/>
              <a:t>Реальні</a:t>
            </a:r>
            <a:r>
              <a:rPr lang="ru-RU" sz="2000" dirty="0"/>
              <a:t> </a:t>
            </a:r>
            <a:r>
              <a:rPr lang="ru-RU" sz="2000" dirty="0" err="1"/>
              <a:t>розміри</a:t>
            </a:r>
            <a:r>
              <a:rPr lang="ru-RU" sz="2000" dirty="0"/>
              <a:t> </a:t>
            </a:r>
            <a:r>
              <a:rPr lang="ru-RU" sz="2000" dirty="0" err="1"/>
              <a:t>шахтних</a:t>
            </a:r>
            <a:r>
              <a:rPr lang="ru-RU" sz="2000" dirty="0"/>
              <a:t> </a:t>
            </a:r>
            <a:r>
              <a:rPr lang="ru-RU" sz="2000" dirty="0" err="1"/>
              <a:t>полів</a:t>
            </a:r>
            <a:r>
              <a:rPr lang="ru-RU" sz="2000" dirty="0"/>
              <a:t> </a:t>
            </a:r>
            <a:r>
              <a:rPr lang="ru-RU" sz="2000" dirty="0" err="1"/>
              <a:t>наступні</a:t>
            </a:r>
            <a:r>
              <a:rPr lang="ru-RU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для пологих </a:t>
            </a:r>
            <a:r>
              <a:rPr lang="ru-RU" sz="2000" dirty="0" err="1"/>
              <a:t>пластів</a:t>
            </a:r>
            <a:r>
              <a:rPr lang="ru-RU" sz="2000" dirty="0"/>
              <a:t> — </a:t>
            </a:r>
            <a:r>
              <a:rPr lang="ru-RU" sz="2000" dirty="0" err="1"/>
              <a:t>від</a:t>
            </a:r>
            <a:r>
              <a:rPr lang="ru-RU" sz="2000" dirty="0"/>
              <a:t> 3 до 10-12 км по </a:t>
            </a:r>
            <a:r>
              <a:rPr lang="ru-RU" sz="2000" dirty="0" err="1"/>
              <a:t>простяганню</a:t>
            </a:r>
            <a:r>
              <a:rPr lang="ru-RU" sz="2000" dirty="0"/>
              <a:t> і </a:t>
            </a:r>
            <a:r>
              <a:rPr lang="ru-RU" sz="2000" dirty="0" err="1"/>
              <a:t>від</a:t>
            </a:r>
            <a:r>
              <a:rPr lang="ru-RU" sz="2000" dirty="0"/>
              <a:t> 1,5 до 5 км по </a:t>
            </a:r>
            <a:r>
              <a:rPr lang="ru-RU" sz="2000" dirty="0" err="1"/>
              <a:t>падінню</a:t>
            </a:r>
            <a:r>
              <a:rPr lang="ru-RU" sz="2000" dirty="0"/>
              <a:t>;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 для </a:t>
            </a:r>
            <a:r>
              <a:rPr lang="ru-RU" sz="2000" dirty="0" err="1"/>
              <a:t>крутих</a:t>
            </a:r>
            <a:r>
              <a:rPr lang="ru-RU" sz="2000" dirty="0"/>
              <a:t> </a:t>
            </a:r>
            <a:r>
              <a:rPr lang="ru-RU" sz="2000" dirty="0" err="1"/>
              <a:t>пластів</a:t>
            </a:r>
            <a:r>
              <a:rPr lang="ru-RU" sz="2000" dirty="0"/>
              <a:t> — </a:t>
            </a:r>
            <a:r>
              <a:rPr lang="ru-RU" sz="2000" dirty="0" err="1"/>
              <a:t>від</a:t>
            </a:r>
            <a:r>
              <a:rPr lang="ru-RU" sz="2000" dirty="0"/>
              <a:t> 2,5 до 7 км по </a:t>
            </a:r>
            <a:r>
              <a:rPr lang="ru-RU" sz="2000" dirty="0" err="1"/>
              <a:t>простяганню</a:t>
            </a:r>
            <a:r>
              <a:rPr lang="ru-RU" sz="2000" dirty="0"/>
              <a:t> і </a:t>
            </a:r>
            <a:r>
              <a:rPr lang="ru-RU" sz="2000" dirty="0" err="1"/>
              <a:t>від</a:t>
            </a:r>
            <a:r>
              <a:rPr lang="ru-RU" sz="2000" dirty="0"/>
              <a:t> 0,8 до 1,5 км по </a:t>
            </a:r>
            <a:r>
              <a:rPr lang="ru-RU" sz="2000" dirty="0" err="1"/>
              <a:t>падінню</a:t>
            </a:r>
            <a:r>
              <a:rPr lang="ru-RU" sz="20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 </a:t>
            </a:r>
            <a:r>
              <a:rPr lang="ru-RU" sz="2000" dirty="0" err="1"/>
              <a:t>Довжина</a:t>
            </a:r>
            <a:r>
              <a:rPr lang="ru-RU" sz="2000" dirty="0"/>
              <a:t> шахтного поля </a:t>
            </a:r>
            <a:r>
              <a:rPr lang="ru-RU" sz="2000" dirty="0" err="1"/>
              <a:t>рудників</a:t>
            </a:r>
            <a:r>
              <a:rPr lang="ru-RU" sz="2000" dirty="0"/>
              <a:t>, як правило, становить 1—2 км </a:t>
            </a:r>
            <a:endParaRPr lang="ru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E5D37-38D0-539B-2EAB-52BDD948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81" y="1407013"/>
            <a:ext cx="4442845" cy="1844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09F6CF-6BA7-150F-069C-34CF93FA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502" y="3895571"/>
            <a:ext cx="3025402" cy="1790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98EDE5-C413-C6F0-4A06-FE0CEBE6215F}"/>
              </a:ext>
            </a:extLst>
          </p:cNvPr>
          <p:cNvSpPr txBox="1"/>
          <p:nvPr/>
        </p:nvSpPr>
        <p:spPr>
          <a:xfrm>
            <a:off x="7699326" y="5788682"/>
            <a:ext cx="3401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Зображення</a:t>
            </a:r>
            <a:r>
              <a:rPr lang="ru-RU" dirty="0"/>
              <a:t> шахтного поля на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кресленнях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2077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D19E6-4594-D898-9F86-7E6C74F3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РОЗМІРИ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01671-72F6-ECC0-5123-CDD2F4904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05" y="1993966"/>
            <a:ext cx="4687529" cy="435133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/>
          </a:bodyPr>
          <a:lstStyle/>
          <a:p>
            <a:r>
              <a:rPr lang="ru-RU" sz="3200" dirty="0" err="1"/>
              <a:t>Розміром</a:t>
            </a:r>
            <a:r>
              <a:rPr lang="ru-RU" sz="3200" dirty="0"/>
              <a:t> по </a:t>
            </a:r>
            <a:r>
              <a:rPr lang="ru-RU" sz="3200" dirty="0" err="1"/>
              <a:t>простяганню</a:t>
            </a:r>
            <a:r>
              <a:rPr lang="ru-RU" sz="3200" dirty="0"/>
              <a:t> (</a:t>
            </a:r>
            <a:r>
              <a:rPr lang="en-US" sz="3200" dirty="0"/>
              <a:t>S) </a:t>
            </a:r>
            <a:r>
              <a:rPr lang="ru-RU" sz="3200" dirty="0" err="1"/>
              <a:t>називається</a:t>
            </a:r>
            <a:r>
              <a:rPr lang="ru-RU" sz="3200" dirty="0"/>
              <a:t> </a:t>
            </a:r>
            <a:r>
              <a:rPr lang="ru-RU" sz="3200" dirty="0" err="1"/>
              <a:t>найбільша</a:t>
            </a:r>
            <a:r>
              <a:rPr lang="ru-RU" sz="3200" dirty="0"/>
              <a:t> </a:t>
            </a:r>
            <a:r>
              <a:rPr lang="ru-RU" sz="3200" dirty="0" err="1"/>
              <a:t>відстань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боковими</a:t>
            </a:r>
            <a:r>
              <a:rPr lang="ru-RU" sz="3200" dirty="0"/>
              <a:t> межами шахтного поля.</a:t>
            </a:r>
          </a:p>
          <a:p>
            <a:r>
              <a:rPr lang="ru-RU" sz="3200" dirty="0"/>
              <a:t> </a:t>
            </a:r>
            <a:r>
              <a:rPr lang="ru-RU" sz="3200" dirty="0" err="1"/>
              <a:t>Розміром</a:t>
            </a:r>
            <a:r>
              <a:rPr lang="ru-RU" sz="3200" dirty="0"/>
              <a:t> по </a:t>
            </a:r>
            <a:r>
              <a:rPr lang="ru-RU" sz="3200" dirty="0" err="1"/>
              <a:t>падінню</a:t>
            </a:r>
            <a:r>
              <a:rPr lang="ru-RU" sz="3200" dirty="0"/>
              <a:t> (Н) </a:t>
            </a:r>
            <a:r>
              <a:rPr lang="ru-RU" sz="3200" dirty="0" err="1"/>
              <a:t>називається</a:t>
            </a:r>
            <a:r>
              <a:rPr lang="ru-RU" sz="3200" dirty="0"/>
              <a:t> </a:t>
            </a:r>
            <a:r>
              <a:rPr lang="ru-RU" sz="3200" dirty="0" err="1"/>
              <a:t>найбільша</a:t>
            </a:r>
            <a:r>
              <a:rPr lang="ru-RU" sz="3200" dirty="0"/>
              <a:t> </a:t>
            </a:r>
            <a:r>
              <a:rPr lang="ru-RU" sz="3200" dirty="0" err="1"/>
              <a:t>відстань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верхньою</a:t>
            </a:r>
            <a:r>
              <a:rPr lang="ru-RU" sz="3200" dirty="0"/>
              <a:t> і </a:t>
            </a:r>
            <a:r>
              <a:rPr lang="ru-RU" sz="3200" dirty="0" err="1"/>
              <a:t>нижньою</a:t>
            </a:r>
            <a:r>
              <a:rPr lang="ru-RU" sz="3200" dirty="0"/>
              <a:t> межами шахтного поля в </a:t>
            </a:r>
            <a:r>
              <a:rPr lang="ru-RU" sz="3200" dirty="0" err="1"/>
              <a:t>площині</a:t>
            </a:r>
            <a:r>
              <a:rPr lang="ru-RU" sz="3200" dirty="0"/>
              <a:t> пласта </a:t>
            </a:r>
            <a:endParaRPr lang="ru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3ADC0-14C1-2662-5CA4-4E477404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722" y="2483081"/>
            <a:ext cx="3568814" cy="38622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736792-5138-9407-E86E-076D57A0F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03" y="1370843"/>
            <a:ext cx="2895851" cy="2217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BABC4-0A9F-F2EF-D335-9210E4C7F631}"/>
              </a:ext>
            </a:extLst>
          </p:cNvPr>
          <p:cNvSpPr txBox="1"/>
          <p:nvPr/>
        </p:nvSpPr>
        <p:spPr>
          <a:xfrm>
            <a:off x="5483815" y="3943493"/>
            <a:ext cx="2812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1-простягання, 2-падіння, 3-видиме </a:t>
            </a:r>
            <a:r>
              <a:rPr lang="ru-RU" dirty="0" err="1"/>
              <a:t>падіння</a:t>
            </a:r>
            <a:r>
              <a:rPr lang="ru-RU" dirty="0"/>
              <a:t>, 4-кут </a:t>
            </a:r>
            <a:r>
              <a:rPr lang="ru-RU" dirty="0" err="1"/>
              <a:t>падіння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9376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01181-C49C-4B57-CEC3-4A85C7BD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РОЗМІРИ ШАХТНОГО ПОЛЯ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00DCA-3BC0-C8F3-EB45-317E78F4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013" y="1453120"/>
            <a:ext cx="5758736" cy="5039755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pPr indent="312738"/>
            <a:r>
              <a:rPr lang="ru-RU" sz="2400" dirty="0" err="1"/>
              <a:t>Крилом</a:t>
            </a:r>
            <a:r>
              <a:rPr lang="ru-RU" sz="2400" dirty="0"/>
              <a:t> шахтного поля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, </a:t>
            </a:r>
            <a:r>
              <a:rPr lang="ru-RU" sz="2400" dirty="0" err="1"/>
              <a:t>обмежена</a:t>
            </a:r>
            <a:r>
              <a:rPr lang="ru-RU" sz="2400" dirty="0"/>
              <a:t> по </a:t>
            </a:r>
            <a:r>
              <a:rPr lang="ru-RU" sz="2400" dirty="0" err="1"/>
              <a:t>падінню</a:t>
            </a:r>
            <a:r>
              <a:rPr lang="ru-RU" sz="2400" dirty="0"/>
              <a:t> і </a:t>
            </a:r>
            <a:r>
              <a:rPr lang="ru-RU" sz="2400" dirty="0" err="1"/>
              <a:t>повстанню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</a:t>
            </a:r>
            <a:r>
              <a:rPr lang="ru-RU" sz="2400" dirty="0" err="1"/>
              <a:t>нижньою</a:t>
            </a:r>
            <a:r>
              <a:rPr lang="ru-RU" sz="2400" dirty="0"/>
              <a:t> і </a:t>
            </a:r>
            <a:r>
              <a:rPr lang="ru-RU" sz="2400" dirty="0" err="1"/>
              <a:t>верхньою</a:t>
            </a:r>
            <a:r>
              <a:rPr lang="ru-RU" sz="2400" dirty="0"/>
              <a:t> межами шахтного поля, а по </a:t>
            </a:r>
            <a:r>
              <a:rPr lang="ru-RU" sz="2400" dirty="0" err="1"/>
              <a:t>простяганню</a:t>
            </a:r>
            <a:r>
              <a:rPr lang="ru-RU" sz="2400" dirty="0"/>
              <a:t> - з одного боку боковою межою шахтного поля, а з </a:t>
            </a:r>
            <a:r>
              <a:rPr lang="ru-RU" sz="2400" dirty="0" err="1"/>
              <a:t>іншого</a:t>
            </a:r>
            <a:r>
              <a:rPr lang="ru-RU" sz="2400" dirty="0"/>
              <a:t> - вертикальною </a:t>
            </a:r>
            <a:r>
              <a:rPr lang="ru-RU" sz="2400" dirty="0" err="1"/>
              <a:t>площиною</a:t>
            </a:r>
            <a:r>
              <a:rPr lang="ru-RU" sz="2400" dirty="0"/>
              <a:t>, </a:t>
            </a:r>
            <a:r>
              <a:rPr lang="ru-RU" sz="2400" dirty="0" err="1"/>
              <a:t>проведеної</a:t>
            </a:r>
            <a:r>
              <a:rPr lang="ru-RU" sz="2400" dirty="0"/>
              <a:t> </a:t>
            </a:r>
            <a:r>
              <a:rPr lang="ru-RU" sz="2400" dirty="0" err="1"/>
              <a:t>вхрест</a:t>
            </a:r>
            <a:r>
              <a:rPr lang="ru-RU" sz="2400" dirty="0"/>
              <a:t> </a:t>
            </a:r>
            <a:r>
              <a:rPr lang="ru-RU" sz="2400" dirty="0" err="1"/>
              <a:t>простягання</a:t>
            </a:r>
            <a:r>
              <a:rPr lang="ru-RU" sz="2400" dirty="0"/>
              <a:t> пласта і проходить через </a:t>
            </a:r>
            <a:r>
              <a:rPr lang="ru-RU" sz="2400" dirty="0" err="1"/>
              <a:t>головні</a:t>
            </a:r>
            <a:r>
              <a:rPr lang="ru-RU" sz="2400" dirty="0"/>
              <a:t> </a:t>
            </a:r>
            <a:r>
              <a:rPr lang="ru-RU" sz="2400" dirty="0" err="1"/>
              <a:t>розкриваючі</a:t>
            </a:r>
            <a:r>
              <a:rPr lang="ru-RU" sz="2400" dirty="0"/>
              <a:t> </a:t>
            </a:r>
            <a:r>
              <a:rPr lang="ru-RU" sz="2400" dirty="0" err="1"/>
              <a:t>виробки</a:t>
            </a:r>
            <a:r>
              <a:rPr lang="ru-RU" sz="2400" dirty="0"/>
              <a:t>.</a:t>
            </a:r>
          </a:p>
          <a:p>
            <a:pPr indent="0">
              <a:buNone/>
            </a:pPr>
            <a:r>
              <a:rPr lang="ru-RU" sz="2400" dirty="0"/>
              <a:t> </a:t>
            </a:r>
          </a:p>
          <a:p>
            <a:pPr indent="312738"/>
            <a:r>
              <a:rPr lang="ru-RU" sz="2400" dirty="0" err="1"/>
              <a:t>Виїмковим</a:t>
            </a:r>
            <a:r>
              <a:rPr lang="ru-RU" sz="2400" dirty="0"/>
              <a:t> горизонтом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шахтного поля, </a:t>
            </a:r>
            <a:r>
              <a:rPr lang="ru-RU" sz="2400" dirty="0" err="1"/>
              <a:t>відпрацьована</a:t>
            </a:r>
            <a:r>
              <a:rPr lang="ru-RU" sz="2400" dirty="0"/>
              <a:t> на один </a:t>
            </a:r>
            <a:r>
              <a:rPr lang="ru-RU" sz="2400" dirty="0" err="1"/>
              <a:t>відкатний</a:t>
            </a:r>
            <a:r>
              <a:rPr lang="ru-RU" sz="2400" dirty="0"/>
              <a:t> </a:t>
            </a:r>
            <a:r>
              <a:rPr lang="ru-RU" sz="2400" dirty="0" err="1"/>
              <a:t>приствольний</a:t>
            </a:r>
            <a:r>
              <a:rPr lang="ru-RU" sz="2400" dirty="0"/>
              <a:t> </a:t>
            </a:r>
            <a:r>
              <a:rPr lang="ru-RU" sz="2400" dirty="0" err="1"/>
              <a:t>двір</a:t>
            </a:r>
            <a:r>
              <a:rPr lang="ru-RU" sz="2400" dirty="0"/>
              <a:t> і </a:t>
            </a:r>
            <a:r>
              <a:rPr lang="ru-RU" sz="2400" dirty="0" err="1"/>
              <a:t>обмежена</a:t>
            </a:r>
            <a:r>
              <a:rPr lang="ru-RU" sz="2400" dirty="0"/>
              <a:t> по </a:t>
            </a:r>
            <a:r>
              <a:rPr lang="ru-RU" sz="2400" dirty="0" err="1"/>
              <a:t>простяганню</a:t>
            </a:r>
            <a:r>
              <a:rPr lang="ru-RU" sz="2400" dirty="0"/>
              <a:t> </a:t>
            </a:r>
            <a:r>
              <a:rPr lang="ru-RU" sz="2400" dirty="0" err="1"/>
              <a:t>боковими</a:t>
            </a:r>
            <a:r>
              <a:rPr lang="ru-RU" sz="2400" dirty="0"/>
              <a:t> межами шахтного поля, а по </a:t>
            </a:r>
            <a:r>
              <a:rPr lang="ru-RU" sz="2400" dirty="0" err="1"/>
              <a:t>падінню</a:t>
            </a:r>
            <a:r>
              <a:rPr lang="ru-RU" sz="2400" dirty="0"/>
              <a:t> і </a:t>
            </a:r>
            <a:r>
              <a:rPr lang="ru-RU" sz="2400" dirty="0" err="1"/>
              <a:t>повстанню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</a:t>
            </a:r>
            <a:r>
              <a:rPr lang="ru-RU" sz="2400" dirty="0" err="1"/>
              <a:t>верхньою</a:t>
            </a:r>
            <a:r>
              <a:rPr lang="ru-RU" sz="2400" dirty="0"/>
              <a:t> і </a:t>
            </a:r>
            <a:r>
              <a:rPr lang="ru-RU" sz="2400" dirty="0" err="1"/>
              <a:t>нижньою</a:t>
            </a:r>
            <a:r>
              <a:rPr lang="ru-RU" sz="2400" dirty="0"/>
              <a:t> межами шахтного поля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горизонтальними</a:t>
            </a:r>
            <a:r>
              <a:rPr lang="ru-RU" sz="2400" dirty="0"/>
              <a:t> </a:t>
            </a:r>
            <a:r>
              <a:rPr lang="ru-RU" sz="2400" dirty="0" err="1"/>
              <a:t>розділяючими</a:t>
            </a:r>
            <a:r>
              <a:rPr lang="ru-RU" sz="2400" dirty="0"/>
              <a:t> </a:t>
            </a:r>
            <a:r>
              <a:rPr lang="ru-RU" sz="2400" dirty="0" err="1"/>
              <a:t>площинами</a:t>
            </a:r>
            <a:r>
              <a:rPr lang="ru-RU" sz="2400" dirty="0"/>
              <a:t>. </a:t>
            </a:r>
            <a:endParaRPr lang="ru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3D6B8A-0825-B18A-3CCE-815C4686F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39" y="1453120"/>
            <a:ext cx="4226432" cy="3951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D5F5D-DDB5-0385-E2C3-A45F8342DE21}"/>
              </a:ext>
            </a:extLst>
          </p:cNvPr>
          <p:cNvSpPr txBox="1"/>
          <p:nvPr/>
        </p:nvSpPr>
        <p:spPr>
          <a:xfrm>
            <a:off x="1234459" y="5648631"/>
            <a:ext cx="3782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І – </a:t>
            </a:r>
            <a:r>
              <a:rPr lang="ru-RU" dirty="0" err="1"/>
              <a:t>бремсберговий</a:t>
            </a:r>
            <a:r>
              <a:rPr lang="ru-RU" dirty="0"/>
              <a:t> горизонт ІІ – </a:t>
            </a:r>
            <a:r>
              <a:rPr lang="ru-RU" dirty="0" err="1"/>
              <a:t>похилий</a:t>
            </a:r>
            <a:r>
              <a:rPr lang="ru-RU" dirty="0"/>
              <a:t> горизонт 1 – ствол; 2 – гол. </a:t>
            </a:r>
            <a:r>
              <a:rPr lang="ru-RU" dirty="0" err="1"/>
              <a:t>відк</a:t>
            </a:r>
            <a:r>
              <a:rPr lang="ru-RU" dirty="0"/>
              <a:t>. штрек; 3 - шурф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778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1BF82-BF3D-096D-A0BA-45857878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44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РОЗМІРИ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0E610-92B7-4E96-7570-854B9F7C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5" y="1253330"/>
            <a:ext cx="7135761" cy="537361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горизонтальна </a:t>
            </a:r>
            <a:r>
              <a:rPr lang="ru-RU" dirty="0" err="1"/>
              <a:t>розділяюча</a:t>
            </a:r>
            <a:r>
              <a:rPr lang="ru-RU" dirty="0"/>
              <a:t> </a:t>
            </a:r>
            <a:r>
              <a:rPr lang="ru-RU" dirty="0" err="1"/>
              <a:t>площина</a:t>
            </a:r>
            <a:r>
              <a:rPr lang="ru-RU" dirty="0"/>
              <a:t> проходить через </a:t>
            </a:r>
            <a:r>
              <a:rPr lang="ru-RU" dirty="0" err="1"/>
              <a:t>позначку</a:t>
            </a:r>
            <a:r>
              <a:rPr lang="ru-RU" dirty="0"/>
              <a:t> </a:t>
            </a:r>
            <a:r>
              <a:rPr lang="ru-RU" dirty="0" err="1"/>
              <a:t>відкатного</a:t>
            </a:r>
            <a:r>
              <a:rPr lang="ru-RU" dirty="0"/>
              <a:t> горизонту, то </a:t>
            </a:r>
            <a:r>
              <a:rPr lang="ru-RU" dirty="0" err="1"/>
              <a:t>виїмковий</a:t>
            </a:r>
            <a:r>
              <a:rPr lang="ru-RU" dirty="0"/>
              <a:t> горизонт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: </a:t>
            </a:r>
            <a:r>
              <a:rPr lang="ru-RU" dirty="0" err="1"/>
              <a:t>бремсбергову</a:t>
            </a:r>
            <a:r>
              <a:rPr lang="ru-RU" dirty="0"/>
              <a:t> і </a:t>
            </a:r>
            <a:r>
              <a:rPr lang="ru-RU" dirty="0" err="1"/>
              <a:t>ухилу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Бремсберговою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виїмкового</a:t>
            </a:r>
            <a:r>
              <a:rPr lang="ru-RU" dirty="0"/>
              <a:t> горизонту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, </a:t>
            </a:r>
            <a:r>
              <a:rPr lang="ru-RU" dirty="0" err="1"/>
              <a:t>обмежена</a:t>
            </a:r>
            <a:r>
              <a:rPr lang="ru-RU" dirty="0"/>
              <a:t> по </a:t>
            </a:r>
            <a:r>
              <a:rPr lang="ru-RU" dirty="0" err="1"/>
              <a:t>простяганню</a:t>
            </a:r>
            <a:r>
              <a:rPr lang="ru-RU" dirty="0"/>
              <a:t> </a:t>
            </a:r>
            <a:r>
              <a:rPr lang="ru-RU" dirty="0" err="1"/>
              <a:t>боковими</a:t>
            </a:r>
            <a:r>
              <a:rPr lang="ru-RU" dirty="0"/>
              <a:t> межами шахтного поля, по </a:t>
            </a:r>
            <a:r>
              <a:rPr lang="ru-RU" dirty="0" err="1"/>
              <a:t>повстанню</a:t>
            </a:r>
            <a:r>
              <a:rPr lang="ru-RU" dirty="0"/>
              <a:t> - </a:t>
            </a:r>
            <a:r>
              <a:rPr lang="ru-RU" dirty="0" err="1"/>
              <a:t>верхньою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шахтного поля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нижньою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верхнього</a:t>
            </a:r>
            <a:r>
              <a:rPr lang="ru-RU" dirty="0"/>
              <a:t> </a:t>
            </a:r>
            <a:r>
              <a:rPr lang="ru-RU" dirty="0" err="1"/>
              <a:t>виїмкового</a:t>
            </a:r>
            <a:r>
              <a:rPr lang="ru-RU" dirty="0"/>
              <a:t> горизонту, а по </a:t>
            </a:r>
            <a:r>
              <a:rPr lang="ru-RU" dirty="0" err="1"/>
              <a:t>падінню</a:t>
            </a:r>
            <a:r>
              <a:rPr lang="ru-RU" dirty="0"/>
              <a:t> - горизонтальною </a:t>
            </a:r>
            <a:r>
              <a:rPr lang="ru-RU" dirty="0" err="1"/>
              <a:t>площиною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проходить через </a:t>
            </a:r>
            <a:r>
              <a:rPr lang="ru-RU" dirty="0" err="1"/>
              <a:t>позначку</a:t>
            </a:r>
            <a:r>
              <a:rPr lang="ru-RU" dirty="0"/>
              <a:t> </a:t>
            </a:r>
            <a:r>
              <a:rPr lang="ru-RU" dirty="0" err="1"/>
              <a:t>відкатного</a:t>
            </a:r>
            <a:r>
              <a:rPr lang="ru-RU" dirty="0"/>
              <a:t> горизонту.</a:t>
            </a:r>
          </a:p>
          <a:p>
            <a:r>
              <a:rPr lang="ru-RU" dirty="0"/>
              <a:t> </a:t>
            </a:r>
            <a:r>
              <a:rPr lang="ru-RU" dirty="0" err="1"/>
              <a:t>Похилою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виїмкового</a:t>
            </a:r>
            <a:r>
              <a:rPr lang="ru-RU" dirty="0"/>
              <a:t> горизонту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, </a:t>
            </a:r>
            <a:r>
              <a:rPr lang="ru-RU" dirty="0" err="1"/>
              <a:t>обмежена</a:t>
            </a:r>
            <a:r>
              <a:rPr lang="ru-RU" dirty="0"/>
              <a:t> по </a:t>
            </a:r>
            <a:r>
              <a:rPr lang="ru-RU" dirty="0" err="1"/>
              <a:t>простяганню</a:t>
            </a:r>
            <a:r>
              <a:rPr lang="ru-RU" dirty="0"/>
              <a:t> </a:t>
            </a:r>
            <a:r>
              <a:rPr lang="ru-RU" dirty="0" err="1"/>
              <a:t>боковими</a:t>
            </a:r>
            <a:r>
              <a:rPr lang="ru-RU" dirty="0"/>
              <a:t> межами шахтного поля, по </a:t>
            </a:r>
            <a:r>
              <a:rPr lang="ru-RU" dirty="0" err="1"/>
              <a:t>падінню</a:t>
            </a:r>
            <a:r>
              <a:rPr lang="ru-RU" dirty="0"/>
              <a:t> - </a:t>
            </a:r>
            <a:r>
              <a:rPr lang="ru-RU" dirty="0" err="1"/>
              <a:t>нижньою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шахтного поля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верхньою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нижнього</a:t>
            </a:r>
            <a:r>
              <a:rPr lang="ru-RU" dirty="0"/>
              <a:t> </a:t>
            </a:r>
            <a:r>
              <a:rPr lang="ru-RU" dirty="0" err="1"/>
              <a:t>виїмкового</a:t>
            </a:r>
            <a:r>
              <a:rPr lang="ru-RU" dirty="0"/>
              <a:t> горизонту, а по </a:t>
            </a:r>
            <a:r>
              <a:rPr lang="ru-RU" dirty="0" err="1"/>
              <a:t>підняттю</a:t>
            </a:r>
            <a:r>
              <a:rPr lang="ru-RU" dirty="0"/>
              <a:t> - горизонтальною </a:t>
            </a:r>
            <a:r>
              <a:rPr lang="ru-RU" dirty="0" err="1"/>
              <a:t>площиною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проходить через </a:t>
            </a:r>
            <a:r>
              <a:rPr lang="ru-RU" dirty="0" err="1"/>
              <a:t>позначку</a:t>
            </a:r>
            <a:r>
              <a:rPr lang="ru-RU" dirty="0"/>
              <a:t> </a:t>
            </a:r>
            <a:r>
              <a:rPr lang="ru-RU" dirty="0" err="1"/>
              <a:t>відкатного</a:t>
            </a:r>
            <a:r>
              <a:rPr lang="ru-RU" dirty="0"/>
              <a:t> горизонту.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0D4F4-3360-1A9A-AA15-A333A993F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255" y="1253330"/>
            <a:ext cx="3642676" cy="3406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B87A3-CD4F-A9DC-C40F-EDE60A4E889F}"/>
              </a:ext>
            </a:extLst>
          </p:cNvPr>
          <p:cNvSpPr txBox="1"/>
          <p:nvPr/>
        </p:nvSpPr>
        <p:spPr>
          <a:xfrm>
            <a:off x="7895303" y="4917429"/>
            <a:ext cx="3244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І – </a:t>
            </a:r>
            <a:r>
              <a:rPr lang="ru-RU" dirty="0" err="1"/>
              <a:t>бремсберговий</a:t>
            </a:r>
            <a:r>
              <a:rPr lang="ru-RU" dirty="0"/>
              <a:t> горизонт ІІ – </a:t>
            </a:r>
            <a:r>
              <a:rPr lang="ru-RU" dirty="0" err="1"/>
              <a:t>похилий</a:t>
            </a:r>
            <a:r>
              <a:rPr lang="ru-RU" dirty="0"/>
              <a:t> горизонт 1 – ствол; 2 – гол. </a:t>
            </a:r>
            <a:r>
              <a:rPr lang="ru-RU" dirty="0" err="1"/>
              <a:t>відк</a:t>
            </a:r>
            <a:r>
              <a:rPr lang="ru-RU" dirty="0"/>
              <a:t>. штрек; 3 - шурф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7889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BB2B3-18EB-0413-D1F5-F766D5F5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365125"/>
            <a:ext cx="11287432" cy="696759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pPr algn="ctr"/>
            <a:r>
              <a:rPr lang="ru-RU" dirty="0"/>
              <a:t>РОЗМІРИ ШАХТНОГО ПОЛЯ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D6DDC-BCF6-71CD-03A0-D45AA86AF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337187"/>
            <a:ext cx="11287432" cy="5240594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• Блоком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шахтного поля, </a:t>
            </a:r>
            <a:r>
              <a:rPr lang="ru-RU" dirty="0" err="1"/>
              <a:t>розкрита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повітряподаючим</a:t>
            </a:r>
            <a:r>
              <a:rPr lang="ru-RU" dirty="0"/>
              <a:t> і </a:t>
            </a:r>
            <a:r>
              <a:rPr lang="ru-RU" dirty="0" err="1"/>
              <a:t>вентиляційним</a:t>
            </a:r>
            <a:r>
              <a:rPr lang="ru-RU" dirty="0"/>
              <a:t> стволами,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провітрювання</a:t>
            </a:r>
            <a:r>
              <a:rPr lang="ru-RU" dirty="0"/>
              <a:t>, а й для спуску-</a:t>
            </a:r>
            <a:r>
              <a:rPr lang="ru-RU" dirty="0" err="1"/>
              <a:t>підйому</a:t>
            </a:r>
            <a:r>
              <a:rPr lang="ru-RU" dirty="0"/>
              <a:t> людей,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• При </a:t>
            </a:r>
            <a:r>
              <a:rPr lang="ru-RU" dirty="0" err="1"/>
              <a:t>підземній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вугільних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— </a:t>
            </a:r>
            <a:r>
              <a:rPr lang="ru-RU" dirty="0" err="1"/>
              <a:t>частина</a:t>
            </a:r>
            <a:r>
              <a:rPr lang="ru-RU" dirty="0"/>
              <a:t> шахтного поля, </a:t>
            </a:r>
            <a:r>
              <a:rPr lang="ru-RU" dirty="0" err="1"/>
              <a:t>розкрита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і </a:t>
            </a:r>
            <a:r>
              <a:rPr lang="ru-RU" dirty="0" err="1"/>
              <a:t>провітрювана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. </a:t>
            </a:r>
            <a:r>
              <a:rPr lang="ru-RU" dirty="0" err="1"/>
              <a:t>Розподіл</a:t>
            </a:r>
            <a:r>
              <a:rPr lang="ru-RU" dirty="0"/>
              <a:t> на блоки </a:t>
            </a:r>
            <a:r>
              <a:rPr lang="ru-RU" dirty="0" err="1"/>
              <a:t>застосовують</a:t>
            </a:r>
            <a:r>
              <a:rPr lang="ru-RU" dirty="0"/>
              <a:t> при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газовмісті</a:t>
            </a:r>
            <a:r>
              <a:rPr lang="ru-RU" dirty="0"/>
              <a:t> </a:t>
            </a:r>
            <a:r>
              <a:rPr lang="ru-RU" dirty="0" err="1"/>
              <a:t>шахтних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за </a:t>
            </a:r>
            <a:r>
              <a:rPr lang="ru-RU" dirty="0" err="1"/>
              <a:t>простяганням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6-8 км 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.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блоку за </a:t>
            </a:r>
            <a:r>
              <a:rPr lang="ru-RU" dirty="0" err="1"/>
              <a:t>простяганням</a:t>
            </a:r>
            <a:r>
              <a:rPr lang="ru-RU" dirty="0"/>
              <a:t> — 2,5-5 км, а за </a:t>
            </a:r>
            <a:r>
              <a:rPr lang="ru-RU" dirty="0" err="1"/>
              <a:t>падінням</a:t>
            </a:r>
            <a:r>
              <a:rPr lang="ru-RU" dirty="0"/>
              <a:t> і </a:t>
            </a:r>
            <a:r>
              <a:rPr lang="ru-RU" dirty="0" err="1"/>
              <a:t>вхрест</a:t>
            </a:r>
            <a:r>
              <a:rPr lang="ru-RU" dirty="0"/>
              <a:t> </a:t>
            </a:r>
            <a:r>
              <a:rPr lang="ru-RU" dirty="0" err="1"/>
              <a:t>простяганню</a:t>
            </a:r>
            <a:r>
              <a:rPr lang="ru-RU" dirty="0"/>
              <a:t> </a:t>
            </a:r>
            <a:r>
              <a:rPr lang="ru-RU" dirty="0" err="1"/>
              <a:t>дорівнюють</a:t>
            </a:r>
            <a:r>
              <a:rPr lang="ru-RU" dirty="0"/>
              <a:t> </a:t>
            </a:r>
            <a:r>
              <a:rPr lang="ru-RU" dirty="0" err="1"/>
              <a:t>розмірам</a:t>
            </a:r>
            <a:r>
              <a:rPr lang="ru-RU" dirty="0"/>
              <a:t> шахтного поля.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• </a:t>
            </a:r>
            <a:r>
              <a:rPr lang="ru-RU" dirty="0" err="1"/>
              <a:t>Границі</a:t>
            </a:r>
            <a:r>
              <a:rPr lang="ru-RU" dirty="0"/>
              <a:t> блока по </a:t>
            </a:r>
            <a:r>
              <a:rPr lang="ru-RU" dirty="0" err="1"/>
              <a:t>простяганню</a:t>
            </a:r>
            <a:r>
              <a:rPr lang="ru-RU" dirty="0"/>
              <a:t> — </a:t>
            </a:r>
            <a:r>
              <a:rPr lang="ru-RU" dirty="0" err="1"/>
              <a:t>кордони</a:t>
            </a:r>
            <a:r>
              <a:rPr lang="ru-RU" dirty="0"/>
              <a:t>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— </a:t>
            </a:r>
            <a:r>
              <a:rPr lang="ru-RU" dirty="0" err="1"/>
              <a:t>кордони</a:t>
            </a:r>
            <a:r>
              <a:rPr lang="ru-RU" dirty="0"/>
              <a:t> шахтного поля; по </a:t>
            </a:r>
            <a:r>
              <a:rPr lang="ru-RU" dirty="0" err="1"/>
              <a:t>падінню</a:t>
            </a:r>
            <a:r>
              <a:rPr lang="ru-RU" dirty="0"/>
              <a:t> — </a:t>
            </a:r>
            <a:r>
              <a:rPr lang="ru-RU" dirty="0" err="1"/>
              <a:t>кордони</a:t>
            </a:r>
            <a:r>
              <a:rPr lang="ru-RU" dirty="0"/>
              <a:t> </a:t>
            </a:r>
            <a:r>
              <a:rPr lang="ru-RU" dirty="0" err="1"/>
              <a:t>виймального</a:t>
            </a:r>
            <a:r>
              <a:rPr lang="ru-RU" dirty="0"/>
              <a:t> горизонту. Блоки по </a:t>
            </a:r>
            <a:r>
              <a:rPr lang="ru-RU" dirty="0" err="1"/>
              <a:t>простяганню</a:t>
            </a:r>
            <a:r>
              <a:rPr lang="ru-RU" dirty="0"/>
              <a:t> </a:t>
            </a:r>
            <a:r>
              <a:rPr lang="ru-RU" dirty="0" err="1"/>
              <a:t>об'єднуються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для </a:t>
            </a:r>
            <a:r>
              <a:rPr lang="ru-RU" dirty="0" err="1"/>
              <a:t>всього</a:t>
            </a:r>
            <a:r>
              <a:rPr lang="ru-RU" dirty="0"/>
              <a:t> горизонту </a:t>
            </a:r>
            <a:r>
              <a:rPr lang="ru-RU" dirty="0" err="1"/>
              <a:t>магістральним</a:t>
            </a:r>
            <a:r>
              <a:rPr lang="ru-RU" dirty="0"/>
              <a:t> штреком, по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транспорт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 до головного ствола. У свою </a:t>
            </a:r>
            <a:r>
              <a:rPr lang="ru-RU" dirty="0" err="1"/>
              <a:t>чергу</a:t>
            </a:r>
            <a:r>
              <a:rPr lang="ru-RU" dirty="0"/>
              <a:t> блок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поділятися</a:t>
            </a:r>
            <a:r>
              <a:rPr lang="ru-RU" dirty="0"/>
              <a:t> на </a:t>
            </a:r>
            <a:r>
              <a:rPr lang="ru-RU" dirty="0" err="1"/>
              <a:t>поверхи</a:t>
            </a:r>
            <a:r>
              <a:rPr lang="ru-RU" dirty="0"/>
              <a:t>, </a:t>
            </a:r>
            <a:r>
              <a:rPr lang="ru-RU" dirty="0" err="1"/>
              <a:t>панелі</a:t>
            </a:r>
            <a:r>
              <a:rPr lang="ru-RU" dirty="0"/>
              <a:t>, </a:t>
            </a:r>
            <a:r>
              <a:rPr lang="ru-RU" dirty="0" err="1"/>
              <a:t>виїмкові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75043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1149</TotalTime>
  <Words>2288</Words>
  <Application>Microsoft Office PowerPoint</Application>
  <PresentationFormat>Широкоэкранный</PresentationFormat>
  <Paragraphs>162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  ДЕРЖАВНИЙ УНІВЕРСИТЕТ "ЖИТОМИРСЬКА ПОЛІТЕХНІКА" Кафедра розробки родовищ корисних копалин ім. проф. БаккаМ.Т.</vt:lpstr>
      <vt:lpstr>ЗМІСТ ЗАНЯТТЯ </vt:lpstr>
      <vt:lpstr>ПОНЯТТЯ ПРО ШАХТНЕ ПОЛЕ</vt:lpstr>
      <vt:lpstr>ПОНЯТТЯ ПРО ШАХТНЕ ПОЛЕ</vt:lpstr>
      <vt:lpstr>ПОНЯТТЯ ПРО ШАХТНЕ ПОЛЕ</vt:lpstr>
      <vt:lpstr>РОЗМІРИ ШАХТНОГО ПОЛЯ</vt:lpstr>
      <vt:lpstr>РОЗМІРИ ШАХТНОГО ПОЛЯ </vt:lpstr>
      <vt:lpstr>РОЗМІРИ ШАХТНОГО ПОЛЯ</vt:lpstr>
      <vt:lpstr>РОЗМІРИ ШАХТНОГО ПОЛЯ</vt:lpstr>
      <vt:lpstr>РОЗМІРИ ШАХТНОГО ПОЛЯ</vt:lpstr>
      <vt:lpstr>РОЗМІРИ ШАХТНОГО ПОЛЯ </vt:lpstr>
      <vt:lpstr>РОЗМІРИ ШАХТНОГО ПОЛЯ</vt:lpstr>
      <vt:lpstr>ЗАПАСИ ШАХТНОГО ПОЛЯ, ЇХ ВИДИ</vt:lpstr>
      <vt:lpstr>ЗАПАСИ ШАХТНОГО ПОЛЯ, ЇХ ВИДИ</vt:lpstr>
      <vt:lpstr>ЗАПАСИ ШАХТНОГО ПОЛЯ, ЇХ ВИДИ</vt:lpstr>
      <vt:lpstr>ЗАПАСИ ШАХТНОГО ПОЛЯ, ЇХ ВИДИ</vt:lpstr>
      <vt:lpstr>ЕТАПИ РОЗРОБКИ РОДОВИЩА </vt:lpstr>
      <vt:lpstr>РОЗКРИТТЯ ШАХТНОГО ПОЛЯ</vt:lpstr>
      <vt:lpstr>РОЗКРИТТЯ ШАХТНОГО ПОЛЯ</vt:lpstr>
      <vt:lpstr>РОЗКРИТТЯ ШАХТНОГО ПОЛЯ</vt:lpstr>
      <vt:lpstr>РОЗКРИТТЯ ШАХТНОГО ПОЛЯ</vt:lpstr>
      <vt:lpstr>РОЗКРИТТЯ ШАХТНОГО ПОЛЯ </vt:lpstr>
      <vt:lpstr>РОЗКРИТТЯ ШАХТНОГО ПОЛЯ</vt:lpstr>
      <vt:lpstr>РОЗКРИТТЯ ШАХТНОГО ПОЛЯ</vt:lpstr>
      <vt:lpstr>РОЗКРИТТЯ ШАХТНОГО ПОЛЯ</vt:lpstr>
      <vt:lpstr>РОЗКРИТТЯ ШАХТНОГО ПОЛЯ</vt:lpstr>
      <vt:lpstr>РОЗКРИТТЯ ШАХТНОГО ПОЛЯ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Ярослав Наумов</dc:creator>
  <cp:lastModifiedBy>Ярослав Наумов</cp:lastModifiedBy>
  <cp:revision>4</cp:revision>
  <dcterms:created xsi:type="dcterms:W3CDTF">2024-09-23T06:40:36Z</dcterms:created>
  <dcterms:modified xsi:type="dcterms:W3CDTF">2024-09-24T20:08:16Z</dcterms:modified>
</cp:coreProperties>
</file>