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31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783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7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780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5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037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59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321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37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96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298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031B-1E2C-4688-A226-FD50E2B24EB9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B8ED-56D7-43D1-B1F7-00C1F0B7DF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8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" Type="http://schemas.openxmlformats.org/officeDocument/2006/relationships/image" Target="../media/image15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jp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8%D1%82%D0%BE%D0%BB%D1%8C%D0%BD%D1%8F" TargetMode="External"/><Relationship Id="rId13" Type="http://schemas.openxmlformats.org/officeDocument/2006/relationships/hyperlink" Target="https://uk.wikipedia.org/wiki/%D0%9F%D1%80%D0%BE%D1%81%D1%96%D0%BA" TargetMode="External"/><Relationship Id="rId18" Type="http://schemas.openxmlformats.org/officeDocument/2006/relationships/hyperlink" Target="https://uk.wikipedia.org/wiki/%D0%A5%D0%BE%D0%B4%D0%BE%D0%BA" TargetMode="External"/><Relationship Id="rId26" Type="http://schemas.openxmlformats.org/officeDocument/2006/relationships/hyperlink" Target="https://uk.wikipedia.org/wiki/%D0%A1%D0%B2%D0%B5%D1%80%D0%B4%D0%BB%D0%BE%D0%B2%D0%B8%D0%BD%D0%B0" TargetMode="External"/><Relationship Id="rId3" Type="http://schemas.openxmlformats.org/officeDocument/2006/relationships/hyperlink" Target="https://uk.wikipedia.org/wiki/%D0%A8%D1%83%D1%80%D1%84" TargetMode="External"/><Relationship Id="rId21" Type="http://schemas.openxmlformats.org/officeDocument/2006/relationships/hyperlink" Target="https://uk.wikipedia.org/wiki/%D0%94%D1%83%D1%87%D0%BA%D0%B0" TargetMode="External"/><Relationship Id="rId7" Type="http://schemas.openxmlformats.org/officeDocument/2006/relationships/hyperlink" Target="https://uk.wikipedia.org/wiki/%D0%9F%D0%BE%D1%80%D0%BE%D0%B4%D0%BE%D1%81%D0%BF%D1%83%D1%81%D0%BA" TargetMode="External"/><Relationship Id="rId12" Type="http://schemas.openxmlformats.org/officeDocument/2006/relationships/hyperlink" Target="https://uk.wikipedia.org/wiki/%D0%9E%D1%80%D1%82_(%D0%B3%D1%96%D1%80%D0%BD%D0%B8%D1%86%D1%82%D0%B2%D0%BE)" TargetMode="External"/><Relationship Id="rId17" Type="http://schemas.openxmlformats.org/officeDocument/2006/relationships/hyperlink" Target="https://uk.wikipedia.org/wiki/%D0%A1%D0%BA%D0%B0%D1%82_(%D0%B3%D1%96%D1%80%D0%BD%D0%B8%D1%86%D1%82%D0%B2%D0%BE)" TargetMode="External"/><Relationship Id="rId25" Type="http://schemas.openxmlformats.org/officeDocument/2006/relationships/hyperlink" Target="https://uk.wikipedia.org/wiki/%D0%A0%D1%83%D0%B4%D0%BE%D1%81%D0%BF%D1%83%D1%81%D0%BA" TargetMode="External"/><Relationship Id="rId2" Type="http://schemas.openxmlformats.org/officeDocument/2006/relationships/hyperlink" Target="https://uk.wikipedia.org/wiki/%D0%A1%D1%82%D0%B2%D0%BE%D0%BB" TargetMode="External"/><Relationship Id="rId16" Type="http://schemas.openxmlformats.org/officeDocument/2006/relationships/hyperlink" Target="https://uk.wikipedia.org/wiki/%D0%9F%D0%BE%D1%85%D0%B8%D0%BB_(%D0%B3%D1%96%D1%80%D0%BD%D0%B8%D1%86%D1%82%D0%B2%D0%BE)" TargetMode="External"/><Relationship Id="rId20" Type="http://schemas.openxmlformats.org/officeDocument/2006/relationships/hyperlink" Target="https://uk.wikipedia.org/wiki/%D0%9B%D0%B0%D0%B2%D0%B0_(%D0%B3%D1%96%D1%80%D0%BD%D0%B8%D1%86%D1%82%D0%B2%D0%B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1%83%D0%B4%D0%BE%D1%81%D0%BA%D0%B0%D1%82" TargetMode="External"/><Relationship Id="rId11" Type="http://schemas.openxmlformats.org/officeDocument/2006/relationships/hyperlink" Target="https://uk.wikipedia.org/wiki/%D0%9A%D0%B2%D0%B5%D1%80%D1%88%D0%BB%D0%B0%D0%B3" TargetMode="External"/><Relationship Id="rId24" Type="http://schemas.openxmlformats.org/officeDocument/2006/relationships/hyperlink" Target="https://uk.wikipedia.org/wiki/%D0%9D%D1%96%D1%88%D0%B0_(%D0%B3%D1%96%D1%80%D0%BD%D0%B8%D1%86%D1%82%D0%B2%D0%BE)" TargetMode="External"/><Relationship Id="rId5" Type="http://schemas.openxmlformats.org/officeDocument/2006/relationships/hyperlink" Target="https://uk.wikipedia.org/wiki/%D0%94%D1%83%D0%B4%D0%BA%D0%B0_(%D0%B3%D1%96%D1%80%D0%BD%D0%B8%D1%86%D1%82%D0%B2%D0%BE)" TargetMode="External"/><Relationship Id="rId15" Type="http://schemas.openxmlformats.org/officeDocument/2006/relationships/hyperlink" Target="https://uk.wikipedia.org/wiki/%D0%9A%D0%BE%D1%82%D0%BB%D0%BE%D0%B2%D0%B0%D0%BD" TargetMode="External"/><Relationship Id="rId23" Type="http://schemas.openxmlformats.org/officeDocument/2006/relationships/hyperlink" Target="https://uk.wikipedia.org/wiki/%D0%9A%D0%B0%D0%BC%D0%B5%D1%80%D0%B0_(%D0%B3%D1%96%D1%80%D0%BD%D0%B8%D1%86%D1%82%D0%B2%D0%BE)" TargetMode="External"/><Relationship Id="rId10" Type="http://schemas.openxmlformats.org/officeDocument/2006/relationships/hyperlink" Target="https://uk.wikipedia.org/wiki/%D0%A8%D1%82%D1%80%D0%B5%D0%BA" TargetMode="External"/><Relationship Id="rId19" Type="http://schemas.openxmlformats.org/officeDocument/2006/relationships/hyperlink" Target="https://uk.wikipedia.org/wiki/%D0%9F%D1%96%D1%87_(%D0%B3%D1%96%D1%80%D0%BD%D0%B8%D1%86%D1%82%D0%B2%D0%BE)" TargetMode="External"/><Relationship Id="rId4" Type="http://schemas.openxmlformats.org/officeDocument/2006/relationships/hyperlink" Target="https://uk.wikipedia.org/wiki/%D2%90%D0%B5%D0%B7%D0%B5%D0%BD%D0%BA" TargetMode="External"/><Relationship Id="rId9" Type="http://schemas.openxmlformats.org/officeDocument/2006/relationships/hyperlink" Target="https://uk.wikipedia.org/wiki/%D0%A2%D1%83%D0%BD%D0%B5%D0%BB%D1%8C" TargetMode="External"/><Relationship Id="rId14" Type="http://schemas.openxmlformats.org/officeDocument/2006/relationships/hyperlink" Target="https://uk.wikipedia.org/wiki/%D0%9A%D0%BE%D1%81%D0%BE%D0%B2%D0%B8%D0%BA" TargetMode="External"/><Relationship Id="rId22" Type="http://schemas.openxmlformats.org/officeDocument/2006/relationships/hyperlink" Target="https://uk.wikipedia.org/wiki/%D0%97%D0%B1%D1%96%D0%B9%D0%BA%D0%B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8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37E7C-9E9E-EC1B-7846-AFC4A75F4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408" y="317241"/>
            <a:ext cx="9019592" cy="79310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2700" dirty="0"/>
              <a:t>ДЕРЖАВНИЙ УНІВЕРСИТЕТ "ЖИТОМИРСЬКА ПОЛІТЕХНІКА"</a:t>
            </a:r>
            <a:br>
              <a:rPr lang="ru-RU" sz="2700" dirty="0"/>
            </a:br>
            <a:r>
              <a:rPr lang="ru-RU" sz="2700" dirty="0"/>
              <a:t>Кафедра </a:t>
            </a:r>
            <a:r>
              <a:rPr lang="ru-RU" sz="2700" dirty="0" err="1"/>
              <a:t>розробки</a:t>
            </a:r>
            <a:r>
              <a:rPr lang="ru-RU" sz="2700" dirty="0"/>
              <a:t> </a:t>
            </a:r>
            <a:r>
              <a:rPr lang="ru-RU" sz="2700" dirty="0" err="1"/>
              <a:t>родовищ</a:t>
            </a:r>
            <a:r>
              <a:rPr lang="ru-RU" sz="2700" dirty="0"/>
              <a:t> </a:t>
            </a:r>
            <a:r>
              <a:rPr lang="ru-RU" sz="2700" dirty="0" err="1"/>
              <a:t>корисних</a:t>
            </a:r>
            <a:r>
              <a:rPr lang="ru-RU" sz="2700" dirty="0"/>
              <a:t> </a:t>
            </a:r>
            <a:r>
              <a:rPr lang="ru-RU" sz="2700" dirty="0" err="1"/>
              <a:t>копалин</a:t>
            </a:r>
            <a:r>
              <a:rPr lang="ru-RU" sz="2700" dirty="0"/>
              <a:t> </a:t>
            </a:r>
            <a:r>
              <a:rPr lang="ru-RU" sz="2700" dirty="0" err="1"/>
              <a:t>ім</a:t>
            </a:r>
            <a:r>
              <a:rPr lang="ru-RU" sz="2700" dirty="0"/>
              <a:t>. проф. </a:t>
            </a:r>
            <a:r>
              <a:rPr lang="ru-RU" sz="2700" dirty="0" err="1"/>
              <a:t>БаккаМ.Т</a:t>
            </a:r>
            <a:r>
              <a:rPr lang="ru-RU" sz="2700" dirty="0"/>
              <a:t>.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9FEED6-8294-AFB1-319C-E8B0D5D98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408" y="2392233"/>
            <a:ext cx="9019592" cy="125412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endParaRPr lang="en-US" dirty="0"/>
          </a:p>
          <a:p>
            <a:r>
              <a:rPr lang="ru-RU" dirty="0"/>
              <a:t>ОСНОВИ ГІРНИЧОГО ВИРОБНИЦТВА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0FD183-1A2A-4333-3F97-FE12FB6DB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894"/>
            <a:ext cx="4618653" cy="1918282"/>
          </a:xfrm>
          <a:prstGeom prst="rect">
            <a:avLst/>
          </a:prstGeom>
        </p:spPr>
      </p:pic>
      <p:pic>
        <p:nvPicPr>
          <p:cNvPr id="1026" name="Picture 2" descr="Деякі особливості обчислення розрахункової вартості одиниці відповідного  виду товарної продукції гірничого підприємства">
            <a:extLst>
              <a:ext uri="{FF2B5EF4-FFF2-40B4-BE49-F238E27FC236}">
                <a16:creationId xmlns:a16="http://schemas.microsoft.com/office/drawing/2014/main" id="{EFDADEF0-91F9-9340-A308-20D94F05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53" y="4932070"/>
            <a:ext cx="3893974" cy="19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числення розрахункової вартості одиниці відповідного виду товарної  продукції гірничого підприємства – видобутої корисної копалини">
            <a:extLst>
              <a:ext uri="{FF2B5EF4-FFF2-40B4-BE49-F238E27FC236}">
                <a16:creationId xmlns:a16="http://schemas.microsoft.com/office/drawing/2014/main" id="{F90D6C49-22CE-9186-3535-CBBDF770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27" y="4932070"/>
            <a:ext cx="3679373" cy="19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10276-F8D9-BC2D-C233-35DEEA37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41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err="1"/>
              <a:t>Класифікація</a:t>
            </a:r>
            <a:r>
              <a:rPr lang="ru-RU" sz="4000" dirty="0"/>
              <a:t> </a:t>
            </a:r>
            <a:r>
              <a:rPr lang="ru-RU" sz="4000" dirty="0" err="1"/>
              <a:t>гірничих</a:t>
            </a:r>
            <a:r>
              <a:rPr lang="ru-RU" sz="4000" dirty="0"/>
              <a:t> </a:t>
            </a:r>
            <a:r>
              <a:rPr lang="ru-RU" sz="4000" dirty="0" err="1"/>
              <a:t>виробок</a:t>
            </a:r>
            <a:r>
              <a:rPr lang="ru-RU" sz="4000" dirty="0"/>
              <a:t> </a:t>
            </a:r>
            <a:endParaRPr lang="ru-UA" sz="40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0F9A5C4-1B6F-CA5B-08FE-785C1F818642}"/>
              </a:ext>
            </a:extLst>
          </p:cNvPr>
          <p:cNvGrpSpPr/>
          <p:nvPr/>
        </p:nvGrpSpPr>
        <p:grpSpPr>
          <a:xfrm>
            <a:off x="838200" y="1690688"/>
            <a:ext cx="10515600" cy="4802186"/>
            <a:chOff x="294131" y="2144266"/>
            <a:chExt cx="11896090" cy="4592955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D3C58914-2CA9-2A03-0668-F0280E3AACD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59239" y="2144266"/>
              <a:ext cx="3030474" cy="4592574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83661AB2-25F2-9CA5-3AE9-A598A428C0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0491" y="2378976"/>
              <a:ext cx="98298" cy="246113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B052A11-60D1-BFB8-6D2B-54213E05E995}"/>
                </a:ext>
              </a:extLst>
            </p:cNvPr>
            <p:cNvSpPr/>
            <p:nvPr/>
          </p:nvSpPr>
          <p:spPr>
            <a:xfrm>
              <a:off x="9294749" y="2402713"/>
              <a:ext cx="51435" cy="200660"/>
            </a:xfrm>
            <a:custGeom>
              <a:avLst/>
              <a:gdLst/>
              <a:ahLst/>
              <a:cxnLst/>
              <a:rect l="l" t="t" r="r" b="b"/>
              <a:pathLst>
                <a:path w="51434" h="200660">
                  <a:moveTo>
                    <a:pt x="51307" y="0"/>
                  </a:moveTo>
                  <a:lnTo>
                    <a:pt x="11937" y="0"/>
                  </a:lnTo>
                  <a:lnTo>
                    <a:pt x="0" y="19685"/>
                  </a:lnTo>
                  <a:lnTo>
                    <a:pt x="31369" y="19685"/>
                  </a:lnTo>
                  <a:lnTo>
                    <a:pt x="31369" y="200406"/>
                  </a:lnTo>
                  <a:lnTo>
                    <a:pt x="51307" y="200406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692BB3E-C6C7-AD1A-5879-40899614C0C4}"/>
                </a:ext>
              </a:extLst>
            </p:cNvPr>
            <p:cNvSpPr/>
            <p:nvPr/>
          </p:nvSpPr>
          <p:spPr>
            <a:xfrm>
              <a:off x="9294749" y="2402713"/>
              <a:ext cx="51435" cy="200660"/>
            </a:xfrm>
            <a:custGeom>
              <a:avLst/>
              <a:gdLst/>
              <a:ahLst/>
              <a:cxnLst/>
              <a:rect l="l" t="t" r="r" b="b"/>
              <a:pathLst>
                <a:path w="51434" h="200660">
                  <a:moveTo>
                    <a:pt x="11937" y="0"/>
                  </a:moveTo>
                  <a:lnTo>
                    <a:pt x="51307" y="0"/>
                  </a:lnTo>
                  <a:lnTo>
                    <a:pt x="51307" y="200406"/>
                  </a:lnTo>
                  <a:lnTo>
                    <a:pt x="31369" y="200406"/>
                  </a:lnTo>
                  <a:lnTo>
                    <a:pt x="31369" y="19685"/>
                  </a:lnTo>
                  <a:lnTo>
                    <a:pt x="0" y="19685"/>
                  </a:lnTo>
                  <a:lnTo>
                    <a:pt x="11937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4DBC4E7F-A4DF-9B06-DC32-359A4BD3244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88424" y="2369832"/>
              <a:ext cx="76917" cy="255257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0594AC2-09F2-ABF6-F30A-210C7705AB60}"/>
                </a:ext>
              </a:extLst>
            </p:cNvPr>
            <p:cNvSpPr/>
            <p:nvPr/>
          </p:nvSpPr>
          <p:spPr>
            <a:xfrm>
              <a:off x="9512680" y="2393950"/>
              <a:ext cx="31750" cy="209550"/>
            </a:xfrm>
            <a:custGeom>
              <a:avLst/>
              <a:gdLst/>
              <a:ahLst/>
              <a:cxnLst/>
              <a:rect l="l" t="t" r="r" b="b"/>
              <a:pathLst>
                <a:path w="31750" h="209550">
                  <a:moveTo>
                    <a:pt x="25273" y="60960"/>
                  </a:moveTo>
                  <a:lnTo>
                    <a:pt x="6223" y="60960"/>
                  </a:lnTo>
                  <a:lnTo>
                    <a:pt x="6223" y="209169"/>
                  </a:lnTo>
                  <a:lnTo>
                    <a:pt x="25273" y="209169"/>
                  </a:lnTo>
                  <a:lnTo>
                    <a:pt x="25273" y="60960"/>
                  </a:lnTo>
                  <a:close/>
                </a:path>
                <a:path w="31750" h="209550">
                  <a:moveTo>
                    <a:pt x="19939" y="0"/>
                  </a:moveTo>
                  <a:lnTo>
                    <a:pt x="11429" y="0"/>
                  </a:lnTo>
                  <a:lnTo>
                    <a:pt x="7747" y="1524"/>
                  </a:lnTo>
                  <a:lnTo>
                    <a:pt x="4699" y="4572"/>
                  </a:lnTo>
                  <a:lnTo>
                    <a:pt x="1524" y="7620"/>
                  </a:lnTo>
                  <a:lnTo>
                    <a:pt x="0" y="11429"/>
                  </a:lnTo>
                  <a:lnTo>
                    <a:pt x="0" y="20065"/>
                  </a:lnTo>
                  <a:lnTo>
                    <a:pt x="1524" y="23749"/>
                  </a:lnTo>
                  <a:lnTo>
                    <a:pt x="4699" y="26797"/>
                  </a:lnTo>
                  <a:lnTo>
                    <a:pt x="7747" y="29845"/>
                  </a:lnTo>
                  <a:lnTo>
                    <a:pt x="11429" y="31369"/>
                  </a:lnTo>
                  <a:lnTo>
                    <a:pt x="19939" y="31369"/>
                  </a:lnTo>
                  <a:lnTo>
                    <a:pt x="23622" y="29845"/>
                  </a:lnTo>
                  <a:lnTo>
                    <a:pt x="26797" y="26797"/>
                  </a:lnTo>
                  <a:lnTo>
                    <a:pt x="29845" y="23749"/>
                  </a:lnTo>
                  <a:lnTo>
                    <a:pt x="31369" y="20065"/>
                  </a:lnTo>
                  <a:lnTo>
                    <a:pt x="31369" y="11429"/>
                  </a:lnTo>
                  <a:lnTo>
                    <a:pt x="29845" y="7620"/>
                  </a:lnTo>
                  <a:lnTo>
                    <a:pt x="26797" y="4572"/>
                  </a:lnTo>
                  <a:lnTo>
                    <a:pt x="23622" y="1524"/>
                  </a:lnTo>
                  <a:lnTo>
                    <a:pt x="19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3B57413-E69B-D706-7204-67927DC512F7}"/>
                </a:ext>
              </a:extLst>
            </p:cNvPr>
            <p:cNvSpPr/>
            <p:nvPr/>
          </p:nvSpPr>
          <p:spPr>
            <a:xfrm>
              <a:off x="9512680" y="2393950"/>
              <a:ext cx="31750" cy="209550"/>
            </a:xfrm>
            <a:custGeom>
              <a:avLst/>
              <a:gdLst/>
              <a:ahLst/>
              <a:cxnLst/>
              <a:rect l="l" t="t" r="r" b="b"/>
              <a:pathLst>
                <a:path w="31750" h="209550">
                  <a:moveTo>
                    <a:pt x="6223" y="60960"/>
                  </a:moveTo>
                  <a:lnTo>
                    <a:pt x="25273" y="60960"/>
                  </a:lnTo>
                  <a:lnTo>
                    <a:pt x="25273" y="209169"/>
                  </a:lnTo>
                  <a:lnTo>
                    <a:pt x="6223" y="209169"/>
                  </a:lnTo>
                  <a:lnTo>
                    <a:pt x="6223" y="60960"/>
                  </a:lnTo>
                  <a:close/>
                </a:path>
                <a:path w="31750" h="209550">
                  <a:moveTo>
                    <a:pt x="15621" y="0"/>
                  </a:moveTo>
                  <a:lnTo>
                    <a:pt x="19939" y="0"/>
                  </a:lnTo>
                  <a:lnTo>
                    <a:pt x="23622" y="1524"/>
                  </a:lnTo>
                  <a:lnTo>
                    <a:pt x="26797" y="4572"/>
                  </a:lnTo>
                  <a:lnTo>
                    <a:pt x="29845" y="7620"/>
                  </a:lnTo>
                  <a:lnTo>
                    <a:pt x="31369" y="11429"/>
                  </a:lnTo>
                  <a:lnTo>
                    <a:pt x="31369" y="15748"/>
                  </a:lnTo>
                  <a:lnTo>
                    <a:pt x="31369" y="20065"/>
                  </a:lnTo>
                  <a:lnTo>
                    <a:pt x="29845" y="23749"/>
                  </a:lnTo>
                  <a:lnTo>
                    <a:pt x="26797" y="26797"/>
                  </a:lnTo>
                  <a:lnTo>
                    <a:pt x="23622" y="29845"/>
                  </a:lnTo>
                  <a:lnTo>
                    <a:pt x="19939" y="31369"/>
                  </a:lnTo>
                  <a:lnTo>
                    <a:pt x="15621" y="31369"/>
                  </a:lnTo>
                  <a:lnTo>
                    <a:pt x="11429" y="31369"/>
                  </a:lnTo>
                  <a:lnTo>
                    <a:pt x="7747" y="29845"/>
                  </a:lnTo>
                  <a:lnTo>
                    <a:pt x="4699" y="26797"/>
                  </a:lnTo>
                  <a:lnTo>
                    <a:pt x="1524" y="23749"/>
                  </a:lnTo>
                  <a:lnTo>
                    <a:pt x="0" y="20065"/>
                  </a:lnTo>
                  <a:lnTo>
                    <a:pt x="0" y="15748"/>
                  </a:lnTo>
                  <a:lnTo>
                    <a:pt x="0" y="11429"/>
                  </a:lnTo>
                  <a:lnTo>
                    <a:pt x="1524" y="7620"/>
                  </a:lnTo>
                  <a:lnTo>
                    <a:pt x="4699" y="4572"/>
                  </a:lnTo>
                  <a:lnTo>
                    <a:pt x="7747" y="1524"/>
                  </a:lnTo>
                  <a:lnTo>
                    <a:pt x="11429" y="0"/>
                  </a:lnTo>
                  <a:lnTo>
                    <a:pt x="15621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DA9999F0-463A-55E5-E88C-0652DEDE093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0155" y="2372855"/>
              <a:ext cx="183654" cy="252234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9F2720D2-E06C-CC18-C113-F37EBF94816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50475" y="2393188"/>
              <a:ext cx="145161" cy="214503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A79C2D6E-72A2-4F0A-11B3-8CE54E517EA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78567" y="2494842"/>
              <a:ext cx="121157" cy="63191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A82802-21FB-CC61-226C-7AAB8764C140}"/>
                </a:ext>
              </a:extLst>
            </p:cNvPr>
            <p:cNvSpPr/>
            <p:nvPr/>
          </p:nvSpPr>
          <p:spPr>
            <a:xfrm>
              <a:off x="9902443" y="251944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4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096CA68-E76C-8BCB-5EA7-EC0CFB2FEB9A}"/>
                </a:ext>
              </a:extLst>
            </p:cNvPr>
            <p:cNvSpPr/>
            <p:nvPr/>
          </p:nvSpPr>
          <p:spPr>
            <a:xfrm>
              <a:off x="9902443" y="251944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4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8D09A5EE-C324-44EB-F451-F0B717A05DD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73639" y="2369832"/>
              <a:ext cx="959357" cy="259829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2C3E80C-6550-9A87-64ED-2D01444C350B}"/>
                </a:ext>
              </a:extLst>
            </p:cNvPr>
            <p:cNvSpPr/>
            <p:nvPr/>
          </p:nvSpPr>
          <p:spPr>
            <a:xfrm>
              <a:off x="10097770" y="2393950"/>
              <a:ext cx="914400" cy="213360"/>
            </a:xfrm>
            <a:custGeom>
              <a:avLst/>
              <a:gdLst/>
              <a:ahLst/>
              <a:cxnLst/>
              <a:rect l="l" t="t" r="r" b="b"/>
              <a:pathLst>
                <a:path w="914400" h="213360">
                  <a:moveTo>
                    <a:pt x="339598" y="57150"/>
                  </a:moveTo>
                  <a:lnTo>
                    <a:pt x="297306" y="69955"/>
                  </a:lnTo>
                  <a:lnTo>
                    <a:pt x="268700" y="104917"/>
                  </a:lnTo>
                  <a:lnTo>
                    <a:pt x="263144" y="134620"/>
                  </a:lnTo>
                  <a:lnTo>
                    <a:pt x="264527" y="150364"/>
                  </a:lnTo>
                  <a:lnTo>
                    <a:pt x="285369" y="190119"/>
                  </a:lnTo>
                  <a:lnTo>
                    <a:pt x="323945" y="211550"/>
                  </a:lnTo>
                  <a:lnTo>
                    <a:pt x="339089" y="212978"/>
                  </a:lnTo>
                  <a:lnTo>
                    <a:pt x="347761" y="212506"/>
                  </a:lnTo>
                  <a:lnTo>
                    <a:pt x="385841" y="196437"/>
                  </a:lnTo>
                  <a:lnTo>
                    <a:pt x="387062" y="195325"/>
                  </a:lnTo>
                  <a:lnTo>
                    <a:pt x="340995" y="195325"/>
                  </a:lnTo>
                  <a:lnTo>
                    <a:pt x="333398" y="194827"/>
                  </a:lnTo>
                  <a:lnTo>
                    <a:pt x="294804" y="171914"/>
                  </a:lnTo>
                  <a:lnTo>
                    <a:pt x="282480" y="135762"/>
                  </a:lnTo>
                  <a:lnTo>
                    <a:pt x="282488" y="134620"/>
                  </a:lnTo>
                  <a:lnTo>
                    <a:pt x="299672" y="92725"/>
                  </a:lnTo>
                  <a:lnTo>
                    <a:pt x="341122" y="75564"/>
                  </a:lnTo>
                  <a:lnTo>
                    <a:pt x="387469" y="75564"/>
                  </a:lnTo>
                  <a:lnTo>
                    <a:pt x="386524" y="74612"/>
                  </a:lnTo>
                  <a:lnTo>
                    <a:pt x="348525" y="57628"/>
                  </a:lnTo>
                  <a:lnTo>
                    <a:pt x="339598" y="57150"/>
                  </a:lnTo>
                  <a:close/>
                </a:path>
                <a:path w="914400" h="213360">
                  <a:moveTo>
                    <a:pt x="417322" y="183641"/>
                  </a:moveTo>
                  <a:lnTo>
                    <a:pt x="398525" y="183641"/>
                  </a:lnTo>
                  <a:lnTo>
                    <a:pt x="398525" y="209169"/>
                  </a:lnTo>
                  <a:lnTo>
                    <a:pt x="417322" y="209169"/>
                  </a:lnTo>
                  <a:lnTo>
                    <a:pt x="417322" y="183641"/>
                  </a:lnTo>
                  <a:close/>
                </a:path>
                <a:path w="914400" h="213360">
                  <a:moveTo>
                    <a:pt x="387469" y="75564"/>
                  </a:moveTo>
                  <a:lnTo>
                    <a:pt x="341122" y="75564"/>
                  </a:lnTo>
                  <a:lnTo>
                    <a:pt x="353026" y="76638"/>
                  </a:lnTo>
                  <a:lnTo>
                    <a:pt x="363966" y="79867"/>
                  </a:lnTo>
                  <a:lnTo>
                    <a:pt x="395589" y="112156"/>
                  </a:lnTo>
                  <a:lnTo>
                    <a:pt x="399796" y="135762"/>
                  </a:lnTo>
                  <a:lnTo>
                    <a:pt x="399321" y="144006"/>
                  </a:lnTo>
                  <a:lnTo>
                    <a:pt x="377283" y="183189"/>
                  </a:lnTo>
                  <a:lnTo>
                    <a:pt x="340995" y="195325"/>
                  </a:lnTo>
                  <a:lnTo>
                    <a:pt x="387062" y="195325"/>
                  </a:lnTo>
                  <a:lnTo>
                    <a:pt x="392356" y="190503"/>
                  </a:lnTo>
                  <a:lnTo>
                    <a:pt x="398525" y="183641"/>
                  </a:lnTo>
                  <a:lnTo>
                    <a:pt x="417322" y="183641"/>
                  </a:lnTo>
                  <a:lnTo>
                    <a:pt x="417322" y="88137"/>
                  </a:lnTo>
                  <a:lnTo>
                    <a:pt x="398525" y="88137"/>
                  </a:lnTo>
                  <a:lnTo>
                    <a:pt x="392763" y="80899"/>
                  </a:lnTo>
                  <a:lnTo>
                    <a:pt x="387469" y="75564"/>
                  </a:lnTo>
                  <a:close/>
                </a:path>
                <a:path w="914400" h="213360">
                  <a:moveTo>
                    <a:pt x="417322" y="60960"/>
                  </a:moveTo>
                  <a:lnTo>
                    <a:pt x="398525" y="60960"/>
                  </a:lnTo>
                  <a:lnTo>
                    <a:pt x="398525" y="88137"/>
                  </a:lnTo>
                  <a:lnTo>
                    <a:pt x="417322" y="88137"/>
                  </a:lnTo>
                  <a:lnTo>
                    <a:pt x="417322" y="60960"/>
                  </a:lnTo>
                  <a:close/>
                </a:path>
                <a:path w="914400" h="213360">
                  <a:moveTo>
                    <a:pt x="907796" y="60960"/>
                  </a:moveTo>
                  <a:lnTo>
                    <a:pt x="888746" y="60960"/>
                  </a:lnTo>
                  <a:lnTo>
                    <a:pt x="888746" y="209169"/>
                  </a:lnTo>
                  <a:lnTo>
                    <a:pt x="907796" y="209169"/>
                  </a:lnTo>
                  <a:lnTo>
                    <a:pt x="907796" y="60960"/>
                  </a:lnTo>
                  <a:close/>
                </a:path>
                <a:path w="914400" h="213360">
                  <a:moveTo>
                    <a:pt x="738377" y="60960"/>
                  </a:moveTo>
                  <a:lnTo>
                    <a:pt x="719327" y="60960"/>
                  </a:lnTo>
                  <a:lnTo>
                    <a:pt x="719327" y="209169"/>
                  </a:lnTo>
                  <a:lnTo>
                    <a:pt x="738377" y="209169"/>
                  </a:lnTo>
                  <a:lnTo>
                    <a:pt x="738377" y="137795"/>
                  </a:lnTo>
                  <a:lnTo>
                    <a:pt x="843660" y="137795"/>
                  </a:lnTo>
                  <a:lnTo>
                    <a:pt x="843660" y="119761"/>
                  </a:lnTo>
                  <a:lnTo>
                    <a:pt x="738377" y="119761"/>
                  </a:lnTo>
                  <a:lnTo>
                    <a:pt x="738377" y="60960"/>
                  </a:lnTo>
                  <a:close/>
                </a:path>
                <a:path w="914400" h="213360">
                  <a:moveTo>
                    <a:pt x="843660" y="137795"/>
                  </a:moveTo>
                  <a:lnTo>
                    <a:pt x="824610" y="137795"/>
                  </a:lnTo>
                  <a:lnTo>
                    <a:pt x="824610" y="209169"/>
                  </a:lnTo>
                  <a:lnTo>
                    <a:pt x="843660" y="209169"/>
                  </a:lnTo>
                  <a:lnTo>
                    <a:pt x="843660" y="137795"/>
                  </a:lnTo>
                  <a:close/>
                </a:path>
                <a:path w="914400" h="213360">
                  <a:moveTo>
                    <a:pt x="843660" y="60960"/>
                  </a:moveTo>
                  <a:lnTo>
                    <a:pt x="824610" y="60960"/>
                  </a:lnTo>
                  <a:lnTo>
                    <a:pt x="824610" y="119761"/>
                  </a:lnTo>
                  <a:lnTo>
                    <a:pt x="843660" y="119761"/>
                  </a:lnTo>
                  <a:lnTo>
                    <a:pt x="843660" y="60960"/>
                  </a:lnTo>
                  <a:close/>
                </a:path>
                <a:path w="914400" h="213360">
                  <a:moveTo>
                    <a:pt x="648207" y="77470"/>
                  </a:moveTo>
                  <a:lnTo>
                    <a:pt x="629157" y="77470"/>
                  </a:lnTo>
                  <a:lnTo>
                    <a:pt x="629157" y="209169"/>
                  </a:lnTo>
                  <a:lnTo>
                    <a:pt x="648207" y="209169"/>
                  </a:lnTo>
                  <a:lnTo>
                    <a:pt x="648207" y="77470"/>
                  </a:lnTo>
                  <a:close/>
                </a:path>
                <a:path w="914400" h="213360">
                  <a:moveTo>
                    <a:pt x="687451" y="60960"/>
                  </a:moveTo>
                  <a:lnTo>
                    <a:pt x="589914" y="60960"/>
                  </a:lnTo>
                  <a:lnTo>
                    <a:pt x="589914" y="77470"/>
                  </a:lnTo>
                  <a:lnTo>
                    <a:pt x="687451" y="77470"/>
                  </a:lnTo>
                  <a:lnTo>
                    <a:pt x="687451" y="60960"/>
                  </a:lnTo>
                  <a:close/>
                </a:path>
                <a:path w="914400" h="213360">
                  <a:moveTo>
                    <a:pt x="472312" y="60960"/>
                  </a:moveTo>
                  <a:lnTo>
                    <a:pt x="449452" y="60960"/>
                  </a:lnTo>
                  <a:lnTo>
                    <a:pt x="500252" y="131063"/>
                  </a:lnTo>
                  <a:lnTo>
                    <a:pt x="444119" y="209169"/>
                  </a:lnTo>
                  <a:lnTo>
                    <a:pt x="466851" y="209169"/>
                  </a:lnTo>
                  <a:lnTo>
                    <a:pt x="511682" y="146938"/>
                  </a:lnTo>
                  <a:lnTo>
                    <a:pt x="534851" y="146938"/>
                  </a:lnTo>
                  <a:lnTo>
                    <a:pt x="523239" y="130937"/>
                  </a:lnTo>
                  <a:lnTo>
                    <a:pt x="534586" y="115188"/>
                  </a:lnTo>
                  <a:lnTo>
                    <a:pt x="511809" y="115188"/>
                  </a:lnTo>
                  <a:lnTo>
                    <a:pt x="472312" y="60960"/>
                  </a:lnTo>
                  <a:close/>
                </a:path>
                <a:path w="914400" h="213360">
                  <a:moveTo>
                    <a:pt x="534851" y="146938"/>
                  </a:moveTo>
                  <a:lnTo>
                    <a:pt x="511682" y="146938"/>
                  </a:lnTo>
                  <a:lnTo>
                    <a:pt x="556895" y="209169"/>
                  </a:lnTo>
                  <a:lnTo>
                    <a:pt x="580008" y="209169"/>
                  </a:lnTo>
                  <a:lnTo>
                    <a:pt x="534851" y="146938"/>
                  </a:lnTo>
                  <a:close/>
                </a:path>
                <a:path w="914400" h="213360">
                  <a:moveTo>
                    <a:pt x="573658" y="60960"/>
                  </a:moveTo>
                  <a:lnTo>
                    <a:pt x="550799" y="60960"/>
                  </a:lnTo>
                  <a:lnTo>
                    <a:pt x="511809" y="115188"/>
                  </a:lnTo>
                  <a:lnTo>
                    <a:pt x="534586" y="115188"/>
                  </a:lnTo>
                  <a:lnTo>
                    <a:pt x="573658" y="60960"/>
                  </a:lnTo>
                  <a:close/>
                </a:path>
                <a:path w="914400" h="213360">
                  <a:moveTo>
                    <a:pt x="19050" y="60960"/>
                  </a:moveTo>
                  <a:lnTo>
                    <a:pt x="0" y="60960"/>
                  </a:lnTo>
                  <a:lnTo>
                    <a:pt x="0" y="209169"/>
                  </a:lnTo>
                  <a:lnTo>
                    <a:pt x="221487" y="209169"/>
                  </a:lnTo>
                  <a:lnTo>
                    <a:pt x="221487" y="191135"/>
                  </a:lnTo>
                  <a:lnTo>
                    <a:pt x="19050" y="191135"/>
                  </a:lnTo>
                  <a:lnTo>
                    <a:pt x="19050" y="60960"/>
                  </a:lnTo>
                  <a:close/>
                </a:path>
                <a:path w="914400" h="213360">
                  <a:moveTo>
                    <a:pt x="120269" y="60960"/>
                  </a:moveTo>
                  <a:lnTo>
                    <a:pt x="100837" y="60960"/>
                  </a:lnTo>
                  <a:lnTo>
                    <a:pt x="100837" y="191135"/>
                  </a:lnTo>
                  <a:lnTo>
                    <a:pt x="120269" y="191135"/>
                  </a:lnTo>
                  <a:lnTo>
                    <a:pt x="120269" y="60960"/>
                  </a:lnTo>
                  <a:close/>
                </a:path>
                <a:path w="914400" h="213360">
                  <a:moveTo>
                    <a:pt x="221487" y="60960"/>
                  </a:moveTo>
                  <a:lnTo>
                    <a:pt x="201929" y="60960"/>
                  </a:lnTo>
                  <a:lnTo>
                    <a:pt x="201929" y="191135"/>
                  </a:lnTo>
                  <a:lnTo>
                    <a:pt x="221487" y="191135"/>
                  </a:lnTo>
                  <a:lnTo>
                    <a:pt x="221487" y="60960"/>
                  </a:lnTo>
                  <a:close/>
                </a:path>
                <a:path w="914400" h="213360">
                  <a:moveTo>
                    <a:pt x="902461" y="0"/>
                  </a:moveTo>
                  <a:lnTo>
                    <a:pt x="893952" y="0"/>
                  </a:lnTo>
                  <a:lnTo>
                    <a:pt x="890270" y="1524"/>
                  </a:lnTo>
                  <a:lnTo>
                    <a:pt x="887222" y="4572"/>
                  </a:lnTo>
                  <a:lnTo>
                    <a:pt x="884047" y="7620"/>
                  </a:lnTo>
                  <a:lnTo>
                    <a:pt x="882523" y="11429"/>
                  </a:lnTo>
                  <a:lnTo>
                    <a:pt x="882523" y="20065"/>
                  </a:lnTo>
                  <a:lnTo>
                    <a:pt x="884047" y="23749"/>
                  </a:lnTo>
                  <a:lnTo>
                    <a:pt x="887222" y="26797"/>
                  </a:lnTo>
                  <a:lnTo>
                    <a:pt x="890270" y="29845"/>
                  </a:lnTo>
                  <a:lnTo>
                    <a:pt x="893952" y="31369"/>
                  </a:lnTo>
                  <a:lnTo>
                    <a:pt x="902461" y="31369"/>
                  </a:lnTo>
                  <a:lnTo>
                    <a:pt x="906145" y="29845"/>
                  </a:lnTo>
                  <a:lnTo>
                    <a:pt x="909320" y="26797"/>
                  </a:lnTo>
                  <a:lnTo>
                    <a:pt x="912368" y="23749"/>
                  </a:lnTo>
                  <a:lnTo>
                    <a:pt x="913891" y="20065"/>
                  </a:lnTo>
                  <a:lnTo>
                    <a:pt x="913891" y="11429"/>
                  </a:lnTo>
                  <a:lnTo>
                    <a:pt x="912368" y="7620"/>
                  </a:lnTo>
                  <a:lnTo>
                    <a:pt x="909320" y="4572"/>
                  </a:lnTo>
                  <a:lnTo>
                    <a:pt x="906145" y="1524"/>
                  </a:lnTo>
                  <a:lnTo>
                    <a:pt x="902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87842AA0-B852-AF49-BE62-5A63FC020C7D}"/>
                </a:ext>
              </a:extLst>
            </p:cNvPr>
            <p:cNvSpPr/>
            <p:nvPr/>
          </p:nvSpPr>
          <p:spPr>
            <a:xfrm>
              <a:off x="10097770" y="2393950"/>
              <a:ext cx="914400" cy="213360"/>
            </a:xfrm>
            <a:custGeom>
              <a:avLst/>
              <a:gdLst/>
              <a:ahLst/>
              <a:cxnLst/>
              <a:rect l="l" t="t" r="r" b="b"/>
              <a:pathLst>
                <a:path w="914400" h="213360">
                  <a:moveTo>
                    <a:pt x="341122" y="75564"/>
                  </a:moveTo>
                  <a:lnTo>
                    <a:pt x="299672" y="92725"/>
                  </a:lnTo>
                  <a:lnTo>
                    <a:pt x="282946" y="127464"/>
                  </a:lnTo>
                  <a:lnTo>
                    <a:pt x="282448" y="135254"/>
                  </a:lnTo>
                  <a:lnTo>
                    <a:pt x="282948" y="142992"/>
                  </a:lnTo>
                  <a:lnTo>
                    <a:pt x="299862" y="177863"/>
                  </a:lnTo>
                  <a:lnTo>
                    <a:pt x="340995" y="195325"/>
                  </a:lnTo>
                  <a:lnTo>
                    <a:pt x="348710" y="194845"/>
                  </a:lnTo>
                  <a:lnTo>
                    <a:pt x="383079" y="178212"/>
                  </a:lnTo>
                  <a:lnTo>
                    <a:pt x="399796" y="135762"/>
                  </a:lnTo>
                  <a:lnTo>
                    <a:pt x="398746" y="123430"/>
                  </a:lnTo>
                  <a:lnTo>
                    <a:pt x="373929" y="85262"/>
                  </a:lnTo>
                  <a:lnTo>
                    <a:pt x="341122" y="75564"/>
                  </a:lnTo>
                  <a:close/>
                </a:path>
                <a:path w="914400" h="213360">
                  <a:moveTo>
                    <a:pt x="888746" y="60960"/>
                  </a:moveTo>
                  <a:lnTo>
                    <a:pt x="907796" y="60960"/>
                  </a:lnTo>
                  <a:lnTo>
                    <a:pt x="907796" y="209169"/>
                  </a:lnTo>
                  <a:lnTo>
                    <a:pt x="888746" y="209169"/>
                  </a:lnTo>
                  <a:lnTo>
                    <a:pt x="888746" y="60960"/>
                  </a:lnTo>
                  <a:close/>
                </a:path>
                <a:path w="914400" h="213360">
                  <a:moveTo>
                    <a:pt x="719327" y="60960"/>
                  </a:moveTo>
                  <a:lnTo>
                    <a:pt x="738377" y="60960"/>
                  </a:lnTo>
                  <a:lnTo>
                    <a:pt x="738377" y="119761"/>
                  </a:lnTo>
                  <a:lnTo>
                    <a:pt x="824610" y="119761"/>
                  </a:lnTo>
                  <a:lnTo>
                    <a:pt x="824610" y="60960"/>
                  </a:lnTo>
                  <a:lnTo>
                    <a:pt x="843660" y="60960"/>
                  </a:lnTo>
                  <a:lnTo>
                    <a:pt x="843660" y="209169"/>
                  </a:lnTo>
                  <a:lnTo>
                    <a:pt x="824610" y="209169"/>
                  </a:lnTo>
                  <a:lnTo>
                    <a:pt x="824610" y="137795"/>
                  </a:lnTo>
                  <a:lnTo>
                    <a:pt x="738377" y="137795"/>
                  </a:lnTo>
                  <a:lnTo>
                    <a:pt x="738377" y="209169"/>
                  </a:lnTo>
                  <a:lnTo>
                    <a:pt x="719327" y="209169"/>
                  </a:lnTo>
                  <a:lnTo>
                    <a:pt x="719327" y="60960"/>
                  </a:lnTo>
                  <a:close/>
                </a:path>
                <a:path w="914400" h="213360">
                  <a:moveTo>
                    <a:pt x="589914" y="60960"/>
                  </a:moveTo>
                  <a:lnTo>
                    <a:pt x="687451" y="60960"/>
                  </a:lnTo>
                  <a:lnTo>
                    <a:pt x="687451" y="77470"/>
                  </a:lnTo>
                  <a:lnTo>
                    <a:pt x="648207" y="77470"/>
                  </a:lnTo>
                  <a:lnTo>
                    <a:pt x="648207" y="209169"/>
                  </a:lnTo>
                  <a:lnTo>
                    <a:pt x="629157" y="209169"/>
                  </a:lnTo>
                  <a:lnTo>
                    <a:pt x="629157" y="77470"/>
                  </a:lnTo>
                  <a:lnTo>
                    <a:pt x="589914" y="77470"/>
                  </a:lnTo>
                  <a:lnTo>
                    <a:pt x="589914" y="60960"/>
                  </a:lnTo>
                  <a:close/>
                </a:path>
                <a:path w="914400" h="213360">
                  <a:moveTo>
                    <a:pt x="449452" y="60960"/>
                  </a:moveTo>
                  <a:lnTo>
                    <a:pt x="472312" y="60960"/>
                  </a:lnTo>
                  <a:lnTo>
                    <a:pt x="511809" y="115188"/>
                  </a:lnTo>
                  <a:lnTo>
                    <a:pt x="550799" y="60960"/>
                  </a:lnTo>
                  <a:lnTo>
                    <a:pt x="573658" y="60960"/>
                  </a:lnTo>
                  <a:lnTo>
                    <a:pt x="523239" y="130937"/>
                  </a:lnTo>
                  <a:lnTo>
                    <a:pt x="580008" y="209169"/>
                  </a:lnTo>
                  <a:lnTo>
                    <a:pt x="556895" y="209169"/>
                  </a:lnTo>
                  <a:lnTo>
                    <a:pt x="511682" y="146938"/>
                  </a:lnTo>
                  <a:lnTo>
                    <a:pt x="466851" y="209169"/>
                  </a:lnTo>
                  <a:lnTo>
                    <a:pt x="444119" y="209169"/>
                  </a:lnTo>
                  <a:lnTo>
                    <a:pt x="500252" y="131063"/>
                  </a:lnTo>
                  <a:lnTo>
                    <a:pt x="449452" y="60960"/>
                  </a:lnTo>
                  <a:close/>
                </a:path>
                <a:path w="914400" h="213360">
                  <a:moveTo>
                    <a:pt x="0" y="60960"/>
                  </a:moveTo>
                  <a:lnTo>
                    <a:pt x="19050" y="60960"/>
                  </a:lnTo>
                  <a:lnTo>
                    <a:pt x="19050" y="191135"/>
                  </a:lnTo>
                  <a:lnTo>
                    <a:pt x="100837" y="191135"/>
                  </a:lnTo>
                  <a:lnTo>
                    <a:pt x="100837" y="60960"/>
                  </a:lnTo>
                  <a:lnTo>
                    <a:pt x="120269" y="60960"/>
                  </a:lnTo>
                  <a:lnTo>
                    <a:pt x="120269" y="191135"/>
                  </a:lnTo>
                  <a:lnTo>
                    <a:pt x="201929" y="191135"/>
                  </a:lnTo>
                  <a:lnTo>
                    <a:pt x="201929" y="60960"/>
                  </a:lnTo>
                  <a:lnTo>
                    <a:pt x="221487" y="60960"/>
                  </a:lnTo>
                  <a:lnTo>
                    <a:pt x="221487" y="209169"/>
                  </a:lnTo>
                  <a:lnTo>
                    <a:pt x="0" y="209169"/>
                  </a:lnTo>
                  <a:lnTo>
                    <a:pt x="0" y="60960"/>
                  </a:lnTo>
                  <a:close/>
                </a:path>
                <a:path w="914400" h="213360">
                  <a:moveTo>
                    <a:pt x="339598" y="57150"/>
                  </a:moveTo>
                  <a:lnTo>
                    <a:pt x="379809" y="69278"/>
                  </a:lnTo>
                  <a:lnTo>
                    <a:pt x="398525" y="88137"/>
                  </a:lnTo>
                  <a:lnTo>
                    <a:pt x="398525" y="60960"/>
                  </a:lnTo>
                  <a:lnTo>
                    <a:pt x="417322" y="60960"/>
                  </a:lnTo>
                  <a:lnTo>
                    <a:pt x="417322" y="209169"/>
                  </a:lnTo>
                  <a:lnTo>
                    <a:pt x="398525" y="209169"/>
                  </a:lnTo>
                  <a:lnTo>
                    <a:pt x="398525" y="183641"/>
                  </a:lnTo>
                  <a:lnTo>
                    <a:pt x="392356" y="190503"/>
                  </a:lnTo>
                  <a:lnTo>
                    <a:pt x="356076" y="211105"/>
                  </a:lnTo>
                  <a:lnTo>
                    <a:pt x="339089" y="212978"/>
                  </a:lnTo>
                  <a:lnTo>
                    <a:pt x="323945" y="211550"/>
                  </a:lnTo>
                  <a:lnTo>
                    <a:pt x="285369" y="190119"/>
                  </a:lnTo>
                  <a:lnTo>
                    <a:pt x="264527" y="150364"/>
                  </a:lnTo>
                  <a:lnTo>
                    <a:pt x="263144" y="134620"/>
                  </a:lnTo>
                  <a:lnTo>
                    <a:pt x="264529" y="119191"/>
                  </a:lnTo>
                  <a:lnTo>
                    <a:pt x="285496" y="79883"/>
                  </a:lnTo>
                  <a:lnTo>
                    <a:pt x="324357" y="58576"/>
                  </a:lnTo>
                  <a:lnTo>
                    <a:pt x="339598" y="57150"/>
                  </a:lnTo>
                  <a:close/>
                </a:path>
                <a:path w="914400" h="213360">
                  <a:moveTo>
                    <a:pt x="898144" y="0"/>
                  </a:moveTo>
                  <a:lnTo>
                    <a:pt x="902461" y="0"/>
                  </a:lnTo>
                  <a:lnTo>
                    <a:pt x="906145" y="1524"/>
                  </a:lnTo>
                  <a:lnTo>
                    <a:pt x="909320" y="4572"/>
                  </a:lnTo>
                  <a:lnTo>
                    <a:pt x="912368" y="7620"/>
                  </a:lnTo>
                  <a:lnTo>
                    <a:pt x="913891" y="11429"/>
                  </a:lnTo>
                  <a:lnTo>
                    <a:pt x="913891" y="15748"/>
                  </a:lnTo>
                  <a:lnTo>
                    <a:pt x="913891" y="20065"/>
                  </a:lnTo>
                  <a:lnTo>
                    <a:pt x="912368" y="23749"/>
                  </a:lnTo>
                  <a:lnTo>
                    <a:pt x="909320" y="26797"/>
                  </a:lnTo>
                  <a:lnTo>
                    <a:pt x="906145" y="29845"/>
                  </a:lnTo>
                  <a:lnTo>
                    <a:pt x="902461" y="31369"/>
                  </a:lnTo>
                  <a:lnTo>
                    <a:pt x="898144" y="31369"/>
                  </a:lnTo>
                  <a:lnTo>
                    <a:pt x="893952" y="31369"/>
                  </a:lnTo>
                  <a:lnTo>
                    <a:pt x="890270" y="29845"/>
                  </a:lnTo>
                  <a:lnTo>
                    <a:pt x="887222" y="26797"/>
                  </a:lnTo>
                  <a:lnTo>
                    <a:pt x="884047" y="23749"/>
                  </a:lnTo>
                  <a:lnTo>
                    <a:pt x="882523" y="20065"/>
                  </a:lnTo>
                  <a:lnTo>
                    <a:pt x="882523" y="15748"/>
                  </a:lnTo>
                  <a:lnTo>
                    <a:pt x="882523" y="11429"/>
                  </a:lnTo>
                  <a:lnTo>
                    <a:pt x="884047" y="7620"/>
                  </a:lnTo>
                  <a:lnTo>
                    <a:pt x="887222" y="4572"/>
                  </a:lnTo>
                  <a:lnTo>
                    <a:pt x="890270" y="1524"/>
                  </a:lnTo>
                  <a:lnTo>
                    <a:pt x="893952" y="0"/>
                  </a:lnTo>
                  <a:lnTo>
                    <a:pt x="898144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BFF75E4F-3373-81E9-47F6-FECEE01ACA5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44584" y="2761488"/>
              <a:ext cx="1053846" cy="221741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C42CB097-2427-D77F-59E4-747222F98E3F}"/>
                </a:ext>
              </a:extLst>
            </p:cNvPr>
            <p:cNvSpPr/>
            <p:nvPr/>
          </p:nvSpPr>
          <p:spPr>
            <a:xfrm>
              <a:off x="9269349" y="2786380"/>
              <a:ext cx="1007744" cy="175895"/>
            </a:xfrm>
            <a:custGeom>
              <a:avLst/>
              <a:gdLst/>
              <a:ahLst/>
              <a:cxnLst/>
              <a:rect l="l" t="t" r="r" b="b"/>
              <a:pathLst>
                <a:path w="1007745" h="175894">
                  <a:moveTo>
                    <a:pt x="989076" y="115189"/>
                  </a:moveTo>
                  <a:lnTo>
                    <a:pt x="966343" y="169672"/>
                  </a:lnTo>
                  <a:lnTo>
                    <a:pt x="979804" y="175387"/>
                  </a:lnTo>
                  <a:lnTo>
                    <a:pt x="1007491" y="123952"/>
                  </a:lnTo>
                  <a:lnTo>
                    <a:pt x="989076" y="115189"/>
                  </a:lnTo>
                  <a:close/>
                </a:path>
                <a:path w="1007745" h="175894">
                  <a:moveTo>
                    <a:pt x="348106" y="3810"/>
                  </a:moveTo>
                  <a:lnTo>
                    <a:pt x="305689" y="3810"/>
                  </a:lnTo>
                  <a:lnTo>
                    <a:pt x="305689" y="152019"/>
                  </a:lnTo>
                  <a:lnTo>
                    <a:pt x="348742" y="152019"/>
                  </a:lnTo>
                  <a:lnTo>
                    <a:pt x="372318" y="149451"/>
                  </a:lnTo>
                  <a:lnTo>
                    <a:pt x="389143" y="141763"/>
                  </a:lnTo>
                  <a:lnTo>
                    <a:pt x="393778" y="135890"/>
                  </a:lnTo>
                  <a:lnTo>
                    <a:pt x="324739" y="135890"/>
                  </a:lnTo>
                  <a:lnTo>
                    <a:pt x="324739" y="84074"/>
                  </a:lnTo>
                  <a:lnTo>
                    <a:pt x="392776" y="84074"/>
                  </a:lnTo>
                  <a:lnTo>
                    <a:pt x="386409" y="77942"/>
                  </a:lnTo>
                  <a:lnTo>
                    <a:pt x="373760" y="71628"/>
                  </a:lnTo>
                  <a:lnTo>
                    <a:pt x="382502" y="66720"/>
                  </a:lnTo>
                  <a:lnTo>
                    <a:pt x="382779" y="66421"/>
                  </a:lnTo>
                  <a:lnTo>
                    <a:pt x="324739" y="66421"/>
                  </a:lnTo>
                  <a:lnTo>
                    <a:pt x="324739" y="20320"/>
                  </a:lnTo>
                  <a:lnTo>
                    <a:pt x="387337" y="20320"/>
                  </a:lnTo>
                  <a:lnTo>
                    <a:pt x="383031" y="14986"/>
                  </a:lnTo>
                  <a:lnTo>
                    <a:pt x="376789" y="10078"/>
                  </a:lnTo>
                  <a:lnTo>
                    <a:pt x="368903" y="6588"/>
                  </a:lnTo>
                  <a:lnTo>
                    <a:pt x="359350" y="4502"/>
                  </a:lnTo>
                  <a:lnTo>
                    <a:pt x="348106" y="3810"/>
                  </a:lnTo>
                  <a:close/>
                </a:path>
                <a:path w="1007745" h="175894">
                  <a:moveTo>
                    <a:pt x="392776" y="84074"/>
                  </a:moveTo>
                  <a:lnTo>
                    <a:pt x="361569" y="84074"/>
                  </a:lnTo>
                  <a:lnTo>
                    <a:pt x="368300" y="86360"/>
                  </a:lnTo>
                  <a:lnTo>
                    <a:pt x="378459" y="96012"/>
                  </a:lnTo>
                  <a:lnTo>
                    <a:pt x="381000" y="102489"/>
                  </a:lnTo>
                  <a:lnTo>
                    <a:pt x="381000" y="116840"/>
                  </a:lnTo>
                  <a:lnTo>
                    <a:pt x="354837" y="135890"/>
                  </a:lnTo>
                  <a:lnTo>
                    <a:pt x="393778" y="135890"/>
                  </a:lnTo>
                  <a:lnTo>
                    <a:pt x="399230" y="128980"/>
                  </a:lnTo>
                  <a:lnTo>
                    <a:pt x="402590" y="111125"/>
                  </a:lnTo>
                  <a:lnTo>
                    <a:pt x="400800" y="97666"/>
                  </a:lnTo>
                  <a:lnTo>
                    <a:pt x="395414" y="86614"/>
                  </a:lnTo>
                  <a:lnTo>
                    <a:pt x="392776" y="84074"/>
                  </a:lnTo>
                  <a:close/>
                </a:path>
                <a:path w="1007745" h="175894">
                  <a:moveTo>
                    <a:pt x="387337" y="20320"/>
                  </a:moveTo>
                  <a:lnTo>
                    <a:pt x="348106" y="20320"/>
                  </a:lnTo>
                  <a:lnTo>
                    <a:pt x="355346" y="20700"/>
                  </a:lnTo>
                  <a:lnTo>
                    <a:pt x="358775" y="21336"/>
                  </a:lnTo>
                  <a:lnTo>
                    <a:pt x="362330" y="22098"/>
                  </a:lnTo>
                  <a:lnTo>
                    <a:pt x="365632" y="24511"/>
                  </a:lnTo>
                  <a:lnTo>
                    <a:pt x="368807" y="28702"/>
                  </a:lnTo>
                  <a:lnTo>
                    <a:pt x="372109" y="32893"/>
                  </a:lnTo>
                  <a:lnTo>
                    <a:pt x="373633" y="37973"/>
                  </a:lnTo>
                  <a:lnTo>
                    <a:pt x="373633" y="50037"/>
                  </a:lnTo>
                  <a:lnTo>
                    <a:pt x="348487" y="66421"/>
                  </a:lnTo>
                  <a:lnTo>
                    <a:pt x="382779" y="66421"/>
                  </a:lnTo>
                  <a:lnTo>
                    <a:pt x="388731" y="59991"/>
                  </a:lnTo>
                  <a:lnTo>
                    <a:pt x="392459" y="51429"/>
                  </a:lnTo>
                  <a:lnTo>
                    <a:pt x="393700" y="41021"/>
                  </a:lnTo>
                  <a:lnTo>
                    <a:pt x="393033" y="33809"/>
                  </a:lnTo>
                  <a:lnTo>
                    <a:pt x="391033" y="27051"/>
                  </a:lnTo>
                  <a:lnTo>
                    <a:pt x="387699" y="20768"/>
                  </a:lnTo>
                  <a:lnTo>
                    <a:pt x="387337" y="20320"/>
                  </a:lnTo>
                  <a:close/>
                </a:path>
                <a:path w="1007745" h="175894">
                  <a:moveTo>
                    <a:pt x="512952" y="0"/>
                  </a:moveTo>
                  <a:lnTo>
                    <a:pt x="468054" y="13983"/>
                  </a:lnTo>
                  <a:lnTo>
                    <a:pt x="440737" y="49561"/>
                  </a:lnTo>
                  <a:lnTo>
                    <a:pt x="435609" y="78232"/>
                  </a:lnTo>
                  <a:lnTo>
                    <a:pt x="436965" y="93279"/>
                  </a:lnTo>
                  <a:lnTo>
                    <a:pt x="457200" y="132587"/>
                  </a:lnTo>
                  <a:lnTo>
                    <a:pt x="496687" y="154376"/>
                  </a:lnTo>
                  <a:lnTo>
                    <a:pt x="512952" y="155829"/>
                  </a:lnTo>
                  <a:lnTo>
                    <a:pt x="529199" y="154376"/>
                  </a:lnTo>
                  <a:lnTo>
                    <a:pt x="543861" y="150018"/>
                  </a:lnTo>
                  <a:lnTo>
                    <a:pt x="556976" y="142755"/>
                  </a:lnTo>
                  <a:lnTo>
                    <a:pt x="562782" y="137668"/>
                  </a:lnTo>
                  <a:lnTo>
                    <a:pt x="512952" y="137668"/>
                  </a:lnTo>
                  <a:lnTo>
                    <a:pt x="505194" y="137191"/>
                  </a:lnTo>
                  <a:lnTo>
                    <a:pt x="467028" y="115260"/>
                  </a:lnTo>
                  <a:lnTo>
                    <a:pt x="454914" y="78740"/>
                  </a:lnTo>
                  <a:lnTo>
                    <a:pt x="455985" y="66716"/>
                  </a:lnTo>
                  <a:lnTo>
                    <a:pt x="481038" y="28527"/>
                  </a:lnTo>
                  <a:lnTo>
                    <a:pt x="512952" y="18669"/>
                  </a:lnTo>
                  <a:lnTo>
                    <a:pt x="562982" y="18669"/>
                  </a:lnTo>
                  <a:lnTo>
                    <a:pt x="557744" y="13930"/>
                  </a:lnTo>
                  <a:lnTo>
                    <a:pt x="544290" y="6191"/>
                  </a:lnTo>
                  <a:lnTo>
                    <a:pt x="529359" y="1547"/>
                  </a:lnTo>
                  <a:lnTo>
                    <a:pt x="512952" y="0"/>
                  </a:lnTo>
                  <a:close/>
                </a:path>
                <a:path w="1007745" h="175894">
                  <a:moveTo>
                    <a:pt x="562982" y="18669"/>
                  </a:moveTo>
                  <a:lnTo>
                    <a:pt x="512952" y="18669"/>
                  </a:lnTo>
                  <a:lnTo>
                    <a:pt x="524359" y="19764"/>
                  </a:lnTo>
                  <a:lnTo>
                    <a:pt x="534955" y="23050"/>
                  </a:lnTo>
                  <a:lnTo>
                    <a:pt x="566578" y="55610"/>
                  </a:lnTo>
                  <a:lnTo>
                    <a:pt x="570865" y="78740"/>
                  </a:lnTo>
                  <a:lnTo>
                    <a:pt x="570386" y="86619"/>
                  </a:lnTo>
                  <a:lnTo>
                    <a:pt x="553958" y="120999"/>
                  </a:lnTo>
                  <a:lnTo>
                    <a:pt x="512952" y="137668"/>
                  </a:lnTo>
                  <a:lnTo>
                    <a:pt x="562782" y="137668"/>
                  </a:lnTo>
                  <a:lnTo>
                    <a:pt x="588813" y="93279"/>
                  </a:lnTo>
                  <a:lnTo>
                    <a:pt x="590169" y="78232"/>
                  </a:lnTo>
                  <a:lnTo>
                    <a:pt x="588902" y="63323"/>
                  </a:lnTo>
                  <a:lnTo>
                    <a:pt x="585088" y="49450"/>
                  </a:lnTo>
                  <a:lnTo>
                    <a:pt x="578703" y="36601"/>
                  </a:lnTo>
                  <a:lnTo>
                    <a:pt x="569722" y="24765"/>
                  </a:lnTo>
                  <a:lnTo>
                    <a:pt x="562982" y="18669"/>
                  </a:lnTo>
                  <a:close/>
                </a:path>
                <a:path w="1007745" h="175894">
                  <a:moveTo>
                    <a:pt x="810895" y="3810"/>
                  </a:moveTo>
                  <a:lnTo>
                    <a:pt x="791845" y="3810"/>
                  </a:lnTo>
                  <a:lnTo>
                    <a:pt x="791845" y="152019"/>
                  </a:lnTo>
                  <a:lnTo>
                    <a:pt x="794130" y="152019"/>
                  </a:lnTo>
                  <a:lnTo>
                    <a:pt x="832513" y="113411"/>
                  </a:lnTo>
                  <a:lnTo>
                    <a:pt x="810895" y="113411"/>
                  </a:lnTo>
                  <a:lnTo>
                    <a:pt x="810895" y="3810"/>
                  </a:lnTo>
                  <a:close/>
                </a:path>
                <a:path w="1007745" h="175894">
                  <a:moveTo>
                    <a:pt x="921257" y="43307"/>
                  </a:moveTo>
                  <a:lnTo>
                    <a:pt x="902207" y="43307"/>
                  </a:lnTo>
                  <a:lnTo>
                    <a:pt x="902207" y="152019"/>
                  </a:lnTo>
                  <a:lnTo>
                    <a:pt x="921257" y="152019"/>
                  </a:lnTo>
                  <a:lnTo>
                    <a:pt x="921257" y="43307"/>
                  </a:lnTo>
                  <a:close/>
                </a:path>
                <a:path w="1007745" h="175894">
                  <a:moveTo>
                    <a:pt x="921257" y="3810"/>
                  </a:moveTo>
                  <a:lnTo>
                    <a:pt x="919733" y="3810"/>
                  </a:lnTo>
                  <a:lnTo>
                    <a:pt x="810895" y="113411"/>
                  </a:lnTo>
                  <a:lnTo>
                    <a:pt x="832513" y="113411"/>
                  </a:lnTo>
                  <a:lnTo>
                    <a:pt x="902207" y="43307"/>
                  </a:lnTo>
                  <a:lnTo>
                    <a:pt x="921257" y="43307"/>
                  </a:lnTo>
                  <a:lnTo>
                    <a:pt x="921257" y="3810"/>
                  </a:lnTo>
                  <a:close/>
                </a:path>
                <a:path w="1007745" h="175894">
                  <a:moveTo>
                    <a:pt x="689101" y="3810"/>
                  </a:moveTo>
                  <a:lnTo>
                    <a:pt x="685673" y="3810"/>
                  </a:lnTo>
                  <a:lnTo>
                    <a:pt x="617727" y="152019"/>
                  </a:lnTo>
                  <a:lnTo>
                    <a:pt x="638175" y="152019"/>
                  </a:lnTo>
                  <a:lnTo>
                    <a:pt x="687451" y="44069"/>
                  </a:lnTo>
                  <a:lnTo>
                    <a:pt x="707627" y="44069"/>
                  </a:lnTo>
                  <a:lnTo>
                    <a:pt x="689101" y="3810"/>
                  </a:lnTo>
                  <a:close/>
                </a:path>
                <a:path w="1007745" h="175894">
                  <a:moveTo>
                    <a:pt x="707627" y="44069"/>
                  </a:moveTo>
                  <a:lnTo>
                    <a:pt x="687451" y="44069"/>
                  </a:lnTo>
                  <a:lnTo>
                    <a:pt x="736980" y="152019"/>
                  </a:lnTo>
                  <a:lnTo>
                    <a:pt x="757301" y="152019"/>
                  </a:lnTo>
                  <a:lnTo>
                    <a:pt x="707627" y="44069"/>
                  </a:lnTo>
                  <a:close/>
                </a:path>
                <a:path w="1007745" h="175894">
                  <a:moveTo>
                    <a:pt x="234569" y="20320"/>
                  </a:moveTo>
                  <a:lnTo>
                    <a:pt x="215519" y="20320"/>
                  </a:lnTo>
                  <a:lnTo>
                    <a:pt x="215519" y="152019"/>
                  </a:lnTo>
                  <a:lnTo>
                    <a:pt x="234569" y="152019"/>
                  </a:lnTo>
                  <a:lnTo>
                    <a:pt x="234569" y="20320"/>
                  </a:lnTo>
                  <a:close/>
                </a:path>
                <a:path w="1007745" h="175894">
                  <a:moveTo>
                    <a:pt x="273811" y="3810"/>
                  </a:moveTo>
                  <a:lnTo>
                    <a:pt x="176275" y="3810"/>
                  </a:lnTo>
                  <a:lnTo>
                    <a:pt x="176275" y="20320"/>
                  </a:lnTo>
                  <a:lnTo>
                    <a:pt x="273811" y="20320"/>
                  </a:lnTo>
                  <a:lnTo>
                    <a:pt x="273811" y="3810"/>
                  </a:lnTo>
                  <a:close/>
                </a:path>
                <a:path w="1007745" h="175894">
                  <a:moveTo>
                    <a:pt x="82930" y="0"/>
                  </a:moveTo>
                  <a:lnTo>
                    <a:pt x="40640" y="10287"/>
                  </a:lnTo>
                  <a:lnTo>
                    <a:pt x="10922" y="39116"/>
                  </a:lnTo>
                  <a:lnTo>
                    <a:pt x="0" y="79121"/>
                  </a:lnTo>
                  <a:lnTo>
                    <a:pt x="1452" y="94525"/>
                  </a:lnTo>
                  <a:lnTo>
                    <a:pt x="23241" y="133477"/>
                  </a:lnTo>
                  <a:lnTo>
                    <a:pt x="64674" y="154426"/>
                  </a:lnTo>
                  <a:lnTo>
                    <a:pt x="81533" y="155829"/>
                  </a:lnTo>
                  <a:lnTo>
                    <a:pt x="92654" y="155261"/>
                  </a:lnTo>
                  <a:lnTo>
                    <a:pt x="130800" y="142105"/>
                  </a:lnTo>
                  <a:lnTo>
                    <a:pt x="135991" y="138175"/>
                  </a:lnTo>
                  <a:lnTo>
                    <a:pt x="82296" y="138175"/>
                  </a:lnTo>
                  <a:lnTo>
                    <a:pt x="73650" y="137695"/>
                  </a:lnTo>
                  <a:lnTo>
                    <a:pt x="37385" y="120872"/>
                  </a:lnTo>
                  <a:lnTo>
                    <a:pt x="19933" y="85701"/>
                  </a:lnTo>
                  <a:lnTo>
                    <a:pt x="19430" y="77724"/>
                  </a:lnTo>
                  <a:lnTo>
                    <a:pt x="20548" y="65722"/>
                  </a:lnTo>
                  <a:lnTo>
                    <a:pt x="46735" y="27765"/>
                  </a:lnTo>
                  <a:lnTo>
                    <a:pt x="82169" y="17907"/>
                  </a:lnTo>
                  <a:lnTo>
                    <a:pt x="136851" y="17907"/>
                  </a:lnTo>
                  <a:lnTo>
                    <a:pt x="134620" y="16256"/>
                  </a:lnTo>
                  <a:lnTo>
                    <a:pt x="97440" y="1127"/>
                  </a:lnTo>
                  <a:lnTo>
                    <a:pt x="90269" y="283"/>
                  </a:lnTo>
                  <a:lnTo>
                    <a:pt x="82930" y="0"/>
                  </a:lnTo>
                  <a:close/>
                </a:path>
                <a:path w="1007745" h="175894">
                  <a:moveTo>
                    <a:pt x="135635" y="112141"/>
                  </a:moveTo>
                  <a:lnTo>
                    <a:pt x="124587" y="123549"/>
                  </a:lnTo>
                  <a:lnTo>
                    <a:pt x="112014" y="131683"/>
                  </a:lnTo>
                  <a:lnTo>
                    <a:pt x="97917" y="136554"/>
                  </a:lnTo>
                  <a:lnTo>
                    <a:pt x="82296" y="138175"/>
                  </a:lnTo>
                  <a:lnTo>
                    <a:pt x="135991" y="138175"/>
                  </a:lnTo>
                  <a:lnTo>
                    <a:pt x="138382" y="136366"/>
                  </a:lnTo>
                  <a:lnTo>
                    <a:pt x="145035" y="129722"/>
                  </a:lnTo>
                  <a:lnTo>
                    <a:pt x="150749" y="122174"/>
                  </a:lnTo>
                  <a:lnTo>
                    <a:pt x="135635" y="112141"/>
                  </a:lnTo>
                  <a:close/>
                </a:path>
                <a:path w="1007745" h="175894">
                  <a:moveTo>
                    <a:pt x="136851" y="17907"/>
                  </a:moveTo>
                  <a:lnTo>
                    <a:pt x="82169" y="17907"/>
                  </a:lnTo>
                  <a:lnTo>
                    <a:pt x="98238" y="19546"/>
                  </a:lnTo>
                  <a:lnTo>
                    <a:pt x="112522" y="24447"/>
                  </a:lnTo>
                  <a:lnTo>
                    <a:pt x="124995" y="32587"/>
                  </a:lnTo>
                  <a:lnTo>
                    <a:pt x="135635" y="43942"/>
                  </a:lnTo>
                  <a:lnTo>
                    <a:pt x="150749" y="34544"/>
                  </a:lnTo>
                  <a:lnTo>
                    <a:pt x="146303" y="27178"/>
                  </a:lnTo>
                  <a:lnTo>
                    <a:pt x="140970" y="20955"/>
                  </a:lnTo>
                  <a:lnTo>
                    <a:pt x="136851" y="179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E3CC5B1-6911-49A9-9858-101B2821A345}"/>
                </a:ext>
              </a:extLst>
            </p:cNvPr>
            <p:cNvSpPr/>
            <p:nvPr/>
          </p:nvSpPr>
          <p:spPr>
            <a:xfrm>
              <a:off x="9594088" y="2805049"/>
              <a:ext cx="683260" cy="156845"/>
            </a:xfrm>
            <a:custGeom>
              <a:avLst/>
              <a:gdLst/>
              <a:ahLst/>
              <a:cxnLst/>
              <a:rect l="l" t="t" r="r" b="b"/>
              <a:pathLst>
                <a:path w="683259" h="156844">
                  <a:moveTo>
                    <a:pt x="664336" y="96520"/>
                  </a:moveTo>
                  <a:lnTo>
                    <a:pt x="682751" y="105283"/>
                  </a:lnTo>
                  <a:lnTo>
                    <a:pt x="655065" y="156717"/>
                  </a:lnTo>
                  <a:lnTo>
                    <a:pt x="641603" y="151002"/>
                  </a:lnTo>
                  <a:lnTo>
                    <a:pt x="664336" y="96520"/>
                  </a:lnTo>
                  <a:close/>
                </a:path>
                <a:path w="683259" h="156844">
                  <a:moveTo>
                    <a:pt x="0" y="65404"/>
                  </a:moveTo>
                  <a:lnTo>
                    <a:pt x="0" y="117221"/>
                  </a:lnTo>
                  <a:lnTo>
                    <a:pt x="20446" y="117221"/>
                  </a:lnTo>
                  <a:lnTo>
                    <a:pt x="30098" y="117221"/>
                  </a:lnTo>
                  <a:lnTo>
                    <a:pt x="51815" y="107441"/>
                  </a:lnTo>
                  <a:lnTo>
                    <a:pt x="54736" y="103377"/>
                  </a:lnTo>
                  <a:lnTo>
                    <a:pt x="56260" y="98171"/>
                  </a:lnTo>
                  <a:lnTo>
                    <a:pt x="56260" y="91948"/>
                  </a:lnTo>
                  <a:lnTo>
                    <a:pt x="56260" y="83820"/>
                  </a:lnTo>
                  <a:lnTo>
                    <a:pt x="53720" y="77342"/>
                  </a:lnTo>
                  <a:lnTo>
                    <a:pt x="48640" y="72516"/>
                  </a:lnTo>
                  <a:lnTo>
                    <a:pt x="43560" y="67690"/>
                  </a:lnTo>
                  <a:lnTo>
                    <a:pt x="36829" y="65404"/>
                  </a:lnTo>
                  <a:lnTo>
                    <a:pt x="28447" y="65404"/>
                  </a:lnTo>
                  <a:lnTo>
                    <a:pt x="0" y="65404"/>
                  </a:lnTo>
                  <a:close/>
                </a:path>
                <a:path w="683259" h="156844">
                  <a:moveTo>
                    <a:pt x="0" y="1650"/>
                  </a:moveTo>
                  <a:lnTo>
                    <a:pt x="0" y="47751"/>
                  </a:lnTo>
                  <a:lnTo>
                    <a:pt x="12445" y="47751"/>
                  </a:lnTo>
                  <a:lnTo>
                    <a:pt x="23748" y="47751"/>
                  </a:lnTo>
                  <a:lnTo>
                    <a:pt x="48894" y="31368"/>
                  </a:lnTo>
                  <a:lnTo>
                    <a:pt x="48894" y="25526"/>
                  </a:lnTo>
                  <a:lnTo>
                    <a:pt x="48894" y="19303"/>
                  </a:lnTo>
                  <a:lnTo>
                    <a:pt x="47370" y="14224"/>
                  </a:lnTo>
                  <a:lnTo>
                    <a:pt x="44068" y="10033"/>
                  </a:lnTo>
                  <a:lnTo>
                    <a:pt x="40893" y="5841"/>
                  </a:lnTo>
                  <a:lnTo>
                    <a:pt x="37591" y="3428"/>
                  </a:lnTo>
                  <a:lnTo>
                    <a:pt x="34035" y="2666"/>
                  </a:lnTo>
                  <a:lnTo>
                    <a:pt x="30606" y="2031"/>
                  </a:lnTo>
                  <a:lnTo>
                    <a:pt x="23367" y="1650"/>
                  </a:lnTo>
                  <a:lnTo>
                    <a:pt x="12445" y="1650"/>
                  </a:lnTo>
                  <a:lnTo>
                    <a:pt x="0" y="1650"/>
                  </a:lnTo>
                  <a:close/>
                </a:path>
                <a:path w="683259" h="156844">
                  <a:moveTo>
                    <a:pt x="188213" y="0"/>
                  </a:moveTo>
                  <a:lnTo>
                    <a:pt x="147319" y="17525"/>
                  </a:lnTo>
                  <a:lnTo>
                    <a:pt x="130175" y="60071"/>
                  </a:lnTo>
                  <a:lnTo>
                    <a:pt x="130673" y="67950"/>
                  </a:lnTo>
                  <a:lnTo>
                    <a:pt x="147208" y="102330"/>
                  </a:lnTo>
                  <a:lnTo>
                    <a:pt x="188213" y="118999"/>
                  </a:lnTo>
                  <a:lnTo>
                    <a:pt x="195955" y="118522"/>
                  </a:lnTo>
                  <a:lnTo>
                    <a:pt x="234138" y="96591"/>
                  </a:lnTo>
                  <a:lnTo>
                    <a:pt x="246125" y="60071"/>
                  </a:lnTo>
                  <a:lnTo>
                    <a:pt x="245054" y="48047"/>
                  </a:lnTo>
                  <a:lnTo>
                    <a:pt x="220003" y="9858"/>
                  </a:lnTo>
                  <a:lnTo>
                    <a:pt x="188213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0D937079-D3F0-60D2-341A-83C952DA7D7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56622" y="2785618"/>
              <a:ext cx="138556" cy="157353"/>
            </a:xfrm>
            <a:prstGeom prst="rect">
              <a:avLst/>
            </a:prstGeom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8EE873D8-4A99-EDA0-62A2-132188A6AECB}"/>
                </a:ext>
              </a:extLst>
            </p:cNvPr>
            <p:cNvSpPr/>
            <p:nvPr/>
          </p:nvSpPr>
          <p:spPr>
            <a:xfrm>
              <a:off x="9269349" y="2786380"/>
              <a:ext cx="757555" cy="156210"/>
            </a:xfrm>
            <a:custGeom>
              <a:avLst/>
              <a:gdLst/>
              <a:ahLst/>
              <a:cxnLst/>
              <a:rect l="l" t="t" r="r" b="b"/>
              <a:pathLst>
                <a:path w="757554" h="156210">
                  <a:moveTo>
                    <a:pt x="685673" y="3810"/>
                  </a:moveTo>
                  <a:lnTo>
                    <a:pt x="689101" y="3810"/>
                  </a:lnTo>
                  <a:lnTo>
                    <a:pt x="757301" y="152019"/>
                  </a:lnTo>
                  <a:lnTo>
                    <a:pt x="736980" y="152019"/>
                  </a:lnTo>
                  <a:lnTo>
                    <a:pt x="687451" y="44069"/>
                  </a:lnTo>
                  <a:lnTo>
                    <a:pt x="638175" y="152019"/>
                  </a:lnTo>
                  <a:lnTo>
                    <a:pt x="617727" y="152019"/>
                  </a:lnTo>
                  <a:lnTo>
                    <a:pt x="685673" y="3810"/>
                  </a:lnTo>
                  <a:close/>
                </a:path>
                <a:path w="757554" h="156210">
                  <a:moveTo>
                    <a:pt x="305689" y="3810"/>
                  </a:moveTo>
                  <a:lnTo>
                    <a:pt x="348106" y="3810"/>
                  </a:lnTo>
                  <a:lnTo>
                    <a:pt x="359350" y="4502"/>
                  </a:lnTo>
                  <a:lnTo>
                    <a:pt x="391033" y="27051"/>
                  </a:lnTo>
                  <a:lnTo>
                    <a:pt x="393700" y="41021"/>
                  </a:lnTo>
                  <a:lnTo>
                    <a:pt x="392459" y="51429"/>
                  </a:lnTo>
                  <a:lnTo>
                    <a:pt x="388731" y="59991"/>
                  </a:lnTo>
                  <a:lnTo>
                    <a:pt x="382502" y="66720"/>
                  </a:lnTo>
                  <a:lnTo>
                    <a:pt x="373760" y="71628"/>
                  </a:lnTo>
                  <a:lnTo>
                    <a:pt x="386409" y="77942"/>
                  </a:lnTo>
                  <a:lnTo>
                    <a:pt x="395414" y="86614"/>
                  </a:lnTo>
                  <a:lnTo>
                    <a:pt x="400800" y="97666"/>
                  </a:lnTo>
                  <a:lnTo>
                    <a:pt x="402590" y="111125"/>
                  </a:lnTo>
                  <a:lnTo>
                    <a:pt x="399230" y="128980"/>
                  </a:lnTo>
                  <a:lnTo>
                    <a:pt x="389143" y="141763"/>
                  </a:lnTo>
                  <a:lnTo>
                    <a:pt x="372318" y="149451"/>
                  </a:lnTo>
                  <a:lnTo>
                    <a:pt x="348742" y="152019"/>
                  </a:lnTo>
                  <a:lnTo>
                    <a:pt x="305689" y="152019"/>
                  </a:lnTo>
                  <a:lnTo>
                    <a:pt x="305689" y="3810"/>
                  </a:lnTo>
                  <a:close/>
                </a:path>
                <a:path w="757554" h="156210">
                  <a:moveTo>
                    <a:pt x="176275" y="3810"/>
                  </a:moveTo>
                  <a:lnTo>
                    <a:pt x="273811" y="3810"/>
                  </a:lnTo>
                  <a:lnTo>
                    <a:pt x="273811" y="20320"/>
                  </a:lnTo>
                  <a:lnTo>
                    <a:pt x="234569" y="20320"/>
                  </a:lnTo>
                  <a:lnTo>
                    <a:pt x="234569" y="152019"/>
                  </a:lnTo>
                  <a:lnTo>
                    <a:pt x="215519" y="152019"/>
                  </a:lnTo>
                  <a:lnTo>
                    <a:pt x="215519" y="20320"/>
                  </a:lnTo>
                  <a:lnTo>
                    <a:pt x="176275" y="20320"/>
                  </a:lnTo>
                  <a:lnTo>
                    <a:pt x="176275" y="3810"/>
                  </a:lnTo>
                  <a:close/>
                </a:path>
                <a:path w="757554" h="156210">
                  <a:moveTo>
                    <a:pt x="512952" y="0"/>
                  </a:moveTo>
                  <a:lnTo>
                    <a:pt x="557744" y="13930"/>
                  </a:lnTo>
                  <a:lnTo>
                    <a:pt x="585088" y="49450"/>
                  </a:lnTo>
                  <a:lnTo>
                    <a:pt x="590169" y="78232"/>
                  </a:lnTo>
                  <a:lnTo>
                    <a:pt x="588813" y="93279"/>
                  </a:lnTo>
                  <a:lnTo>
                    <a:pt x="568578" y="132587"/>
                  </a:lnTo>
                  <a:lnTo>
                    <a:pt x="529199" y="154376"/>
                  </a:lnTo>
                  <a:lnTo>
                    <a:pt x="512952" y="155829"/>
                  </a:lnTo>
                  <a:lnTo>
                    <a:pt x="496687" y="154376"/>
                  </a:lnTo>
                  <a:lnTo>
                    <a:pt x="457200" y="132587"/>
                  </a:lnTo>
                  <a:lnTo>
                    <a:pt x="436965" y="93279"/>
                  </a:lnTo>
                  <a:lnTo>
                    <a:pt x="435609" y="78232"/>
                  </a:lnTo>
                  <a:lnTo>
                    <a:pt x="436893" y="63396"/>
                  </a:lnTo>
                  <a:lnTo>
                    <a:pt x="456056" y="24892"/>
                  </a:lnTo>
                  <a:lnTo>
                    <a:pt x="496526" y="1549"/>
                  </a:lnTo>
                  <a:lnTo>
                    <a:pt x="512952" y="0"/>
                  </a:lnTo>
                  <a:close/>
                </a:path>
                <a:path w="757554" h="156210">
                  <a:moveTo>
                    <a:pt x="82930" y="0"/>
                  </a:moveTo>
                  <a:lnTo>
                    <a:pt x="124047" y="9683"/>
                  </a:lnTo>
                  <a:lnTo>
                    <a:pt x="150749" y="34544"/>
                  </a:lnTo>
                  <a:lnTo>
                    <a:pt x="135635" y="43942"/>
                  </a:lnTo>
                  <a:lnTo>
                    <a:pt x="124995" y="32587"/>
                  </a:lnTo>
                  <a:lnTo>
                    <a:pt x="112522" y="24447"/>
                  </a:lnTo>
                  <a:lnTo>
                    <a:pt x="98238" y="19546"/>
                  </a:lnTo>
                  <a:lnTo>
                    <a:pt x="82169" y="17907"/>
                  </a:lnTo>
                  <a:lnTo>
                    <a:pt x="69215" y="19002"/>
                  </a:lnTo>
                  <a:lnTo>
                    <a:pt x="29450" y="44577"/>
                  </a:lnTo>
                  <a:lnTo>
                    <a:pt x="19430" y="77724"/>
                  </a:lnTo>
                  <a:lnTo>
                    <a:pt x="19933" y="85701"/>
                  </a:lnTo>
                  <a:lnTo>
                    <a:pt x="37385" y="120872"/>
                  </a:lnTo>
                  <a:lnTo>
                    <a:pt x="73650" y="137695"/>
                  </a:lnTo>
                  <a:lnTo>
                    <a:pt x="82296" y="138175"/>
                  </a:lnTo>
                  <a:lnTo>
                    <a:pt x="97917" y="136554"/>
                  </a:lnTo>
                  <a:lnTo>
                    <a:pt x="112014" y="131683"/>
                  </a:lnTo>
                  <a:lnTo>
                    <a:pt x="124587" y="123549"/>
                  </a:lnTo>
                  <a:lnTo>
                    <a:pt x="135635" y="112141"/>
                  </a:lnTo>
                  <a:lnTo>
                    <a:pt x="150749" y="122174"/>
                  </a:lnTo>
                  <a:lnTo>
                    <a:pt x="113037" y="150792"/>
                  </a:lnTo>
                  <a:lnTo>
                    <a:pt x="81533" y="155829"/>
                  </a:lnTo>
                  <a:lnTo>
                    <a:pt x="64674" y="154426"/>
                  </a:lnTo>
                  <a:lnTo>
                    <a:pt x="23241" y="133477"/>
                  </a:lnTo>
                  <a:lnTo>
                    <a:pt x="1452" y="94525"/>
                  </a:lnTo>
                  <a:lnTo>
                    <a:pt x="0" y="79121"/>
                  </a:lnTo>
                  <a:lnTo>
                    <a:pt x="688" y="68548"/>
                  </a:lnTo>
                  <a:lnTo>
                    <a:pt x="16797" y="30396"/>
                  </a:lnTo>
                  <a:lnTo>
                    <a:pt x="50355" y="5786"/>
                  </a:lnTo>
                  <a:lnTo>
                    <a:pt x="71500" y="642"/>
                  </a:lnTo>
                  <a:lnTo>
                    <a:pt x="82930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4F35927B-A23F-599B-562B-818EB105AA9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40012" y="3043415"/>
              <a:ext cx="180594" cy="256806"/>
            </a:xfrm>
            <a:prstGeom prst="rect">
              <a:avLst/>
            </a:prstGeom>
          </p:spPr>
        </p:pic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AB68E52C-C91D-2DDC-58C2-91B231A855D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331" y="3063748"/>
              <a:ext cx="143129" cy="219456"/>
            </a:xfrm>
            <a:prstGeom prst="rect">
              <a:avLst/>
            </a:prstGeom>
          </p:spPr>
        </p:pic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FCC58B4D-2C23-5645-3626-285869D911C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5375" y="3165402"/>
              <a:ext cx="121157" cy="63191"/>
            </a:xfrm>
            <a:prstGeom prst="rect">
              <a:avLst/>
            </a:prstGeom>
          </p:spPr>
        </p:pic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97BCB34-7400-22B4-B58F-C18D4CA5266B}"/>
                </a:ext>
              </a:extLst>
            </p:cNvPr>
            <p:cNvSpPr/>
            <p:nvPr/>
          </p:nvSpPr>
          <p:spPr>
            <a:xfrm>
              <a:off x="9509251" y="319000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4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18C75C1E-EFED-651B-DFEE-688EA11E6EAF}"/>
                </a:ext>
              </a:extLst>
            </p:cNvPr>
            <p:cNvSpPr/>
            <p:nvPr/>
          </p:nvSpPr>
          <p:spPr>
            <a:xfrm>
              <a:off x="9509251" y="319000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4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8FA50F96-50A9-8F8E-306A-C2225FB93EC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80448" y="3043415"/>
              <a:ext cx="1011174" cy="307098"/>
            </a:xfrm>
            <a:prstGeom prst="rect">
              <a:avLst/>
            </a:prstGeom>
          </p:spPr>
        </p:pic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5FBDF2D3-F1AA-E8EE-74BD-03E8D8473ECE}"/>
                </a:ext>
              </a:extLst>
            </p:cNvPr>
            <p:cNvSpPr/>
            <p:nvPr/>
          </p:nvSpPr>
          <p:spPr>
            <a:xfrm>
              <a:off x="9704577" y="3068320"/>
              <a:ext cx="965835" cy="259715"/>
            </a:xfrm>
            <a:custGeom>
              <a:avLst/>
              <a:gdLst/>
              <a:ahLst/>
              <a:cxnLst/>
              <a:rect l="l" t="t" r="r" b="b"/>
              <a:pathLst>
                <a:path w="965834" h="259714">
                  <a:moveTo>
                    <a:pt x="947039" y="168528"/>
                  </a:moveTo>
                  <a:lnTo>
                    <a:pt x="924305" y="223012"/>
                  </a:lnTo>
                  <a:lnTo>
                    <a:pt x="937768" y="228726"/>
                  </a:lnTo>
                  <a:lnTo>
                    <a:pt x="965453" y="177291"/>
                  </a:lnTo>
                  <a:lnTo>
                    <a:pt x="947039" y="168528"/>
                  </a:lnTo>
                  <a:close/>
                </a:path>
                <a:path w="965834" h="259714">
                  <a:moveTo>
                    <a:pt x="442975" y="57150"/>
                  </a:moveTo>
                  <a:lnTo>
                    <a:pt x="423925" y="57150"/>
                  </a:lnTo>
                  <a:lnTo>
                    <a:pt x="423925" y="259460"/>
                  </a:lnTo>
                  <a:lnTo>
                    <a:pt x="442975" y="259460"/>
                  </a:lnTo>
                  <a:lnTo>
                    <a:pt x="442975" y="179831"/>
                  </a:lnTo>
                  <a:lnTo>
                    <a:pt x="464868" y="179831"/>
                  </a:lnTo>
                  <a:lnTo>
                    <a:pt x="443547" y="147986"/>
                  </a:lnTo>
                  <a:lnTo>
                    <a:pt x="441705" y="131952"/>
                  </a:lnTo>
                  <a:lnTo>
                    <a:pt x="442755" y="119620"/>
                  </a:lnTo>
                  <a:lnTo>
                    <a:pt x="445912" y="108346"/>
                  </a:lnTo>
                  <a:lnTo>
                    <a:pt x="451189" y="98145"/>
                  </a:lnTo>
                  <a:lnTo>
                    <a:pt x="458597" y="89026"/>
                  </a:lnTo>
                  <a:lnTo>
                    <a:pt x="464152" y="84327"/>
                  </a:lnTo>
                  <a:lnTo>
                    <a:pt x="442975" y="84327"/>
                  </a:lnTo>
                  <a:lnTo>
                    <a:pt x="442975" y="57150"/>
                  </a:lnTo>
                  <a:close/>
                </a:path>
                <a:path w="965834" h="259714">
                  <a:moveTo>
                    <a:pt x="464868" y="179831"/>
                  </a:moveTo>
                  <a:lnTo>
                    <a:pt x="442975" y="179831"/>
                  </a:lnTo>
                  <a:lnTo>
                    <a:pt x="449145" y="186693"/>
                  </a:lnTo>
                  <a:lnTo>
                    <a:pt x="485362" y="207295"/>
                  </a:lnTo>
                  <a:lnTo>
                    <a:pt x="502285" y="209168"/>
                  </a:lnTo>
                  <a:lnTo>
                    <a:pt x="517429" y="207740"/>
                  </a:lnTo>
                  <a:lnTo>
                    <a:pt x="531431" y="203453"/>
                  </a:lnTo>
                  <a:lnTo>
                    <a:pt x="544290" y="196310"/>
                  </a:lnTo>
                  <a:lnTo>
                    <a:pt x="549906" y="191515"/>
                  </a:lnTo>
                  <a:lnTo>
                    <a:pt x="500506" y="191515"/>
                  </a:lnTo>
                  <a:lnTo>
                    <a:pt x="492699" y="191017"/>
                  </a:lnTo>
                  <a:lnTo>
                    <a:pt x="485267" y="189579"/>
                  </a:lnTo>
                  <a:lnTo>
                    <a:pt x="477932" y="187122"/>
                  </a:lnTo>
                  <a:lnTo>
                    <a:pt x="470789" y="183641"/>
                  </a:lnTo>
                  <a:lnTo>
                    <a:pt x="464868" y="179831"/>
                  </a:lnTo>
                  <a:close/>
                </a:path>
                <a:path w="965834" h="259714">
                  <a:moveTo>
                    <a:pt x="550623" y="71754"/>
                  </a:moveTo>
                  <a:lnTo>
                    <a:pt x="500252" y="71754"/>
                  </a:lnTo>
                  <a:lnTo>
                    <a:pt x="508015" y="72233"/>
                  </a:lnTo>
                  <a:lnTo>
                    <a:pt x="515493" y="73675"/>
                  </a:lnTo>
                  <a:lnTo>
                    <a:pt x="550926" y="101472"/>
                  </a:lnTo>
                  <a:lnTo>
                    <a:pt x="558894" y="131952"/>
                  </a:lnTo>
                  <a:lnTo>
                    <a:pt x="558426" y="139182"/>
                  </a:lnTo>
                  <a:lnTo>
                    <a:pt x="541512" y="174053"/>
                  </a:lnTo>
                  <a:lnTo>
                    <a:pt x="500506" y="191515"/>
                  </a:lnTo>
                  <a:lnTo>
                    <a:pt x="549906" y="191515"/>
                  </a:lnTo>
                  <a:lnTo>
                    <a:pt x="576847" y="146554"/>
                  </a:lnTo>
                  <a:lnTo>
                    <a:pt x="578230" y="130809"/>
                  </a:lnTo>
                  <a:lnTo>
                    <a:pt x="576826" y="115381"/>
                  </a:lnTo>
                  <a:lnTo>
                    <a:pt x="572611" y="101107"/>
                  </a:lnTo>
                  <a:lnTo>
                    <a:pt x="565586" y="88001"/>
                  </a:lnTo>
                  <a:lnTo>
                    <a:pt x="555733" y="76057"/>
                  </a:lnTo>
                  <a:lnTo>
                    <a:pt x="550623" y="71754"/>
                  </a:lnTo>
                  <a:close/>
                </a:path>
                <a:path w="965834" h="259714">
                  <a:moveTo>
                    <a:pt x="501776" y="53339"/>
                  </a:moveTo>
                  <a:lnTo>
                    <a:pt x="461889" y="65468"/>
                  </a:lnTo>
                  <a:lnTo>
                    <a:pt x="442975" y="84327"/>
                  </a:lnTo>
                  <a:lnTo>
                    <a:pt x="464152" y="84327"/>
                  </a:lnTo>
                  <a:lnTo>
                    <a:pt x="467552" y="81452"/>
                  </a:lnTo>
                  <a:lnTo>
                    <a:pt x="477472" y="76057"/>
                  </a:lnTo>
                  <a:lnTo>
                    <a:pt x="488368" y="72828"/>
                  </a:lnTo>
                  <a:lnTo>
                    <a:pt x="500252" y="71754"/>
                  </a:lnTo>
                  <a:lnTo>
                    <a:pt x="550623" y="71754"/>
                  </a:lnTo>
                  <a:lnTo>
                    <a:pt x="543960" y="66145"/>
                  </a:lnTo>
                  <a:lnTo>
                    <a:pt x="531050" y="59039"/>
                  </a:lnTo>
                  <a:lnTo>
                    <a:pt x="516997" y="54766"/>
                  </a:lnTo>
                  <a:lnTo>
                    <a:pt x="501776" y="53339"/>
                  </a:lnTo>
                  <a:close/>
                </a:path>
                <a:path w="965834" h="259714">
                  <a:moveTo>
                    <a:pt x="759460" y="183133"/>
                  </a:moveTo>
                  <a:lnTo>
                    <a:pt x="740410" y="183133"/>
                  </a:lnTo>
                  <a:lnTo>
                    <a:pt x="740410" y="259460"/>
                  </a:lnTo>
                  <a:lnTo>
                    <a:pt x="759460" y="259460"/>
                  </a:lnTo>
                  <a:lnTo>
                    <a:pt x="759460" y="183133"/>
                  </a:lnTo>
                  <a:close/>
                </a:path>
                <a:path w="965834" h="259714">
                  <a:moveTo>
                    <a:pt x="689101" y="54101"/>
                  </a:moveTo>
                  <a:lnTo>
                    <a:pt x="646471" y="66478"/>
                  </a:lnTo>
                  <a:lnTo>
                    <a:pt x="618521" y="101107"/>
                  </a:lnTo>
                  <a:lnTo>
                    <a:pt x="613028" y="132333"/>
                  </a:lnTo>
                  <a:lnTo>
                    <a:pt x="614410" y="148599"/>
                  </a:lnTo>
                  <a:lnTo>
                    <a:pt x="635126" y="188087"/>
                  </a:lnTo>
                  <a:lnTo>
                    <a:pt x="673221" y="208571"/>
                  </a:lnTo>
                  <a:lnTo>
                    <a:pt x="688086" y="209930"/>
                  </a:lnTo>
                  <a:lnTo>
                    <a:pt x="704494" y="208262"/>
                  </a:lnTo>
                  <a:lnTo>
                    <a:pt x="718677" y="203247"/>
                  </a:lnTo>
                  <a:lnTo>
                    <a:pt x="730644" y="194875"/>
                  </a:lnTo>
                  <a:lnTo>
                    <a:pt x="733438" y="191515"/>
                  </a:lnTo>
                  <a:lnTo>
                    <a:pt x="691133" y="191515"/>
                  </a:lnTo>
                  <a:lnTo>
                    <a:pt x="678392" y="190418"/>
                  </a:lnTo>
                  <a:lnTo>
                    <a:pt x="641333" y="164552"/>
                  </a:lnTo>
                  <a:lnTo>
                    <a:pt x="632365" y="130937"/>
                  </a:lnTo>
                  <a:lnTo>
                    <a:pt x="633366" y="119385"/>
                  </a:lnTo>
                  <a:lnTo>
                    <a:pt x="658127" y="81037"/>
                  </a:lnTo>
                  <a:lnTo>
                    <a:pt x="689864" y="71500"/>
                  </a:lnTo>
                  <a:lnTo>
                    <a:pt x="733456" y="71500"/>
                  </a:lnTo>
                  <a:lnTo>
                    <a:pt x="730767" y="68407"/>
                  </a:lnTo>
                  <a:lnTo>
                    <a:pt x="718994" y="60467"/>
                  </a:lnTo>
                  <a:lnTo>
                    <a:pt x="705102" y="55695"/>
                  </a:lnTo>
                  <a:lnTo>
                    <a:pt x="689101" y="54101"/>
                  </a:lnTo>
                  <a:close/>
                </a:path>
                <a:path w="965834" h="259714">
                  <a:moveTo>
                    <a:pt x="781970" y="183133"/>
                  </a:moveTo>
                  <a:lnTo>
                    <a:pt x="759460" y="183133"/>
                  </a:lnTo>
                  <a:lnTo>
                    <a:pt x="769270" y="194802"/>
                  </a:lnTo>
                  <a:lnTo>
                    <a:pt x="781177" y="203136"/>
                  </a:lnTo>
                  <a:lnTo>
                    <a:pt x="795178" y="208137"/>
                  </a:lnTo>
                  <a:lnTo>
                    <a:pt x="811276" y="209803"/>
                  </a:lnTo>
                  <a:lnTo>
                    <a:pt x="826398" y="208444"/>
                  </a:lnTo>
                  <a:lnTo>
                    <a:pt x="840343" y="204358"/>
                  </a:lnTo>
                  <a:lnTo>
                    <a:pt x="853120" y="197534"/>
                  </a:lnTo>
                  <a:lnTo>
                    <a:pt x="860426" y="191515"/>
                  </a:lnTo>
                  <a:lnTo>
                    <a:pt x="808736" y="191515"/>
                  </a:lnTo>
                  <a:lnTo>
                    <a:pt x="799209" y="190583"/>
                  </a:lnTo>
                  <a:lnTo>
                    <a:pt x="790241" y="187769"/>
                  </a:lnTo>
                  <a:lnTo>
                    <a:pt x="781970" y="183133"/>
                  </a:lnTo>
                  <a:close/>
                </a:path>
                <a:path w="965834" h="259714">
                  <a:moveTo>
                    <a:pt x="733456" y="71500"/>
                  </a:moveTo>
                  <a:lnTo>
                    <a:pt x="689864" y="71500"/>
                  </a:lnTo>
                  <a:lnTo>
                    <a:pt x="700127" y="72453"/>
                  </a:lnTo>
                  <a:lnTo>
                    <a:pt x="709580" y="75311"/>
                  </a:lnTo>
                  <a:lnTo>
                    <a:pt x="737314" y="105505"/>
                  </a:lnTo>
                  <a:lnTo>
                    <a:pt x="741045" y="130937"/>
                  </a:lnTo>
                  <a:lnTo>
                    <a:pt x="740850" y="139440"/>
                  </a:lnTo>
                  <a:lnTo>
                    <a:pt x="723773" y="179831"/>
                  </a:lnTo>
                  <a:lnTo>
                    <a:pt x="710946" y="186816"/>
                  </a:lnTo>
                  <a:lnTo>
                    <a:pt x="703961" y="189991"/>
                  </a:lnTo>
                  <a:lnTo>
                    <a:pt x="697356" y="191515"/>
                  </a:lnTo>
                  <a:lnTo>
                    <a:pt x="733438" y="191515"/>
                  </a:lnTo>
                  <a:lnTo>
                    <a:pt x="740410" y="183133"/>
                  </a:lnTo>
                  <a:lnTo>
                    <a:pt x="781970" y="183133"/>
                  </a:lnTo>
                  <a:lnTo>
                    <a:pt x="759882" y="147345"/>
                  </a:lnTo>
                  <a:lnTo>
                    <a:pt x="758951" y="134746"/>
                  </a:lnTo>
                  <a:lnTo>
                    <a:pt x="759878" y="119385"/>
                  </a:lnTo>
                  <a:lnTo>
                    <a:pt x="781518" y="79966"/>
                  </a:lnTo>
                  <a:lnTo>
                    <a:pt x="782368" y="79501"/>
                  </a:lnTo>
                  <a:lnTo>
                    <a:pt x="740410" y="79501"/>
                  </a:lnTo>
                  <a:lnTo>
                    <a:pt x="733456" y="71500"/>
                  </a:lnTo>
                  <a:close/>
                </a:path>
                <a:path w="965834" h="259714">
                  <a:moveTo>
                    <a:pt x="859377" y="71500"/>
                  </a:moveTo>
                  <a:lnTo>
                    <a:pt x="809878" y="71500"/>
                  </a:lnTo>
                  <a:lnTo>
                    <a:pt x="821283" y="72552"/>
                  </a:lnTo>
                  <a:lnTo>
                    <a:pt x="831865" y="75723"/>
                  </a:lnTo>
                  <a:lnTo>
                    <a:pt x="863203" y="107664"/>
                  </a:lnTo>
                  <a:lnTo>
                    <a:pt x="867388" y="130937"/>
                  </a:lnTo>
                  <a:lnTo>
                    <a:pt x="867314" y="132333"/>
                  </a:lnTo>
                  <a:lnTo>
                    <a:pt x="851407" y="173862"/>
                  </a:lnTo>
                  <a:lnTo>
                    <a:pt x="808736" y="191515"/>
                  </a:lnTo>
                  <a:lnTo>
                    <a:pt x="860426" y="191515"/>
                  </a:lnTo>
                  <a:lnTo>
                    <a:pt x="885332" y="148599"/>
                  </a:lnTo>
                  <a:lnTo>
                    <a:pt x="886714" y="132333"/>
                  </a:lnTo>
                  <a:lnTo>
                    <a:pt x="885354" y="115952"/>
                  </a:lnTo>
                  <a:lnTo>
                    <a:pt x="881268" y="101107"/>
                  </a:lnTo>
                  <a:lnTo>
                    <a:pt x="874444" y="87810"/>
                  </a:lnTo>
                  <a:lnTo>
                    <a:pt x="864870" y="76072"/>
                  </a:lnTo>
                  <a:lnTo>
                    <a:pt x="859377" y="71500"/>
                  </a:lnTo>
                  <a:close/>
                </a:path>
                <a:path w="965834" h="259714">
                  <a:moveTo>
                    <a:pt x="759460" y="0"/>
                  </a:moveTo>
                  <a:lnTo>
                    <a:pt x="740410" y="0"/>
                  </a:lnTo>
                  <a:lnTo>
                    <a:pt x="740410" y="79501"/>
                  </a:lnTo>
                  <a:lnTo>
                    <a:pt x="759460" y="79501"/>
                  </a:lnTo>
                  <a:lnTo>
                    <a:pt x="759460" y="0"/>
                  </a:lnTo>
                  <a:close/>
                </a:path>
                <a:path w="965834" h="259714">
                  <a:moveTo>
                    <a:pt x="810768" y="54101"/>
                  </a:moveTo>
                  <a:lnTo>
                    <a:pt x="795000" y="55695"/>
                  </a:lnTo>
                  <a:lnTo>
                    <a:pt x="781208" y="60467"/>
                  </a:lnTo>
                  <a:lnTo>
                    <a:pt x="769369" y="68407"/>
                  </a:lnTo>
                  <a:lnTo>
                    <a:pt x="759460" y="79501"/>
                  </a:lnTo>
                  <a:lnTo>
                    <a:pt x="782368" y="79501"/>
                  </a:lnTo>
                  <a:lnTo>
                    <a:pt x="790162" y="75247"/>
                  </a:lnTo>
                  <a:lnTo>
                    <a:pt x="799615" y="72433"/>
                  </a:lnTo>
                  <a:lnTo>
                    <a:pt x="809878" y="71500"/>
                  </a:lnTo>
                  <a:lnTo>
                    <a:pt x="859377" y="71500"/>
                  </a:lnTo>
                  <a:lnTo>
                    <a:pt x="853344" y="66478"/>
                  </a:lnTo>
                  <a:lnTo>
                    <a:pt x="840485" y="59610"/>
                  </a:lnTo>
                  <a:lnTo>
                    <a:pt x="826293" y="55481"/>
                  </a:lnTo>
                  <a:lnTo>
                    <a:pt x="810768" y="54101"/>
                  </a:lnTo>
                  <a:close/>
                </a:path>
                <a:path w="965834" h="259714">
                  <a:moveTo>
                    <a:pt x="273939" y="57150"/>
                  </a:moveTo>
                  <a:lnTo>
                    <a:pt x="253873" y="57150"/>
                  </a:lnTo>
                  <a:lnTo>
                    <a:pt x="314578" y="194055"/>
                  </a:lnTo>
                  <a:lnTo>
                    <a:pt x="286130" y="259460"/>
                  </a:lnTo>
                  <a:lnTo>
                    <a:pt x="306197" y="259460"/>
                  </a:lnTo>
                  <a:lnTo>
                    <a:pt x="344760" y="171195"/>
                  </a:lnTo>
                  <a:lnTo>
                    <a:pt x="324866" y="171195"/>
                  </a:lnTo>
                  <a:lnTo>
                    <a:pt x="273939" y="57150"/>
                  </a:lnTo>
                  <a:close/>
                </a:path>
                <a:path w="965834" h="259714">
                  <a:moveTo>
                    <a:pt x="394589" y="57150"/>
                  </a:moveTo>
                  <a:lnTo>
                    <a:pt x="374396" y="57150"/>
                  </a:lnTo>
                  <a:lnTo>
                    <a:pt x="324866" y="171195"/>
                  </a:lnTo>
                  <a:lnTo>
                    <a:pt x="344760" y="171195"/>
                  </a:lnTo>
                  <a:lnTo>
                    <a:pt x="394589" y="57150"/>
                  </a:lnTo>
                  <a:close/>
                </a:path>
                <a:path w="965834" h="259714">
                  <a:moveTo>
                    <a:pt x="19050" y="57150"/>
                  </a:moveTo>
                  <a:lnTo>
                    <a:pt x="0" y="57150"/>
                  </a:lnTo>
                  <a:lnTo>
                    <a:pt x="0" y="205358"/>
                  </a:lnTo>
                  <a:lnTo>
                    <a:pt x="221488" y="205358"/>
                  </a:lnTo>
                  <a:lnTo>
                    <a:pt x="221488" y="187325"/>
                  </a:lnTo>
                  <a:lnTo>
                    <a:pt x="19050" y="187325"/>
                  </a:lnTo>
                  <a:lnTo>
                    <a:pt x="19050" y="57150"/>
                  </a:lnTo>
                  <a:close/>
                </a:path>
                <a:path w="965834" h="259714">
                  <a:moveTo>
                    <a:pt x="120269" y="57150"/>
                  </a:moveTo>
                  <a:lnTo>
                    <a:pt x="100838" y="57150"/>
                  </a:lnTo>
                  <a:lnTo>
                    <a:pt x="100838" y="187325"/>
                  </a:lnTo>
                  <a:lnTo>
                    <a:pt x="120269" y="187325"/>
                  </a:lnTo>
                  <a:lnTo>
                    <a:pt x="120269" y="57150"/>
                  </a:lnTo>
                  <a:close/>
                </a:path>
                <a:path w="965834" h="259714">
                  <a:moveTo>
                    <a:pt x="221488" y="57150"/>
                  </a:moveTo>
                  <a:lnTo>
                    <a:pt x="201929" y="57150"/>
                  </a:lnTo>
                  <a:lnTo>
                    <a:pt x="201929" y="187325"/>
                  </a:lnTo>
                  <a:lnTo>
                    <a:pt x="221488" y="187325"/>
                  </a:lnTo>
                  <a:lnTo>
                    <a:pt x="221488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871C0ACF-2CA8-9F73-3D3D-7E65CEAF5760}"/>
                </a:ext>
              </a:extLst>
            </p:cNvPr>
            <p:cNvSpPr/>
            <p:nvPr/>
          </p:nvSpPr>
          <p:spPr>
            <a:xfrm>
              <a:off x="10146284" y="3140075"/>
              <a:ext cx="523875" cy="157480"/>
            </a:xfrm>
            <a:custGeom>
              <a:avLst/>
              <a:gdLst/>
              <a:ahLst/>
              <a:cxnLst/>
              <a:rect l="l" t="t" r="r" b="b"/>
              <a:pathLst>
                <a:path w="523875" h="157479">
                  <a:moveTo>
                    <a:pt x="505333" y="96774"/>
                  </a:moveTo>
                  <a:lnTo>
                    <a:pt x="523748" y="105537"/>
                  </a:lnTo>
                  <a:lnTo>
                    <a:pt x="496062" y="156972"/>
                  </a:lnTo>
                  <a:lnTo>
                    <a:pt x="482600" y="151257"/>
                  </a:lnTo>
                  <a:lnTo>
                    <a:pt x="505333" y="96774"/>
                  </a:lnTo>
                  <a:close/>
                </a:path>
                <a:path w="523875" h="157479">
                  <a:moveTo>
                    <a:pt x="58547" y="0"/>
                  </a:moveTo>
                  <a:lnTo>
                    <a:pt x="16891" y="17272"/>
                  </a:lnTo>
                  <a:lnTo>
                    <a:pt x="0" y="60198"/>
                  </a:lnTo>
                  <a:lnTo>
                    <a:pt x="456" y="68441"/>
                  </a:lnTo>
                  <a:lnTo>
                    <a:pt x="22459" y="107624"/>
                  </a:lnTo>
                  <a:lnTo>
                    <a:pt x="58800" y="119761"/>
                  </a:lnTo>
                  <a:lnTo>
                    <a:pt x="66323" y="119262"/>
                  </a:lnTo>
                  <a:lnTo>
                    <a:pt x="104864" y="96349"/>
                  </a:lnTo>
                  <a:lnTo>
                    <a:pt x="117221" y="59689"/>
                  </a:lnTo>
                  <a:lnTo>
                    <a:pt x="116720" y="51899"/>
                  </a:lnTo>
                  <a:lnTo>
                    <a:pt x="99885" y="17160"/>
                  </a:lnTo>
                  <a:lnTo>
                    <a:pt x="58547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9818CEF3-072C-C116-D4D2-99D19F6A1A1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32338" y="3135249"/>
              <a:ext cx="244221" cy="129159"/>
            </a:xfrm>
            <a:prstGeom prst="rect">
              <a:avLst/>
            </a:prstGeom>
          </p:spPr>
        </p:pic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00CB207D-768C-2CE2-652A-805BBB207B8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53878" y="3120898"/>
              <a:ext cx="149860" cy="211454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A50B48A7-40EA-9E42-B2ED-E46589379155}"/>
                </a:ext>
              </a:extLst>
            </p:cNvPr>
            <p:cNvSpPr/>
            <p:nvPr/>
          </p:nvSpPr>
          <p:spPr>
            <a:xfrm>
              <a:off x="9704577" y="3068320"/>
              <a:ext cx="887094" cy="259715"/>
            </a:xfrm>
            <a:custGeom>
              <a:avLst/>
              <a:gdLst/>
              <a:ahLst/>
              <a:cxnLst/>
              <a:rect l="l" t="t" r="r" b="b"/>
              <a:pathLst>
                <a:path w="887095" h="259714">
                  <a:moveTo>
                    <a:pt x="0" y="57150"/>
                  </a:moveTo>
                  <a:lnTo>
                    <a:pt x="19050" y="57150"/>
                  </a:lnTo>
                  <a:lnTo>
                    <a:pt x="19050" y="187325"/>
                  </a:lnTo>
                  <a:lnTo>
                    <a:pt x="100838" y="187325"/>
                  </a:lnTo>
                  <a:lnTo>
                    <a:pt x="100838" y="57150"/>
                  </a:lnTo>
                  <a:lnTo>
                    <a:pt x="120269" y="57150"/>
                  </a:lnTo>
                  <a:lnTo>
                    <a:pt x="120269" y="187325"/>
                  </a:lnTo>
                  <a:lnTo>
                    <a:pt x="201929" y="187325"/>
                  </a:lnTo>
                  <a:lnTo>
                    <a:pt x="201929" y="57150"/>
                  </a:lnTo>
                  <a:lnTo>
                    <a:pt x="221488" y="57150"/>
                  </a:lnTo>
                  <a:lnTo>
                    <a:pt x="221488" y="205358"/>
                  </a:lnTo>
                  <a:lnTo>
                    <a:pt x="0" y="205358"/>
                  </a:lnTo>
                  <a:lnTo>
                    <a:pt x="0" y="57150"/>
                  </a:lnTo>
                  <a:close/>
                </a:path>
                <a:path w="887095" h="259714">
                  <a:moveTo>
                    <a:pt x="501776" y="53339"/>
                  </a:moveTo>
                  <a:lnTo>
                    <a:pt x="543960" y="66145"/>
                  </a:lnTo>
                  <a:lnTo>
                    <a:pt x="572611" y="101107"/>
                  </a:lnTo>
                  <a:lnTo>
                    <a:pt x="578230" y="130809"/>
                  </a:lnTo>
                  <a:lnTo>
                    <a:pt x="576847" y="146554"/>
                  </a:lnTo>
                  <a:lnTo>
                    <a:pt x="556005" y="186308"/>
                  </a:lnTo>
                  <a:lnTo>
                    <a:pt x="517429" y="207740"/>
                  </a:lnTo>
                  <a:lnTo>
                    <a:pt x="502285" y="209168"/>
                  </a:lnTo>
                  <a:lnTo>
                    <a:pt x="493668" y="208696"/>
                  </a:lnTo>
                  <a:lnTo>
                    <a:pt x="455660" y="192627"/>
                  </a:lnTo>
                  <a:lnTo>
                    <a:pt x="442975" y="179831"/>
                  </a:lnTo>
                  <a:lnTo>
                    <a:pt x="442975" y="259460"/>
                  </a:lnTo>
                  <a:lnTo>
                    <a:pt x="423925" y="259460"/>
                  </a:lnTo>
                  <a:lnTo>
                    <a:pt x="423925" y="57150"/>
                  </a:lnTo>
                  <a:lnTo>
                    <a:pt x="442975" y="57150"/>
                  </a:lnTo>
                  <a:lnTo>
                    <a:pt x="442975" y="84327"/>
                  </a:lnTo>
                  <a:lnTo>
                    <a:pt x="448883" y="77088"/>
                  </a:lnTo>
                  <a:lnTo>
                    <a:pt x="484536" y="55260"/>
                  </a:lnTo>
                  <a:lnTo>
                    <a:pt x="492942" y="53818"/>
                  </a:lnTo>
                  <a:lnTo>
                    <a:pt x="501776" y="53339"/>
                  </a:lnTo>
                  <a:close/>
                </a:path>
                <a:path w="887095" h="259714">
                  <a:moveTo>
                    <a:pt x="740410" y="0"/>
                  </a:moveTo>
                  <a:lnTo>
                    <a:pt x="759460" y="0"/>
                  </a:lnTo>
                  <a:lnTo>
                    <a:pt x="759460" y="79501"/>
                  </a:lnTo>
                  <a:lnTo>
                    <a:pt x="769369" y="68407"/>
                  </a:lnTo>
                  <a:lnTo>
                    <a:pt x="781208" y="60467"/>
                  </a:lnTo>
                  <a:lnTo>
                    <a:pt x="795000" y="55695"/>
                  </a:lnTo>
                  <a:lnTo>
                    <a:pt x="810768" y="54101"/>
                  </a:lnTo>
                  <a:lnTo>
                    <a:pt x="826293" y="55481"/>
                  </a:lnTo>
                  <a:lnTo>
                    <a:pt x="864870" y="76072"/>
                  </a:lnTo>
                  <a:lnTo>
                    <a:pt x="885354" y="115952"/>
                  </a:lnTo>
                  <a:lnTo>
                    <a:pt x="886714" y="132333"/>
                  </a:lnTo>
                  <a:lnTo>
                    <a:pt x="885352" y="148526"/>
                  </a:lnTo>
                  <a:lnTo>
                    <a:pt x="864743" y="187959"/>
                  </a:lnTo>
                  <a:lnTo>
                    <a:pt x="826398" y="208444"/>
                  </a:lnTo>
                  <a:lnTo>
                    <a:pt x="811276" y="209803"/>
                  </a:lnTo>
                  <a:lnTo>
                    <a:pt x="795178" y="208137"/>
                  </a:lnTo>
                  <a:lnTo>
                    <a:pt x="781177" y="203136"/>
                  </a:lnTo>
                  <a:lnTo>
                    <a:pt x="769270" y="194802"/>
                  </a:lnTo>
                  <a:lnTo>
                    <a:pt x="759460" y="183133"/>
                  </a:lnTo>
                  <a:lnTo>
                    <a:pt x="759460" y="259460"/>
                  </a:lnTo>
                  <a:lnTo>
                    <a:pt x="740410" y="259460"/>
                  </a:lnTo>
                  <a:lnTo>
                    <a:pt x="740410" y="183133"/>
                  </a:lnTo>
                  <a:lnTo>
                    <a:pt x="730644" y="194875"/>
                  </a:lnTo>
                  <a:lnTo>
                    <a:pt x="718677" y="203247"/>
                  </a:lnTo>
                  <a:lnTo>
                    <a:pt x="704494" y="208262"/>
                  </a:lnTo>
                  <a:lnTo>
                    <a:pt x="688086" y="209930"/>
                  </a:lnTo>
                  <a:lnTo>
                    <a:pt x="673221" y="208571"/>
                  </a:lnTo>
                  <a:lnTo>
                    <a:pt x="635126" y="188087"/>
                  </a:lnTo>
                  <a:lnTo>
                    <a:pt x="614410" y="148599"/>
                  </a:lnTo>
                  <a:lnTo>
                    <a:pt x="613028" y="132333"/>
                  </a:lnTo>
                  <a:lnTo>
                    <a:pt x="614406" y="115952"/>
                  </a:lnTo>
                  <a:lnTo>
                    <a:pt x="634873" y="76072"/>
                  </a:lnTo>
                  <a:lnTo>
                    <a:pt x="673574" y="55481"/>
                  </a:lnTo>
                  <a:lnTo>
                    <a:pt x="689101" y="54101"/>
                  </a:lnTo>
                  <a:lnTo>
                    <a:pt x="705102" y="55695"/>
                  </a:lnTo>
                  <a:lnTo>
                    <a:pt x="718994" y="60467"/>
                  </a:lnTo>
                  <a:lnTo>
                    <a:pt x="730767" y="68407"/>
                  </a:lnTo>
                  <a:lnTo>
                    <a:pt x="740410" y="79501"/>
                  </a:lnTo>
                  <a:lnTo>
                    <a:pt x="740410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153E93A9-E012-556C-2B95-37C1EF12D26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38488" y="3378695"/>
              <a:ext cx="185166" cy="252234"/>
            </a:xfrm>
            <a:prstGeom prst="rect">
              <a:avLst/>
            </a:prstGeom>
          </p:spPr>
        </p:pic>
        <p:pic>
          <p:nvPicPr>
            <p:cNvPr id="37" name="object 37">
              <a:extLst>
                <a:ext uri="{FF2B5EF4-FFF2-40B4-BE49-F238E27FC236}">
                  <a16:creationId xmlns:a16="http://schemas.microsoft.com/office/drawing/2014/main" id="{443C62E2-F8F8-EA5D-4358-89179F7AC55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57664" y="3399028"/>
              <a:ext cx="149098" cy="214503"/>
            </a:xfrm>
            <a:prstGeom prst="rect">
              <a:avLst/>
            </a:prstGeom>
          </p:spPr>
        </p:pic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9E277C71-0074-1CAB-800D-2B5B8C3D3A7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5375" y="3500682"/>
              <a:ext cx="121157" cy="63191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F6E9F490-0915-00E2-1F29-78CE5B16BBF3}"/>
                </a:ext>
              </a:extLst>
            </p:cNvPr>
            <p:cNvSpPr/>
            <p:nvPr/>
          </p:nvSpPr>
          <p:spPr>
            <a:xfrm>
              <a:off x="9509251" y="352528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6B854CA8-8372-ECFF-0391-F7EBE9986EC6}"/>
                </a:ext>
              </a:extLst>
            </p:cNvPr>
            <p:cNvSpPr/>
            <p:nvPr/>
          </p:nvSpPr>
          <p:spPr>
            <a:xfrm>
              <a:off x="9509251" y="352528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56A98DF5-DD00-87C5-9DEF-E8750FD6AC1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80448" y="3432048"/>
              <a:ext cx="1483613" cy="253745"/>
            </a:xfrm>
            <a:prstGeom prst="rect">
              <a:avLst/>
            </a:prstGeom>
          </p:spPr>
        </p:pic>
        <p:pic>
          <p:nvPicPr>
            <p:cNvPr id="42" name="object 42">
              <a:extLst>
                <a:ext uri="{FF2B5EF4-FFF2-40B4-BE49-F238E27FC236}">
                  <a16:creationId xmlns:a16="http://schemas.microsoft.com/office/drawing/2014/main" id="{CACD28CD-802D-A6E1-CB92-B33F85DEDAF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00005" y="3452368"/>
              <a:ext cx="1447038" cy="215265"/>
            </a:xfrm>
            <a:prstGeom prst="rect">
              <a:avLst/>
            </a:prstGeom>
          </p:spPr>
        </p:pic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242728E6-37D2-79CA-652A-5128A95D7595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41536" y="3720096"/>
              <a:ext cx="177520" cy="250685"/>
            </a:xfrm>
            <a:prstGeom prst="rect">
              <a:avLst/>
            </a:prstGeom>
          </p:spPr>
        </p:pic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9D1C3745-6E6E-9890-6256-2241E8310FD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61855" y="3739261"/>
              <a:ext cx="140081" cy="214503"/>
            </a:xfrm>
            <a:prstGeom prst="rect">
              <a:avLst/>
            </a:prstGeom>
          </p:spPr>
        </p:pic>
        <p:pic>
          <p:nvPicPr>
            <p:cNvPr id="45" name="object 45">
              <a:extLst>
                <a:ext uri="{FF2B5EF4-FFF2-40B4-BE49-F238E27FC236}">
                  <a16:creationId xmlns:a16="http://schemas.microsoft.com/office/drawing/2014/main" id="{C12F0E4B-70A3-2CF1-267D-CD00D8A9CBC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88424" y="3710952"/>
              <a:ext cx="76917" cy="255257"/>
            </a:xfrm>
            <a:prstGeom prst="rect">
              <a:avLst/>
            </a:prstGeom>
          </p:spPr>
        </p:pic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C6464864-7109-B924-E203-0367E62255DE}"/>
                </a:ext>
              </a:extLst>
            </p:cNvPr>
            <p:cNvSpPr/>
            <p:nvPr/>
          </p:nvSpPr>
          <p:spPr>
            <a:xfrm>
              <a:off x="9512680" y="3735070"/>
              <a:ext cx="31750" cy="209550"/>
            </a:xfrm>
            <a:custGeom>
              <a:avLst/>
              <a:gdLst/>
              <a:ahLst/>
              <a:cxnLst/>
              <a:rect l="l" t="t" r="r" b="b"/>
              <a:pathLst>
                <a:path w="31750" h="209550">
                  <a:moveTo>
                    <a:pt x="25273" y="60959"/>
                  </a:moveTo>
                  <a:lnTo>
                    <a:pt x="6223" y="60959"/>
                  </a:lnTo>
                  <a:lnTo>
                    <a:pt x="6223" y="209168"/>
                  </a:lnTo>
                  <a:lnTo>
                    <a:pt x="25273" y="209168"/>
                  </a:lnTo>
                  <a:lnTo>
                    <a:pt x="25273" y="60959"/>
                  </a:lnTo>
                  <a:close/>
                </a:path>
                <a:path w="31750" h="209550">
                  <a:moveTo>
                    <a:pt x="19939" y="0"/>
                  </a:moveTo>
                  <a:lnTo>
                    <a:pt x="11429" y="0"/>
                  </a:lnTo>
                  <a:lnTo>
                    <a:pt x="7747" y="1523"/>
                  </a:lnTo>
                  <a:lnTo>
                    <a:pt x="4699" y="4571"/>
                  </a:lnTo>
                  <a:lnTo>
                    <a:pt x="1524" y="7619"/>
                  </a:lnTo>
                  <a:lnTo>
                    <a:pt x="0" y="11429"/>
                  </a:lnTo>
                  <a:lnTo>
                    <a:pt x="0" y="20065"/>
                  </a:lnTo>
                  <a:lnTo>
                    <a:pt x="1524" y="23748"/>
                  </a:lnTo>
                  <a:lnTo>
                    <a:pt x="4699" y="26796"/>
                  </a:lnTo>
                  <a:lnTo>
                    <a:pt x="7747" y="29844"/>
                  </a:lnTo>
                  <a:lnTo>
                    <a:pt x="11429" y="31368"/>
                  </a:lnTo>
                  <a:lnTo>
                    <a:pt x="19939" y="31368"/>
                  </a:lnTo>
                  <a:lnTo>
                    <a:pt x="23622" y="29844"/>
                  </a:lnTo>
                  <a:lnTo>
                    <a:pt x="26797" y="26796"/>
                  </a:lnTo>
                  <a:lnTo>
                    <a:pt x="29845" y="23748"/>
                  </a:lnTo>
                  <a:lnTo>
                    <a:pt x="31369" y="20065"/>
                  </a:lnTo>
                  <a:lnTo>
                    <a:pt x="31369" y="11429"/>
                  </a:lnTo>
                  <a:lnTo>
                    <a:pt x="29845" y="7619"/>
                  </a:lnTo>
                  <a:lnTo>
                    <a:pt x="26797" y="4571"/>
                  </a:lnTo>
                  <a:lnTo>
                    <a:pt x="23622" y="1523"/>
                  </a:lnTo>
                  <a:lnTo>
                    <a:pt x="19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C8A7B573-4D2F-F4DD-B79D-3E9144F33D8F}"/>
                </a:ext>
              </a:extLst>
            </p:cNvPr>
            <p:cNvSpPr/>
            <p:nvPr/>
          </p:nvSpPr>
          <p:spPr>
            <a:xfrm>
              <a:off x="9512680" y="3735070"/>
              <a:ext cx="31750" cy="209550"/>
            </a:xfrm>
            <a:custGeom>
              <a:avLst/>
              <a:gdLst/>
              <a:ahLst/>
              <a:cxnLst/>
              <a:rect l="l" t="t" r="r" b="b"/>
              <a:pathLst>
                <a:path w="31750" h="209550">
                  <a:moveTo>
                    <a:pt x="6223" y="60959"/>
                  </a:moveTo>
                  <a:lnTo>
                    <a:pt x="25273" y="60959"/>
                  </a:lnTo>
                  <a:lnTo>
                    <a:pt x="25273" y="209168"/>
                  </a:lnTo>
                  <a:lnTo>
                    <a:pt x="6223" y="209168"/>
                  </a:lnTo>
                  <a:lnTo>
                    <a:pt x="6223" y="60959"/>
                  </a:lnTo>
                  <a:close/>
                </a:path>
                <a:path w="31750" h="209550">
                  <a:moveTo>
                    <a:pt x="15621" y="0"/>
                  </a:moveTo>
                  <a:lnTo>
                    <a:pt x="19939" y="0"/>
                  </a:lnTo>
                  <a:lnTo>
                    <a:pt x="23622" y="1523"/>
                  </a:lnTo>
                  <a:lnTo>
                    <a:pt x="26797" y="4571"/>
                  </a:lnTo>
                  <a:lnTo>
                    <a:pt x="29845" y="7619"/>
                  </a:lnTo>
                  <a:lnTo>
                    <a:pt x="31369" y="11429"/>
                  </a:lnTo>
                  <a:lnTo>
                    <a:pt x="31369" y="15747"/>
                  </a:lnTo>
                  <a:lnTo>
                    <a:pt x="31369" y="20065"/>
                  </a:lnTo>
                  <a:lnTo>
                    <a:pt x="29845" y="23748"/>
                  </a:lnTo>
                  <a:lnTo>
                    <a:pt x="26797" y="26796"/>
                  </a:lnTo>
                  <a:lnTo>
                    <a:pt x="23622" y="29844"/>
                  </a:lnTo>
                  <a:lnTo>
                    <a:pt x="19939" y="31368"/>
                  </a:lnTo>
                  <a:lnTo>
                    <a:pt x="15621" y="31368"/>
                  </a:lnTo>
                  <a:lnTo>
                    <a:pt x="11429" y="31368"/>
                  </a:lnTo>
                  <a:lnTo>
                    <a:pt x="7747" y="29844"/>
                  </a:lnTo>
                  <a:lnTo>
                    <a:pt x="4699" y="26796"/>
                  </a:lnTo>
                  <a:lnTo>
                    <a:pt x="1524" y="23748"/>
                  </a:lnTo>
                  <a:lnTo>
                    <a:pt x="0" y="20065"/>
                  </a:lnTo>
                  <a:lnTo>
                    <a:pt x="0" y="15747"/>
                  </a:lnTo>
                  <a:lnTo>
                    <a:pt x="0" y="11429"/>
                  </a:lnTo>
                  <a:lnTo>
                    <a:pt x="1524" y="7619"/>
                  </a:lnTo>
                  <a:lnTo>
                    <a:pt x="4699" y="4571"/>
                  </a:lnTo>
                  <a:lnTo>
                    <a:pt x="7747" y="1523"/>
                  </a:lnTo>
                  <a:lnTo>
                    <a:pt x="11429" y="0"/>
                  </a:lnTo>
                  <a:lnTo>
                    <a:pt x="15621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>
              <a:extLst>
                <a:ext uri="{FF2B5EF4-FFF2-40B4-BE49-F238E27FC236}">
                  <a16:creationId xmlns:a16="http://schemas.microsoft.com/office/drawing/2014/main" id="{4444A51E-18FE-F274-8FF5-4E6CDDA4B8F8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62160" y="3713975"/>
              <a:ext cx="311670" cy="256806"/>
            </a:xfrm>
            <a:prstGeom prst="rect">
              <a:avLst/>
            </a:prstGeom>
          </p:spPr>
        </p:pic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6CAD6045-084E-CFB5-5DFE-F59E34307F58}"/>
                </a:ext>
              </a:extLst>
            </p:cNvPr>
            <p:cNvSpPr/>
            <p:nvPr/>
          </p:nvSpPr>
          <p:spPr>
            <a:xfrm>
              <a:off x="9686416" y="3738880"/>
              <a:ext cx="266065" cy="210820"/>
            </a:xfrm>
            <a:custGeom>
              <a:avLst/>
              <a:gdLst/>
              <a:ahLst/>
              <a:cxnLst/>
              <a:rect l="l" t="t" r="r" b="b"/>
              <a:pathLst>
                <a:path w="266065" h="210820">
                  <a:moveTo>
                    <a:pt x="196468" y="0"/>
                  </a:moveTo>
                  <a:lnTo>
                    <a:pt x="154437" y="17367"/>
                  </a:lnTo>
                  <a:lnTo>
                    <a:pt x="133960" y="56007"/>
                  </a:lnTo>
                  <a:lnTo>
                    <a:pt x="129158" y="105156"/>
                  </a:lnTo>
                  <a:lnTo>
                    <a:pt x="129706" y="123775"/>
                  </a:lnTo>
                  <a:lnTo>
                    <a:pt x="137922" y="166370"/>
                  </a:lnTo>
                  <a:lnTo>
                    <a:pt x="161925" y="199263"/>
                  </a:lnTo>
                  <a:lnTo>
                    <a:pt x="196468" y="210312"/>
                  </a:lnTo>
                  <a:lnTo>
                    <a:pt x="205970" y="209599"/>
                  </a:lnTo>
                  <a:lnTo>
                    <a:pt x="239752" y="192278"/>
                  </a:lnTo>
                  <a:lnTo>
                    <a:pt x="197230" y="192278"/>
                  </a:lnTo>
                  <a:lnTo>
                    <a:pt x="190658" y="191708"/>
                  </a:lnTo>
                  <a:lnTo>
                    <a:pt x="157583" y="165008"/>
                  </a:lnTo>
                  <a:lnTo>
                    <a:pt x="148570" y="121465"/>
                  </a:lnTo>
                  <a:lnTo>
                    <a:pt x="148208" y="105537"/>
                  </a:lnTo>
                  <a:lnTo>
                    <a:pt x="148589" y="89535"/>
                  </a:lnTo>
                  <a:lnTo>
                    <a:pt x="157708" y="45958"/>
                  </a:lnTo>
                  <a:lnTo>
                    <a:pt x="190605" y="19472"/>
                  </a:lnTo>
                  <a:lnTo>
                    <a:pt x="197230" y="18923"/>
                  </a:lnTo>
                  <a:lnTo>
                    <a:pt x="240493" y="18923"/>
                  </a:lnTo>
                  <a:lnTo>
                    <a:pt x="239256" y="17488"/>
                  </a:lnTo>
                  <a:lnTo>
                    <a:pt x="231775" y="11176"/>
                  </a:lnTo>
                  <a:lnTo>
                    <a:pt x="223633" y="6268"/>
                  </a:lnTo>
                  <a:lnTo>
                    <a:pt x="215026" y="2778"/>
                  </a:lnTo>
                  <a:lnTo>
                    <a:pt x="205968" y="692"/>
                  </a:lnTo>
                  <a:lnTo>
                    <a:pt x="196468" y="0"/>
                  </a:lnTo>
                  <a:close/>
                </a:path>
                <a:path w="266065" h="210820">
                  <a:moveTo>
                    <a:pt x="240493" y="18923"/>
                  </a:moveTo>
                  <a:lnTo>
                    <a:pt x="197230" y="18923"/>
                  </a:lnTo>
                  <a:lnTo>
                    <a:pt x="203636" y="19472"/>
                  </a:lnTo>
                  <a:lnTo>
                    <a:pt x="209899" y="21129"/>
                  </a:lnTo>
                  <a:lnTo>
                    <a:pt x="240537" y="56007"/>
                  </a:lnTo>
                  <a:lnTo>
                    <a:pt x="247141" y="105537"/>
                  </a:lnTo>
                  <a:lnTo>
                    <a:pt x="246667" y="120040"/>
                  </a:lnTo>
                  <a:lnTo>
                    <a:pt x="236339" y="165314"/>
                  </a:lnTo>
                  <a:lnTo>
                    <a:pt x="203781" y="191728"/>
                  </a:lnTo>
                  <a:lnTo>
                    <a:pt x="197230" y="192278"/>
                  </a:lnTo>
                  <a:lnTo>
                    <a:pt x="239752" y="192278"/>
                  </a:lnTo>
                  <a:lnTo>
                    <a:pt x="260848" y="153108"/>
                  </a:lnTo>
                  <a:lnTo>
                    <a:pt x="265937" y="105156"/>
                  </a:lnTo>
                  <a:lnTo>
                    <a:pt x="265366" y="87229"/>
                  </a:lnTo>
                  <a:lnTo>
                    <a:pt x="256793" y="44831"/>
                  </a:lnTo>
                  <a:lnTo>
                    <a:pt x="245903" y="25193"/>
                  </a:lnTo>
                  <a:lnTo>
                    <a:pt x="240493" y="18923"/>
                  </a:lnTo>
                  <a:close/>
                </a:path>
                <a:path w="266065" h="210820">
                  <a:moveTo>
                    <a:pt x="51307" y="4953"/>
                  </a:moveTo>
                  <a:lnTo>
                    <a:pt x="11937" y="4953"/>
                  </a:lnTo>
                  <a:lnTo>
                    <a:pt x="0" y="24638"/>
                  </a:lnTo>
                  <a:lnTo>
                    <a:pt x="31368" y="24638"/>
                  </a:lnTo>
                  <a:lnTo>
                    <a:pt x="31368" y="205359"/>
                  </a:lnTo>
                  <a:lnTo>
                    <a:pt x="51307" y="205359"/>
                  </a:lnTo>
                  <a:lnTo>
                    <a:pt x="51307" y="4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23E74264-9874-6789-1A95-E43AEDDD045C}"/>
                </a:ext>
              </a:extLst>
            </p:cNvPr>
            <p:cNvSpPr/>
            <p:nvPr/>
          </p:nvSpPr>
          <p:spPr>
            <a:xfrm>
              <a:off x="9686416" y="3738880"/>
              <a:ext cx="266065" cy="210820"/>
            </a:xfrm>
            <a:custGeom>
              <a:avLst/>
              <a:gdLst/>
              <a:ahLst/>
              <a:cxnLst/>
              <a:rect l="l" t="t" r="r" b="b"/>
              <a:pathLst>
                <a:path w="266065" h="210820">
                  <a:moveTo>
                    <a:pt x="197230" y="18923"/>
                  </a:moveTo>
                  <a:lnTo>
                    <a:pt x="161813" y="38862"/>
                  </a:lnTo>
                  <a:lnTo>
                    <a:pt x="149732" y="75628"/>
                  </a:lnTo>
                  <a:lnTo>
                    <a:pt x="148208" y="105537"/>
                  </a:lnTo>
                  <a:lnTo>
                    <a:pt x="148570" y="121465"/>
                  </a:lnTo>
                  <a:lnTo>
                    <a:pt x="157583" y="165008"/>
                  </a:lnTo>
                  <a:lnTo>
                    <a:pt x="190658" y="191708"/>
                  </a:lnTo>
                  <a:lnTo>
                    <a:pt x="197230" y="192278"/>
                  </a:lnTo>
                  <a:lnTo>
                    <a:pt x="203781" y="191728"/>
                  </a:lnTo>
                  <a:lnTo>
                    <a:pt x="236339" y="165314"/>
                  </a:lnTo>
                  <a:lnTo>
                    <a:pt x="246667" y="120040"/>
                  </a:lnTo>
                  <a:lnTo>
                    <a:pt x="247141" y="105537"/>
                  </a:lnTo>
                  <a:lnTo>
                    <a:pt x="246735" y="91082"/>
                  </a:lnTo>
                  <a:lnTo>
                    <a:pt x="236819" y="47029"/>
                  </a:lnTo>
                  <a:lnTo>
                    <a:pt x="203636" y="19472"/>
                  </a:lnTo>
                  <a:lnTo>
                    <a:pt x="197230" y="18923"/>
                  </a:lnTo>
                  <a:close/>
                </a:path>
                <a:path w="266065" h="210820">
                  <a:moveTo>
                    <a:pt x="11937" y="4953"/>
                  </a:moveTo>
                  <a:lnTo>
                    <a:pt x="51307" y="4953"/>
                  </a:lnTo>
                  <a:lnTo>
                    <a:pt x="51307" y="205359"/>
                  </a:lnTo>
                  <a:lnTo>
                    <a:pt x="31368" y="205359"/>
                  </a:lnTo>
                  <a:lnTo>
                    <a:pt x="31368" y="24638"/>
                  </a:lnTo>
                  <a:lnTo>
                    <a:pt x="0" y="24638"/>
                  </a:lnTo>
                  <a:lnTo>
                    <a:pt x="11937" y="4953"/>
                  </a:lnTo>
                  <a:close/>
                </a:path>
                <a:path w="266065" h="210820">
                  <a:moveTo>
                    <a:pt x="196468" y="0"/>
                  </a:moveTo>
                  <a:lnTo>
                    <a:pt x="239256" y="17488"/>
                  </a:lnTo>
                  <a:lnTo>
                    <a:pt x="260794" y="57042"/>
                  </a:lnTo>
                  <a:lnTo>
                    <a:pt x="265937" y="105156"/>
                  </a:lnTo>
                  <a:lnTo>
                    <a:pt x="265368" y="123061"/>
                  </a:lnTo>
                  <a:lnTo>
                    <a:pt x="256921" y="165227"/>
                  </a:lnTo>
                  <a:lnTo>
                    <a:pt x="231901" y="199009"/>
                  </a:lnTo>
                  <a:lnTo>
                    <a:pt x="196468" y="210312"/>
                  </a:lnTo>
                  <a:lnTo>
                    <a:pt x="187106" y="209621"/>
                  </a:lnTo>
                  <a:lnTo>
                    <a:pt x="148208" y="185531"/>
                  </a:lnTo>
                  <a:lnTo>
                    <a:pt x="131349" y="140192"/>
                  </a:lnTo>
                  <a:lnTo>
                    <a:pt x="129158" y="105156"/>
                  </a:lnTo>
                  <a:lnTo>
                    <a:pt x="129702" y="86483"/>
                  </a:lnTo>
                  <a:lnTo>
                    <a:pt x="137667" y="43942"/>
                  </a:lnTo>
                  <a:lnTo>
                    <a:pt x="161798" y="11176"/>
                  </a:lnTo>
                  <a:lnTo>
                    <a:pt x="196468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C996CCB3-27A5-E92F-64EC-0AA3B7866BA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0112" y="3835962"/>
              <a:ext cx="121157" cy="63191"/>
            </a:xfrm>
            <a:prstGeom prst="rect">
              <a:avLst/>
            </a:prstGeom>
          </p:spPr>
        </p:pic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47A2B95A-5802-0F2E-24EE-652F22A63355}"/>
                </a:ext>
              </a:extLst>
            </p:cNvPr>
            <p:cNvSpPr/>
            <p:nvPr/>
          </p:nvSpPr>
          <p:spPr>
            <a:xfrm>
              <a:off x="10063988" y="3860569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9608E636-E9E9-5252-4EEC-359024AB91EB}"/>
                </a:ext>
              </a:extLst>
            </p:cNvPr>
            <p:cNvSpPr/>
            <p:nvPr/>
          </p:nvSpPr>
          <p:spPr>
            <a:xfrm>
              <a:off x="10063988" y="3860569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EEED169F-8146-4812-ECF9-12E60902A469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235184" y="3767328"/>
              <a:ext cx="1174242" cy="253745"/>
            </a:xfrm>
            <a:prstGeom prst="rect">
              <a:avLst/>
            </a:prstGeom>
          </p:spPr>
        </p:pic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2C7ED661-2F35-02C0-C9E2-1FDC76159D2D}"/>
                </a:ext>
              </a:extLst>
            </p:cNvPr>
            <p:cNvSpPr/>
            <p:nvPr/>
          </p:nvSpPr>
          <p:spPr>
            <a:xfrm>
              <a:off x="10259313" y="3792220"/>
              <a:ext cx="1129030" cy="206375"/>
            </a:xfrm>
            <a:custGeom>
              <a:avLst/>
              <a:gdLst/>
              <a:ahLst/>
              <a:cxnLst/>
              <a:rect l="l" t="t" r="r" b="b"/>
              <a:pathLst>
                <a:path w="1129029" h="206375">
                  <a:moveTo>
                    <a:pt x="1110106" y="115188"/>
                  </a:moveTo>
                  <a:lnTo>
                    <a:pt x="1087374" y="169671"/>
                  </a:lnTo>
                  <a:lnTo>
                    <a:pt x="1100835" y="175386"/>
                  </a:lnTo>
                  <a:lnTo>
                    <a:pt x="1128521" y="123951"/>
                  </a:lnTo>
                  <a:lnTo>
                    <a:pt x="1110106" y="115188"/>
                  </a:lnTo>
                  <a:close/>
                </a:path>
                <a:path w="1129029" h="206375">
                  <a:moveTo>
                    <a:pt x="401827" y="3809"/>
                  </a:moveTo>
                  <a:lnTo>
                    <a:pt x="382777" y="3809"/>
                  </a:lnTo>
                  <a:lnTo>
                    <a:pt x="382777" y="206120"/>
                  </a:lnTo>
                  <a:lnTo>
                    <a:pt x="401827" y="206120"/>
                  </a:lnTo>
                  <a:lnTo>
                    <a:pt x="401827" y="126491"/>
                  </a:lnTo>
                  <a:lnTo>
                    <a:pt x="423720" y="126491"/>
                  </a:lnTo>
                  <a:lnTo>
                    <a:pt x="402399" y="94646"/>
                  </a:lnTo>
                  <a:lnTo>
                    <a:pt x="400557" y="78612"/>
                  </a:lnTo>
                  <a:lnTo>
                    <a:pt x="401607" y="66280"/>
                  </a:lnTo>
                  <a:lnTo>
                    <a:pt x="404764" y="55006"/>
                  </a:lnTo>
                  <a:lnTo>
                    <a:pt x="410041" y="44805"/>
                  </a:lnTo>
                  <a:lnTo>
                    <a:pt x="417449" y="35686"/>
                  </a:lnTo>
                  <a:lnTo>
                    <a:pt x="423004" y="30987"/>
                  </a:lnTo>
                  <a:lnTo>
                    <a:pt x="401827" y="30987"/>
                  </a:lnTo>
                  <a:lnTo>
                    <a:pt x="401827" y="3809"/>
                  </a:lnTo>
                  <a:close/>
                </a:path>
                <a:path w="1129029" h="206375">
                  <a:moveTo>
                    <a:pt x="423720" y="126491"/>
                  </a:moveTo>
                  <a:lnTo>
                    <a:pt x="401827" y="126491"/>
                  </a:lnTo>
                  <a:lnTo>
                    <a:pt x="407997" y="133353"/>
                  </a:lnTo>
                  <a:lnTo>
                    <a:pt x="444166" y="153955"/>
                  </a:lnTo>
                  <a:lnTo>
                    <a:pt x="461136" y="155828"/>
                  </a:lnTo>
                  <a:lnTo>
                    <a:pt x="476281" y="154400"/>
                  </a:lnTo>
                  <a:lnTo>
                    <a:pt x="490283" y="150113"/>
                  </a:lnTo>
                  <a:lnTo>
                    <a:pt x="503142" y="142970"/>
                  </a:lnTo>
                  <a:lnTo>
                    <a:pt x="508758" y="138175"/>
                  </a:lnTo>
                  <a:lnTo>
                    <a:pt x="459358" y="138175"/>
                  </a:lnTo>
                  <a:lnTo>
                    <a:pt x="451551" y="137677"/>
                  </a:lnTo>
                  <a:lnTo>
                    <a:pt x="444118" y="136239"/>
                  </a:lnTo>
                  <a:lnTo>
                    <a:pt x="436784" y="133782"/>
                  </a:lnTo>
                  <a:lnTo>
                    <a:pt x="429640" y="130301"/>
                  </a:lnTo>
                  <a:lnTo>
                    <a:pt x="423720" y="126491"/>
                  </a:lnTo>
                  <a:close/>
                </a:path>
                <a:path w="1129029" h="206375">
                  <a:moveTo>
                    <a:pt x="509475" y="18414"/>
                  </a:moveTo>
                  <a:lnTo>
                    <a:pt x="459104" y="18414"/>
                  </a:lnTo>
                  <a:lnTo>
                    <a:pt x="466867" y="18893"/>
                  </a:lnTo>
                  <a:lnTo>
                    <a:pt x="474345" y="20335"/>
                  </a:lnTo>
                  <a:lnTo>
                    <a:pt x="509777" y="48132"/>
                  </a:lnTo>
                  <a:lnTo>
                    <a:pt x="517746" y="78612"/>
                  </a:lnTo>
                  <a:lnTo>
                    <a:pt x="517278" y="85842"/>
                  </a:lnTo>
                  <a:lnTo>
                    <a:pt x="500364" y="120713"/>
                  </a:lnTo>
                  <a:lnTo>
                    <a:pt x="459358" y="138175"/>
                  </a:lnTo>
                  <a:lnTo>
                    <a:pt x="508758" y="138175"/>
                  </a:lnTo>
                  <a:lnTo>
                    <a:pt x="535699" y="93214"/>
                  </a:lnTo>
                  <a:lnTo>
                    <a:pt x="537082" y="77469"/>
                  </a:lnTo>
                  <a:lnTo>
                    <a:pt x="535678" y="62041"/>
                  </a:lnTo>
                  <a:lnTo>
                    <a:pt x="531463" y="47767"/>
                  </a:lnTo>
                  <a:lnTo>
                    <a:pt x="524438" y="34661"/>
                  </a:lnTo>
                  <a:lnTo>
                    <a:pt x="514585" y="22717"/>
                  </a:lnTo>
                  <a:lnTo>
                    <a:pt x="509475" y="18414"/>
                  </a:lnTo>
                  <a:close/>
                </a:path>
                <a:path w="1129029" h="206375">
                  <a:moveTo>
                    <a:pt x="460628" y="0"/>
                  </a:moveTo>
                  <a:lnTo>
                    <a:pt x="420741" y="12128"/>
                  </a:lnTo>
                  <a:lnTo>
                    <a:pt x="401827" y="30987"/>
                  </a:lnTo>
                  <a:lnTo>
                    <a:pt x="423004" y="30987"/>
                  </a:lnTo>
                  <a:lnTo>
                    <a:pt x="426404" y="28112"/>
                  </a:lnTo>
                  <a:lnTo>
                    <a:pt x="436324" y="22717"/>
                  </a:lnTo>
                  <a:lnTo>
                    <a:pt x="447220" y="19488"/>
                  </a:lnTo>
                  <a:lnTo>
                    <a:pt x="459104" y="18414"/>
                  </a:lnTo>
                  <a:lnTo>
                    <a:pt x="509475" y="18414"/>
                  </a:lnTo>
                  <a:lnTo>
                    <a:pt x="502812" y="12805"/>
                  </a:lnTo>
                  <a:lnTo>
                    <a:pt x="489902" y="5699"/>
                  </a:lnTo>
                  <a:lnTo>
                    <a:pt x="475849" y="1426"/>
                  </a:lnTo>
                  <a:lnTo>
                    <a:pt x="460628" y="0"/>
                  </a:lnTo>
                  <a:close/>
                </a:path>
                <a:path w="1129029" h="206375">
                  <a:moveTo>
                    <a:pt x="647953" y="0"/>
                  </a:moveTo>
                  <a:lnTo>
                    <a:pt x="601162" y="15805"/>
                  </a:lnTo>
                  <a:lnTo>
                    <a:pt x="576246" y="51673"/>
                  </a:lnTo>
                  <a:lnTo>
                    <a:pt x="571880" y="78231"/>
                  </a:lnTo>
                  <a:lnTo>
                    <a:pt x="573164" y="92876"/>
                  </a:lnTo>
                  <a:lnTo>
                    <a:pt x="592327" y="131952"/>
                  </a:lnTo>
                  <a:lnTo>
                    <a:pt x="631922" y="154330"/>
                  </a:lnTo>
                  <a:lnTo>
                    <a:pt x="649096" y="155828"/>
                  </a:lnTo>
                  <a:lnTo>
                    <a:pt x="657054" y="155517"/>
                  </a:lnTo>
                  <a:lnTo>
                    <a:pt x="696344" y="140747"/>
                  </a:lnTo>
                  <a:lnTo>
                    <a:pt x="699406" y="138175"/>
                  </a:lnTo>
                  <a:lnTo>
                    <a:pt x="647445" y="138175"/>
                  </a:lnTo>
                  <a:lnTo>
                    <a:pt x="636186" y="137150"/>
                  </a:lnTo>
                  <a:lnTo>
                    <a:pt x="601031" y="112879"/>
                  </a:lnTo>
                  <a:lnTo>
                    <a:pt x="591565" y="79374"/>
                  </a:lnTo>
                  <a:lnTo>
                    <a:pt x="724788" y="79374"/>
                  </a:lnTo>
                  <a:lnTo>
                    <a:pt x="723695" y="64849"/>
                  </a:lnTo>
                  <a:lnTo>
                    <a:pt x="723235" y="62864"/>
                  </a:lnTo>
                  <a:lnTo>
                    <a:pt x="593470" y="62864"/>
                  </a:lnTo>
                  <a:lnTo>
                    <a:pt x="596705" y="53314"/>
                  </a:lnTo>
                  <a:lnTo>
                    <a:pt x="627951" y="21748"/>
                  </a:lnTo>
                  <a:lnTo>
                    <a:pt x="648207" y="18287"/>
                  </a:lnTo>
                  <a:lnTo>
                    <a:pt x="698357" y="18287"/>
                  </a:lnTo>
                  <a:lnTo>
                    <a:pt x="696245" y="16127"/>
                  </a:lnTo>
                  <a:lnTo>
                    <a:pt x="682053" y="7159"/>
                  </a:lnTo>
                  <a:lnTo>
                    <a:pt x="665956" y="1787"/>
                  </a:lnTo>
                  <a:lnTo>
                    <a:pt x="647953" y="0"/>
                  </a:lnTo>
                  <a:close/>
                </a:path>
                <a:path w="1129029" h="206375">
                  <a:moveTo>
                    <a:pt x="703833" y="102742"/>
                  </a:moveTo>
                  <a:lnTo>
                    <a:pt x="676528" y="131698"/>
                  </a:lnTo>
                  <a:lnTo>
                    <a:pt x="669416" y="134238"/>
                  </a:lnTo>
                  <a:lnTo>
                    <a:pt x="662304" y="136905"/>
                  </a:lnTo>
                  <a:lnTo>
                    <a:pt x="654938" y="138175"/>
                  </a:lnTo>
                  <a:lnTo>
                    <a:pt x="699406" y="138175"/>
                  </a:lnTo>
                  <a:lnTo>
                    <a:pt x="719962" y="111251"/>
                  </a:lnTo>
                  <a:lnTo>
                    <a:pt x="703833" y="102742"/>
                  </a:lnTo>
                  <a:close/>
                </a:path>
                <a:path w="1129029" h="206375">
                  <a:moveTo>
                    <a:pt x="698357" y="18287"/>
                  </a:moveTo>
                  <a:lnTo>
                    <a:pt x="648207" y="18287"/>
                  </a:lnTo>
                  <a:lnTo>
                    <a:pt x="654782" y="18625"/>
                  </a:lnTo>
                  <a:lnTo>
                    <a:pt x="661177" y="19653"/>
                  </a:lnTo>
                  <a:lnTo>
                    <a:pt x="696190" y="43434"/>
                  </a:lnTo>
                  <a:lnTo>
                    <a:pt x="703833" y="62864"/>
                  </a:lnTo>
                  <a:lnTo>
                    <a:pt x="723235" y="62864"/>
                  </a:lnTo>
                  <a:lnTo>
                    <a:pt x="720613" y="51561"/>
                  </a:lnTo>
                  <a:lnTo>
                    <a:pt x="715544" y="39495"/>
                  </a:lnTo>
                  <a:lnTo>
                    <a:pt x="708532" y="28701"/>
                  </a:lnTo>
                  <a:lnTo>
                    <a:pt x="698357" y="18287"/>
                  </a:lnTo>
                  <a:close/>
                </a:path>
                <a:path w="1129029" h="206375">
                  <a:moveTo>
                    <a:pt x="931926" y="3809"/>
                  </a:moveTo>
                  <a:lnTo>
                    <a:pt x="912876" y="3809"/>
                  </a:lnTo>
                  <a:lnTo>
                    <a:pt x="912876" y="152018"/>
                  </a:lnTo>
                  <a:lnTo>
                    <a:pt x="915161" y="152018"/>
                  </a:lnTo>
                  <a:lnTo>
                    <a:pt x="953544" y="113410"/>
                  </a:lnTo>
                  <a:lnTo>
                    <a:pt x="931926" y="113410"/>
                  </a:lnTo>
                  <a:lnTo>
                    <a:pt x="931926" y="3809"/>
                  </a:lnTo>
                  <a:close/>
                </a:path>
                <a:path w="1129029" h="206375">
                  <a:moveTo>
                    <a:pt x="1042288" y="43306"/>
                  </a:moveTo>
                  <a:lnTo>
                    <a:pt x="1023238" y="43306"/>
                  </a:lnTo>
                  <a:lnTo>
                    <a:pt x="1023238" y="152018"/>
                  </a:lnTo>
                  <a:lnTo>
                    <a:pt x="1042288" y="152018"/>
                  </a:lnTo>
                  <a:lnTo>
                    <a:pt x="1042288" y="43306"/>
                  </a:lnTo>
                  <a:close/>
                </a:path>
                <a:path w="1129029" h="206375">
                  <a:moveTo>
                    <a:pt x="1042288" y="3809"/>
                  </a:moveTo>
                  <a:lnTo>
                    <a:pt x="1040764" y="3809"/>
                  </a:lnTo>
                  <a:lnTo>
                    <a:pt x="931926" y="113410"/>
                  </a:lnTo>
                  <a:lnTo>
                    <a:pt x="953544" y="113410"/>
                  </a:lnTo>
                  <a:lnTo>
                    <a:pt x="1023238" y="43306"/>
                  </a:lnTo>
                  <a:lnTo>
                    <a:pt x="1042288" y="43306"/>
                  </a:lnTo>
                  <a:lnTo>
                    <a:pt x="1042288" y="3809"/>
                  </a:lnTo>
                  <a:close/>
                </a:path>
                <a:path w="1129029" h="206375">
                  <a:moveTo>
                    <a:pt x="785621" y="3809"/>
                  </a:moveTo>
                  <a:lnTo>
                    <a:pt x="766571" y="3809"/>
                  </a:lnTo>
                  <a:lnTo>
                    <a:pt x="766571" y="152018"/>
                  </a:lnTo>
                  <a:lnTo>
                    <a:pt x="785621" y="152018"/>
                  </a:lnTo>
                  <a:lnTo>
                    <a:pt x="785621" y="88772"/>
                  </a:lnTo>
                  <a:lnTo>
                    <a:pt x="791590" y="83438"/>
                  </a:lnTo>
                  <a:lnTo>
                    <a:pt x="817592" y="83438"/>
                  </a:lnTo>
                  <a:lnTo>
                    <a:pt x="805687" y="71627"/>
                  </a:lnTo>
                  <a:lnTo>
                    <a:pt x="811742" y="66166"/>
                  </a:lnTo>
                  <a:lnTo>
                    <a:pt x="785621" y="66166"/>
                  </a:lnTo>
                  <a:lnTo>
                    <a:pt x="785621" y="3809"/>
                  </a:lnTo>
                  <a:close/>
                </a:path>
                <a:path w="1129029" h="206375">
                  <a:moveTo>
                    <a:pt x="817592" y="83438"/>
                  </a:moveTo>
                  <a:lnTo>
                    <a:pt x="791590" y="83438"/>
                  </a:lnTo>
                  <a:lnTo>
                    <a:pt x="859789" y="152018"/>
                  </a:lnTo>
                  <a:lnTo>
                    <a:pt x="886713" y="152018"/>
                  </a:lnTo>
                  <a:lnTo>
                    <a:pt x="817592" y="83438"/>
                  </a:lnTo>
                  <a:close/>
                </a:path>
                <a:path w="1129029" h="206375">
                  <a:moveTo>
                    <a:pt x="880871" y="3809"/>
                  </a:moveTo>
                  <a:lnTo>
                    <a:pt x="854328" y="3809"/>
                  </a:lnTo>
                  <a:lnTo>
                    <a:pt x="785621" y="66166"/>
                  </a:lnTo>
                  <a:lnTo>
                    <a:pt x="811742" y="66166"/>
                  </a:lnTo>
                  <a:lnTo>
                    <a:pt x="880871" y="3809"/>
                  </a:lnTo>
                  <a:close/>
                </a:path>
                <a:path w="1129029" h="206375">
                  <a:moveTo>
                    <a:pt x="311403" y="20319"/>
                  </a:moveTo>
                  <a:lnTo>
                    <a:pt x="292353" y="20319"/>
                  </a:lnTo>
                  <a:lnTo>
                    <a:pt x="292353" y="152018"/>
                  </a:lnTo>
                  <a:lnTo>
                    <a:pt x="311403" y="152018"/>
                  </a:lnTo>
                  <a:lnTo>
                    <a:pt x="311403" y="20319"/>
                  </a:lnTo>
                  <a:close/>
                </a:path>
                <a:path w="1129029" h="206375">
                  <a:moveTo>
                    <a:pt x="350646" y="3809"/>
                  </a:moveTo>
                  <a:lnTo>
                    <a:pt x="253110" y="3809"/>
                  </a:lnTo>
                  <a:lnTo>
                    <a:pt x="253110" y="20319"/>
                  </a:lnTo>
                  <a:lnTo>
                    <a:pt x="350646" y="20319"/>
                  </a:lnTo>
                  <a:lnTo>
                    <a:pt x="350646" y="3809"/>
                  </a:lnTo>
                  <a:close/>
                </a:path>
                <a:path w="1129029" h="206375">
                  <a:moveTo>
                    <a:pt x="19050" y="3809"/>
                  </a:moveTo>
                  <a:lnTo>
                    <a:pt x="0" y="3809"/>
                  </a:lnTo>
                  <a:lnTo>
                    <a:pt x="0" y="152018"/>
                  </a:lnTo>
                  <a:lnTo>
                    <a:pt x="221487" y="152018"/>
                  </a:lnTo>
                  <a:lnTo>
                    <a:pt x="221487" y="133984"/>
                  </a:lnTo>
                  <a:lnTo>
                    <a:pt x="19050" y="133984"/>
                  </a:lnTo>
                  <a:lnTo>
                    <a:pt x="19050" y="3809"/>
                  </a:lnTo>
                  <a:close/>
                </a:path>
                <a:path w="1129029" h="206375">
                  <a:moveTo>
                    <a:pt x="120268" y="3809"/>
                  </a:moveTo>
                  <a:lnTo>
                    <a:pt x="100837" y="3809"/>
                  </a:lnTo>
                  <a:lnTo>
                    <a:pt x="100837" y="133984"/>
                  </a:lnTo>
                  <a:lnTo>
                    <a:pt x="120268" y="133984"/>
                  </a:lnTo>
                  <a:lnTo>
                    <a:pt x="120268" y="3809"/>
                  </a:lnTo>
                  <a:close/>
                </a:path>
                <a:path w="1129029" h="206375">
                  <a:moveTo>
                    <a:pt x="221487" y="3809"/>
                  </a:moveTo>
                  <a:lnTo>
                    <a:pt x="201929" y="3809"/>
                  </a:lnTo>
                  <a:lnTo>
                    <a:pt x="201929" y="133984"/>
                  </a:lnTo>
                  <a:lnTo>
                    <a:pt x="221487" y="133984"/>
                  </a:lnTo>
                  <a:lnTo>
                    <a:pt x="221487" y="3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C5B462EA-096C-40FB-4068-ADA954A1982B}"/>
                </a:ext>
              </a:extLst>
            </p:cNvPr>
            <p:cNvSpPr/>
            <p:nvPr/>
          </p:nvSpPr>
          <p:spPr>
            <a:xfrm>
              <a:off x="10659872" y="3810508"/>
              <a:ext cx="728345" cy="157480"/>
            </a:xfrm>
            <a:custGeom>
              <a:avLst/>
              <a:gdLst/>
              <a:ahLst/>
              <a:cxnLst/>
              <a:rect l="l" t="t" r="r" b="b"/>
              <a:pathLst>
                <a:path w="728345" h="157479">
                  <a:moveTo>
                    <a:pt x="709549" y="96901"/>
                  </a:moveTo>
                  <a:lnTo>
                    <a:pt x="727963" y="105664"/>
                  </a:lnTo>
                  <a:lnTo>
                    <a:pt x="700277" y="157099"/>
                  </a:lnTo>
                  <a:lnTo>
                    <a:pt x="686816" y="151384"/>
                  </a:lnTo>
                  <a:lnTo>
                    <a:pt x="709549" y="96901"/>
                  </a:lnTo>
                  <a:close/>
                </a:path>
                <a:path w="728345" h="157479">
                  <a:moveTo>
                    <a:pt x="58547" y="127"/>
                  </a:moveTo>
                  <a:lnTo>
                    <a:pt x="16891" y="17399"/>
                  </a:lnTo>
                  <a:lnTo>
                    <a:pt x="0" y="60325"/>
                  </a:lnTo>
                  <a:lnTo>
                    <a:pt x="456" y="68568"/>
                  </a:lnTo>
                  <a:lnTo>
                    <a:pt x="22459" y="107751"/>
                  </a:lnTo>
                  <a:lnTo>
                    <a:pt x="58800" y="119888"/>
                  </a:lnTo>
                  <a:lnTo>
                    <a:pt x="66323" y="119389"/>
                  </a:lnTo>
                  <a:lnTo>
                    <a:pt x="104864" y="96476"/>
                  </a:lnTo>
                  <a:lnTo>
                    <a:pt x="117221" y="59817"/>
                  </a:lnTo>
                  <a:lnTo>
                    <a:pt x="116720" y="52026"/>
                  </a:lnTo>
                  <a:lnTo>
                    <a:pt x="99885" y="17287"/>
                  </a:lnTo>
                  <a:lnTo>
                    <a:pt x="58547" y="127"/>
                  </a:lnTo>
                  <a:close/>
                </a:path>
                <a:path w="728345" h="157479">
                  <a:moveTo>
                    <a:pt x="247650" y="0"/>
                  </a:moveTo>
                  <a:lnTo>
                    <a:pt x="210184" y="13970"/>
                  </a:lnTo>
                  <a:lnTo>
                    <a:pt x="192912" y="44577"/>
                  </a:lnTo>
                  <a:lnTo>
                    <a:pt x="303275" y="44577"/>
                  </a:lnTo>
                  <a:lnTo>
                    <a:pt x="280924" y="9271"/>
                  </a:lnTo>
                  <a:lnTo>
                    <a:pt x="247650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>
              <a:extLst>
                <a:ext uri="{FF2B5EF4-FFF2-40B4-BE49-F238E27FC236}">
                  <a16:creationId xmlns:a16="http://schemas.microsoft.com/office/drawing/2014/main" id="{2CAD0480-3B20-E895-2D47-05128E4DED4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021313" y="3791458"/>
              <a:ext cx="284861" cy="157353"/>
            </a:xfrm>
            <a:prstGeom prst="rect">
              <a:avLst/>
            </a:prstGeom>
          </p:spPr>
        </p:pic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FD9087E2-117C-D561-14CF-29592BD90959}"/>
                </a:ext>
              </a:extLst>
            </p:cNvPr>
            <p:cNvSpPr/>
            <p:nvPr/>
          </p:nvSpPr>
          <p:spPr>
            <a:xfrm>
              <a:off x="10259313" y="3792220"/>
              <a:ext cx="725170" cy="206375"/>
            </a:xfrm>
            <a:custGeom>
              <a:avLst/>
              <a:gdLst/>
              <a:ahLst/>
              <a:cxnLst/>
              <a:rect l="l" t="t" r="r" b="b"/>
              <a:pathLst>
                <a:path w="725170" h="206375">
                  <a:moveTo>
                    <a:pt x="253110" y="3809"/>
                  </a:moveTo>
                  <a:lnTo>
                    <a:pt x="350646" y="3809"/>
                  </a:lnTo>
                  <a:lnTo>
                    <a:pt x="350646" y="20319"/>
                  </a:lnTo>
                  <a:lnTo>
                    <a:pt x="311403" y="20319"/>
                  </a:lnTo>
                  <a:lnTo>
                    <a:pt x="311403" y="152018"/>
                  </a:lnTo>
                  <a:lnTo>
                    <a:pt x="292353" y="152018"/>
                  </a:lnTo>
                  <a:lnTo>
                    <a:pt x="292353" y="20319"/>
                  </a:lnTo>
                  <a:lnTo>
                    <a:pt x="253110" y="20319"/>
                  </a:lnTo>
                  <a:lnTo>
                    <a:pt x="253110" y="3809"/>
                  </a:lnTo>
                  <a:close/>
                </a:path>
                <a:path w="725170" h="206375">
                  <a:moveTo>
                    <a:pt x="0" y="3809"/>
                  </a:moveTo>
                  <a:lnTo>
                    <a:pt x="19050" y="3809"/>
                  </a:lnTo>
                  <a:lnTo>
                    <a:pt x="19050" y="133984"/>
                  </a:lnTo>
                  <a:lnTo>
                    <a:pt x="100837" y="133984"/>
                  </a:lnTo>
                  <a:lnTo>
                    <a:pt x="100837" y="3809"/>
                  </a:lnTo>
                  <a:lnTo>
                    <a:pt x="120268" y="3809"/>
                  </a:lnTo>
                  <a:lnTo>
                    <a:pt x="120268" y="133984"/>
                  </a:lnTo>
                  <a:lnTo>
                    <a:pt x="201929" y="133984"/>
                  </a:lnTo>
                  <a:lnTo>
                    <a:pt x="201929" y="3809"/>
                  </a:lnTo>
                  <a:lnTo>
                    <a:pt x="221487" y="3809"/>
                  </a:lnTo>
                  <a:lnTo>
                    <a:pt x="221487" y="152018"/>
                  </a:lnTo>
                  <a:lnTo>
                    <a:pt x="0" y="152018"/>
                  </a:lnTo>
                  <a:lnTo>
                    <a:pt x="0" y="3809"/>
                  </a:lnTo>
                  <a:close/>
                </a:path>
                <a:path w="725170" h="206375">
                  <a:moveTo>
                    <a:pt x="647953" y="0"/>
                  </a:moveTo>
                  <a:lnTo>
                    <a:pt x="696245" y="16127"/>
                  </a:lnTo>
                  <a:lnTo>
                    <a:pt x="720613" y="51561"/>
                  </a:lnTo>
                  <a:lnTo>
                    <a:pt x="724788" y="79374"/>
                  </a:lnTo>
                  <a:lnTo>
                    <a:pt x="591565" y="79374"/>
                  </a:lnTo>
                  <a:lnTo>
                    <a:pt x="592752" y="91733"/>
                  </a:lnTo>
                  <a:lnTo>
                    <a:pt x="616477" y="128906"/>
                  </a:lnTo>
                  <a:lnTo>
                    <a:pt x="647445" y="138175"/>
                  </a:lnTo>
                  <a:lnTo>
                    <a:pt x="654938" y="138175"/>
                  </a:lnTo>
                  <a:lnTo>
                    <a:pt x="662304" y="136905"/>
                  </a:lnTo>
                  <a:lnTo>
                    <a:pt x="669416" y="134238"/>
                  </a:lnTo>
                  <a:lnTo>
                    <a:pt x="676528" y="131698"/>
                  </a:lnTo>
                  <a:lnTo>
                    <a:pt x="703833" y="102742"/>
                  </a:lnTo>
                  <a:lnTo>
                    <a:pt x="719962" y="111251"/>
                  </a:lnTo>
                  <a:lnTo>
                    <a:pt x="690657" y="144652"/>
                  </a:lnTo>
                  <a:lnTo>
                    <a:pt x="649096" y="155828"/>
                  </a:lnTo>
                  <a:lnTo>
                    <a:pt x="631922" y="154330"/>
                  </a:lnTo>
                  <a:lnTo>
                    <a:pt x="592327" y="131952"/>
                  </a:lnTo>
                  <a:lnTo>
                    <a:pt x="573164" y="92876"/>
                  </a:lnTo>
                  <a:lnTo>
                    <a:pt x="571880" y="78231"/>
                  </a:lnTo>
                  <a:lnTo>
                    <a:pt x="572974" y="64589"/>
                  </a:lnTo>
                  <a:lnTo>
                    <a:pt x="589279" y="28066"/>
                  </a:lnTo>
                  <a:lnTo>
                    <a:pt x="630499" y="1760"/>
                  </a:lnTo>
                  <a:lnTo>
                    <a:pt x="647953" y="0"/>
                  </a:lnTo>
                  <a:close/>
                </a:path>
                <a:path w="725170" h="206375">
                  <a:moveTo>
                    <a:pt x="460628" y="0"/>
                  </a:moveTo>
                  <a:lnTo>
                    <a:pt x="502812" y="12805"/>
                  </a:lnTo>
                  <a:lnTo>
                    <a:pt x="531463" y="47767"/>
                  </a:lnTo>
                  <a:lnTo>
                    <a:pt x="537082" y="77469"/>
                  </a:lnTo>
                  <a:lnTo>
                    <a:pt x="535699" y="93214"/>
                  </a:lnTo>
                  <a:lnTo>
                    <a:pt x="514857" y="132968"/>
                  </a:lnTo>
                  <a:lnTo>
                    <a:pt x="476281" y="154400"/>
                  </a:lnTo>
                  <a:lnTo>
                    <a:pt x="461136" y="155828"/>
                  </a:lnTo>
                  <a:lnTo>
                    <a:pt x="452467" y="155356"/>
                  </a:lnTo>
                  <a:lnTo>
                    <a:pt x="414512" y="139287"/>
                  </a:lnTo>
                  <a:lnTo>
                    <a:pt x="401827" y="126491"/>
                  </a:lnTo>
                  <a:lnTo>
                    <a:pt x="401827" y="206120"/>
                  </a:lnTo>
                  <a:lnTo>
                    <a:pt x="382777" y="206120"/>
                  </a:lnTo>
                  <a:lnTo>
                    <a:pt x="382777" y="3809"/>
                  </a:lnTo>
                  <a:lnTo>
                    <a:pt x="401827" y="3809"/>
                  </a:lnTo>
                  <a:lnTo>
                    <a:pt x="401827" y="30987"/>
                  </a:lnTo>
                  <a:lnTo>
                    <a:pt x="407735" y="23748"/>
                  </a:lnTo>
                  <a:lnTo>
                    <a:pt x="443388" y="1920"/>
                  </a:lnTo>
                  <a:lnTo>
                    <a:pt x="451794" y="478"/>
                  </a:lnTo>
                  <a:lnTo>
                    <a:pt x="460628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>
              <a:extLst>
                <a:ext uri="{FF2B5EF4-FFF2-40B4-BE49-F238E27FC236}">
                  <a16:creationId xmlns:a16="http://schemas.microsoft.com/office/drawing/2014/main" id="{AC52C611-AE6C-CC07-F068-2B74E63E331B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49155" y="4049255"/>
              <a:ext cx="169951" cy="256806"/>
            </a:xfrm>
            <a:prstGeom prst="rect">
              <a:avLst/>
            </a:prstGeom>
          </p:spPr>
        </p:pic>
        <p:pic>
          <p:nvPicPr>
            <p:cNvPr id="60" name="object 60">
              <a:extLst>
                <a:ext uri="{FF2B5EF4-FFF2-40B4-BE49-F238E27FC236}">
                  <a16:creationId xmlns:a16="http://schemas.microsoft.com/office/drawing/2014/main" id="{5EA16064-90F1-A6FF-5287-A1B797755E34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69349" y="4069588"/>
              <a:ext cx="132588" cy="219456"/>
            </a:xfrm>
            <a:prstGeom prst="rect">
              <a:avLst/>
            </a:prstGeom>
          </p:spPr>
        </p:pic>
        <p:pic>
          <p:nvPicPr>
            <p:cNvPr id="61" name="object 61">
              <a:extLst>
                <a:ext uri="{FF2B5EF4-FFF2-40B4-BE49-F238E27FC236}">
                  <a16:creationId xmlns:a16="http://schemas.microsoft.com/office/drawing/2014/main" id="{C6229573-BB47-885B-830F-5086A144FF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5375" y="4171242"/>
              <a:ext cx="121157" cy="63191"/>
            </a:xfrm>
            <a:prstGeom prst="rect">
              <a:avLst/>
            </a:prstGeom>
          </p:spPr>
        </p:pic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F83A5CD6-001C-5B55-B33D-0A0CE6601F84}"/>
                </a:ext>
              </a:extLst>
            </p:cNvPr>
            <p:cNvSpPr/>
            <p:nvPr/>
          </p:nvSpPr>
          <p:spPr>
            <a:xfrm>
              <a:off x="9509251" y="419584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7EDA2FB0-86FF-0488-631D-63B80930DBE0}"/>
                </a:ext>
              </a:extLst>
            </p:cNvPr>
            <p:cNvSpPr/>
            <p:nvPr/>
          </p:nvSpPr>
          <p:spPr>
            <a:xfrm>
              <a:off x="9509251" y="419584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>
              <a:extLst>
                <a:ext uri="{FF2B5EF4-FFF2-40B4-BE49-F238E27FC236}">
                  <a16:creationId xmlns:a16="http://schemas.microsoft.com/office/drawing/2014/main" id="{E3BCD139-29B9-7313-5CB8-BF650444C54B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672827" y="4102608"/>
              <a:ext cx="589013" cy="253745"/>
            </a:xfrm>
            <a:prstGeom prst="rect">
              <a:avLst/>
            </a:prstGeom>
          </p:spPr>
        </p:pic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0E713246-A22D-BD71-4435-D8E8217CF6A0}"/>
                </a:ext>
              </a:extLst>
            </p:cNvPr>
            <p:cNvSpPr/>
            <p:nvPr/>
          </p:nvSpPr>
          <p:spPr>
            <a:xfrm>
              <a:off x="9697338" y="4127500"/>
              <a:ext cx="542925" cy="206375"/>
            </a:xfrm>
            <a:custGeom>
              <a:avLst/>
              <a:gdLst/>
              <a:ahLst/>
              <a:cxnLst/>
              <a:rect l="l" t="t" r="r" b="b"/>
              <a:pathLst>
                <a:path w="542925" h="206375">
                  <a:moveTo>
                    <a:pt x="524509" y="115188"/>
                  </a:moveTo>
                  <a:lnTo>
                    <a:pt x="501776" y="169672"/>
                  </a:lnTo>
                  <a:lnTo>
                    <a:pt x="515238" y="175387"/>
                  </a:lnTo>
                  <a:lnTo>
                    <a:pt x="542925" y="123951"/>
                  </a:lnTo>
                  <a:lnTo>
                    <a:pt x="524509" y="115188"/>
                  </a:lnTo>
                  <a:close/>
                </a:path>
                <a:path w="542925" h="206375">
                  <a:moveTo>
                    <a:pt x="77342" y="0"/>
                  </a:moveTo>
                  <a:lnTo>
                    <a:pt x="32444" y="13983"/>
                  </a:lnTo>
                  <a:lnTo>
                    <a:pt x="5127" y="49561"/>
                  </a:lnTo>
                  <a:lnTo>
                    <a:pt x="0" y="78231"/>
                  </a:lnTo>
                  <a:lnTo>
                    <a:pt x="1355" y="93279"/>
                  </a:lnTo>
                  <a:lnTo>
                    <a:pt x="21589" y="132587"/>
                  </a:lnTo>
                  <a:lnTo>
                    <a:pt x="61077" y="154376"/>
                  </a:lnTo>
                  <a:lnTo>
                    <a:pt x="77342" y="155829"/>
                  </a:lnTo>
                  <a:lnTo>
                    <a:pt x="93589" y="154376"/>
                  </a:lnTo>
                  <a:lnTo>
                    <a:pt x="108251" y="150018"/>
                  </a:lnTo>
                  <a:lnTo>
                    <a:pt x="121366" y="142755"/>
                  </a:lnTo>
                  <a:lnTo>
                    <a:pt x="127172" y="137668"/>
                  </a:lnTo>
                  <a:lnTo>
                    <a:pt x="77342" y="137668"/>
                  </a:lnTo>
                  <a:lnTo>
                    <a:pt x="69584" y="137191"/>
                  </a:lnTo>
                  <a:lnTo>
                    <a:pt x="31418" y="115260"/>
                  </a:lnTo>
                  <a:lnTo>
                    <a:pt x="19303" y="78739"/>
                  </a:lnTo>
                  <a:lnTo>
                    <a:pt x="20375" y="66716"/>
                  </a:lnTo>
                  <a:lnTo>
                    <a:pt x="45428" y="28527"/>
                  </a:lnTo>
                  <a:lnTo>
                    <a:pt x="77342" y="18668"/>
                  </a:lnTo>
                  <a:lnTo>
                    <a:pt x="127372" y="18668"/>
                  </a:lnTo>
                  <a:lnTo>
                    <a:pt x="122134" y="13930"/>
                  </a:lnTo>
                  <a:lnTo>
                    <a:pt x="108680" y="6191"/>
                  </a:lnTo>
                  <a:lnTo>
                    <a:pt x="93749" y="1547"/>
                  </a:lnTo>
                  <a:lnTo>
                    <a:pt x="77342" y="0"/>
                  </a:lnTo>
                  <a:close/>
                </a:path>
                <a:path w="542925" h="206375">
                  <a:moveTo>
                    <a:pt x="127372" y="18668"/>
                  </a:moveTo>
                  <a:lnTo>
                    <a:pt x="77342" y="18668"/>
                  </a:lnTo>
                  <a:lnTo>
                    <a:pt x="88749" y="19764"/>
                  </a:lnTo>
                  <a:lnTo>
                    <a:pt x="99345" y="23050"/>
                  </a:lnTo>
                  <a:lnTo>
                    <a:pt x="130968" y="55610"/>
                  </a:lnTo>
                  <a:lnTo>
                    <a:pt x="135254" y="78739"/>
                  </a:lnTo>
                  <a:lnTo>
                    <a:pt x="134776" y="86619"/>
                  </a:lnTo>
                  <a:lnTo>
                    <a:pt x="118348" y="120999"/>
                  </a:lnTo>
                  <a:lnTo>
                    <a:pt x="77342" y="137668"/>
                  </a:lnTo>
                  <a:lnTo>
                    <a:pt x="127172" y="137668"/>
                  </a:lnTo>
                  <a:lnTo>
                    <a:pt x="153203" y="93279"/>
                  </a:lnTo>
                  <a:lnTo>
                    <a:pt x="154558" y="78231"/>
                  </a:lnTo>
                  <a:lnTo>
                    <a:pt x="153292" y="63323"/>
                  </a:lnTo>
                  <a:lnTo>
                    <a:pt x="149478" y="49450"/>
                  </a:lnTo>
                  <a:lnTo>
                    <a:pt x="143093" y="36601"/>
                  </a:lnTo>
                  <a:lnTo>
                    <a:pt x="134111" y="24764"/>
                  </a:lnTo>
                  <a:lnTo>
                    <a:pt x="127372" y="18668"/>
                  </a:lnTo>
                  <a:close/>
                </a:path>
                <a:path w="542925" h="206375">
                  <a:moveTo>
                    <a:pt x="215518" y="3810"/>
                  </a:moveTo>
                  <a:lnTo>
                    <a:pt x="196468" y="3810"/>
                  </a:lnTo>
                  <a:lnTo>
                    <a:pt x="196468" y="206120"/>
                  </a:lnTo>
                  <a:lnTo>
                    <a:pt x="215518" y="206120"/>
                  </a:lnTo>
                  <a:lnTo>
                    <a:pt x="215518" y="126492"/>
                  </a:lnTo>
                  <a:lnTo>
                    <a:pt x="237411" y="126492"/>
                  </a:lnTo>
                  <a:lnTo>
                    <a:pt x="216090" y="94646"/>
                  </a:lnTo>
                  <a:lnTo>
                    <a:pt x="214249" y="78612"/>
                  </a:lnTo>
                  <a:lnTo>
                    <a:pt x="215298" y="66280"/>
                  </a:lnTo>
                  <a:lnTo>
                    <a:pt x="218455" y="55006"/>
                  </a:lnTo>
                  <a:lnTo>
                    <a:pt x="223732" y="44805"/>
                  </a:lnTo>
                  <a:lnTo>
                    <a:pt x="231139" y="35687"/>
                  </a:lnTo>
                  <a:lnTo>
                    <a:pt x="236695" y="30987"/>
                  </a:lnTo>
                  <a:lnTo>
                    <a:pt x="215518" y="30987"/>
                  </a:lnTo>
                  <a:lnTo>
                    <a:pt x="215518" y="3810"/>
                  </a:lnTo>
                  <a:close/>
                </a:path>
                <a:path w="542925" h="206375">
                  <a:moveTo>
                    <a:pt x="237411" y="126492"/>
                  </a:moveTo>
                  <a:lnTo>
                    <a:pt x="215518" y="126492"/>
                  </a:lnTo>
                  <a:lnTo>
                    <a:pt x="221688" y="133353"/>
                  </a:lnTo>
                  <a:lnTo>
                    <a:pt x="257857" y="153955"/>
                  </a:lnTo>
                  <a:lnTo>
                    <a:pt x="274827" y="155829"/>
                  </a:lnTo>
                  <a:lnTo>
                    <a:pt x="289972" y="154400"/>
                  </a:lnTo>
                  <a:lnTo>
                    <a:pt x="303974" y="150113"/>
                  </a:lnTo>
                  <a:lnTo>
                    <a:pt x="316833" y="142970"/>
                  </a:lnTo>
                  <a:lnTo>
                    <a:pt x="322449" y="138175"/>
                  </a:lnTo>
                  <a:lnTo>
                    <a:pt x="273050" y="138175"/>
                  </a:lnTo>
                  <a:lnTo>
                    <a:pt x="265242" y="137677"/>
                  </a:lnTo>
                  <a:lnTo>
                    <a:pt x="257809" y="136239"/>
                  </a:lnTo>
                  <a:lnTo>
                    <a:pt x="250475" y="133782"/>
                  </a:lnTo>
                  <a:lnTo>
                    <a:pt x="243331" y="130301"/>
                  </a:lnTo>
                  <a:lnTo>
                    <a:pt x="237411" y="126492"/>
                  </a:lnTo>
                  <a:close/>
                </a:path>
                <a:path w="542925" h="206375">
                  <a:moveTo>
                    <a:pt x="323166" y="18414"/>
                  </a:moveTo>
                  <a:lnTo>
                    <a:pt x="272795" y="18414"/>
                  </a:lnTo>
                  <a:lnTo>
                    <a:pt x="280558" y="18893"/>
                  </a:lnTo>
                  <a:lnTo>
                    <a:pt x="288035" y="20335"/>
                  </a:lnTo>
                  <a:lnTo>
                    <a:pt x="323468" y="48132"/>
                  </a:lnTo>
                  <a:lnTo>
                    <a:pt x="331437" y="78612"/>
                  </a:lnTo>
                  <a:lnTo>
                    <a:pt x="330969" y="85842"/>
                  </a:lnTo>
                  <a:lnTo>
                    <a:pt x="314055" y="120713"/>
                  </a:lnTo>
                  <a:lnTo>
                    <a:pt x="273050" y="138175"/>
                  </a:lnTo>
                  <a:lnTo>
                    <a:pt x="322449" y="138175"/>
                  </a:lnTo>
                  <a:lnTo>
                    <a:pt x="349390" y="93214"/>
                  </a:lnTo>
                  <a:lnTo>
                    <a:pt x="350774" y="77469"/>
                  </a:lnTo>
                  <a:lnTo>
                    <a:pt x="349369" y="62041"/>
                  </a:lnTo>
                  <a:lnTo>
                    <a:pt x="345154" y="47767"/>
                  </a:lnTo>
                  <a:lnTo>
                    <a:pt x="338129" y="34661"/>
                  </a:lnTo>
                  <a:lnTo>
                    <a:pt x="328276" y="22717"/>
                  </a:lnTo>
                  <a:lnTo>
                    <a:pt x="323166" y="18414"/>
                  </a:lnTo>
                  <a:close/>
                </a:path>
                <a:path w="542925" h="206375">
                  <a:moveTo>
                    <a:pt x="274319" y="0"/>
                  </a:moveTo>
                  <a:lnTo>
                    <a:pt x="234432" y="12128"/>
                  </a:lnTo>
                  <a:lnTo>
                    <a:pt x="215518" y="30987"/>
                  </a:lnTo>
                  <a:lnTo>
                    <a:pt x="236695" y="30987"/>
                  </a:lnTo>
                  <a:lnTo>
                    <a:pt x="240095" y="28112"/>
                  </a:lnTo>
                  <a:lnTo>
                    <a:pt x="250015" y="22717"/>
                  </a:lnTo>
                  <a:lnTo>
                    <a:pt x="260911" y="19488"/>
                  </a:lnTo>
                  <a:lnTo>
                    <a:pt x="272795" y="18414"/>
                  </a:lnTo>
                  <a:lnTo>
                    <a:pt x="323166" y="18414"/>
                  </a:lnTo>
                  <a:lnTo>
                    <a:pt x="316503" y="12805"/>
                  </a:lnTo>
                  <a:lnTo>
                    <a:pt x="303593" y="5699"/>
                  </a:lnTo>
                  <a:lnTo>
                    <a:pt x="289540" y="1426"/>
                  </a:lnTo>
                  <a:lnTo>
                    <a:pt x="274319" y="0"/>
                  </a:lnTo>
                  <a:close/>
                </a:path>
                <a:path w="542925" h="206375">
                  <a:moveTo>
                    <a:pt x="434466" y="20319"/>
                  </a:moveTo>
                  <a:lnTo>
                    <a:pt x="415416" y="20319"/>
                  </a:lnTo>
                  <a:lnTo>
                    <a:pt x="415416" y="152019"/>
                  </a:lnTo>
                  <a:lnTo>
                    <a:pt x="434466" y="152019"/>
                  </a:lnTo>
                  <a:lnTo>
                    <a:pt x="434466" y="20319"/>
                  </a:lnTo>
                  <a:close/>
                </a:path>
                <a:path w="542925" h="206375">
                  <a:moveTo>
                    <a:pt x="473709" y="3810"/>
                  </a:moveTo>
                  <a:lnTo>
                    <a:pt x="376174" y="3810"/>
                  </a:lnTo>
                  <a:lnTo>
                    <a:pt x="376174" y="20319"/>
                  </a:lnTo>
                  <a:lnTo>
                    <a:pt x="473709" y="20319"/>
                  </a:lnTo>
                  <a:lnTo>
                    <a:pt x="473709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28C9801C-AAA7-7954-43D6-22B6060C9911}"/>
                </a:ext>
              </a:extLst>
            </p:cNvPr>
            <p:cNvSpPr/>
            <p:nvPr/>
          </p:nvSpPr>
          <p:spPr>
            <a:xfrm>
              <a:off x="9697338" y="4127500"/>
              <a:ext cx="542925" cy="206375"/>
            </a:xfrm>
            <a:custGeom>
              <a:avLst/>
              <a:gdLst/>
              <a:ahLst/>
              <a:cxnLst/>
              <a:rect l="l" t="t" r="r" b="b"/>
              <a:pathLst>
                <a:path w="542925" h="206375">
                  <a:moveTo>
                    <a:pt x="524509" y="115188"/>
                  </a:moveTo>
                  <a:lnTo>
                    <a:pt x="542925" y="123951"/>
                  </a:lnTo>
                  <a:lnTo>
                    <a:pt x="515238" y="175387"/>
                  </a:lnTo>
                  <a:lnTo>
                    <a:pt x="501776" y="169672"/>
                  </a:lnTo>
                  <a:lnTo>
                    <a:pt x="524509" y="115188"/>
                  </a:lnTo>
                  <a:close/>
                </a:path>
                <a:path w="542925" h="206375">
                  <a:moveTo>
                    <a:pt x="77342" y="18668"/>
                  </a:moveTo>
                  <a:lnTo>
                    <a:pt x="36449" y="36194"/>
                  </a:lnTo>
                  <a:lnTo>
                    <a:pt x="19303" y="78739"/>
                  </a:lnTo>
                  <a:lnTo>
                    <a:pt x="19802" y="86619"/>
                  </a:lnTo>
                  <a:lnTo>
                    <a:pt x="36337" y="120999"/>
                  </a:lnTo>
                  <a:lnTo>
                    <a:pt x="77342" y="137668"/>
                  </a:lnTo>
                  <a:lnTo>
                    <a:pt x="85084" y="137191"/>
                  </a:lnTo>
                  <a:lnTo>
                    <a:pt x="123267" y="115260"/>
                  </a:lnTo>
                  <a:lnTo>
                    <a:pt x="135254" y="78739"/>
                  </a:lnTo>
                  <a:lnTo>
                    <a:pt x="134183" y="66716"/>
                  </a:lnTo>
                  <a:lnTo>
                    <a:pt x="109132" y="28527"/>
                  </a:lnTo>
                  <a:lnTo>
                    <a:pt x="77342" y="18668"/>
                  </a:lnTo>
                  <a:close/>
                </a:path>
                <a:path w="542925" h="206375">
                  <a:moveTo>
                    <a:pt x="272795" y="18414"/>
                  </a:moveTo>
                  <a:lnTo>
                    <a:pt x="231139" y="35687"/>
                  </a:lnTo>
                  <a:lnTo>
                    <a:pt x="214249" y="78612"/>
                  </a:lnTo>
                  <a:lnTo>
                    <a:pt x="214705" y="86856"/>
                  </a:lnTo>
                  <a:lnTo>
                    <a:pt x="236708" y="126039"/>
                  </a:lnTo>
                  <a:lnTo>
                    <a:pt x="273050" y="138175"/>
                  </a:lnTo>
                  <a:lnTo>
                    <a:pt x="280572" y="137677"/>
                  </a:lnTo>
                  <a:lnTo>
                    <a:pt x="319113" y="114764"/>
                  </a:lnTo>
                  <a:lnTo>
                    <a:pt x="331469" y="78105"/>
                  </a:lnTo>
                  <a:lnTo>
                    <a:pt x="330969" y="70314"/>
                  </a:lnTo>
                  <a:lnTo>
                    <a:pt x="314134" y="35575"/>
                  </a:lnTo>
                  <a:lnTo>
                    <a:pt x="272795" y="18414"/>
                  </a:lnTo>
                  <a:close/>
                </a:path>
                <a:path w="542925" h="206375">
                  <a:moveTo>
                    <a:pt x="376174" y="3810"/>
                  </a:moveTo>
                  <a:lnTo>
                    <a:pt x="473709" y="3810"/>
                  </a:lnTo>
                  <a:lnTo>
                    <a:pt x="473709" y="20319"/>
                  </a:lnTo>
                  <a:lnTo>
                    <a:pt x="434466" y="20319"/>
                  </a:lnTo>
                  <a:lnTo>
                    <a:pt x="434466" y="152019"/>
                  </a:lnTo>
                  <a:lnTo>
                    <a:pt x="415416" y="152019"/>
                  </a:lnTo>
                  <a:lnTo>
                    <a:pt x="415416" y="20319"/>
                  </a:lnTo>
                  <a:lnTo>
                    <a:pt x="376174" y="20319"/>
                  </a:lnTo>
                  <a:lnTo>
                    <a:pt x="376174" y="3810"/>
                  </a:lnTo>
                  <a:close/>
                </a:path>
                <a:path w="542925" h="206375">
                  <a:moveTo>
                    <a:pt x="274319" y="0"/>
                  </a:moveTo>
                  <a:lnTo>
                    <a:pt x="316503" y="12805"/>
                  </a:lnTo>
                  <a:lnTo>
                    <a:pt x="345154" y="47767"/>
                  </a:lnTo>
                  <a:lnTo>
                    <a:pt x="350774" y="77469"/>
                  </a:lnTo>
                  <a:lnTo>
                    <a:pt x="349390" y="93214"/>
                  </a:lnTo>
                  <a:lnTo>
                    <a:pt x="328549" y="132969"/>
                  </a:lnTo>
                  <a:lnTo>
                    <a:pt x="289972" y="154400"/>
                  </a:lnTo>
                  <a:lnTo>
                    <a:pt x="274827" y="155829"/>
                  </a:lnTo>
                  <a:lnTo>
                    <a:pt x="266158" y="155356"/>
                  </a:lnTo>
                  <a:lnTo>
                    <a:pt x="228203" y="139287"/>
                  </a:lnTo>
                  <a:lnTo>
                    <a:pt x="215518" y="126492"/>
                  </a:lnTo>
                  <a:lnTo>
                    <a:pt x="215518" y="206120"/>
                  </a:lnTo>
                  <a:lnTo>
                    <a:pt x="196468" y="206120"/>
                  </a:lnTo>
                  <a:lnTo>
                    <a:pt x="196468" y="3810"/>
                  </a:lnTo>
                  <a:lnTo>
                    <a:pt x="215518" y="3810"/>
                  </a:lnTo>
                  <a:lnTo>
                    <a:pt x="215518" y="30987"/>
                  </a:lnTo>
                  <a:lnTo>
                    <a:pt x="221426" y="23749"/>
                  </a:lnTo>
                  <a:lnTo>
                    <a:pt x="257079" y="1920"/>
                  </a:lnTo>
                  <a:lnTo>
                    <a:pt x="265485" y="478"/>
                  </a:lnTo>
                  <a:lnTo>
                    <a:pt x="274319" y="0"/>
                  </a:lnTo>
                  <a:close/>
                </a:path>
                <a:path w="542925" h="206375">
                  <a:moveTo>
                    <a:pt x="77342" y="0"/>
                  </a:moveTo>
                  <a:lnTo>
                    <a:pt x="122134" y="13930"/>
                  </a:lnTo>
                  <a:lnTo>
                    <a:pt x="149478" y="49450"/>
                  </a:lnTo>
                  <a:lnTo>
                    <a:pt x="154558" y="78231"/>
                  </a:lnTo>
                  <a:lnTo>
                    <a:pt x="153203" y="93279"/>
                  </a:lnTo>
                  <a:lnTo>
                    <a:pt x="132968" y="132587"/>
                  </a:lnTo>
                  <a:lnTo>
                    <a:pt x="93589" y="154376"/>
                  </a:lnTo>
                  <a:lnTo>
                    <a:pt x="77342" y="155829"/>
                  </a:lnTo>
                  <a:lnTo>
                    <a:pt x="61077" y="154376"/>
                  </a:lnTo>
                  <a:lnTo>
                    <a:pt x="21589" y="132587"/>
                  </a:lnTo>
                  <a:lnTo>
                    <a:pt x="1355" y="93279"/>
                  </a:lnTo>
                  <a:lnTo>
                    <a:pt x="0" y="78231"/>
                  </a:lnTo>
                  <a:lnTo>
                    <a:pt x="1283" y="63396"/>
                  </a:lnTo>
                  <a:lnTo>
                    <a:pt x="20446" y="24892"/>
                  </a:lnTo>
                  <a:lnTo>
                    <a:pt x="60916" y="1549"/>
                  </a:lnTo>
                  <a:lnTo>
                    <a:pt x="77342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BF813DAC-D5AE-9B2D-967B-0223A11057B1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50679" y="4390656"/>
              <a:ext cx="172948" cy="250685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A4C2CD3E-63BA-C2CA-C640-8A66BE0DE91C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70491" y="4409821"/>
              <a:ext cx="136271" cy="214503"/>
            </a:xfrm>
            <a:prstGeom prst="rect">
              <a:avLst/>
            </a:prstGeom>
          </p:spPr>
        </p:pic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84CA1D62-21F0-2559-F79C-ECC92338B3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5375" y="4506522"/>
              <a:ext cx="121157" cy="63191"/>
            </a:xfrm>
            <a:prstGeom prst="rect">
              <a:avLst/>
            </a:prstGeom>
          </p:spPr>
        </p:pic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C61932F8-5D95-463B-0C3F-3D89BC1A1290}"/>
                </a:ext>
              </a:extLst>
            </p:cNvPr>
            <p:cNvSpPr/>
            <p:nvPr/>
          </p:nvSpPr>
          <p:spPr>
            <a:xfrm>
              <a:off x="9509251" y="453112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509A69FD-2879-1E52-B180-0128678AF2D9}"/>
                </a:ext>
              </a:extLst>
            </p:cNvPr>
            <p:cNvSpPr/>
            <p:nvPr/>
          </p:nvSpPr>
          <p:spPr>
            <a:xfrm>
              <a:off x="9509251" y="453112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FF993E05-BEB0-7D49-A36A-DD9C53947D15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680448" y="4381512"/>
              <a:ext cx="1037081" cy="310121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DE7066B2-F2F2-4AA1-649A-C357550F1C1F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700005" y="4401058"/>
              <a:ext cx="1000506" cy="272415"/>
            </a:xfrm>
            <a:prstGeom prst="rect">
              <a:avLst/>
            </a:prstGeom>
          </p:spPr>
        </p:pic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5EDC2CB6-7D44-68A8-BD72-CEB4BB99023E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40012" y="4719815"/>
              <a:ext cx="182092" cy="256806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14881F20-64CF-FA06-145D-832A4B0ED19C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59950" y="4740148"/>
              <a:ext cx="144779" cy="219456"/>
            </a:xfrm>
            <a:prstGeom prst="rect">
              <a:avLst/>
            </a:prstGeom>
          </p:spPr>
        </p:pic>
        <p:pic>
          <p:nvPicPr>
            <p:cNvPr id="76" name="object 76">
              <a:extLst>
                <a:ext uri="{FF2B5EF4-FFF2-40B4-BE49-F238E27FC236}">
                  <a16:creationId xmlns:a16="http://schemas.microsoft.com/office/drawing/2014/main" id="{E0085995-7F6D-7DA5-259A-BAF69D82871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5375" y="4841802"/>
              <a:ext cx="121157" cy="63191"/>
            </a:xfrm>
            <a:prstGeom prst="rect">
              <a:avLst/>
            </a:prstGeom>
          </p:spPr>
        </p:pic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FEE8826C-31DE-3446-DFE7-3E135FFD0C65}"/>
                </a:ext>
              </a:extLst>
            </p:cNvPr>
            <p:cNvSpPr/>
            <p:nvPr/>
          </p:nvSpPr>
          <p:spPr>
            <a:xfrm>
              <a:off x="9509251" y="486640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04EF3E1F-B184-4741-22F1-FB06A4F14AFB}"/>
                </a:ext>
              </a:extLst>
            </p:cNvPr>
            <p:cNvSpPr/>
            <p:nvPr/>
          </p:nvSpPr>
          <p:spPr>
            <a:xfrm>
              <a:off x="9509251" y="486640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>
              <a:extLst>
                <a:ext uri="{FF2B5EF4-FFF2-40B4-BE49-F238E27FC236}">
                  <a16:creationId xmlns:a16="http://schemas.microsoft.com/office/drawing/2014/main" id="{862CB208-7C1A-6355-B756-BEB9D7983F36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672827" y="4773168"/>
              <a:ext cx="2408681" cy="253745"/>
            </a:xfrm>
            <a:prstGeom prst="rect">
              <a:avLst/>
            </a:prstGeom>
          </p:spPr>
        </p:pic>
        <p:pic>
          <p:nvPicPr>
            <p:cNvPr id="80" name="object 80">
              <a:extLst>
                <a:ext uri="{FF2B5EF4-FFF2-40B4-BE49-F238E27FC236}">
                  <a16:creationId xmlns:a16="http://schemas.microsoft.com/office/drawing/2014/main" id="{DDC72710-38FF-30F0-8D1E-D26ED53133E5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692766" y="4793488"/>
              <a:ext cx="2371725" cy="215265"/>
            </a:xfrm>
            <a:prstGeom prst="rect">
              <a:avLst/>
            </a:prstGeom>
          </p:spPr>
        </p:pic>
        <p:pic>
          <p:nvPicPr>
            <p:cNvPr id="81" name="object 81">
              <a:extLst>
                <a:ext uri="{FF2B5EF4-FFF2-40B4-BE49-F238E27FC236}">
                  <a16:creationId xmlns:a16="http://schemas.microsoft.com/office/drawing/2014/main" id="{2A93D4D5-F1AA-FC96-151D-44A526D15F7B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244584" y="5055095"/>
              <a:ext cx="169951" cy="256806"/>
            </a:xfrm>
            <a:prstGeom prst="rect">
              <a:avLst/>
            </a:prstGeom>
          </p:spPr>
        </p:pic>
        <p:pic>
          <p:nvPicPr>
            <p:cNvPr id="82" name="object 82">
              <a:extLst>
                <a:ext uri="{FF2B5EF4-FFF2-40B4-BE49-F238E27FC236}">
                  <a16:creationId xmlns:a16="http://schemas.microsoft.com/office/drawing/2014/main" id="{B98E687C-40B3-EEF1-6837-0A7AEEEBB3DE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264141" y="5075427"/>
              <a:ext cx="132460" cy="219456"/>
            </a:xfrm>
            <a:prstGeom prst="rect">
              <a:avLst/>
            </a:prstGeom>
          </p:spPr>
        </p:pic>
        <p:pic>
          <p:nvPicPr>
            <p:cNvPr id="83" name="object 83">
              <a:extLst>
                <a:ext uri="{FF2B5EF4-FFF2-40B4-BE49-F238E27FC236}">
                  <a16:creationId xmlns:a16="http://schemas.microsoft.com/office/drawing/2014/main" id="{36942459-5CB1-407A-0DD8-C3D22BC7F79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5375" y="5177082"/>
              <a:ext cx="121157" cy="63191"/>
            </a:xfrm>
            <a:prstGeom prst="rect">
              <a:avLst/>
            </a:prstGeom>
          </p:spPr>
        </p:pic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4083720F-DB1A-C1E5-D193-424C51A16C17}"/>
                </a:ext>
              </a:extLst>
            </p:cNvPr>
            <p:cNvSpPr/>
            <p:nvPr/>
          </p:nvSpPr>
          <p:spPr>
            <a:xfrm>
              <a:off x="9509251" y="520168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6C414326-A0E4-9D5E-3DB2-37373558E26A}"/>
                </a:ext>
              </a:extLst>
            </p:cNvPr>
            <p:cNvSpPr/>
            <p:nvPr/>
          </p:nvSpPr>
          <p:spPr>
            <a:xfrm>
              <a:off x="9509251" y="520168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>
              <a:extLst>
                <a:ext uri="{FF2B5EF4-FFF2-40B4-BE49-F238E27FC236}">
                  <a16:creationId xmlns:a16="http://schemas.microsoft.com/office/drawing/2014/main" id="{130D8BB9-6E85-25BB-7208-7183FFCC576A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672827" y="5052072"/>
              <a:ext cx="1788414" cy="310121"/>
            </a:xfrm>
            <a:prstGeom prst="rect">
              <a:avLst/>
            </a:prstGeom>
          </p:spPr>
        </p:pic>
        <p:pic>
          <p:nvPicPr>
            <p:cNvPr id="87" name="object 87">
              <a:extLst>
                <a:ext uri="{FF2B5EF4-FFF2-40B4-BE49-F238E27FC236}">
                  <a16:creationId xmlns:a16="http://schemas.microsoft.com/office/drawing/2014/main" id="{03DFEF7D-0516-C7FE-08FB-63BDED59B4CA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692766" y="5072252"/>
              <a:ext cx="1751456" cy="271780"/>
            </a:xfrm>
            <a:prstGeom prst="rect">
              <a:avLst/>
            </a:prstGeom>
          </p:spPr>
        </p:pic>
        <p:pic>
          <p:nvPicPr>
            <p:cNvPr id="88" name="object 88">
              <a:extLst>
                <a:ext uri="{FF2B5EF4-FFF2-40B4-BE49-F238E27FC236}">
                  <a16:creationId xmlns:a16="http://schemas.microsoft.com/office/drawing/2014/main" id="{9980F2E7-6D99-DD22-7661-BCECCE0200BD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270491" y="5396484"/>
              <a:ext cx="258318" cy="246113"/>
            </a:xfrm>
            <a:prstGeom prst="rect">
              <a:avLst/>
            </a:prstGeom>
          </p:spPr>
        </p:pic>
        <p:pic>
          <p:nvPicPr>
            <p:cNvPr id="89" name="object 89">
              <a:extLst>
                <a:ext uri="{FF2B5EF4-FFF2-40B4-BE49-F238E27FC236}">
                  <a16:creationId xmlns:a16="http://schemas.microsoft.com/office/drawing/2014/main" id="{C3D5DB01-6A2C-E2AA-564D-FECD296A60DC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90176" y="5415660"/>
              <a:ext cx="220472" cy="209499"/>
            </a:xfrm>
            <a:prstGeom prst="rect">
              <a:avLst/>
            </a:prstGeom>
          </p:spPr>
        </p:pic>
        <p:pic>
          <p:nvPicPr>
            <p:cNvPr id="90" name="object 90">
              <a:extLst>
                <a:ext uri="{FF2B5EF4-FFF2-40B4-BE49-F238E27FC236}">
                  <a16:creationId xmlns:a16="http://schemas.microsoft.com/office/drawing/2014/main" id="{97275B10-43B8-A023-96E0-F939D8017E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8443" y="5512362"/>
              <a:ext cx="121157" cy="63191"/>
            </a:xfrm>
            <a:prstGeom prst="rect">
              <a:avLst/>
            </a:prstGeom>
          </p:spPr>
        </p:pic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46D58BDE-FA74-4952-5778-DB6A4127D8EA}"/>
                </a:ext>
              </a:extLst>
            </p:cNvPr>
            <p:cNvSpPr/>
            <p:nvPr/>
          </p:nvSpPr>
          <p:spPr>
            <a:xfrm>
              <a:off x="9672320" y="5536969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36EBD58A-AEF3-9FAA-F7FB-808902940B4D}"/>
                </a:ext>
              </a:extLst>
            </p:cNvPr>
            <p:cNvSpPr/>
            <p:nvPr/>
          </p:nvSpPr>
          <p:spPr>
            <a:xfrm>
              <a:off x="9672320" y="5536969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>
              <a:extLst>
                <a:ext uri="{FF2B5EF4-FFF2-40B4-BE49-F238E27FC236}">
                  <a16:creationId xmlns:a16="http://schemas.microsoft.com/office/drawing/2014/main" id="{98A97F8C-7212-45B6-6DCD-87267BD25D31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841991" y="5387340"/>
              <a:ext cx="453402" cy="278117"/>
            </a:xfrm>
            <a:prstGeom prst="rect">
              <a:avLst/>
            </a:prstGeom>
          </p:spPr>
        </p:pic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C874FBEA-4FE3-4BC2-7530-3F5728D1A3F6}"/>
                </a:ext>
              </a:extLst>
            </p:cNvPr>
            <p:cNvSpPr/>
            <p:nvPr/>
          </p:nvSpPr>
          <p:spPr>
            <a:xfrm>
              <a:off x="9866122" y="5411470"/>
              <a:ext cx="407670" cy="233045"/>
            </a:xfrm>
            <a:custGeom>
              <a:avLst/>
              <a:gdLst/>
              <a:ahLst/>
              <a:cxnLst/>
              <a:rect l="l" t="t" r="r" b="b"/>
              <a:pathLst>
                <a:path w="407670" h="233045">
                  <a:moveTo>
                    <a:pt x="389254" y="172338"/>
                  </a:moveTo>
                  <a:lnTo>
                    <a:pt x="366522" y="226821"/>
                  </a:lnTo>
                  <a:lnTo>
                    <a:pt x="379983" y="232536"/>
                  </a:lnTo>
                  <a:lnTo>
                    <a:pt x="407670" y="181063"/>
                  </a:lnTo>
                  <a:lnTo>
                    <a:pt x="389254" y="172338"/>
                  </a:lnTo>
                  <a:close/>
                </a:path>
                <a:path w="407670" h="233045">
                  <a:moveTo>
                    <a:pt x="243077" y="60959"/>
                  </a:moveTo>
                  <a:lnTo>
                    <a:pt x="224408" y="60959"/>
                  </a:lnTo>
                  <a:lnTo>
                    <a:pt x="224506" y="99474"/>
                  </a:lnTo>
                  <a:lnTo>
                    <a:pt x="241518" y="135649"/>
                  </a:lnTo>
                  <a:lnTo>
                    <a:pt x="268985" y="142239"/>
                  </a:lnTo>
                  <a:lnTo>
                    <a:pt x="302386" y="142239"/>
                  </a:lnTo>
                  <a:lnTo>
                    <a:pt x="302386" y="209118"/>
                  </a:lnTo>
                  <a:lnTo>
                    <a:pt x="321436" y="209118"/>
                  </a:lnTo>
                  <a:lnTo>
                    <a:pt x="321436" y="125983"/>
                  </a:lnTo>
                  <a:lnTo>
                    <a:pt x="263271" y="125983"/>
                  </a:lnTo>
                  <a:lnTo>
                    <a:pt x="255270" y="123951"/>
                  </a:lnTo>
                  <a:lnTo>
                    <a:pt x="243077" y="87756"/>
                  </a:lnTo>
                  <a:lnTo>
                    <a:pt x="243077" y="60959"/>
                  </a:lnTo>
                  <a:close/>
                </a:path>
                <a:path w="407670" h="233045">
                  <a:moveTo>
                    <a:pt x="321436" y="60959"/>
                  </a:moveTo>
                  <a:lnTo>
                    <a:pt x="302386" y="60959"/>
                  </a:lnTo>
                  <a:lnTo>
                    <a:pt x="302386" y="125983"/>
                  </a:lnTo>
                  <a:lnTo>
                    <a:pt x="321436" y="125983"/>
                  </a:lnTo>
                  <a:lnTo>
                    <a:pt x="321436" y="60959"/>
                  </a:lnTo>
                  <a:close/>
                </a:path>
                <a:path w="407670" h="233045">
                  <a:moveTo>
                    <a:pt x="188468" y="60959"/>
                  </a:moveTo>
                  <a:lnTo>
                    <a:pt x="169418" y="60959"/>
                  </a:lnTo>
                  <a:lnTo>
                    <a:pt x="169418" y="209118"/>
                  </a:lnTo>
                  <a:lnTo>
                    <a:pt x="188468" y="209118"/>
                  </a:lnTo>
                  <a:lnTo>
                    <a:pt x="188468" y="60959"/>
                  </a:lnTo>
                  <a:close/>
                </a:path>
                <a:path w="407670" h="233045">
                  <a:moveTo>
                    <a:pt x="124332" y="60959"/>
                  </a:moveTo>
                  <a:lnTo>
                    <a:pt x="0" y="60959"/>
                  </a:lnTo>
                  <a:lnTo>
                    <a:pt x="0" y="209118"/>
                  </a:lnTo>
                  <a:lnTo>
                    <a:pt x="19050" y="209118"/>
                  </a:lnTo>
                  <a:lnTo>
                    <a:pt x="19050" y="78866"/>
                  </a:lnTo>
                  <a:lnTo>
                    <a:pt x="124332" y="78866"/>
                  </a:lnTo>
                  <a:lnTo>
                    <a:pt x="124332" y="60959"/>
                  </a:lnTo>
                  <a:close/>
                </a:path>
                <a:path w="407670" h="233045">
                  <a:moveTo>
                    <a:pt x="124332" y="78866"/>
                  </a:moveTo>
                  <a:lnTo>
                    <a:pt x="105282" y="78866"/>
                  </a:lnTo>
                  <a:lnTo>
                    <a:pt x="105282" y="209118"/>
                  </a:lnTo>
                  <a:lnTo>
                    <a:pt x="124332" y="209118"/>
                  </a:lnTo>
                  <a:lnTo>
                    <a:pt x="124332" y="78866"/>
                  </a:lnTo>
                  <a:close/>
                </a:path>
                <a:path w="407670" h="233045">
                  <a:moveTo>
                    <a:pt x="183133" y="0"/>
                  </a:moveTo>
                  <a:lnTo>
                    <a:pt x="174625" y="0"/>
                  </a:lnTo>
                  <a:lnTo>
                    <a:pt x="170942" y="1523"/>
                  </a:lnTo>
                  <a:lnTo>
                    <a:pt x="167894" y="4571"/>
                  </a:lnTo>
                  <a:lnTo>
                    <a:pt x="164719" y="7619"/>
                  </a:lnTo>
                  <a:lnTo>
                    <a:pt x="163195" y="11429"/>
                  </a:lnTo>
                  <a:lnTo>
                    <a:pt x="163195" y="20065"/>
                  </a:lnTo>
                  <a:lnTo>
                    <a:pt x="164719" y="23748"/>
                  </a:lnTo>
                  <a:lnTo>
                    <a:pt x="167894" y="26796"/>
                  </a:lnTo>
                  <a:lnTo>
                    <a:pt x="170942" y="29844"/>
                  </a:lnTo>
                  <a:lnTo>
                    <a:pt x="174625" y="31368"/>
                  </a:lnTo>
                  <a:lnTo>
                    <a:pt x="183133" y="31368"/>
                  </a:lnTo>
                  <a:lnTo>
                    <a:pt x="186817" y="29844"/>
                  </a:lnTo>
                  <a:lnTo>
                    <a:pt x="189992" y="26796"/>
                  </a:lnTo>
                  <a:lnTo>
                    <a:pt x="193039" y="23748"/>
                  </a:lnTo>
                  <a:lnTo>
                    <a:pt x="194563" y="20065"/>
                  </a:lnTo>
                  <a:lnTo>
                    <a:pt x="194563" y="11429"/>
                  </a:lnTo>
                  <a:lnTo>
                    <a:pt x="193039" y="7619"/>
                  </a:lnTo>
                  <a:lnTo>
                    <a:pt x="189992" y="4571"/>
                  </a:lnTo>
                  <a:lnTo>
                    <a:pt x="186817" y="1523"/>
                  </a:lnTo>
                  <a:lnTo>
                    <a:pt x="183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EC3A00C0-5AB1-8157-1960-F5640FDBC38A}"/>
                </a:ext>
              </a:extLst>
            </p:cNvPr>
            <p:cNvSpPr/>
            <p:nvPr/>
          </p:nvSpPr>
          <p:spPr>
            <a:xfrm>
              <a:off x="10232643" y="5583809"/>
              <a:ext cx="41275" cy="60325"/>
            </a:xfrm>
            <a:custGeom>
              <a:avLst/>
              <a:gdLst/>
              <a:ahLst/>
              <a:cxnLst/>
              <a:rect l="l" t="t" r="r" b="b"/>
              <a:pathLst>
                <a:path w="41275" h="60325">
                  <a:moveTo>
                    <a:pt x="22732" y="0"/>
                  </a:moveTo>
                  <a:lnTo>
                    <a:pt x="41148" y="8724"/>
                  </a:lnTo>
                  <a:lnTo>
                    <a:pt x="13461" y="60197"/>
                  </a:lnTo>
                  <a:lnTo>
                    <a:pt x="0" y="54482"/>
                  </a:lnTo>
                  <a:lnTo>
                    <a:pt x="22732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>
              <a:extLst>
                <a:ext uri="{FF2B5EF4-FFF2-40B4-BE49-F238E27FC236}">
                  <a16:creationId xmlns:a16="http://schemas.microsoft.com/office/drawing/2014/main" id="{D14232EC-F164-F057-9A54-EA16982AE421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085959" y="5467858"/>
              <a:ext cx="106172" cy="157302"/>
            </a:xfrm>
            <a:prstGeom prst="rect">
              <a:avLst/>
            </a:prstGeom>
          </p:spPr>
        </p:pic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4D4B9D07-C807-8170-07AF-E5E45B93E10E}"/>
                </a:ext>
              </a:extLst>
            </p:cNvPr>
            <p:cNvSpPr/>
            <p:nvPr/>
          </p:nvSpPr>
          <p:spPr>
            <a:xfrm>
              <a:off x="9866122" y="5411470"/>
              <a:ext cx="194945" cy="209550"/>
            </a:xfrm>
            <a:custGeom>
              <a:avLst/>
              <a:gdLst/>
              <a:ahLst/>
              <a:cxnLst/>
              <a:rect l="l" t="t" r="r" b="b"/>
              <a:pathLst>
                <a:path w="194945" h="209550">
                  <a:moveTo>
                    <a:pt x="169418" y="60959"/>
                  </a:moveTo>
                  <a:lnTo>
                    <a:pt x="188468" y="60959"/>
                  </a:lnTo>
                  <a:lnTo>
                    <a:pt x="188468" y="209118"/>
                  </a:lnTo>
                  <a:lnTo>
                    <a:pt x="169418" y="209118"/>
                  </a:lnTo>
                  <a:lnTo>
                    <a:pt x="169418" y="60959"/>
                  </a:lnTo>
                  <a:close/>
                </a:path>
                <a:path w="194945" h="209550">
                  <a:moveTo>
                    <a:pt x="0" y="60959"/>
                  </a:moveTo>
                  <a:lnTo>
                    <a:pt x="124332" y="60959"/>
                  </a:lnTo>
                  <a:lnTo>
                    <a:pt x="124332" y="209118"/>
                  </a:lnTo>
                  <a:lnTo>
                    <a:pt x="105282" y="209118"/>
                  </a:lnTo>
                  <a:lnTo>
                    <a:pt x="105282" y="78866"/>
                  </a:lnTo>
                  <a:lnTo>
                    <a:pt x="19050" y="78866"/>
                  </a:lnTo>
                  <a:lnTo>
                    <a:pt x="19050" y="209118"/>
                  </a:lnTo>
                  <a:lnTo>
                    <a:pt x="0" y="209118"/>
                  </a:lnTo>
                  <a:lnTo>
                    <a:pt x="0" y="60959"/>
                  </a:lnTo>
                  <a:close/>
                </a:path>
                <a:path w="194945" h="209550">
                  <a:moveTo>
                    <a:pt x="178816" y="0"/>
                  </a:moveTo>
                  <a:lnTo>
                    <a:pt x="183133" y="0"/>
                  </a:lnTo>
                  <a:lnTo>
                    <a:pt x="186817" y="1523"/>
                  </a:lnTo>
                  <a:lnTo>
                    <a:pt x="189992" y="4571"/>
                  </a:lnTo>
                  <a:lnTo>
                    <a:pt x="193039" y="7619"/>
                  </a:lnTo>
                  <a:lnTo>
                    <a:pt x="194563" y="11429"/>
                  </a:lnTo>
                  <a:lnTo>
                    <a:pt x="194563" y="15747"/>
                  </a:lnTo>
                  <a:lnTo>
                    <a:pt x="194563" y="20065"/>
                  </a:lnTo>
                  <a:lnTo>
                    <a:pt x="193039" y="23748"/>
                  </a:lnTo>
                  <a:lnTo>
                    <a:pt x="189992" y="26796"/>
                  </a:lnTo>
                  <a:lnTo>
                    <a:pt x="186817" y="29844"/>
                  </a:lnTo>
                  <a:lnTo>
                    <a:pt x="183133" y="31368"/>
                  </a:lnTo>
                  <a:lnTo>
                    <a:pt x="178816" y="31368"/>
                  </a:lnTo>
                  <a:lnTo>
                    <a:pt x="174625" y="31368"/>
                  </a:lnTo>
                  <a:lnTo>
                    <a:pt x="170942" y="29844"/>
                  </a:lnTo>
                  <a:lnTo>
                    <a:pt x="167894" y="26796"/>
                  </a:lnTo>
                  <a:lnTo>
                    <a:pt x="164719" y="23748"/>
                  </a:lnTo>
                  <a:lnTo>
                    <a:pt x="163195" y="20065"/>
                  </a:lnTo>
                  <a:lnTo>
                    <a:pt x="163195" y="15747"/>
                  </a:lnTo>
                  <a:lnTo>
                    <a:pt x="163195" y="11429"/>
                  </a:lnTo>
                  <a:lnTo>
                    <a:pt x="164719" y="7619"/>
                  </a:lnTo>
                  <a:lnTo>
                    <a:pt x="167894" y="4571"/>
                  </a:lnTo>
                  <a:lnTo>
                    <a:pt x="170942" y="1523"/>
                  </a:lnTo>
                  <a:lnTo>
                    <a:pt x="174625" y="0"/>
                  </a:lnTo>
                  <a:lnTo>
                    <a:pt x="178816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>
              <a:extLst>
                <a:ext uri="{FF2B5EF4-FFF2-40B4-BE49-F238E27FC236}">
                  <a16:creationId xmlns:a16="http://schemas.microsoft.com/office/drawing/2014/main" id="{941C54A3-995E-A701-A2D6-1E3C8455C5FB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270491" y="5725667"/>
              <a:ext cx="311670" cy="252234"/>
            </a:xfrm>
            <a:prstGeom prst="rect">
              <a:avLst/>
            </a:prstGeom>
          </p:spPr>
        </p:pic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A58BE7CF-6160-C04F-CB88-D87E3D077D12}"/>
                </a:ext>
              </a:extLst>
            </p:cNvPr>
            <p:cNvSpPr/>
            <p:nvPr/>
          </p:nvSpPr>
          <p:spPr>
            <a:xfrm>
              <a:off x="9294749" y="5750509"/>
              <a:ext cx="264795" cy="205740"/>
            </a:xfrm>
            <a:custGeom>
              <a:avLst/>
              <a:gdLst/>
              <a:ahLst/>
              <a:cxnLst/>
              <a:rect l="l" t="t" r="r" b="b"/>
              <a:pathLst>
                <a:path w="264795" h="205739">
                  <a:moveTo>
                    <a:pt x="51307" y="5041"/>
                  </a:moveTo>
                  <a:lnTo>
                    <a:pt x="11937" y="5041"/>
                  </a:lnTo>
                  <a:lnTo>
                    <a:pt x="0" y="24650"/>
                  </a:lnTo>
                  <a:lnTo>
                    <a:pt x="31369" y="24650"/>
                  </a:lnTo>
                  <a:lnTo>
                    <a:pt x="31369" y="205359"/>
                  </a:lnTo>
                  <a:lnTo>
                    <a:pt x="51307" y="205359"/>
                  </a:lnTo>
                  <a:lnTo>
                    <a:pt x="51307" y="5041"/>
                  </a:lnTo>
                  <a:close/>
                </a:path>
                <a:path w="264795" h="205739">
                  <a:moveTo>
                    <a:pt x="245724" y="18923"/>
                  </a:moveTo>
                  <a:lnTo>
                    <a:pt x="199135" y="18923"/>
                  </a:lnTo>
                  <a:lnTo>
                    <a:pt x="207849" y="19686"/>
                  </a:lnTo>
                  <a:lnTo>
                    <a:pt x="215884" y="21977"/>
                  </a:lnTo>
                  <a:lnTo>
                    <a:pt x="241782" y="52067"/>
                  </a:lnTo>
                  <a:lnTo>
                    <a:pt x="242570" y="60223"/>
                  </a:lnTo>
                  <a:lnTo>
                    <a:pt x="242119" y="66819"/>
                  </a:lnTo>
                  <a:lnTo>
                    <a:pt x="224440" y="100925"/>
                  </a:lnTo>
                  <a:lnTo>
                    <a:pt x="128650" y="205359"/>
                  </a:lnTo>
                  <a:lnTo>
                    <a:pt x="264668" y="205359"/>
                  </a:lnTo>
                  <a:lnTo>
                    <a:pt x="264668" y="186016"/>
                  </a:lnTo>
                  <a:lnTo>
                    <a:pt x="172339" y="186016"/>
                  </a:lnTo>
                  <a:lnTo>
                    <a:pt x="222250" y="132283"/>
                  </a:lnTo>
                  <a:lnTo>
                    <a:pt x="248824" y="100014"/>
                  </a:lnTo>
                  <a:lnTo>
                    <a:pt x="262000" y="59944"/>
                  </a:lnTo>
                  <a:lnTo>
                    <a:pt x="260929" y="48218"/>
                  </a:lnTo>
                  <a:lnTo>
                    <a:pt x="257714" y="37293"/>
                  </a:lnTo>
                  <a:lnTo>
                    <a:pt x="252356" y="27168"/>
                  </a:lnTo>
                  <a:lnTo>
                    <a:pt x="245724" y="18923"/>
                  </a:lnTo>
                  <a:close/>
                </a:path>
                <a:path w="264795" h="205739">
                  <a:moveTo>
                    <a:pt x="200151" y="0"/>
                  </a:moveTo>
                  <a:lnTo>
                    <a:pt x="163308" y="10699"/>
                  </a:lnTo>
                  <a:lnTo>
                    <a:pt x="138811" y="40703"/>
                  </a:lnTo>
                  <a:lnTo>
                    <a:pt x="133476" y="67678"/>
                  </a:lnTo>
                  <a:lnTo>
                    <a:pt x="152653" y="67678"/>
                  </a:lnTo>
                  <a:lnTo>
                    <a:pt x="154201" y="56750"/>
                  </a:lnTo>
                  <a:lnTo>
                    <a:pt x="157130" y="47115"/>
                  </a:lnTo>
                  <a:lnTo>
                    <a:pt x="189920" y="19723"/>
                  </a:lnTo>
                  <a:lnTo>
                    <a:pt x="199135" y="18923"/>
                  </a:lnTo>
                  <a:lnTo>
                    <a:pt x="245724" y="18923"/>
                  </a:lnTo>
                  <a:lnTo>
                    <a:pt x="244855" y="17843"/>
                  </a:lnTo>
                  <a:lnTo>
                    <a:pt x="235692" y="10035"/>
                  </a:lnTo>
                  <a:lnTo>
                    <a:pt x="225171" y="4459"/>
                  </a:lnTo>
                  <a:lnTo>
                    <a:pt x="213316" y="1114"/>
                  </a:lnTo>
                  <a:lnTo>
                    <a:pt x="200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0DD4A7C6-A426-4DE3-9E18-40E75949B231}"/>
                </a:ext>
              </a:extLst>
            </p:cNvPr>
            <p:cNvSpPr/>
            <p:nvPr/>
          </p:nvSpPr>
          <p:spPr>
            <a:xfrm>
              <a:off x="9294749" y="5755551"/>
              <a:ext cx="51435" cy="200660"/>
            </a:xfrm>
            <a:custGeom>
              <a:avLst/>
              <a:gdLst/>
              <a:ahLst/>
              <a:cxnLst/>
              <a:rect l="l" t="t" r="r" b="b"/>
              <a:pathLst>
                <a:path w="51434" h="200660">
                  <a:moveTo>
                    <a:pt x="11937" y="0"/>
                  </a:moveTo>
                  <a:lnTo>
                    <a:pt x="51307" y="0"/>
                  </a:lnTo>
                  <a:lnTo>
                    <a:pt x="51307" y="200317"/>
                  </a:lnTo>
                  <a:lnTo>
                    <a:pt x="31369" y="200317"/>
                  </a:lnTo>
                  <a:lnTo>
                    <a:pt x="31369" y="19608"/>
                  </a:lnTo>
                  <a:lnTo>
                    <a:pt x="0" y="19608"/>
                  </a:lnTo>
                  <a:lnTo>
                    <a:pt x="11937" y="0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>
              <a:extLst>
                <a:ext uri="{FF2B5EF4-FFF2-40B4-BE49-F238E27FC236}">
                  <a16:creationId xmlns:a16="http://schemas.microsoft.com/office/drawing/2014/main" id="{5B3997D5-34DE-F64B-2278-18DD0EA74531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418827" y="5745937"/>
              <a:ext cx="145161" cy="214502"/>
            </a:xfrm>
            <a:prstGeom prst="rect">
              <a:avLst/>
            </a:prstGeom>
          </p:spPr>
        </p:pic>
        <p:pic>
          <p:nvPicPr>
            <p:cNvPr id="102" name="object 102">
              <a:extLst>
                <a:ext uri="{FF2B5EF4-FFF2-40B4-BE49-F238E27FC236}">
                  <a16:creationId xmlns:a16="http://schemas.microsoft.com/office/drawing/2014/main" id="{A3DDE951-760A-603C-25E2-BBFEC5EF6C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8443" y="5847591"/>
              <a:ext cx="121157" cy="63191"/>
            </a:xfrm>
            <a:prstGeom prst="rect">
              <a:avLst/>
            </a:prstGeom>
          </p:spPr>
        </p:pic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57966EE8-A6A6-04A6-E530-0D0F549F57D6}"/>
                </a:ext>
              </a:extLst>
            </p:cNvPr>
            <p:cNvSpPr/>
            <p:nvPr/>
          </p:nvSpPr>
          <p:spPr>
            <a:xfrm>
              <a:off x="9672320" y="587224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706DF4C7-E41E-C11E-2F57-17DAE62B4B2C}"/>
                </a:ext>
              </a:extLst>
            </p:cNvPr>
            <p:cNvSpPr/>
            <p:nvPr/>
          </p:nvSpPr>
          <p:spPr>
            <a:xfrm>
              <a:off x="9672320" y="587224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>
              <a:extLst>
                <a:ext uri="{FF2B5EF4-FFF2-40B4-BE49-F238E27FC236}">
                  <a16:creationId xmlns:a16="http://schemas.microsoft.com/office/drawing/2014/main" id="{DB3EC5C5-6825-A3A6-C817-146B97A11DF2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819131" y="5722620"/>
              <a:ext cx="982218" cy="278117"/>
            </a:xfrm>
            <a:prstGeom prst="rect">
              <a:avLst/>
            </a:prstGeom>
          </p:spPr>
        </p:pic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88D6109E-4391-B5F7-D9E1-BDD6EA397EEB}"/>
                </a:ext>
              </a:extLst>
            </p:cNvPr>
            <p:cNvSpPr/>
            <p:nvPr/>
          </p:nvSpPr>
          <p:spPr>
            <a:xfrm>
              <a:off x="9843897" y="5746699"/>
              <a:ext cx="935990" cy="233045"/>
            </a:xfrm>
            <a:custGeom>
              <a:avLst/>
              <a:gdLst/>
              <a:ahLst/>
              <a:cxnLst/>
              <a:rect l="l" t="t" r="r" b="b"/>
              <a:pathLst>
                <a:path w="935990" h="233045">
                  <a:moveTo>
                    <a:pt x="917448" y="172402"/>
                  </a:moveTo>
                  <a:lnTo>
                    <a:pt x="894714" y="226872"/>
                  </a:lnTo>
                  <a:lnTo>
                    <a:pt x="908176" y="232587"/>
                  </a:lnTo>
                  <a:lnTo>
                    <a:pt x="935862" y="181114"/>
                  </a:lnTo>
                  <a:lnTo>
                    <a:pt x="917448" y="172402"/>
                  </a:lnTo>
                  <a:close/>
                </a:path>
                <a:path w="935990" h="233045">
                  <a:moveTo>
                    <a:pt x="369443" y="192963"/>
                  </a:moveTo>
                  <a:lnTo>
                    <a:pt x="209676" y="192963"/>
                  </a:lnTo>
                  <a:lnTo>
                    <a:pt x="209676" y="228917"/>
                  </a:lnTo>
                  <a:lnTo>
                    <a:pt x="228473" y="228917"/>
                  </a:lnTo>
                  <a:lnTo>
                    <a:pt x="228473" y="209169"/>
                  </a:lnTo>
                  <a:lnTo>
                    <a:pt x="369443" y="209169"/>
                  </a:lnTo>
                  <a:lnTo>
                    <a:pt x="369443" y="192963"/>
                  </a:lnTo>
                  <a:close/>
                </a:path>
                <a:path w="935990" h="233045">
                  <a:moveTo>
                    <a:pt x="369443" y="209169"/>
                  </a:moveTo>
                  <a:lnTo>
                    <a:pt x="351027" y="209169"/>
                  </a:lnTo>
                  <a:lnTo>
                    <a:pt x="351027" y="228092"/>
                  </a:lnTo>
                  <a:lnTo>
                    <a:pt x="369443" y="228092"/>
                  </a:lnTo>
                  <a:lnTo>
                    <a:pt x="369443" y="209169"/>
                  </a:lnTo>
                  <a:close/>
                </a:path>
                <a:path w="935990" h="233045">
                  <a:moveTo>
                    <a:pt x="294767" y="61010"/>
                  </a:moveTo>
                  <a:lnTo>
                    <a:pt x="284733" y="61010"/>
                  </a:lnTo>
                  <a:lnTo>
                    <a:pt x="227583" y="192963"/>
                  </a:lnTo>
                  <a:lnTo>
                    <a:pt x="246125" y="192963"/>
                  </a:lnTo>
                  <a:lnTo>
                    <a:pt x="289432" y="90411"/>
                  </a:lnTo>
                  <a:lnTo>
                    <a:pt x="307444" y="90411"/>
                  </a:lnTo>
                  <a:lnTo>
                    <a:pt x="294767" y="61010"/>
                  </a:lnTo>
                  <a:close/>
                </a:path>
                <a:path w="935990" h="233045">
                  <a:moveTo>
                    <a:pt x="307444" y="90411"/>
                  </a:moveTo>
                  <a:lnTo>
                    <a:pt x="289432" y="90411"/>
                  </a:lnTo>
                  <a:lnTo>
                    <a:pt x="331088" y="192963"/>
                  </a:lnTo>
                  <a:lnTo>
                    <a:pt x="351662" y="192963"/>
                  </a:lnTo>
                  <a:lnTo>
                    <a:pt x="307444" y="90411"/>
                  </a:lnTo>
                  <a:close/>
                </a:path>
                <a:path w="935990" h="233045">
                  <a:moveTo>
                    <a:pt x="771271" y="61010"/>
                  </a:moveTo>
                  <a:lnTo>
                    <a:pt x="752221" y="61010"/>
                  </a:lnTo>
                  <a:lnTo>
                    <a:pt x="752221" y="209169"/>
                  </a:lnTo>
                  <a:lnTo>
                    <a:pt x="771271" y="209169"/>
                  </a:lnTo>
                  <a:lnTo>
                    <a:pt x="771271" y="145973"/>
                  </a:lnTo>
                  <a:lnTo>
                    <a:pt x="777239" y="140665"/>
                  </a:lnTo>
                  <a:lnTo>
                    <a:pt x="803285" y="140665"/>
                  </a:lnTo>
                  <a:lnTo>
                    <a:pt x="791336" y="128816"/>
                  </a:lnTo>
                  <a:lnTo>
                    <a:pt x="797321" y="123418"/>
                  </a:lnTo>
                  <a:lnTo>
                    <a:pt x="771271" y="123418"/>
                  </a:lnTo>
                  <a:lnTo>
                    <a:pt x="771271" y="61010"/>
                  </a:lnTo>
                  <a:close/>
                </a:path>
                <a:path w="935990" h="233045">
                  <a:moveTo>
                    <a:pt x="803285" y="140665"/>
                  </a:moveTo>
                  <a:lnTo>
                    <a:pt x="777239" y="140665"/>
                  </a:lnTo>
                  <a:lnTo>
                    <a:pt x="845438" y="209169"/>
                  </a:lnTo>
                  <a:lnTo>
                    <a:pt x="872362" y="209169"/>
                  </a:lnTo>
                  <a:lnTo>
                    <a:pt x="803285" y="140665"/>
                  </a:lnTo>
                  <a:close/>
                </a:path>
                <a:path w="935990" h="233045">
                  <a:moveTo>
                    <a:pt x="866521" y="61010"/>
                  </a:moveTo>
                  <a:lnTo>
                    <a:pt x="839977" y="61010"/>
                  </a:lnTo>
                  <a:lnTo>
                    <a:pt x="771271" y="123418"/>
                  </a:lnTo>
                  <a:lnTo>
                    <a:pt x="797321" y="123418"/>
                  </a:lnTo>
                  <a:lnTo>
                    <a:pt x="866521" y="61010"/>
                  </a:lnTo>
                  <a:close/>
                </a:path>
                <a:path w="935990" h="233045">
                  <a:moveTo>
                    <a:pt x="592962" y="61010"/>
                  </a:moveTo>
                  <a:lnTo>
                    <a:pt x="573912" y="61010"/>
                  </a:lnTo>
                  <a:lnTo>
                    <a:pt x="573912" y="209169"/>
                  </a:lnTo>
                  <a:lnTo>
                    <a:pt x="576199" y="209169"/>
                  </a:lnTo>
                  <a:lnTo>
                    <a:pt x="614558" y="170624"/>
                  </a:lnTo>
                  <a:lnTo>
                    <a:pt x="592962" y="170624"/>
                  </a:lnTo>
                  <a:lnTo>
                    <a:pt x="592962" y="61010"/>
                  </a:lnTo>
                  <a:close/>
                </a:path>
                <a:path w="935990" h="233045">
                  <a:moveTo>
                    <a:pt x="703326" y="100571"/>
                  </a:moveTo>
                  <a:lnTo>
                    <a:pt x="684276" y="100571"/>
                  </a:lnTo>
                  <a:lnTo>
                    <a:pt x="684276" y="209169"/>
                  </a:lnTo>
                  <a:lnTo>
                    <a:pt x="703326" y="209169"/>
                  </a:lnTo>
                  <a:lnTo>
                    <a:pt x="703326" y="100571"/>
                  </a:lnTo>
                  <a:close/>
                </a:path>
                <a:path w="935990" h="233045">
                  <a:moveTo>
                    <a:pt x="703326" y="61010"/>
                  </a:moveTo>
                  <a:lnTo>
                    <a:pt x="701801" y="61010"/>
                  </a:lnTo>
                  <a:lnTo>
                    <a:pt x="592962" y="170624"/>
                  </a:lnTo>
                  <a:lnTo>
                    <a:pt x="614558" y="170624"/>
                  </a:lnTo>
                  <a:lnTo>
                    <a:pt x="684276" y="100571"/>
                  </a:lnTo>
                  <a:lnTo>
                    <a:pt x="703326" y="100571"/>
                  </a:lnTo>
                  <a:lnTo>
                    <a:pt x="703326" y="61010"/>
                  </a:lnTo>
                  <a:close/>
                </a:path>
                <a:path w="935990" h="233045">
                  <a:moveTo>
                    <a:pt x="420750" y="61010"/>
                  </a:moveTo>
                  <a:lnTo>
                    <a:pt x="401700" y="61010"/>
                  </a:lnTo>
                  <a:lnTo>
                    <a:pt x="401700" y="209169"/>
                  </a:lnTo>
                  <a:lnTo>
                    <a:pt x="420750" y="209169"/>
                  </a:lnTo>
                  <a:lnTo>
                    <a:pt x="420750" y="137807"/>
                  </a:lnTo>
                  <a:lnTo>
                    <a:pt x="526033" y="137807"/>
                  </a:lnTo>
                  <a:lnTo>
                    <a:pt x="526033" y="119837"/>
                  </a:lnTo>
                  <a:lnTo>
                    <a:pt x="420750" y="119837"/>
                  </a:lnTo>
                  <a:lnTo>
                    <a:pt x="420750" y="61010"/>
                  </a:lnTo>
                  <a:close/>
                </a:path>
                <a:path w="935990" h="233045">
                  <a:moveTo>
                    <a:pt x="526033" y="137807"/>
                  </a:moveTo>
                  <a:lnTo>
                    <a:pt x="506983" y="137807"/>
                  </a:lnTo>
                  <a:lnTo>
                    <a:pt x="506983" y="209169"/>
                  </a:lnTo>
                  <a:lnTo>
                    <a:pt x="526033" y="209169"/>
                  </a:lnTo>
                  <a:lnTo>
                    <a:pt x="526033" y="137807"/>
                  </a:lnTo>
                  <a:close/>
                </a:path>
                <a:path w="935990" h="233045">
                  <a:moveTo>
                    <a:pt x="526033" y="61010"/>
                  </a:moveTo>
                  <a:lnTo>
                    <a:pt x="506983" y="61010"/>
                  </a:lnTo>
                  <a:lnTo>
                    <a:pt x="506983" y="119837"/>
                  </a:lnTo>
                  <a:lnTo>
                    <a:pt x="526033" y="119837"/>
                  </a:lnTo>
                  <a:lnTo>
                    <a:pt x="526033" y="61010"/>
                  </a:lnTo>
                  <a:close/>
                </a:path>
                <a:path w="935990" h="233045">
                  <a:moveTo>
                    <a:pt x="178688" y="61010"/>
                  </a:moveTo>
                  <a:lnTo>
                    <a:pt x="159638" y="61010"/>
                  </a:lnTo>
                  <a:lnTo>
                    <a:pt x="159638" y="209169"/>
                  </a:lnTo>
                  <a:lnTo>
                    <a:pt x="178688" y="209169"/>
                  </a:lnTo>
                  <a:lnTo>
                    <a:pt x="178688" y="61010"/>
                  </a:lnTo>
                  <a:close/>
                </a:path>
                <a:path w="935990" h="233045">
                  <a:moveTo>
                    <a:pt x="28194" y="61010"/>
                  </a:moveTo>
                  <a:lnTo>
                    <a:pt x="5333" y="61010"/>
                  </a:lnTo>
                  <a:lnTo>
                    <a:pt x="56133" y="131140"/>
                  </a:lnTo>
                  <a:lnTo>
                    <a:pt x="0" y="209169"/>
                  </a:lnTo>
                  <a:lnTo>
                    <a:pt x="22732" y="209169"/>
                  </a:lnTo>
                  <a:lnTo>
                    <a:pt x="67563" y="146939"/>
                  </a:lnTo>
                  <a:lnTo>
                    <a:pt x="90696" y="146939"/>
                  </a:lnTo>
                  <a:lnTo>
                    <a:pt x="79121" y="131000"/>
                  </a:lnTo>
                  <a:lnTo>
                    <a:pt x="90502" y="115201"/>
                  </a:lnTo>
                  <a:lnTo>
                    <a:pt x="67691" y="115201"/>
                  </a:lnTo>
                  <a:lnTo>
                    <a:pt x="28194" y="61010"/>
                  </a:lnTo>
                  <a:close/>
                </a:path>
                <a:path w="935990" h="233045">
                  <a:moveTo>
                    <a:pt x="90696" y="146939"/>
                  </a:moveTo>
                  <a:lnTo>
                    <a:pt x="67563" y="146939"/>
                  </a:lnTo>
                  <a:lnTo>
                    <a:pt x="112775" y="209169"/>
                  </a:lnTo>
                  <a:lnTo>
                    <a:pt x="135889" y="209169"/>
                  </a:lnTo>
                  <a:lnTo>
                    <a:pt x="90696" y="146939"/>
                  </a:lnTo>
                  <a:close/>
                </a:path>
                <a:path w="935990" h="233045">
                  <a:moveTo>
                    <a:pt x="129539" y="61010"/>
                  </a:moveTo>
                  <a:lnTo>
                    <a:pt x="106679" y="61010"/>
                  </a:lnTo>
                  <a:lnTo>
                    <a:pt x="67691" y="115201"/>
                  </a:lnTo>
                  <a:lnTo>
                    <a:pt x="90502" y="115201"/>
                  </a:lnTo>
                  <a:lnTo>
                    <a:pt x="129539" y="61010"/>
                  </a:lnTo>
                  <a:close/>
                </a:path>
                <a:path w="935990" h="233045">
                  <a:moveTo>
                    <a:pt x="173354" y="0"/>
                  </a:moveTo>
                  <a:lnTo>
                    <a:pt x="164846" y="0"/>
                  </a:lnTo>
                  <a:lnTo>
                    <a:pt x="161162" y="1536"/>
                  </a:lnTo>
                  <a:lnTo>
                    <a:pt x="158114" y="4622"/>
                  </a:lnTo>
                  <a:lnTo>
                    <a:pt x="154939" y="7708"/>
                  </a:lnTo>
                  <a:lnTo>
                    <a:pt x="153416" y="11430"/>
                  </a:lnTo>
                  <a:lnTo>
                    <a:pt x="153416" y="20066"/>
                  </a:lnTo>
                  <a:lnTo>
                    <a:pt x="154939" y="23736"/>
                  </a:lnTo>
                  <a:lnTo>
                    <a:pt x="158114" y="26822"/>
                  </a:lnTo>
                  <a:lnTo>
                    <a:pt x="161162" y="29908"/>
                  </a:lnTo>
                  <a:lnTo>
                    <a:pt x="164846" y="31457"/>
                  </a:lnTo>
                  <a:lnTo>
                    <a:pt x="173354" y="31457"/>
                  </a:lnTo>
                  <a:lnTo>
                    <a:pt x="177037" y="29908"/>
                  </a:lnTo>
                  <a:lnTo>
                    <a:pt x="180212" y="26822"/>
                  </a:lnTo>
                  <a:lnTo>
                    <a:pt x="183260" y="23736"/>
                  </a:lnTo>
                  <a:lnTo>
                    <a:pt x="184784" y="20066"/>
                  </a:lnTo>
                  <a:lnTo>
                    <a:pt x="184784" y="11430"/>
                  </a:lnTo>
                  <a:lnTo>
                    <a:pt x="183260" y="7708"/>
                  </a:lnTo>
                  <a:lnTo>
                    <a:pt x="180212" y="4622"/>
                  </a:lnTo>
                  <a:lnTo>
                    <a:pt x="177037" y="1536"/>
                  </a:lnTo>
                  <a:lnTo>
                    <a:pt x="173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6DA76A77-42C7-59C9-8E50-A09E1508BABC}"/>
                </a:ext>
              </a:extLst>
            </p:cNvPr>
            <p:cNvSpPr/>
            <p:nvPr/>
          </p:nvSpPr>
          <p:spPr>
            <a:xfrm>
              <a:off x="10090023" y="5807710"/>
              <a:ext cx="690245" cy="172085"/>
            </a:xfrm>
            <a:custGeom>
              <a:avLst/>
              <a:gdLst/>
              <a:ahLst/>
              <a:cxnLst/>
              <a:rect l="l" t="t" r="r" b="b"/>
              <a:pathLst>
                <a:path w="690245" h="172085">
                  <a:moveTo>
                    <a:pt x="671322" y="111391"/>
                  </a:moveTo>
                  <a:lnTo>
                    <a:pt x="689736" y="120103"/>
                  </a:lnTo>
                  <a:lnTo>
                    <a:pt x="662051" y="171576"/>
                  </a:lnTo>
                  <a:lnTo>
                    <a:pt x="648588" y="165861"/>
                  </a:lnTo>
                  <a:lnTo>
                    <a:pt x="671322" y="111391"/>
                  </a:lnTo>
                  <a:close/>
                </a:path>
                <a:path w="690245" h="172085">
                  <a:moveTo>
                    <a:pt x="43306" y="29400"/>
                  </a:moveTo>
                  <a:lnTo>
                    <a:pt x="0" y="131952"/>
                  </a:lnTo>
                  <a:lnTo>
                    <a:pt x="84962" y="131952"/>
                  </a:lnTo>
                  <a:lnTo>
                    <a:pt x="43306" y="29400"/>
                  </a:lnTo>
                  <a:close/>
                </a:path>
                <a:path w="690245" h="172085">
                  <a:moveTo>
                    <a:pt x="506095" y="0"/>
                  </a:moveTo>
                  <a:lnTo>
                    <a:pt x="525145" y="0"/>
                  </a:lnTo>
                  <a:lnTo>
                    <a:pt x="525145" y="62407"/>
                  </a:lnTo>
                  <a:lnTo>
                    <a:pt x="593851" y="0"/>
                  </a:lnTo>
                  <a:lnTo>
                    <a:pt x="620395" y="0"/>
                  </a:lnTo>
                  <a:lnTo>
                    <a:pt x="545210" y="67805"/>
                  </a:lnTo>
                  <a:lnTo>
                    <a:pt x="626236" y="148158"/>
                  </a:lnTo>
                  <a:lnTo>
                    <a:pt x="599312" y="148158"/>
                  </a:lnTo>
                  <a:lnTo>
                    <a:pt x="531113" y="79654"/>
                  </a:lnTo>
                  <a:lnTo>
                    <a:pt x="525145" y="84962"/>
                  </a:lnTo>
                  <a:lnTo>
                    <a:pt x="525145" y="148158"/>
                  </a:lnTo>
                  <a:lnTo>
                    <a:pt x="506095" y="148158"/>
                  </a:lnTo>
                  <a:lnTo>
                    <a:pt x="506095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>
              <a:extLst>
                <a:ext uri="{FF2B5EF4-FFF2-40B4-BE49-F238E27FC236}">
                  <a16:creationId xmlns:a16="http://schemas.microsoft.com/office/drawing/2014/main" id="{001E70EF-F585-A8FA-FD23-FC143077D313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413238" y="5803138"/>
              <a:ext cx="138557" cy="157302"/>
            </a:xfrm>
            <a:prstGeom prst="rect">
              <a:avLst/>
            </a:prstGeom>
          </p:spPr>
        </p:pic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7525D264-6519-953E-139C-A4588D7511F0}"/>
                </a:ext>
              </a:extLst>
            </p:cNvPr>
            <p:cNvSpPr/>
            <p:nvPr/>
          </p:nvSpPr>
          <p:spPr>
            <a:xfrm>
              <a:off x="9843897" y="5746699"/>
              <a:ext cx="526415" cy="229235"/>
            </a:xfrm>
            <a:custGeom>
              <a:avLst/>
              <a:gdLst/>
              <a:ahLst/>
              <a:cxnLst/>
              <a:rect l="l" t="t" r="r" b="b"/>
              <a:pathLst>
                <a:path w="526415" h="229235">
                  <a:moveTo>
                    <a:pt x="401700" y="61010"/>
                  </a:moveTo>
                  <a:lnTo>
                    <a:pt x="420750" y="61010"/>
                  </a:lnTo>
                  <a:lnTo>
                    <a:pt x="420750" y="119837"/>
                  </a:lnTo>
                  <a:lnTo>
                    <a:pt x="506983" y="119837"/>
                  </a:lnTo>
                  <a:lnTo>
                    <a:pt x="506983" y="61010"/>
                  </a:lnTo>
                  <a:lnTo>
                    <a:pt x="526033" y="61010"/>
                  </a:lnTo>
                  <a:lnTo>
                    <a:pt x="526033" y="209169"/>
                  </a:lnTo>
                  <a:lnTo>
                    <a:pt x="506983" y="209169"/>
                  </a:lnTo>
                  <a:lnTo>
                    <a:pt x="506983" y="137807"/>
                  </a:lnTo>
                  <a:lnTo>
                    <a:pt x="420750" y="137807"/>
                  </a:lnTo>
                  <a:lnTo>
                    <a:pt x="420750" y="209169"/>
                  </a:lnTo>
                  <a:lnTo>
                    <a:pt x="401700" y="209169"/>
                  </a:lnTo>
                  <a:lnTo>
                    <a:pt x="401700" y="61010"/>
                  </a:lnTo>
                  <a:close/>
                </a:path>
                <a:path w="526415" h="229235">
                  <a:moveTo>
                    <a:pt x="284733" y="61010"/>
                  </a:moveTo>
                  <a:lnTo>
                    <a:pt x="294767" y="61010"/>
                  </a:lnTo>
                  <a:lnTo>
                    <a:pt x="351662" y="192963"/>
                  </a:lnTo>
                  <a:lnTo>
                    <a:pt x="369443" y="192963"/>
                  </a:lnTo>
                  <a:lnTo>
                    <a:pt x="369443" y="228092"/>
                  </a:lnTo>
                  <a:lnTo>
                    <a:pt x="351027" y="228092"/>
                  </a:lnTo>
                  <a:lnTo>
                    <a:pt x="351027" y="209169"/>
                  </a:lnTo>
                  <a:lnTo>
                    <a:pt x="228473" y="209169"/>
                  </a:lnTo>
                  <a:lnTo>
                    <a:pt x="228473" y="228917"/>
                  </a:lnTo>
                  <a:lnTo>
                    <a:pt x="209676" y="228917"/>
                  </a:lnTo>
                  <a:lnTo>
                    <a:pt x="209676" y="192963"/>
                  </a:lnTo>
                  <a:lnTo>
                    <a:pt x="227583" y="192963"/>
                  </a:lnTo>
                  <a:lnTo>
                    <a:pt x="284733" y="61010"/>
                  </a:lnTo>
                  <a:close/>
                </a:path>
                <a:path w="526415" h="229235">
                  <a:moveTo>
                    <a:pt x="159638" y="61010"/>
                  </a:moveTo>
                  <a:lnTo>
                    <a:pt x="178688" y="61010"/>
                  </a:lnTo>
                  <a:lnTo>
                    <a:pt x="178688" y="209169"/>
                  </a:lnTo>
                  <a:lnTo>
                    <a:pt x="159638" y="209169"/>
                  </a:lnTo>
                  <a:lnTo>
                    <a:pt x="159638" y="61010"/>
                  </a:lnTo>
                  <a:close/>
                </a:path>
                <a:path w="526415" h="229235">
                  <a:moveTo>
                    <a:pt x="5333" y="61010"/>
                  </a:moveTo>
                  <a:lnTo>
                    <a:pt x="28194" y="61010"/>
                  </a:lnTo>
                  <a:lnTo>
                    <a:pt x="67691" y="115201"/>
                  </a:lnTo>
                  <a:lnTo>
                    <a:pt x="106679" y="61010"/>
                  </a:lnTo>
                  <a:lnTo>
                    <a:pt x="129539" y="61010"/>
                  </a:lnTo>
                  <a:lnTo>
                    <a:pt x="79121" y="131000"/>
                  </a:lnTo>
                  <a:lnTo>
                    <a:pt x="135889" y="209169"/>
                  </a:lnTo>
                  <a:lnTo>
                    <a:pt x="112775" y="209169"/>
                  </a:lnTo>
                  <a:lnTo>
                    <a:pt x="67563" y="146939"/>
                  </a:lnTo>
                  <a:lnTo>
                    <a:pt x="22732" y="209169"/>
                  </a:lnTo>
                  <a:lnTo>
                    <a:pt x="0" y="209169"/>
                  </a:lnTo>
                  <a:lnTo>
                    <a:pt x="56133" y="131140"/>
                  </a:lnTo>
                  <a:lnTo>
                    <a:pt x="5333" y="61010"/>
                  </a:lnTo>
                  <a:close/>
                </a:path>
                <a:path w="526415" h="229235">
                  <a:moveTo>
                    <a:pt x="169036" y="0"/>
                  </a:moveTo>
                  <a:lnTo>
                    <a:pt x="173354" y="0"/>
                  </a:lnTo>
                  <a:lnTo>
                    <a:pt x="177037" y="1536"/>
                  </a:lnTo>
                  <a:lnTo>
                    <a:pt x="180212" y="4622"/>
                  </a:lnTo>
                  <a:lnTo>
                    <a:pt x="183260" y="7708"/>
                  </a:lnTo>
                  <a:lnTo>
                    <a:pt x="184784" y="11430"/>
                  </a:lnTo>
                  <a:lnTo>
                    <a:pt x="184784" y="15798"/>
                  </a:lnTo>
                  <a:lnTo>
                    <a:pt x="184784" y="20066"/>
                  </a:lnTo>
                  <a:lnTo>
                    <a:pt x="183260" y="23736"/>
                  </a:lnTo>
                  <a:lnTo>
                    <a:pt x="180212" y="26822"/>
                  </a:lnTo>
                  <a:lnTo>
                    <a:pt x="177037" y="29908"/>
                  </a:lnTo>
                  <a:lnTo>
                    <a:pt x="173354" y="31457"/>
                  </a:lnTo>
                  <a:lnTo>
                    <a:pt x="169036" y="31457"/>
                  </a:lnTo>
                  <a:lnTo>
                    <a:pt x="164846" y="31457"/>
                  </a:lnTo>
                  <a:lnTo>
                    <a:pt x="161162" y="29908"/>
                  </a:lnTo>
                  <a:lnTo>
                    <a:pt x="158114" y="26822"/>
                  </a:lnTo>
                  <a:lnTo>
                    <a:pt x="154939" y="23736"/>
                  </a:lnTo>
                  <a:lnTo>
                    <a:pt x="153416" y="20066"/>
                  </a:lnTo>
                  <a:lnTo>
                    <a:pt x="153416" y="15798"/>
                  </a:lnTo>
                  <a:lnTo>
                    <a:pt x="153416" y="11430"/>
                  </a:lnTo>
                  <a:lnTo>
                    <a:pt x="154939" y="7708"/>
                  </a:lnTo>
                  <a:lnTo>
                    <a:pt x="158114" y="4622"/>
                  </a:lnTo>
                  <a:lnTo>
                    <a:pt x="161162" y="1536"/>
                  </a:lnTo>
                  <a:lnTo>
                    <a:pt x="164846" y="0"/>
                  </a:lnTo>
                  <a:lnTo>
                    <a:pt x="169036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>
              <a:extLst>
                <a:ext uri="{FF2B5EF4-FFF2-40B4-BE49-F238E27FC236}">
                  <a16:creationId xmlns:a16="http://schemas.microsoft.com/office/drawing/2014/main" id="{5A383317-06EC-60E1-C69A-6C7D2DE67E96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270491" y="6060947"/>
              <a:ext cx="310121" cy="256806"/>
            </a:xfrm>
            <a:prstGeom prst="rect">
              <a:avLst/>
            </a:prstGeom>
          </p:spPr>
        </p:pic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2F69043A-1A64-5BFF-730A-7136C5958FAA}"/>
                </a:ext>
              </a:extLst>
            </p:cNvPr>
            <p:cNvSpPr/>
            <p:nvPr/>
          </p:nvSpPr>
          <p:spPr>
            <a:xfrm>
              <a:off x="9294749" y="6085789"/>
              <a:ext cx="264160" cy="210820"/>
            </a:xfrm>
            <a:custGeom>
              <a:avLst/>
              <a:gdLst/>
              <a:ahLst/>
              <a:cxnLst/>
              <a:rect l="l" t="t" r="r" b="b"/>
              <a:pathLst>
                <a:path w="264159" h="210820">
                  <a:moveTo>
                    <a:pt x="51307" y="5041"/>
                  </a:moveTo>
                  <a:lnTo>
                    <a:pt x="11937" y="5041"/>
                  </a:lnTo>
                  <a:lnTo>
                    <a:pt x="0" y="24650"/>
                  </a:lnTo>
                  <a:lnTo>
                    <a:pt x="31369" y="24650"/>
                  </a:lnTo>
                  <a:lnTo>
                    <a:pt x="31369" y="205358"/>
                  </a:lnTo>
                  <a:lnTo>
                    <a:pt x="51307" y="205358"/>
                  </a:lnTo>
                  <a:lnTo>
                    <a:pt x="51307" y="5041"/>
                  </a:lnTo>
                  <a:close/>
                </a:path>
                <a:path w="264159" h="210820">
                  <a:moveTo>
                    <a:pt x="149732" y="151701"/>
                  </a:moveTo>
                  <a:lnTo>
                    <a:pt x="130175" y="151701"/>
                  </a:lnTo>
                  <a:lnTo>
                    <a:pt x="133582" y="165267"/>
                  </a:lnTo>
                  <a:lnTo>
                    <a:pt x="161974" y="202005"/>
                  </a:lnTo>
                  <a:lnTo>
                    <a:pt x="195960" y="210400"/>
                  </a:lnTo>
                  <a:lnTo>
                    <a:pt x="205343" y="209872"/>
                  </a:lnTo>
                  <a:lnTo>
                    <a:pt x="244554" y="191757"/>
                  </a:lnTo>
                  <a:lnTo>
                    <a:pt x="245299" y="190919"/>
                  </a:lnTo>
                  <a:lnTo>
                    <a:pt x="196215" y="190919"/>
                  </a:lnTo>
                  <a:lnTo>
                    <a:pt x="187023" y="190230"/>
                  </a:lnTo>
                  <a:lnTo>
                    <a:pt x="152644" y="160764"/>
                  </a:lnTo>
                  <a:lnTo>
                    <a:pt x="149732" y="151701"/>
                  </a:lnTo>
                  <a:close/>
                </a:path>
                <a:path w="264159" h="210820">
                  <a:moveTo>
                    <a:pt x="240513" y="19469"/>
                  </a:moveTo>
                  <a:lnTo>
                    <a:pt x="195579" y="19469"/>
                  </a:lnTo>
                  <a:lnTo>
                    <a:pt x="203152" y="20066"/>
                  </a:lnTo>
                  <a:lnTo>
                    <a:pt x="210057" y="21856"/>
                  </a:lnTo>
                  <a:lnTo>
                    <a:pt x="216296" y="24837"/>
                  </a:lnTo>
                  <a:lnTo>
                    <a:pt x="221869" y="29006"/>
                  </a:lnTo>
                  <a:lnTo>
                    <a:pt x="228853" y="35356"/>
                  </a:lnTo>
                  <a:lnTo>
                    <a:pt x="232282" y="42900"/>
                  </a:lnTo>
                  <a:lnTo>
                    <a:pt x="232282" y="57518"/>
                  </a:lnTo>
                  <a:lnTo>
                    <a:pt x="198866" y="83905"/>
                  </a:lnTo>
                  <a:lnTo>
                    <a:pt x="185674" y="85115"/>
                  </a:lnTo>
                  <a:lnTo>
                    <a:pt x="185674" y="103492"/>
                  </a:lnTo>
                  <a:lnTo>
                    <a:pt x="227456" y="113347"/>
                  </a:lnTo>
                  <a:lnTo>
                    <a:pt x="244475" y="139395"/>
                  </a:lnTo>
                  <a:lnTo>
                    <a:pt x="244475" y="147205"/>
                  </a:lnTo>
                  <a:lnTo>
                    <a:pt x="224075" y="183568"/>
                  </a:lnTo>
                  <a:lnTo>
                    <a:pt x="196215" y="190919"/>
                  </a:lnTo>
                  <a:lnTo>
                    <a:pt x="245299" y="190919"/>
                  </a:lnTo>
                  <a:lnTo>
                    <a:pt x="263590" y="153990"/>
                  </a:lnTo>
                  <a:lnTo>
                    <a:pt x="264159" y="145580"/>
                  </a:lnTo>
                  <a:lnTo>
                    <a:pt x="263348" y="135942"/>
                  </a:lnTo>
                  <a:lnTo>
                    <a:pt x="240553" y="99956"/>
                  </a:lnTo>
                  <a:lnTo>
                    <a:pt x="227456" y="92735"/>
                  </a:lnTo>
                  <a:lnTo>
                    <a:pt x="238698" y="84508"/>
                  </a:lnTo>
                  <a:lnTo>
                    <a:pt x="246713" y="74934"/>
                  </a:lnTo>
                  <a:lnTo>
                    <a:pt x="251513" y="64015"/>
                  </a:lnTo>
                  <a:lnTo>
                    <a:pt x="253110" y="51752"/>
                  </a:lnTo>
                  <a:lnTo>
                    <a:pt x="252656" y="45211"/>
                  </a:lnTo>
                  <a:lnTo>
                    <a:pt x="251285" y="38808"/>
                  </a:lnTo>
                  <a:lnTo>
                    <a:pt x="248985" y="32542"/>
                  </a:lnTo>
                  <a:lnTo>
                    <a:pt x="245745" y="26415"/>
                  </a:lnTo>
                  <a:lnTo>
                    <a:pt x="241649" y="20667"/>
                  </a:lnTo>
                  <a:lnTo>
                    <a:pt x="240513" y="19469"/>
                  </a:lnTo>
                  <a:close/>
                </a:path>
                <a:path w="264159" h="210820">
                  <a:moveTo>
                    <a:pt x="195579" y="0"/>
                  </a:moveTo>
                  <a:lnTo>
                    <a:pt x="158242" y="13347"/>
                  </a:lnTo>
                  <a:lnTo>
                    <a:pt x="136905" y="51473"/>
                  </a:lnTo>
                  <a:lnTo>
                    <a:pt x="157225" y="51473"/>
                  </a:lnTo>
                  <a:lnTo>
                    <a:pt x="160708" y="43391"/>
                  </a:lnTo>
                  <a:lnTo>
                    <a:pt x="164512" y="36577"/>
                  </a:lnTo>
                  <a:lnTo>
                    <a:pt x="168673" y="31033"/>
                  </a:lnTo>
                  <a:lnTo>
                    <a:pt x="173227" y="26758"/>
                  </a:lnTo>
                  <a:lnTo>
                    <a:pt x="179450" y="21907"/>
                  </a:lnTo>
                  <a:lnTo>
                    <a:pt x="186944" y="19469"/>
                  </a:lnTo>
                  <a:lnTo>
                    <a:pt x="240513" y="19469"/>
                  </a:lnTo>
                  <a:lnTo>
                    <a:pt x="236791" y="15540"/>
                  </a:lnTo>
                  <a:lnTo>
                    <a:pt x="203269" y="447"/>
                  </a:lnTo>
                  <a:lnTo>
                    <a:pt x="195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>
              <a:extLst>
                <a:ext uri="{FF2B5EF4-FFF2-40B4-BE49-F238E27FC236}">
                  <a16:creationId xmlns:a16="http://schemas.microsoft.com/office/drawing/2014/main" id="{53239BB3-B264-3264-8191-559AF6093253}"/>
                </a:ext>
              </a:extLst>
            </p:cNvPr>
            <p:cNvSpPr/>
            <p:nvPr/>
          </p:nvSpPr>
          <p:spPr>
            <a:xfrm>
              <a:off x="9294749" y="6090831"/>
              <a:ext cx="51435" cy="200660"/>
            </a:xfrm>
            <a:custGeom>
              <a:avLst/>
              <a:gdLst/>
              <a:ahLst/>
              <a:cxnLst/>
              <a:rect l="l" t="t" r="r" b="b"/>
              <a:pathLst>
                <a:path w="51434" h="200660">
                  <a:moveTo>
                    <a:pt x="11937" y="0"/>
                  </a:moveTo>
                  <a:lnTo>
                    <a:pt x="51307" y="0"/>
                  </a:lnTo>
                  <a:lnTo>
                    <a:pt x="51307" y="200317"/>
                  </a:lnTo>
                  <a:lnTo>
                    <a:pt x="31369" y="200317"/>
                  </a:lnTo>
                  <a:lnTo>
                    <a:pt x="31369" y="19608"/>
                  </a:lnTo>
                  <a:lnTo>
                    <a:pt x="0" y="19608"/>
                  </a:lnTo>
                  <a:lnTo>
                    <a:pt x="11937" y="0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>
              <a:extLst>
                <a:ext uri="{FF2B5EF4-FFF2-40B4-BE49-F238E27FC236}">
                  <a16:creationId xmlns:a16="http://schemas.microsoft.com/office/drawing/2014/main" id="{48F141F5-716D-D2CF-A96D-7E94BD14FEAD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420351" y="6081217"/>
              <a:ext cx="143128" cy="219544"/>
            </a:xfrm>
            <a:prstGeom prst="rect">
              <a:avLst/>
            </a:prstGeom>
          </p:spPr>
        </p:pic>
        <p:pic>
          <p:nvPicPr>
            <p:cNvPr id="114" name="object 114">
              <a:extLst>
                <a:ext uri="{FF2B5EF4-FFF2-40B4-BE49-F238E27FC236}">
                  <a16:creationId xmlns:a16="http://schemas.microsoft.com/office/drawing/2014/main" id="{D398FE57-E19A-4B19-DF99-1BD0D18F428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8443" y="6182871"/>
              <a:ext cx="121157" cy="63191"/>
            </a:xfrm>
            <a:prstGeom prst="rect">
              <a:avLst/>
            </a:prstGeom>
          </p:spPr>
        </p:pic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4AA57F2D-FF10-D203-3285-02602C404725}"/>
                </a:ext>
              </a:extLst>
            </p:cNvPr>
            <p:cNvSpPr/>
            <p:nvPr/>
          </p:nvSpPr>
          <p:spPr>
            <a:xfrm>
              <a:off x="9672320" y="620752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74898" y="0"/>
                  </a:moveTo>
                  <a:lnTo>
                    <a:pt x="0" y="0"/>
                  </a:lnTo>
                  <a:lnTo>
                    <a:pt x="0" y="16614"/>
                  </a:lnTo>
                  <a:lnTo>
                    <a:pt x="74898" y="16614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E23355B0-D355-3E01-71A4-82D44F079AFC}"/>
                </a:ext>
              </a:extLst>
            </p:cNvPr>
            <p:cNvSpPr/>
            <p:nvPr/>
          </p:nvSpPr>
          <p:spPr>
            <a:xfrm>
              <a:off x="9672320" y="6207528"/>
              <a:ext cx="74930" cy="17145"/>
            </a:xfrm>
            <a:custGeom>
              <a:avLst/>
              <a:gdLst/>
              <a:ahLst/>
              <a:cxnLst/>
              <a:rect l="l" t="t" r="r" b="b"/>
              <a:pathLst>
                <a:path w="74929" h="17145">
                  <a:moveTo>
                    <a:pt x="0" y="16614"/>
                  </a:moveTo>
                  <a:lnTo>
                    <a:pt x="74898" y="16614"/>
                  </a:lnTo>
                  <a:lnTo>
                    <a:pt x="74898" y="0"/>
                  </a:lnTo>
                  <a:lnTo>
                    <a:pt x="0" y="0"/>
                  </a:lnTo>
                  <a:lnTo>
                    <a:pt x="0" y="16614"/>
                  </a:lnTo>
                  <a:close/>
                </a:path>
              </a:pathLst>
            </a:custGeom>
            <a:ln w="9143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>
              <a:extLst>
                <a:ext uri="{FF2B5EF4-FFF2-40B4-BE49-F238E27FC236}">
                  <a16:creationId xmlns:a16="http://schemas.microsoft.com/office/drawing/2014/main" id="{D68CB9BD-92AC-3ED7-606D-989018671D75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841991" y="6114288"/>
              <a:ext cx="1006601" cy="221742"/>
            </a:xfrm>
            <a:prstGeom prst="rect">
              <a:avLst/>
            </a:prstGeom>
          </p:spPr>
        </p:pic>
        <p:pic>
          <p:nvPicPr>
            <p:cNvPr id="118" name="object 118">
              <a:extLst>
                <a:ext uri="{FF2B5EF4-FFF2-40B4-BE49-F238E27FC236}">
                  <a16:creationId xmlns:a16="http://schemas.microsoft.com/office/drawing/2014/main" id="{C5E3CF80-EF42-493F-6B13-839A8406138E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861550" y="6134328"/>
              <a:ext cx="970026" cy="184810"/>
            </a:xfrm>
            <a:prstGeom prst="rect">
              <a:avLst/>
            </a:prstGeom>
          </p:spPr>
        </p:pic>
        <p:pic>
          <p:nvPicPr>
            <p:cNvPr id="119" name="object 119">
              <a:extLst>
                <a:ext uri="{FF2B5EF4-FFF2-40B4-BE49-F238E27FC236}">
                  <a16:creationId xmlns:a16="http://schemas.microsoft.com/office/drawing/2014/main" id="{8E9EB42C-620E-D6CD-9AC1-8F7472B0DA19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270491" y="6396228"/>
              <a:ext cx="313181" cy="252234"/>
            </a:xfrm>
            <a:prstGeom prst="rect">
              <a:avLst/>
            </a:prstGeom>
          </p:spPr>
        </p:pic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A07CFEF9-1ED4-61A5-F0BE-2C84D5DC5444}"/>
                </a:ext>
              </a:extLst>
            </p:cNvPr>
            <p:cNvSpPr/>
            <p:nvPr/>
          </p:nvSpPr>
          <p:spPr>
            <a:xfrm>
              <a:off x="9294749" y="6421069"/>
              <a:ext cx="267970" cy="205740"/>
            </a:xfrm>
            <a:custGeom>
              <a:avLst/>
              <a:gdLst/>
              <a:ahLst/>
              <a:cxnLst/>
              <a:rect l="l" t="t" r="r" b="b"/>
              <a:pathLst>
                <a:path w="267970" h="205740">
                  <a:moveTo>
                    <a:pt x="243204" y="158788"/>
                  </a:moveTo>
                  <a:lnTo>
                    <a:pt x="223266" y="158788"/>
                  </a:lnTo>
                  <a:lnTo>
                    <a:pt x="223266" y="205358"/>
                  </a:lnTo>
                  <a:lnTo>
                    <a:pt x="243204" y="205358"/>
                  </a:lnTo>
                  <a:lnTo>
                    <a:pt x="243204" y="158788"/>
                  </a:lnTo>
                  <a:close/>
                </a:path>
                <a:path w="267970" h="205740">
                  <a:moveTo>
                    <a:pt x="243204" y="0"/>
                  </a:moveTo>
                  <a:lnTo>
                    <a:pt x="239141" y="0"/>
                  </a:lnTo>
                  <a:lnTo>
                    <a:pt x="127507" y="158788"/>
                  </a:lnTo>
                  <a:lnTo>
                    <a:pt x="267461" y="158788"/>
                  </a:lnTo>
                  <a:lnTo>
                    <a:pt x="267461" y="139712"/>
                  </a:lnTo>
                  <a:lnTo>
                    <a:pt x="163956" y="139712"/>
                  </a:lnTo>
                  <a:lnTo>
                    <a:pt x="223266" y="55575"/>
                  </a:lnTo>
                  <a:lnTo>
                    <a:pt x="243204" y="55575"/>
                  </a:lnTo>
                  <a:lnTo>
                    <a:pt x="243204" y="0"/>
                  </a:lnTo>
                  <a:close/>
                </a:path>
                <a:path w="267970" h="205740">
                  <a:moveTo>
                    <a:pt x="243204" y="55575"/>
                  </a:moveTo>
                  <a:lnTo>
                    <a:pt x="223266" y="55575"/>
                  </a:lnTo>
                  <a:lnTo>
                    <a:pt x="223266" y="139712"/>
                  </a:lnTo>
                  <a:lnTo>
                    <a:pt x="243204" y="139712"/>
                  </a:lnTo>
                  <a:lnTo>
                    <a:pt x="243204" y="55575"/>
                  </a:lnTo>
                  <a:close/>
                </a:path>
                <a:path w="267970" h="205740">
                  <a:moveTo>
                    <a:pt x="51307" y="5041"/>
                  </a:moveTo>
                  <a:lnTo>
                    <a:pt x="11937" y="5041"/>
                  </a:lnTo>
                  <a:lnTo>
                    <a:pt x="0" y="24650"/>
                  </a:lnTo>
                  <a:lnTo>
                    <a:pt x="31369" y="24650"/>
                  </a:lnTo>
                  <a:lnTo>
                    <a:pt x="31369" y="205358"/>
                  </a:lnTo>
                  <a:lnTo>
                    <a:pt x="51307" y="205358"/>
                  </a:lnTo>
                  <a:lnTo>
                    <a:pt x="51307" y="5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305376D7-DDA9-5501-4CE4-CE16B0977869}"/>
                </a:ext>
              </a:extLst>
            </p:cNvPr>
            <p:cNvSpPr/>
            <p:nvPr/>
          </p:nvSpPr>
          <p:spPr>
            <a:xfrm>
              <a:off x="9294749" y="6421069"/>
              <a:ext cx="267970" cy="205740"/>
            </a:xfrm>
            <a:custGeom>
              <a:avLst/>
              <a:gdLst/>
              <a:ahLst/>
              <a:cxnLst/>
              <a:rect l="l" t="t" r="r" b="b"/>
              <a:pathLst>
                <a:path w="267970" h="205740">
                  <a:moveTo>
                    <a:pt x="223266" y="55575"/>
                  </a:moveTo>
                  <a:lnTo>
                    <a:pt x="163956" y="139712"/>
                  </a:lnTo>
                  <a:lnTo>
                    <a:pt x="223266" y="139712"/>
                  </a:lnTo>
                  <a:lnTo>
                    <a:pt x="223266" y="55575"/>
                  </a:lnTo>
                  <a:close/>
                </a:path>
                <a:path w="267970" h="205740">
                  <a:moveTo>
                    <a:pt x="11937" y="5041"/>
                  </a:moveTo>
                  <a:lnTo>
                    <a:pt x="51307" y="5041"/>
                  </a:lnTo>
                  <a:lnTo>
                    <a:pt x="51307" y="205358"/>
                  </a:lnTo>
                  <a:lnTo>
                    <a:pt x="31369" y="205358"/>
                  </a:lnTo>
                  <a:lnTo>
                    <a:pt x="31369" y="24650"/>
                  </a:lnTo>
                  <a:lnTo>
                    <a:pt x="0" y="24650"/>
                  </a:lnTo>
                  <a:lnTo>
                    <a:pt x="11937" y="5041"/>
                  </a:lnTo>
                  <a:close/>
                </a:path>
                <a:path w="267970" h="205740">
                  <a:moveTo>
                    <a:pt x="239141" y="0"/>
                  </a:moveTo>
                  <a:lnTo>
                    <a:pt x="243204" y="0"/>
                  </a:lnTo>
                  <a:lnTo>
                    <a:pt x="243204" y="139712"/>
                  </a:lnTo>
                  <a:lnTo>
                    <a:pt x="267461" y="139712"/>
                  </a:lnTo>
                  <a:lnTo>
                    <a:pt x="267461" y="158788"/>
                  </a:lnTo>
                  <a:lnTo>
                    <a:pt x="243204" y="158788"/>
                  </a:lnTo>
                  <a:lnTo>
                    <a:pt x="243204" y="205358"/>
                  </a:lnTo>
                  <a:lnTo>
                    <a:pt x="223266" y="205358"/>
                  </a:lnTo>
                  <a:lnTo>
                    <a:pt x="223266" y="158788"/>
                  </a:lnTo>
                  <a:lnTo>
                    <a:pt x="127507" y="158788"/>
                  </a:lnTo>
                  <a:lnTo>
                    <a:pt x="239141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>
              <a:extLst>
                <a:ext uri="{FF2B5EF4-FFF2-40B4-BE49-F238E27FC236}">
                  <a16:creationId xmlns:a16="http://schemas.microsoft.com/office/drawing/2014/main" id="{84125983-58E0-3C9F-1532-B6233FDD94D6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637775" y="6515101"/>
              <a:ext cx="188226" cy="64819"/>
            </a:xfrm>
            <a:prstGeom prst="rect">
              <a:avLst/>
            </a:prstGeom>
          </p:spPr>
        </p:pic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90623BDD-74EA-94D6-08E5-E8E86EC328DE}"/>
                </a:ext>
              </a:extLst>
            </p:cNvPr>
            <p:cNvSpPr/>
            <p:nvPr/>
          </p:nvSpPr>
          <p:spPr>
            <a:xfrm>
              <a:off x="9661905" y="6539684"/>
              <a:ext cx="142875" cy="17780"/>
            </a:xfrm>
            <a:custGeom>
              <a:avLst/>
              <a:gdLst/>
              <a:ahLst/>
              <a:cxnLst/>
              <a:rect l="l" t="t" r="r" b="b"/>
              <a:pathLst>
                <a:path w="142875" h="17779">
                  <a:moveTo>
                    <a:pt x="142709" y="0"/>
                  </a:moveTo>
                  <a:lnTo>
                    <a:pt x="0" y="0"/>
                  </a:lnTo>
                  <a:lnTo>
                    <a:pt x="0" y="17566"/>
                  </a:lnTo>
                  <a:lnTo>
                    <a:pt x="142709" y="17566"/>
                  </a:lnTo>
                  <a:lnTo>
                    <a:pt x="142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5A5990C5-5DCD-8AEE-49E5-98517F2F85B8}"/>
                </a:ext>
              </a:extLst>
            </p:cNvPr>
            <p:cNvSpPr/>
            <p:nvPr/>
          </p:nvSpPr>
          <p:spPr>
            <a:xfrm>
              <a:off x="9661905" y="6539684"/>
              <a:ext cx="142875" cy="17780"/>
            </a:xfrm>
            <a:custGeom>
              <a:avLst/>
              <a:gdLst/>
              <a:ahLst/>
              <a:cxnLst/>
              <a:rect l="l" t="t" r="r" b="b"/>
              <a:pathLst>
                <a:path w="142875" h="17779">
                  <a:moveTo>
                    <a:pt x="0" y="17566"/>
                  </a:moveTo>
                  <a:lnTo>
                    <a:pt x="142709" y="17566"/>
                  </a:lnTo>
                  <a:lnTo>
                    <a:pt x="142709" y="0"/>
                  </a:lnTo>
                  <a:lnTo>
                    <a:pt x="0" y="0"/>
                  </a:lnTo>
                  <a:lnTo>
                    <a:pt x="0" y="17566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>
              <a:extLst>
                <a:ext uri="{FF2B5EF4-FFF2-40B4-BE49-F238E27FC236}">
                  <a16:creationId xmlns:a16="http://schemas.microsoft.com/office/drawing/2014/main" id="{3D0C56E3-95DA-9CC2-2D8A-BB17A61274F0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873996" y="6454140"/>
              <a:ext cx="660653" cy="249174"/>
            </a:xfrm>
            <a:prstGeom prst="rect">
              <a:avLst/>
            </a:prstGeom>
          </p:spPr>
        </p:pic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F6A84D5A-169B-5B90-8D8B-11B543518A0D}"/>
                </a:ext>
              </a:extLst>
            </p:cNvPr>
            <p:cNvSpPr/>
            <p:nvPr/>
          </p:nvSpPr>
          <p:spPr>
            <a:xfrm>
              <a:off x="9899014" y="6478257"/>
              <a:ext cx="614045" cy="202565"/>
            </a:xfrm>
            <a:custGeom>
              <a:avLst/>
              <a:gdLst/>
              <a:ahLst/>
              <a:cxnLst/>
              <a:rect l="l" t="t" r="r" b="b"/>
              <a:pathLst>
                <a:path w="614045" h="202565">
                  <a:moveTo>
                    <a:pt x="545591" y="0"/>
                  </a:moveTo>
                  <a:lnTo>
                    <a:pt x="542162" y="0"/>
                  </a:lnTo>
                  <a:lnTo>
                    <a:pt x="474217" y="148170"/>
                  </a:lnTo>
                  <a:lnTo>
                    <a:pt x="494664" y="148170"/>
                  </a:lnTo>
                  <a:lnTo>
                    <a:pt x="543940" y="40271"/>
                  </a:lnTo>
                  <a:lnTo>
                    <a:pt x="564127" y="40271"/>
                  </a:lnTo>
                  <a:lnTo>
                    <a:pt x="545591" y="0"/>
                  </a:lnTo>
                  <a:close/>
                </a:path>
                <a:path w="614045" h="202565">
                  <a:moveTo>
                    <a:pt x="564127" y="40271"/>
                  </a:moveTo>
                  <a:lnTo>
                    <a:pt x="543940" y="40271"/>
                  </a:lnTo>
                  <a:lnTo>
                    <a:pt x="593470" y="148170"/>
                  </a:lnTo>
                  <a:lnTo>
                    <a:pt x="613790" y="148170"/>
                  </a:lnTo>
                  <a:lnTo>
                    <a:pt x="564127" y="40271"/>
                  </a:lnTo>
                  <a:close/>
                </a:path>
                <a:path w="614045" h="202565">
                  <a:moveTo>
                    <a:pt x="329056" y="0"/>
                  </a:moveTo>
                  <a:lnTo>
                    <a:pt x="310006" y="0"/>
                  </a:lnTo>
                  <a:lnTo>
                    <a:pt x="310006" y="148170"/>
                  </a:lnTo>
                  <a:lnTo>
                    <a:pt x="312292" y="148170"/>
                  </a:lnTo>
                  <a:lnTo>
                    <a:pt x="350652" y="109626"/>
                  </a:lnTo>
                  <a:lnTo>
                    <a:pt x="329056" y="109626"/>
                  </a:lnTo>
                  <a:lnTo>
                    <a:pt x="329056" y="0"/>
                  </a:lnTo>
                  <a:close/>
                </a:path>
                <a:path w="614045" h="202565">
                  <a:moveTo>
                    <a:pt x="439419" y="39573"/>
                  </a:moveTo>
                  <a:lnTo>
                    <a:pt x="420369" y="39573"/>
                  </a:lnTo>
                  <a:lnTo>
                    <a:pt x="420369" y="148170"/>
                  </a:lnTo>
                  <a:lnTo>
                    <a:pt x="439419" y="148170"/>
                  </a:lnTo>
                  <a:lnTo>
                    <a:pt x="439419" y="39573"/>
                  </a:lnTo>
                  <a:close/>
                </a:path>
                <a:path w="614045" h="202565">
                  <a:moveTo>
                    <a:pt x="439419" y="0"/>
                  </a:moveTo>
                  <a:lnTo>
                    <a:pt x="437895" y="0"/>
                  </a:lnTo>
                  <a:lnTo>
                    <a:pt x="329056" y="109626"/>
                  </a:lnTo>
                  <a:lnTo>
                    <a:pt x="350652" y="109626"/>
                  </a:lnTo>
                  <a:lnTo>
                    <a:pt x="420369" y="39573"/>
                  </a:lnTo>
                  <a:lnTo>
                    <a:pt x="439419" y="39573"/>
                  </a:lnTo>
                  <a:lnTo>
                    <a:pt x="439419" y="0"/>
                  </a:lnTo>
                  <a:close/>
                </a:path>
                <a:path w="614045" h="202565">
                  <a:moveTo>
                    <a:pt x="175767" y="0"/>
                  </a:moveTo>
                  <a:lnTo>
                    <a:pt x="152907" y="0"/>
                  </a:lnTo>
                  <a:lnTo>
                    <a:pt x="203707" y="70142"/>
                  </a:lnTo>
                  <a:lnTo>
                    <a:pt x="147574" y="148170"/>
                  </a:lnTo>
                  <a:lnTo>
                    <a:pt x="170306" y="148170"/>
                  </a:lnTo>
                  <a:lnTo>
                    <a:pt x="215137" y="85940"/>
                  </a:lnTo>
                  <a:lnTo>
                    <a:pt x="238270" y="85940"/>
                  </a:lnTo>
                  <a:lnTo>
                    <a:pt x="226694" y="70002"/>
                  </a:lnTo>
                  <a:lnTo>
                    <a:pt x="238074" y="54203"/>
                  </a:lnTo>
                  <a:lnTo>
                    <a:pt x="215264" y="54203"/>
                  </a:lnTo>
                  <a:lnTo>
                    <a:pt x="175767" y="0"/>
                  </a:lnTo>
                  <a:close/>
                </a:path>
                <a:path w="614045" h="202565">
                  <a:moveTo>
                    <a:pt x="238270" y="85940"/>
                  </a:moveTo>
                  <a:lnTo>
                    <a:pt x="215137" y="85940"/>
                  </a:lnTo>
                  <a:lnTo>
                    <a:pt x="260350" y="148170"/>
                  </a:lnTo>
                  <a:lnTo>
                    <a:pt x="283463" y="148170"/>
                  </a:lnTo>
                  <a:lnTo>
                    <a:pt x="238270" y="85940"/>
                  </a:lnTo>
                  <a:close/>
                </a:path>
                <a:path w="614045" h="202565">
                  <a:moveTo>
                    <a:pt x="277113" y="0"/>
                  </a:moveTo>
                  <a:lnTo>
                    <a:pt x="254253" y="0"/>
                  </a:lnTo>
                  <a:lnTo>
                    <a:pt x="215264" y="54203"/>
                  </a:lnTo>
                  <a:lnTo>
                    <a:pt x="238074" y="54203"/>
                  </a:lnTo>
                  <a:lnTo>
                    <a:pt x="277113" y="0"/>
                  </a:lnTo>
                  <a:close/>
                </a:path>
                <a:path w="614045" h="202565">
                  <a:moveTo>
                    <a:pt x="20065" y="0"/>
                  </a:moveTo>
                  <a:lnTo>
                    <a:pt x="0" y="0"/>
                  </a:lnTo>
                  <a:lnTo>
                    <a:pt x="60705" y="136944"/>
                  </a:lnTo>
                  <a:lnTo>
                    <a:pt x="32257" y="202361"/>
                  </a:lnTo>
                  <a:lnTo>
                    <a:pt x="52324" y="202361"/>
                  </a:lnTo>
                  <a:lnTo>
                    <a:pt x="90878" y="114096"/>
                  </a:lnTo>
                  <a:lnTo>
                    <a:pt x="70992" y="114096"/>
                  </a:lnTo>
                  <a:lnTo>
                    <a:pt x="20065" y="0"/>
                  </a:lnTo>
                  <a:close/>
                </a:path>
                <a:path w="614045" h="202565">
                  <a:moveTo>
                    <a:pt x="140715" y="0"/>
                  </a:moveTo>
                  <a:lnTo>
                    <a:pt x="120523" y="0"/>
                  </a:lnTo>
                  <a:lnTo>
                    <a:pt x="70992" y="114096"/>
                  </a:lnTo>
                  <a:lnTo>
                    <a:pt x="90878" y="114096"/>
                  </a:lnTo>
                  <a:lnTo>
                    <a:pt x="140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>
              <a:extLst>
                <a:ext uri="{FF2B5EF4-FFF2-40B4-BE49-F238E27FC236}">
                  <a16:creationId xmlns:a16="http://schemas.microsoft.com/office/drawing/2014/main" id="{1CB35263-A329-7412-F7B1-510AA96A6299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368661" y="6473685"/>
              <a:ext cx="148717" cy="157314"/>
            </a:xfrm>
            <a:prstGeom prst="rect">
              <a:avLst/>
            </a:prstGeom>
          </p:spPr>
        </p:pic>
        <p:pic>
          <p:nvPicPr>
            <p:cNvPr id="128" name="object 128">
              <a:extLst>
                <a:ext uri="{FF2B5EF4-FFF2-40B4-BE49-F238E27FC236}">
                  <a16:creationId xmlns:a16="http://schemas.microsoft.com/office/drawing/2014/main" id="{F39496B6-1DB9-C07E-B78D-D8F81879BB5F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894442" y="6473685"/>
              <a:ext cx="448563" cy="211505"/>
            </a:xfrm>
            <a:prstGeom prst="rect">
              <a:avLst/>
            </a:prstGeom>
          </p:spPr>
        </p:pic>
        <p:pic>
          <p:nvPicPr>
            <p:cNvPr id="129" name="object 129">
              <a:extLst>
                <a:ext uri="{FF2B5EF4-FFF2-40B4-BE49-F238E27FC236}">
                  <a16:creationId xmlns:a16="http://schemas.microsoft.com/office/drawing/2014/main" id="{58D386DF-2D42-7E81-452B-A6DD3F419863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94131" y="2148840"/>
              <a:ext cx="8869680" cy="4556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421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00D52-5FE9-E22C-D858-9C5ADBE8AB3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uk-UA" dirty="0"/>
              <a:t>Підземні виробки</a:t>
            </a:r>
            <a:endParaRPr lang="ru-UA" dirty="0"/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C42B6D8F-7523-4D35-5450-5E83C7EC5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81427"/>
              </p:ext>
            </p:extLst>
          </p:nvPr>
        </p:nvGraphicFramePr>
        <p:xfrm>
          <a:off x="838199" y="2353691"/>
          <a:ext cx="10515600" cy="381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890"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000" b="1" spc="-10" dirty="0">
                          <a:solidFill>
                            <a:schemeClr val="bg1"/>
                          </a:solidFill>
                          <a:latin typeface="Microsoft YaHei UI"/>
                          <a:cs typeface="Microsoft YaHei UI"/>
                        </a:rPr>
                        <a:t>Вертикальні</a:t>
                      </a:r>
                      <a:endParaRPr sz="2000" dirty="0">
                        <a:solidFill>
                          <a:schemeClr val="bg1"/>
                        </a:solidFill>
                        <a:latin typeface="Microsoft YaHei UI"/>
                        <a:cs typeface="Microsoft YaHei U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000" b="1" spc="-10" dirty="0">
                          <a:solidFill>
                            <a:schemeClr val="bg1"/>
                          </a:solidFill>
                          <a:latin typeface="Microsoft YaHei UI"/>
                          <a:cs typeface="Microsoft YaHei UI"/>
                        </a:rPr>
                        <a:t>Горизонтальні</a:t>
                      </a:r>
                      <a:endParaRPr sz="2000">
                        <a:solidFill>
                          <a:schemeClr val="bg1"/>
                        </a:solidFill>
                        <a:latin typeface="Microsoft YaHei UI"/>
                        <a:cs typeface="Microsoft YaHei U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000" b="1" spc="-10" dirty="0">
                          <a:solidFill>
                            <a:schemeClr val="bg1"/>
                          </a:solidFill>
                          <a:latin typeface="Microsoft YaHei UI"/>
                          <a:cs typeface="Microsoft YaHei UI"/>
                        </a:rPr>
                        <a:t>Похилі</a:t>
                      </a:r>
                      <a:endParaRPr sz="2000">
                        <a:solidFill>
                          <a:schemeClr val="bg1"/>
                        </a:solidFill>
                        <a:latin typeface="Microsoft YaHei UI"/>
                        <a:cs typeface="Microsoft YaHei U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1943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000" b="1" spc="-100" dirty="0">
                          <a:solidFill>
                            <a:schemeClr val="bg1"/>
                          </a:solidFill>
                          <a:latin typeface="Microsoft YaHei UI"/>
                          <a:cs typeface="Microsoft YaHei UI"/>
                        </a:rPr>
                        <a:t>Інші</a:t>
                      </a:r>
                      <a:r>
                        <a:rPr sz="2000" b="1" spc="-55" dirty="0">
                          <a:solidFill>
                            <a:schemeClr val="bg1"/>
                          </a:solidFill>
                          <a:latin typeface="Microsoft YaHei UI"/>
                          <a:cs typeface="Microsoft YaHei UI"/>
                        </a:rPr>
                        <a:t> </a:t>
                      </a:r>
                      <a:r>
                        <a:rPr sz="2000" b="1" spc="-10" dirty="0">
                          <a:solidFill>
                            <a:schemeClr val="bg1"/>
                          </a:solidFill>
                          <a:latin typeface="Microsoft YaHei UI"/>
                          <a:cs typeface="Microsoft YaHei UI"/>
                        </a:rPr>
                        <a:t>виробки</a:t>
                      </a:r>
                      <a:endParaRPr sz="2000">
                        <a:solidFill>
                          <a:schemeClr val="bg1"/>
                        </a:solidFill>
                        <a:latin typeface="Microsoft YaHei UI"/>
                        <a:cs typeface="Microsoft YaHei U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endParaRPr sz="2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90525" indent="-342900">
                        <a:lnSpc>
                          <a:spcPct val="100000"/>
                        </a:lnSpc>
                        <a:buSzPct val="50000"/>
                        <a:buFont typeface="Symbol"/>
                        <a:buChar char=""/>
                        <a:tabLst>
                          <a:tab pos="390525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Ствол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0525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50000"/>
                        <a:buFont typeface="Symbol"/>
                        <a:buChar char=""/>
                        <a:tabLst>
                          <a:tab pos="390525" algn="l"/>
                        </a:tabLst>
                      </a:pPr>
                      <a:r>
                        <a:rPr sz="2000" u="sng" spc="75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Шурф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0525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50000"/>
                        <a:buFont typeface="Symbol"/>
                        <a:buChar char=""/>
                        <a:tabLst>
                          <a:tab pos="390525" algn="l"/>
                        </a:tabLst>
                      </a:pPr>
                      <a:r>
                        <a:rPr sz="2000" u="sng" spc="-5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Сліпий</a:t>
                      </a:r>
                      <a:r>
                        <a:rPr sz="2000" u="sng" spc="-120" dirty="0">
                          <a:solidFill>
                            <a:srgbClr val="0563C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ствол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0525" indent="-342900">
                        <a:lnSpc>
                          <a:spcPct val="100000"/>
                        </a:lnSpc>
                        <a:spcBef>
                          <a:spcPts val="275"/>
                        </a:spcBef>
                        <a:buSzPct val="50000"/>
                        <a:buFont typeface="Symbol"/>
                        <a:buChar char=""/>
                        <a:tabLst>
                          <a:tab pos="390525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Ґезенк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0525" indent="-342900">
                        <a:lnSpc>
                          <a:spcPct val="100000"/>
                        </a:lnSpc>
                        <a:spcBef>
                          <a:spcPts val="270"/>
                        </a:spcBef>
                        <a:buSzPct val="50000"/>
                        <a:buFont typeface="Symbol"/>
                        <a:buChar char=""/>
                        <a:tabLst>
                          <a:tab pos="390525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Дудка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0525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50000"/>
                        <a:buFont typeface="Symbol"/>
                        <a:buChar char=""/>
                        <a:tabLst>
                          <a:tab pos="390525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Рудоскат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0525" indent="-342900">
                        <a:lnSpc>
                          <a:spcPct val="100000"/>
                        </a:lnSpc>
                        <a:spcBef>
                          <a:spcPts val="275"/>
                        </a:spcBef>
                        <a:buSzPct val="50000"/>
                        <a:buFont typeface="Symbol"/>
                        <a:buChar char=""/>
                        <a:tabLst>
                          <a:tab pos="390525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Породоспуск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231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endParaRPr sz="2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91160" indent="-343535">
                        <a:lnSpc>
                          <a:spcPct val="100000"/>
                        </a:lnSpc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Штольня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353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Тунель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353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Штрек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3535">
                        <a:lnSpc>
                          <a:spcPct val="100000"/>
                        </a:lnSpc>
                        <a:spcBef>
                          <a:spcPts val="275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Квершлаг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3535">
                        <a:lnSpc>
                          <a:spcPct val="100000"/>
                        </a:lnSpc>
                        <a:spcBef>
                          <a:spcPts val="270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25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Орт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353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Просік</a:t>
                      </a:r>
                      <a:r>
                        <a:rPr sz="2000" spc="-160" dirty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i="1" spc="-10" dirty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косовик</a:t>
                      </a:r>
                      <a:r>
                        <a:rPr sz="2000" i="1" spc="-10" dirty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3535">
                        <a:lnSpc>
                          <a:spcPct val="100000"/>
                        </a:lnSpc>
                        <a:spcBef>
                          <a:spcPts val="275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Котлован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231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2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91160" indent="-342900">
                        <a:lnSpc>
                          <a:spcPct val="100000"/>
                        </a:lnSpc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85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Похилий</a:t>
                      </a:r>
                      <a:r>
                        <a:rPr sz="2000" u="sng" spc="-140" dirty="0">
                          <a:solidFill>
                            <a:srgbClr val="0563C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ствол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900">
                        <a:lnSpc>
                          <a:spcPct val="100000"/>
                        </a:lnSpc>
                        <a:spcBef>
                          <a:spcPts val="270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7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Бремсберг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900">
                        <a:lnSpc>
                          <a:spcPct val="100000"/>
                        </a:lnSpc>
                        <a:spcBef>
                          <a:spcPts val="260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Похил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900">
                        <a:lnSpc>
                          <a:spcPct val="100000"/>
                        </a:lnSpc>
                        <a:spcBef>
                          <a:spcPts val="280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Скат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900">
                        <a:lnSpc>
                          <a:spcPct val="100000"/>
                        </a:lnSpc>
                        <a:spcBef>
                          <a:spcPts val="260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45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Ходок</a:t>
                      </a:r>
                      <a:r>
                        <a:rPr sz="2000" spc="-145" dirty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25" dirty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(хідник)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900">
                        <a:lnSpc>
                          <a:spcPct val="100000"/>
                        </a:lnSpc>
                        <a:spcBef>
                          <a:spcPts val="270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25" dirty="0" err="1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Піч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endParaRPr sz="2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91160" indent="-342265">
                        <a:lnSpc>
                          <a:spcPct val="100000"/>
                        </a:lnSpc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Лава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26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Дучка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26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Збійка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265">
                        <a:lnSpc>
                          <a:spcPct val="100000"/>
                        </a:lnSpc>
                        <a:spcBef>
                          <a:spcPts val="275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10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Камера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265">
                        <a:lnSpc>
                          <a:spcPct val="100000"/>
                        </a:lnSpc>
                        <a:spcBef>
                          <a:spcPts val="270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Ніша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26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Рудоспуск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391160" indent="-342265">
                        <a:lnSpc>
                          <a:spcPct val="100000"/>
                        </a:lnSpc>
                        <a:spcBef>
                          <a:spcPts val="275"/>
                        </a:spcBef>
                        <a:buSzPct val="50000"/>
                        <a:buFont typeface="Symbol"/>
                        <a:buChar char=""/>
                        <a:tabLst>
                          <a:tab pos="391160" algn="l"/>
                        </a:tabLst>
                      </a:pPr>
                      <a:r>
                        <a:rPr sz="2000" u="sng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Свердловина</a:t>
                      </a:r>
                      <a:endParaRPr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231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9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4F7C4-3EFA-BDD3-4824-7BC3036B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22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/>
              <a:t>Вертикальні гірничі виробки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E97BD-E2EE-D0C2-CEC3-FA674FBC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359275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/>
          </a:bodyPr>
          <a:lstStyle/>
          <a:p>
            <a:r>
              <a:rPr lang="ru-RU" dirty="0"/>
              <a:t>Ствол – </a:t>
            </a:r>
            <a:r>
              <a:rPr lang="ru-RU" dirty="0" err="1"/>
              <a:t>це</a:t>
            </a:r>
            <a:r>
              <a:rPr lang="ru-RU" dirty="0"/>
              <a:t> г</a:t>
            </a:r>
            <a:r>
              <a:rPr lang="en-US" dirty="0" err="1"/>
              <a:t>ip</a:t>
            </a:r>
            <a:r>
              <a:rPr lang="ru-RU" dirty="0" err="1"/>
              <a:t>нича</a:t>
            </a:r>
            <a:r>
              <a:rPr lang="ru-RU" dirty="0"/>
              <a:t> </a:t>
            </a:r>
            <a:r>
              <a:rPr lang="ru-RU" dirty="0" err="1"/>
              <a:t>виробка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вих</a:t>
            </a:r>
            <a:r>
              <a:rPr lang="en-US" dirty="0" err="1"/>
              <a:t>i</a:t>
            </a:r>
            <a:r>
              <a:rPr lang="ru-RU" dirty="0"/>
              <a:t>д на </a:t>
            </a:r>
            <a:r>
              <a:rPr lang="ru-RU" dirty="0" err="1"/>
              <a:t>земну</a:t>
            </a:r>
            <a:r>
              <a:rPr lang="ru-RU" dirty="0"/>
              <a:t> </a:t>
            </a:r>
            <a:r>
              <a:rPr lang="ru-RU" dirty="0" err="1"/>
              <a:t>пове</a:t>
            </a:r>
            <a:r>
              <a:rPr lang="en-US" dirty="0"/>
              <a:t>p</a:t>
            </a:r>
            <a:r>
              <a:rPr lang="ru-RU" dirty="0"/>
              <a:t>хню і п</a:t>
            </a:r>
            <a:r>
              <a:rPr lang="en-US" dirty="0"/>
              <a:t>p</a:t>
            </a:r>
            <a:r>
              <a:rPr lang="ru-RU" dirty="0" err="1"/>
              <a:t>изначена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 п</a:t>
            </a:r>
            <a:r>
              <a:rPr lang="en-US" dirty="0" err="1"/>
              <a:t>i</a:t>
            </a:r>
            <a:r>
              <a:rPr lang="ru-RU" dirty="0" err="1"/>
              <a:t>дземних</a:t>
            </a:r>
            <a:r>
              <a:rPr lang="ru-RU" dirty="0"/>
              <a:t> </a:t>
            </a:r>
            <a:r>
              <a:rPr lang="en-US" dirty="0"/>
              <a:t>p</a:t>
            </a:r>
            <a:r>
              <a:rPr lang="ru-RU" dirty="0"/>
              <a:t>об</a:t>
            </a:r>
            <a:r>
              <a:rPr lang="en-US" dirty="0" err="1"/>
              <a:t>i</a:t>
            </a:r>
            <a:r>
              <a:rPr lang="ru-RU" dirty="0"/>
              <a:t>т; </a:t>
            </a:r>
            <a:r>
              <a:rPr lang="ru-RU" dirty="0" err="1"/>
              <a:t>фо</a:t>
            </a:r>
            <a:r>
              <a:rPr lang="en-US" dirty="0"/>
              <a:t>p</a:t>
            </a:r>
            <a:r>
              <a:rPr lang="ru-RU" dirty="0" err="1"/>
              <a:t>ма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пе</a:t>
            </a:r>
            <a:r>
              <a:rPr lang="en-US" dirty="0"/>
              <a:t>p</a:t>
            </a:r>
            <a:r>
              <a:rPr lang="ru-RU" dirty="0"/>
              <a:t>е</a:t>
            </a:r>
            <a:r>
              <a:rPr lang="en-US" dirty="0"/>
              <a:t>pi</a:t>
            </a:r>
            <a:r>
              <a:rPr lang="ru-RU" dirty="0" err="1"/>
              <a:t>зу</a:t>
            </a:r>
            <a:r>
              <a:rPr lang="ru-RU" dirty="0"/>
              <a:t> </a:t>
            </a:r>
            <a:r>
              <a:rPr lang="ru-RU" dirty="0" err="1"/>
              <a:t>найчаст</a:t>
            </a:r>
            <a:r>
              <a:rPr lang="en-US" dirty="0" err="1"/>
              <a:t>i</a:t>
            </a:r>
            <a:r>
              <a:rPr lang="ru-RU" dirty="0" err="1"/>
              <a:t>ше</a:t>
            </a:r>
            <a:r>
              <a:rPr lang="ru-RU" dirty="0"/>
              <a:t> к</a:t>
            </a:r>
            <a:r>
              <a:rPr lang="en-US" dirty="0"/>
              <a:t>p</a:t>
            </a:r>
            <a:r>
              <a:rPr lang="ru-RU" dirty="0"/>
              <a:t>угла.</a:t>
            </a:r>
          </a:p>
          <a:p>
            <a:r>
              <a:rPr lang="ru-RU" dirty="0"/>
              <a:t>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:</a:t>
            </a:r>
          </a:p>
          <a:p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скіпові</a:t>
            </a:r>
            <a:endParaRPr lang="ru-RU" dirty="0"/>
          </a:p>
          <a:p>
            <a:r>
              <a:rPr lang="ru-RU" dirty="0" err="1"/>
              <a:t>Допоміжні</a:t>
            </a:r>
            <a:r>
              <a:rPr lang="ru-RU" dirty="0"/>
              <a:t> – для спуску-</a:t>
            </a:r>
            <a:r>
              <a:rPr lang="ru-RU" dirty="0" err="1"/>
              <a:t>підйому</a:t>
            </a:r>
            <a:r>
              <a:rPr lang="ru-RU" dirty="0"/>
              <a:t> людей</a:t>
            </a:r>
          </a:p>
          <a:p>
            <a:r>
              <a:rPr lang="ru-RU" dirty="0" err="1"/>
              <a:t>Вентиляційні</a:t>
            </a:r>
            <a:r>
              <a:rPr lang="ru-RU" dirty="0"/>
              <a:t> (</a:t>
            </a:r>
            <a:r>
              <a:rPr lang="ru-RU" dirty="0" err="1"/>
              <a:t>флангові</a:t>
            </a:r>
            <a:r>
              <a:rPr lang="ru-RU" dirty="0"/>
              <a:t>)</a:t>
            </a:r>
          </a:p>
          <a:p>
            <a:r>
              <a:rPr lang="ru-RU" dirty="0" err="1"/>
              <a:t>Сл</a:t>
            </a:r>
            <a:r>
              <a:rPr lang="en-US" dirty="0" err="1"/>
              <a:t>i</a:t>
            </a:r>
            <a:r>
              <a:rPr lang="ru-RU" dirty="0"/>
              <a:t>пим стволом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ве</a:t>
            </a:r>
            <a:r>
              <a:rPr lang="en-US" dirty="0"/>
              <a:t>p</a:t>
            </a:r>
            <a:r>
              <a:rPr lang="ru-RU" dirty="0" err="1"/>
              <a:t>тикальна</a:t>
            </a:r>
            <a:r>
              <a:rPr lang="ru-RU" dirty="0"/>
              <a:t> г</a:t>
            </a:r>
            <a:r>
              <a:rPr lang="en-US" dirty="0" err="1"/>
              <a:t>ip</a:t>
            </a:r>
            <a:r>
              <a:rPr lang="ru-RU" dirty="0" err="1"/>
              <a:t>нича</a:t>
            </a:r>
            <a:r>
              <a:rPr lang="ru-RU" dirty="0"/>
              <a:t> </a:t>
            </a:r>
            <a:r>
              <a:rPr lang="ru-RU" dirty="0" err="1"/>
              <a:t>виробка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земну</a:t>
            </a:r>
            <a:r>
              <a:rPr lang="ru-RU" dirty="0"/>
              <a:t> </a:t>
            </a:r>
            <a:r>
              <a:rPr lang="ru-RU" dirty="0" err="1"/>
              <a:t>пове</a:t>
            </a:r>
            <a:r>
              <a:rPr lang="en-US" dirty="0"/>
              <a:t>p</a:t>
            </a:r>
            <a:r>
              <a:rPr lang="ru-RU" dirty="0"/>
              <a:t>хню і п</a:t>
            </a:r>
            <a:r>
              <a:rPr lang="en-US" dirty="0"/>
              <a:t>p</a:t>
            </a:r>
            <a:r>
              <a:rPr lang="ru-RU" dirty="0" err="1"/>
              <a:t>изначена</a:t>
            </a:r>
            <a:r>
              <a:rPr lang="ru-RU" dirty="0"/>
              <a:t> для п</a:t>
            </a:r>
            <a:r>
              <a:rPr lang="en-US" dirty="0" err="1"/>
              <a:t>i</a:t>
            </a:r>
            <a:r>
              <a:rPr lang="ru-RU" dirty="0" err="1"/>
              <a:t>дйому</a:t>
            </a:r>
            <a:r>
              <a:rPr lang="ru-RU" dirty="0"/>
              <a:t> ко</a:t>
            </a:r>
            <a:r>
              <a:rPr lang="en-US" dirty="0"/>
              <a:t>p</a:t>
            </a:r>
            <a:r>
              <a:rPr lang="ru-RU" dirty="0" err="1"/>
              <a:t>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</a:t>
            </a:r>
            <a:r>
              <a:rPr lang="ru-RU" dirty="0" err="1"/>
              <a:t>підйому</a:t>
            </a:r>
            <a:r>
              <a:rPr lang="ru-RU" dirty="0"/>
              <a:t> і спуску </a:t>
            </a:r>
            <a:r>
              <a:rPr lang="en-US" dirty="0" err="1"/>
              <a:t>i</a:t>
            </a:r>
            <a:r>
              <a:rPr lang="ru-RU" dirty="0" err="1"/>
              <a:t>нших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, для </a:t>
            </a:r>
            <a:r>
              <a:rPr lang="ru-RU" dirty="0" err="1"/>
              <a:t>вентиляц</a:t>
            </a:r>
            <a:r>
              <a:rPr lang="en-US" dirty="0" err="1"/>
              <a:t>i</a:t>
            </a:r>
            <a:r>
              <a:rPr lang="ru-RU" dirty="0"/>
              <a:t>ї.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4224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3BA79-A3C5-9C44-6881-F38795FD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3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uk-UA" dirty="0"/>
              <a:t>Вертикальні гірничі виробки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9FA62-35E7-E7DA-B0CF-D23867F7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6619"/>
            <a:ext cx="10515600" cy="362057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ru-RU" dirty="0" err="1"/>
              <a:t>Ве</a:t>
            </a:r>
            <a:r>
              <a:rPr lang="en-US" dirty="0"/>
              <a:t>p</a:t>
            </a:r>
            <a:r>
              <a:rPr lang="ru-RU" dirty="0"/>
              <a:t>хня </a:t>
            </a:r>
            <a:r>
              <a:rPr lang="ru-RU" dirty="0" err="1"/>
              <a:t>частина</a:t>
            </a:r>
            <a:r>
              <a:rPr lang="ru-RU" dirty="0"/>
              <a:t> ствола,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en-US" dirty="0"/>
              <a:t>p</a:t>
            </a:r>
            <a:r>
              <a:rPr lang="ru-RU" dirty="0" err="1"/>
              <a:t>озташована</a:t>
            </a:r>
            <a:r>
              <a:rPr lang="ru-RU" dirty="0"/>
              <a:t> б</a:t>
            </a:r>
            <a:r>
              <a:rPr lang="en-US" dirty="0" err="1"/>
              <a:t>i</a:t>
            </a:r>
            <a:r>
              <a:rPr lang="ru-RU" dirty="0"/>
              <a:t>ля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,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устям</a:t>
            </a:r>
            <a:r>
              <a:rPr lang="ru-RU" dirty="0"/>
              <a:t>, а </a:t>
            </a:r>
            <a:r>
              <a:rPr lang="ru-RU" dirty="0" err="1"/>
              <a:t>нижня</a:t>
            </a:r>
            <a:r>
              <a:rPr lang="ru-RU" dirty="0"/>
              <a:t>, </a:t>
            </a:r>
            <a:r>
              <a:rPr lang="ru-RU" dirty="0" err="1"/>
              <a:t>розміщена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го</a:t>
            </a:r>
            <a:r>
              <a:rPr lang="en-US" dirty="0"/>
              <a:t>p</a:t>
            </a:r>
            <a:r>
              <a:rPr lang="ru-RU" dirty="0" err="1"/>
              <a:t>изонту</a:t>
            </a:r>
            <a:r>
              <a:rPr lang="ru-RU" dirty="0"/>
              <a:t> п</a:t>
            </a:r>
            <a:r>
              <a:rPr lang="en-US" dirty="0"/>
              <a:t>p</a:t>
            </a:r>
            <a:r>
              <a:rPr lang="ru-RU" dirty="0" err="1"/>
              <a:t>иствольного</a:t>
            </a:r>
            <a:r>
              <a:rPr lang="ru-RU" dirty="0"/>
              <a:t> </a:t>
            </a:r>
            <a:r>
              <a:rPr lang="ru-RU" dirty="0" err="1"/>
              <a:t>дво</a:t>
            </a:r>
            <a:r>
              <a:rPr lang="en-US" dirty="0"/>
              <a:t>p</a:t>
            </a:r>
            <a:r>
              <a:rPr lang="ru-RU" dirty="0"/>
              <a:t>у – зумпфом.</a:t>
            </a:r>
          </a:p>
          <a:p>
            <a:r>
              <a:rPr lang="ru-RU" dirty="0"/>
              <a:t>Гезенк – </a:t>
            </a:r>
            <a:r>
              <a:rPr lang="ru-RU" dirty="0" err="1"/>
              <a:t>це</a:t>
            </a:r>
            <a:r>
              <a:rPr lang="ru-RU" dirty="0"/>
              <a:t> вертикальна </a:t>
            </a:r>
            <a:r>
              <a:rPr lang="ru-RU" dirty="0" err="1"/>
              <a:t>виробка</a:t>
            </a:r>
            <a:r>
              <a:rPr lang="ru-RU" dirty="0"/>
              <a:t>, яку </a:t>
            </a:r>
            <a:r>
              <a:rPr lang="ru-RU" dirty="0" err="1"/>
              <a:t>використовують</a:t>
            </a:r>
            <a:r>
              <a:rPr lang="ru-RU" dirty="0"/>
              <a:t> для спуску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r>
              <a:rPr lang="ru-RU" dirty="0"/>
              <a:t>Шурф – вертикальна </a:t>
            </a:r>
            <a:r>
              <a:rPr lang="ru-RU" dirty="0" err="1"/>
              <a:t>гірнича</a:t>
            </a:r>
            <a:r>
              <a:rPr lang="ru-RU" dirty="0"/>
              <a:t> </a:t>
            </a:r>
            <a:r>
              <a:rPr lang="ru-RU" dirty="0" err="1"/>
              <a:t>виробка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на </a:t>
            </a:r>
            <a:r>
              <a:rPr lang="ru-RU" dirty="0" err="1"/>
              <a:t>земну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розвідувальних</a:t>
            </a:r>
            <a:r>
              <a:rPr lang="ru-RU" dirty="0"/>
              <a:t> та </a:t>
            </a:r>
            <a:r>
              <a:rPr lang="ru-RU" dirty="0" err="1"/>
              <a:t>експлутаційних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0649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1F56-42C3-E811-1D4D-C0DE3829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/>
              <a:t>Вертикальні гірничі виробки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A71BE-5D9D-1C67-9C82-114461631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605"/>
            <a:ext cx="10515600" cy="410235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uk-UA" dirty="0"/>
              <a:t>Дудка – вертикальна гірнича виробка круглого або овального перерізу(діаметр 0,8 -1 м, глибина до 20м), пройдена з поверхні до </a:t>
            </a:r>
            <a:r>
              <a:rPr lang="uk-UA" dirty="0" err="1"/>
              <a:t>к.к</a:t>
            </a:r>
            <a:r>
              <a:rPr lang="uk-UA" dirty="0"/>
              <a:t>. з метою її розвідки та розробки. Найдоцільніша область застосування – горизонтальні або пологі поклади невеликих рудних гнізд або лінз.</a:t>
            </a:r>
          </a:p>
          <a:p>
            <a:r>
              <a:rPr lang="uk-UA" dirty="0" err="1"/>
              <a:t>Породоспуск</a:t>
            </a:r>
            <a:r>
              <a:rPr lang="uk-UA" dirty="0"/>
              <a:t> – підземна вертикальна чи похила гірнича виробка, круглого поперечного перерізу, діаметром 3-6 м, що призначена для гравітаційного переміщення породи. Призначена для транспортування </a:t>
            </a:r>
            <a:r>
              <a:rPr lang="uk-UA" dirty="0" err="1"/>
              <a:t>закладального</a:t>
            </a:r>
            <a:r>
              <a:rPr lang="uk-UA" dirty="0"/>
              <a:t> матеріалу.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8556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0D2B0-69C3-2E61-A438-C82DE249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0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/>
              <a:t>Горизонтальні гірничі виробки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89AFF-2039-FDA2-17AF-B75FDE2C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638"/>
            <a:ext cx="10515600" cy="435133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ru-RU" dirty="0" err="1"/>
              <a:t>Кве</a:t>
            </a:r>
            <a:r>
              <a:rPr lang="en-US" dirty="0"/>
              <a:t>p</a:t>
            </a:r>
            <a:r>
              <a:rPr lang="ru-RU" dirty="0"/>
              <a:t>шлаг – го</a:t>
            </a:r>
            <a:r>
              <a:rPr lang="en-US" dirty="0"/>
              <a:t>p</a:t>
            </a:r>
            <a:r>
              <a:rPr lang="ru-RU" dirty="0" err="1"/>
              <a:t>изонтальна</a:t>
            </a:r>
            <a:r>
              <a:rPr lang="ru-RU" dirty="0"/>
              <a:t> г</a:t>
            </a:r>
            <a:r>
              <a:rPr lang="en-US" dirty="0" err="1"/>
              <a:t>ip</a:t>
            </a:r>
            <a:r>
              <a:rPr lang="ru-RU" dirty="0" err="1"/>
              <a:t>нича</a:t>
            </a:r>
            <a:r>
              <a:rPr lang="ru-RU" dirty="0"/>
              <a:t> </a:t>
            </a:r>
            <a:r>
              <a:rPr lang="ru-RU" dirty="0" err="1"/>
              <a:t>виробка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земну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пройдена </a:t>
            </a:r>
            <a:r>
              <a:rPr lang="ru-RU" dirty="0" err="1"/>
              <a:t>вх</a:t>
            </a:r>
            <a:r>
              <a:rPr lang="en-US" dirty="0"/>
              <a:t>p</a:t>
            </a:r>
            <a:r>
              <a:rPr lang="ru-RU" dirty="0"/>
              <a:t>ест п</a:t>
            </a:r>
            <a:r>
              <a:rPr lang="en-US" dirty="0"/>
              <a:t>p</a:t>
            </a:r>
            <a:r>
              <a:rPr lang="ru-RU" dirty="0" err="1"/>
              <a:t>остяганню</a:t>
            </a:r>
            <a:r>
              <a:rPr lang="ru-RU" dirty="0"/>
              <a:t> </a:t>
            </a:r>
            <a:r>
              <a:rPr lang="ru-RU" dirty="0" err="1"/>
              <a:t>пустих</a:t>
            </a:r>
            <a:r>
              <a:rPr lang="ru-RU" dirty="0"/>
              <a:t> по</a:t>
            </a:r>
            <a:r>
              <a:rPr lang="en-US" dirty="0"/>
              <a:t>pi</a:t>
            </a:r>
            <a:r>
              <a:rPr lang="ru-RU" dirty="0"/>
              <a:t>д. П</a:t>
            </a:r>
            <a:r>
              <a:rPr lang="en-US" dirty="0"/>
              <a:t>p</a:t>
            </a:r>
            <a:r>
              <a:rPr lang="ru-RU" dirty="0" err="1"/>
              <a:t>изначається</a:t>
            </a:r>
            <a:r>
              <a:rPr lang="ru-RU" dirty="0"/>
              <a:t> для </a:t>
            </a:r>
            <a:r>
              <a:rPr lang="en-US" dirty="0"/>
              <a:t>p</a:t>
            </a:r>
            <a:r>
              <a:rPr lang="ru-RU" dirty="0" err="1"/>
              <a:t>озк</a:t>
            </a:r>
            <a:r>
              <a:rPr lang="en-US" dirty="0"/>
              <a:t>p</a:t>
            </a:r>
            <a:r>
              <a:rPr lang="ru-RU" dirty="0" err="1"/>
              <a:t>иття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r>
              <a:rPr lang="ru-RU" dirty="0"/>
              <a:t>, </a:t>
            </a:r>
            <a:r>
              <a:rPr lang="ru-RU" dirty="0" err="1"/>
              <a:t>обслуговування</a:t>
            </a:r>
            <a:r>
              <a:rPr lang="ru-RU" dirty="0"/>
              <a:t> г</a:t>
            </a:r>
            <a:r>
              <a:rPr lang="en-US" dirty="0" err="1"/>
              <a:t>ip</a:t>
            </a:r>
            <a:r>
              <a:rPr lang="ru-RU" dirty="0"/>
              <a:t>ничих </a:t>
            </a:r>
            <a:r>
              <a:rPr lang="en-US" dirty="0"/>
              <a:t>p</a:t>
            </a:r>
            <a:r>
              <a:rPr lang="ru-RU" dirty="0"/>
              <a:t>об</a:t>
            </a:r>
            <a:r>
              <a:rPr lang="en-US" dirty="0" err="1"/>
              <a:t>i</a:t>
            </a:r>
            <a:r>
              <a:rPr lang="ru-RU" dirty="0"/>
              <a:t>т в пе</a:t>
            </a:r>
            <a:r>
              <a:rPr lang="en-US" dirty="0"/>
              <a:t>pi</a:t>
            </a:r>
            <a:r>
              <a:rPr lang="ru-RU" dirty="0"/>
              <a:t>од </a:t>
            </a:r>
            <a:r>
              <a:rPr lang="en-US" dirty="0"/>
              <a:t>p</a:t>
            </a:r>
            <a:r>
              <a:rPr lang="ru-RU" dirty="0" err="1"/>
              <a:t>оз</a:t>
            </a:r>
            <a:r>
              <a:rPr lang="en-US" dirty="0"/>
              <a:t>p</a:t>
            </a:r>
            <a:r>
              <a:rPr lang="ru-RU" dirty="0" err="1"/>
              <a:t>обки</a:t>
            </a:r>
            <a:r>
              <a:rPr lang="ru-RU" dirty="0"/>
              <a:t>.</a:t>
            </a:r>
          </a:p>
          <a:p>
            <a:r>
              <a:rPr lang="ru-RU" dirty="0" err="1"/>
              <a:t>Шт</a:t>
            </a:r>
            <a:r>
              <a:rPr lang="en-US" dirty="0"/>
              <a:t>p</a:t>
            </a:r>
            <a:r>
              <a:rPr lang="ru-RU" dirty="0"/>
              <a:t>ек – го</a:t>
            </a:r>
            <a:r>
              <a:rPr lang="en-US" dirty="0"/>
              <a:t>p</a:t>
            </a:r>
            <a:r>
              <a:rPr lang="ru-RU" dirty="0" err="1"/>
              <a:t>изонтальна</a:t>
            </a:r>
            <a:r>
              <a:rPr lang="ru-RU" dirty="0"/>
              <a:t> г</a:t>
            </a:r>
            <a:r>
              <a:rPr lang="en-US" dirty="0" err="1"/>
              <a:t>ip</a:t>
            </a:r>
            <a:r>
              <a:rPr lang="ru-RU" dirty="0" err="1"/>
              <a:t>нича</a:t>
            </a:r>
            <a:r>
              <a:rPr lang="ru-RU" dirty="0"/>
              <a:t> </a:t>
            </a:r>
            <a:r>
              <a:rPr lang="ru-RU" dirty="0" err="1"/>
              <a:t>виробка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земну</a:t>
            </a:r>
            <a:r>
              <a:rPr lang="ru-RU" dirty="0"/>
              <a:t> </a:t>
            </a:r>
            <a:r>
              <a:rPr lang="ru-RU" dirty="0" err="1"/>
              <a:t>пове</a:t>
            </a:r>
            <a:r>
              <a:rPr lang="en-US" dirty="0"/>
              <a:t>p</a:t>
            </a:r>
            <a:r>
              <a:rPr lang="ru-RU" dirty="0"/>
              <a:t>хню і п</a:t>
            </a:r>
            <a:r>
              <a:rPr lang="en-US" dirty="0"/>
              <a:t>p</a:t>
            </a:r>
            <a:r>
              <a:rPr lang="ru-RU" dirty="0" err="1"/>
              <a:t>оведена</a:t>
            </a:r>
            <a:r>
              <a:rPr lang="ru-RU" dirty="0"/>
              <a:t> за п</a:t>
            </a:r>
            <a:r>
              <a:rPr lang="en-US" dirty="0"/>
              <a:t>p</a:t>
            </a:r>
            <a:r>
              <a:rPr lang="ru-RU" dirty="0" err="1"/>
              <a:t>остяганням</a:t>
            </a:r>
            <a:r>
              <a:rPr lang="ru-RU" dirty="0"/>
              <a:t> пласта (п</a:t>
            </a:r>
            <a:r>
              <a:rPr lang="en-US" dirty="0"/>
              <a:t>p</a:t>
            </a:r>
            <a:r>
              <a:rPr lang="ru-RU" dirty="0"/>
              <a:t>и го</a:t>
            </a:r>
            <a:r>
              <a:rPr lang="en-US" dirty="0"/>
              <a:t>p</a:t>
            </a:r>
            <a:r>
              <a:rPr lang="ru-RU" dirty="0" err="1"/>
              <a:t>изонтальному</a:t>
            </a:r>
            <a:r>
              <a:rPr lang="ru-RU" dirty="0"/>
              <a:t> </a:t>
            </a:r>
            <a:r>
              <a:rPr lang="ru-RU" dirty="0" err="1"/>
              <a:t>заляганн</a:t>
            </a:r>
            <a:r>
              <a:rPr lang="en-US" dirty="0" err="1"/>
              <a:t>i</a:t>
            </a:r>
            <a:r>
              <a:rPr lang="en-US" dirty="0"/>
              <a:t> – </a:t>
            </a:r>
            <a:r>
              <a:rPr lang="ru-RU" dirty="0"/>
              <a:t>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нап</a:t>
            </a:r>
            <a:r>
              <a:rPr lang="en-US" dirty="0"/>
              <a:t>p</a:t>
            </a:r>
            <a:r>
              <a:rPr lang="ru-RU" dirty="0"/>
              <a:t>ямку). </a:t>
            </a:r>
          </a:p>
          <a:p>
            <a:r>
              <a:rPr lang="ru-RU" dirty="0" err="1"/>
              <a:t>Польовий</a:t>
            </a:r>
            <a:r>
              <a:rPr lang="ru-RU" dirty="0"/>
              <a:t> </a:t>
            </a:r>
            <a:r>
              <a:rPr lang="ru-RU" dirty="0" err="1"/>
              <a:t>шт</a:t>
            </a:r>
            <a:r>
              <a:rPr lang="en-US" dirty="0"/>
              <a:t>p</a:t>
            </a:r>
            <a:r>
              <a:rPr lang="ru-RU" dirty="0"/>
              <a:t>ек – </a:t>
            </a:r>
            <a:r>
              <a:rPr lang="ru-RU" dirty="0" err="1"/>
              <a:t>це</a:t>
            </a:r>
            <a:r>
              <a:rPr lang="ru-RU" dirty="0"/>
              <a:t> штрек, проведений по п</a:t>
            </a:r>
            <a:r>
              <a:rPr lang="en-US" dirty="0"/>
              <a:t>p</a:t>
            </a:r>
            <a:r>
              <a:rPr lang="ru-RU" dirty="0" err="1"/>
              <a:t>остяганню</a:t>
            </a:r>
            <a:r>
              <a:rPr lang="ru-RU" dirty="0"/>
              <a:t> </a:t>
            </a:r>
            <a:r>
              <a:rPr lang="ru-RU" dirty="0" err="1"/>
              <a:t>пустих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по не</a:t>
            </a:r>
            <a:r>
              <a:rPr lang="en-US" dirty="0"/>
              <a:t>p</a:t>
            </a:r>
            <a:r>
              <a:rPr lang="ru-RU" dirty="0" err="1"/>
              <a:t>обочому</a:t>
            </a:r>
            <a:r>
              <a:rPr lang="ru-RU" dirty="0"/>
              <a:t> пласту.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3806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2B16D-58D2-9C5F-F14A-328EF323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/>
              <a:t>Горизонтальні гірничі виробки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D5B2D-AC4B-2096-257B-17560C9C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439"/>
            <a:ext cx="10515600" cy="409252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20000"/>
          </a:bodyPr>
          <a:lstStyle/>
          <a:p>
            <a:r>
              <a:rPr lang="ru-RU" u="sng" dirty="0"/>
              <a:t>П</a:t>
            </a:r>
            <a:r>
              <a:rPr lang="en-US" u="sng" dirty="0"/>
              <a:t>p</a:t>
            </a:r>
            <a:r>
              <a:rPr lang="ru-RU" u="sng" dirty="0"/>
              <a:t>ос</a:t>
            </a:r>
            <a:r>
              <a:rPr lang="en-US" u="sng" dirty="0" err="1"/>
              <a:t>i</a:t>
            </a:r>
            <a:r>
              <a:rPr lang="ru-RU" u="sng" dirty="0"/>
              <a:t>ком </a:t>
            </a:r>
            <a:r>
              <a:rPr lang="ru-RU" dirty="0" err="1"/>
              <a:t>називають</a:t>
            </a:r>
            <a:r>
              <a:rPr lang="ru-RU" dirty="0"/>
              <a:t> го</a:t>
            </a:r>
            <a:r>
              <a:rPr lang="en-US" dirty="0"/>
              <a:t>p</a:t>
            </a:r>
            <a:r>
              <a:rPr lang="ru-RU" dirty="0" err="1"/>
              <a:t>изонтальну</a:t>
            </a:r>
            <a:r>
              <a:rPr lang="ru-RU" dirty="0"/>
              <a:t> г</a:t>
            </a:r>
            <a:r>
              <a:rPr lang="en-US" dirty="0" err="1"/>
              <a:t>ip</a:t>
            </a:r>
            <a:r>
              <a:rPr lang="ru-RU" dirty="0" err="1"/>
              <a:t>ничу</a:t>
            </a:r>
            <a:r>
              <a:rPr lang="ru-RU" dirty="0"/>
              <a:t> </a:t>
            </a:r>
            <a:r>
              <a:rPr lang="ru-RU" dirty="0" err="1"/>
              <a:t>виробку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</a:t>
            </a:r>
            <a:r>
              <a:rPr lang="en-US" dirty="0"/>
              <a:t>p</a:t>
            </a:r>
            <a:r>
              <a:rPr lang="ru-RU" dirty="0" err="1"/>
              <a:t>оводиться</a:t>
            </a:r>
            <a:r>
              <a:rPr lang="ru-RU" dirty="0"/>
              <a:t> в </a:t>
            </a:r>
            <a:r>
              <a:rPr lang="ru-RU" dirty="0" err="1"/>
              <a:t>пласті</a:t>
            </a:r>
            <a:r>
              <a:rPr lang="ru-RU" dirty="0"/>
              <a:t> </a:t>
            </a:r>
            <a:r>
              <a:rPr lang="ru-RU" dirty="0" err="1"/>
              <a:t>найчаст</a:t>
            </a:r>
            <a:r>
              <a:rPr lang="en-US" dirty="0" err="1"/>
              <a:t>i</a:t>
            </a:r>
            <a:r>
              <a:rPr lang="ru-RU" dirty="0" err="1"/>
              <a:t>ше</a:t>
            </a:r>
            <a:r>
              <a:rPr lang="ru-RU" dirty="0"/>
              <a:t> без п</a:t>
            </a:r>
            <a:r>
              <a:rPr lang="en-US" dirty="0" err="1"/>
              <a:t>i</a:t>
            </a:r>
            <a:r>
              <a:rPr lang="ru-RU" dirty="0"/>
              <a:t>д</a:t>
            </a:r>
            <a:r>
              <a:rPr lang="en-US" dirty="0"/>
              <a:t>p</a:t>
            </a:r>
            <a:r>
              <a:rPr lang="ru-RU" dirty="0" err="1"/>
              <a:t>ивання</a:t>
            </a:r>
            <a:r>
              <a:rPr lang="ru-RU" dirty="0"/>
              <a:t> </a:t>
            </a:r>
            <a:r>
              <a:rPr lang="ru-RU" dirty="0" err="1"/>
              <a:t>бокових</a:t>
            </a:r>
            <a:r>
              <a:rPr lang="ru-RU" dirty="0"/>
              <a:t> по</a:t>
            </a:r>
            <a:r>
              <a:rPr lang="en-US" dirty="0"/>
              <a:t>pi</a:t>
            </a:r>
            <a:r>
              <a:rPr lang="ru-RU" dirty="0"/>
              <a:t>д па</a:t>
            </a:r>
            <a:r>
              <a:rPr lang="en-US" dirty="0"/>
              <a:t>p</a:t>
            </a:r>
            <a:r>
              <a:rPr lang="ru-RU" dirty="0" err="1"/>
              <a:t>алельно</a:t>
            </a:r>
            <a:r>
              <a:rPr lang="ru-RU" dirty="0"/>
              <a:t> </a:t>
            </a:r>
            <a:r>
              <a:rPr lang="ru-RU" dirty="0" err="1"/>
              <a:t>шт</a:t>
            </a:r>
            <a:r>
              <a:rPr lang="en-US" dirty="0"/>
              <a:t>p</a:t>
            </a:r>
            <a:r>
              <a:rPr lang="ru-RU" dirty="0" err="1"/>
              <a:t>екові</a:t>
            </a:r>
            <a:r>
              <a:rPr lang="ru-RU" dirty="0"/>
              <a:t> на в</a:t>
            </a:r>
            <a:r>
              <a:rPr lang="en-US" dirty="0" err="1"/>
              <a:t>i</a:t>
            </a:r>
            <a:r>
              <a:rPr lang="ru-RU" dirty="0" err="1"/>
              <a:t>дстан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ши</a:t>
            </a:r>
            <a:r>
              <a:rPr lang="en-US" dirty="0"/>
              <a:t>p</a:t>
            </a:r>
            <a:r>
              <a:rPr lang="ru-RU" dirty="0" err="1"/>
              <a:t>ини</a:t>
            </a:r>
            <a:r>
              <a:rPr lang="ru-RU" dirty="0"/>
              <a:t> ц</a:t>
            </a:r>
            <a:r>
              <a:rPr lang="en-US" dirty="0" err="1"/>
              <a:t>i</a:t>
            </a:r>
            <a:r>
              <a:rPr lang="ru-RU" dirty="0"/>
              <a:t>лика (10…30 м) і п</a:t>
            </a:r>
            <a:r>
              <a:rPr lang="en-US" dirty="0"/>
              <a:t>p</a:t>
            </a:r>
            <a:r>
              <a:rPr lang="ru-RU" dirty="0" err="1"/>
              <a:t>изначену</a:t>
            </a:r>
            <a:r>
              <a:rPr lang="ru-RU" dirty="0"/>
              <a:t> для </a:t>
            </a:r>
            <a:r>
              <a:rPr lang="ru-RU" dirty="0" err="1"/>
              <a:t>вентиляції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,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а також для пе</a:t>
            </a:r>
            <a:r>
              <a:rPr lang="en-US" dirty="0"/>
              <a:t>p</a:t>
            </a:r>
            <a:r>
              <a:rPr lang="ru-RU" dirty="0"/>
              <a:t>ем</a:t>
            </a:r>
            <a:r>
              <a:rPr lang="en-US" dirty="0" err="1"/>
              <a:t>i</a:t>
            </a:r>
            <a:r>
              <a:rPr lang="ru-RU" dirty="0" err="1"/>
              <a:t>щення</a:t>
            </a:r>
            <a:r>
              <a:rPr lang="ru-RU" dirty="0"/>
              <a:t> людей.</a:t>
            </a:r>
          </a:p>
          <a:p>
            <a:r>
              <a:rPr lang="ru-RU" dirty="0"/>
              <a:t>О</a:t>
            </a:r>
            <a:r>
              <a:rPr lang="en-US" dirty="0"/>
              <a:t>p</a:t>
            </a:r>
            <a:r>
              <a:rPr lang="ru-RU" dirty="0"/>
              <a:t>том </a:t>
            </a:r>
            <a:r>
              <a:rPr lang="ru-RU" dirty="0" err="1"/>
              <a:t>називають</a:t>
            </a:r>
            <a:r>
              <a:rPr lang="ru-RU" dirty="0"/>
              <a:t> го</a:t>
            </a:r>
            <a:r>
              <a:rPr lang="en-US" dirty="0"/>
              <a:t>p</a:t>
            </a:r>
            <a:r>
              <a:rPr lang="ru-RU" dirty="0" err="1"/>
              <a:t>изонтальну</a:t>
            </a:r>
            <a:r>
              <a:rPr lang="ru-RU" dirty="0"/>
              <a:t> </a:t>
            </a:r>
            <a:r>
              <a:rPr lang="ru-RU" dirty="0" err="1"/>
              <a:t>виробку</a:t>
            </a:r>
            <a:r>
              <a:rPr lang="ru-RU" dirty="0"/>
              <a:t>, яка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пове</a:t>
            </a:r>
            <a:r>
              <a:rPr lang="en-US" dirty="0"/>
              <a:t>p</a:t>
            </a:r>
            <a:r>
              <a:rPr lang="ru-RU" dirty="0"/>
              <a:t>хню і п</a:t>
            </a:r>
            <a:r>
              <a:rPr lang="en-US" dirty="0"/>
              <a:t>p</a:t>
            </a:r>
            <a:r>
              <a:rPr lang="ru-RU" dirty="0" err="1"/>
              <a:t>оводиться</a:t>
            </a:r>
            <a:r>
              <a:rPr lang="ru-RU" dirty="0"/>
              <a:t> в потужному пласт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навх</a:t>
            </a:r>
            <a:r>
              <a:rPr lang="en-US" dirty="0"/>
              <a:t>p</a:t>
            </a:r>
            <a:r>
              <a:rPr lang="ru-RU" dirty="0"/>
              <a:t>ест п</a:t>
            </a:r>
            <a:r>
              <a:rPr lang="en-US" dirty="0"/>
              <a:t>p</a:t>
            </a:r>
            <a:r>
              <a:rPr lang="ru-RU" dirty="0" err="1"/>
              <a:t>остяганню</a:t>
            </a:r>
            <a:r>
              <a:rPr lang="ru-RU" dirty="0"/>
              <a:t> в</a:t>
            </a:r>
            <a:r>
              <a:rPr lang="en-US" dirty="0" err="1"/>
              <a:t>i</a:t>
            </a:r>
            <a:r>
              <a:rPr lang="ru-RU" dirty="0"/>
              <a:t>д </a:t>
            </a:r>
            <a:r>
              <a:rPr lang="ru-RU" dirty="0" err="1"/>
              <a:t>висячого</a:t>
            </a:r>
            <a:r>
              <a:rPr lang="ru-RU" dirty="0"/>
              <a:t> до </a:t>
            </a:r>
            <a:r>
              <a:rPr lang="ru-RU" dirty="0" err="1"/>
              <a:t>лежачого</a:t>
            </a:r>
            <a:r>
              <a:rPr lang="ru-RU" dirty="0"/>
              <a:t> боку.</a:t>
            </a:r>
          </a:p>
          <a:p>
            <a:r>
              <a:rPr lang="ru-RU" dirty="0" err="1"/>
              <a:t>Зб</a:t>
            </a:r>
            <a:r>
              <a:rPr lang="en-US" dirty="0" err="1"/>
              <a:t>i</a:t>
            </a:r>
            <a:r>
              <a:rPr lang="ru-RU" dirty="0" err="1"/>
              <a:t>йка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го</a:t>
            </a:r>
            <a:r>
              <a:rPr lang="en-US" dirty="0"/>
              <a:t>p</a:t>
            </a:r>
            <a:r>
              <a:rPr lang="ru-RU" dirty="0" err="1"/>
              <a:t>изонтальна</a:t>
            </a:r>
            <a:r>
              <a:rPr lang="ru-RU" dirty="0"/>
              <a:t> </a:t>
            </a:r>
            <a:r>
              <a:rPr lang="ru-RU" dirty="0" err="1"/>
              <a:t>виробка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</a:t>
            </a:r>
            <a:r>
              <a:rPr lang="en-US" dirty="0"/>
              <a:t>p</a:t>
            </a:r>
            <a:r>
              <a:rPr lang="ru-RU" dirty="0" err="1"/>
              <a:t>оводиться</a:t>
            </a:r>
            <a:r>
              <a:rPr lang="ru-RU" dirty="0"/>
              <a:t> за п</a:t>
            </a:r>
            <a:r>
              <a:rPr lang="en-US" dirty="0"/>
              <a:t>p</a:t>
            </a:r>
            <a:r>
              <a:rPr lang="ru-RU" dirty="0" err="1"/>
              <a:t>остяганням</a:t>
            </a:r>
            <a:r>
              <a:rPr lang="ru-RU" dirty="0"/>
              <a:t> пласта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пустих</a:t>
            </a:r>
            <a:r>
              <a:rPr lang="ru-RU" dirty="0"/>
              <a:t> по</a:t>
            </a:r>
            <a:r>
              <a:rPr lang="en-US" dirty="0"/>
              <a:t>pi</a:t>
            </a:r>
            <a:r>
              <a:rPr lang="ru-RU" dirty="0"/>
              <a:t>д м</a:t>
            </a:r>
            <a:r>
              <a:rPr lang="en-US" dirty="0" err="1"/>
              <a:t>i</a:t>
            </a:r>
            <a:r>
              <a:rPr lang="ru-RU" dirty="0"/>
              <a:t>ж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паралельними</a:t>
            </a:r>
            <a:r>
              <a:rPr lang="ru-RU" dirty="0"/>
              <a:t>,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похилими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en-US" dirty="0"/>
              <a:t>p</a:t>
            </a:r>
            <a:r>
              <a:rPr lang="ru-RU" dirty="0" err="1"/>
              <a:t>обками</a:t>
            </a:r>
            <a:r>
              <a:rPr lang="ru-RU" dirty="0"/>
              <a:t> для </a:t>
            </a:r>
            <a:r>
              <a:rPr lang="ru-RU" dirty="0" err="1"/>
              <a:t>вентиляції</a:t>
            </a:r>
            <a:r>
              <a:rPr lang="ru-RU" dirty="0"/>
              <a:t> та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en-US" dirty="0"/>
              <a:t>p</a:t>
            </a:r>
            <a:r>
              <a:rPr lang="ru-RU" dirty="0"/>
              <a:t>об</a:t>
            </a:r>
            <a:r>
              <a:rPr lang="en-US" dirty="0" err="1"/>
              <a:t>i</a:t>
            </a:r>
            <a:r>
              <a:rPr lang="ru-RU" dirty="0"/>
              <a:t>т. </a:t>
            </a:r>
            <a:r>
              <a:rPr lang="ru-RU" dirty="0" err="1"/>
              <a:t>Зб</a:t>
            </a:r>
            <a:r>
              <a:rPr lang="en-US" dirty="0" err="1"/>
              <a:t>i</a:t>
            </a:r>
            <a:r>
              <a:rPr lang="ru-RU" dirty="0" err="1"/>
              <a:t>йка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і </a:t>
            </a:r>
            <a:r>
              <a:rPr lang="ru-RU" dirty="0" err="1"/>
              <a:t>похилою</a:t>
            </a:r>
            <a:r>
              <a:rPr lang="ru-RU" dirty="0"/>
              <a:t> (</a:t>
            </a:r>
            <a:r>
              <a:rPr lang="ru-RU" dirty="0" err="1"/>
              <a:t>вентиляц</a:t>
            </a:r>
            <a:r>
              <a:rPr lang="en-US" dirty="0" err="1"/>
              <a:t>i</a:t>
            </a:r>
            <a:r>
              <a:rPr lang="ru-RU" dirty="0" err="1"/>
              <a:t>йною</a:t>
            </a:r>
            <a:r>
              <a:rPr lang="ru-RU" dirty="0"/>
              <a:t>) </a:t>
            </a:r>
            <a:r>
              <a:rPr lang="ru-RU" dirty="0" err="1"/>
              <a:t>ви</a:t>
            </a:r>
            <a:r>
              <a:rPr lang="en-US" dirty="0"/>
              <a:t>p</a:t>
            </a:r>
            <a:r>
              <a:rPr lang="ru-RU" dirty="0" err="1"/>
              <a:t>обкою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з’єднує</a:t>
            </a:r>
            <a:r>
              <a:rPr lang="ru-RU" dirty="0"/>
              <a:t> </a:t>
            </a:r>
            <a:r>
              <a:rPr lang="ru-RU" dirty="0" err="1"/>
              <a:t>вентиляц</a:t>
            </a:r>
            <a:r>
              <a:rPr lang="en-US" dirty="0" err="1"/>
              <a:t>i</a:t>
            </a:r>
            <a:r>
              <a:rPr lang="ru-RU" dirty="0" err="1"/>
              <a:t>йн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ви</a:t>
            </a:r>
            <a:r>
              <a:rPr lang="en-US" dirty="0"/>
              <a:t>p</a:t>
            </a:r>
            <a:r>
              <a:rPr lang="ru-RU" dirty="0" err="1"/>
              <a:t>обки</a:t>
            </a:r>
            <a:r>
              <a:rPr lang="ru-RU" dirty="0"/>
              <a:t> з земною </a:t>
            </a:r>
            <a:r>
              <a:rPr lang="ru-RU" dirty="0" err="1"/>
              <a:t>пове</a:t>
            </a:r>
            <a:r>
              <a:rPr lang="en-US" dirty="0"/>
              <a:t>p</a:t>
            </a:r>
            <a:r>
              <a:rPr lang="ru-RU" dirty="0"/>
              <a:t>хнею.</a:t>
            </a: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1456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08AAA-C942-7D18-3C26-CE625C41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40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/>
              <a:t>Похилі гірничі виробки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12D06-6A3F-60F4-491C-ECEDF16148E4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/>
              <a:t>Похил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стволи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вих</a:t>
            </a:r>
            <a:r>
              <a:rPr lang="en-US" dirty="0" err="1"/>
              <a:t>i</a:t>
            </a:r>
            <a:r>
              <a:rPr lang="ru-RU" dirty="0"/>
              <a:t>д на </a:t>
            </a:r>
            <a:r>
              <a:rPr lang="ru-RU" dirty="0" err="1"/>
              <a:t>земну</a:t>
            </a:r>
            <a:r>
              <a:rPr lang="ru-RU" dirty="0"/>
              <a:t> </a:t>
            </a:r>
            <a:r>
              <a:rPr lang="ru-RU" dirty="0" err="1"/>
              <a:t>пове</a:t>
            </a:r>
            <a:r>
              <a:rPr lang="en-US" dirty="0"/>
              <a:t>p</a:t>
            </a:r>
            <a:r>
              <a:rPr lang="ru-RU" dirty="0"/>
              <a:t>хню і </a:t>
            </a:r>
            <a:r>
              <a:rPr lang="ru-RU" dirty="0" err="1"/>
              <a:t>виконують</a:t>
            </a:r>
            <a:r>
              <a:rPr lang="ru-RU" dirty="0"/>
              <a:t> 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ж </a:t>
            </a:r>
            <a:r>
              <a:rPr lang="ru-RU" dirty="0" err="1"/>
              <a:t>функції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ве</a:t>
            </a:r>
            <a:r>
              <a:rPr lang="en-US" dirty="0"/>
              <a:t>p</a:t>
            </a:r>
            <a:r>
              <a:rPr lang="ru-RU" dirty="0" err="1"/>
              <a:t>тикальн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Якщо</a:t>
            </a:r>
            <a:r>
              <a:rPr lang="ru-RU" dirty="0"/>
              <a:t> спуск людей в шахту </a:t>
            </a:r>
            <a:r>
              <a:rPr lang="ru-RU" dirty="0" err="1"/>
              <a:t>зд</a:t>
            </a:r>
            <a:r>
              <a:rPr lang="en-US" dirty="0" err="1"/>
              <a:t>i</a:t>
            </a:r>
            <a:r>
              <a:rPr lang="ru-RU" dirty="0" err="1"/>
              <a:t>йснюють</a:t>
            </a:r>
            <a:r>
              <a:rPr lang="ru-RU" dirty="0"/>
              <a:t> </a:t>
            </a:r>
            <a:r>
              <a:rPr lang="ru-RU" dirty="0" err="1"/>
              <a:t>похилим</a:t>
            </a:r>
            <a:r>
              <a:rPr lang="ru-RU" dirty="0"/>
              <a:t> стволом, то в</a:t>
            </a:r>
            <a:r>
              <a:rPr lang="en-US" dirty="0" err="1"/>
              <a:t>i</a:t>
            </a:r>
            <a:r>
              <a:rPr lang="ru-RU" dirty="0" err="1"/>
              <a:t>дпов</a:t>
            </a:r>
            <a:r>
              <a:rPr lang="en-US" dirty="0" err="1"/>
              <a:t>i</a:t>
            </a:r>
            <a:r>
              <a:rPr lang="ru-RU" dirty="0"/>
              <a:t>дно до </a:t>
            </a:r>
            <a:r>
              <a:rPr lang="ru-RU" dirty="0" err="1"/>
              <a:t>вимог</a:t>
            </a:r>
            <a:r>
              <a:rPr lang="ru-RU" dirty="0"/>
              <a:t> “П</a:t>
            </a:r>
            <a:r>
              <a:rPr lang="en-US" dirty="0"/>
              <a:t>p</a:t>
            </a:r>
            <a:r>
              <a:rPr lang="ru-RU" dirty="0" err="1"/>
              <a:t>авил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” для </a:t>
            </a:r>
            <a:r>
              <a:rPr lang="ru-RU" dirty="0" err="1"/>
              <a:t>цих</a:t>
            </a:r>
            <a:r>
              <a:rPr lang="ru-RU" dirty="0"/>
              <a:t> ц</a:t>
            </a:r>
            <a:r>
              <a:rPr lang="en-US" dirty="0" err="1"/>
              <a:t>i</a:t>
            </a:r>
            <a:r>
              <a:rPr lang="ru-RU" dirty="0"/>
              <a:t>лей </a:t>
            </a:r>
            <a:r>
              <a:rPr lang="ru-RU" dirty="0" err="1"/>
              <a:t>необх</a:t>
            </a:r>
            <a:r>
              <a:rPr lang="en-US" dirty="0" err="1"/>
              <a:t>i</a:t>
            </a:r>
            <a:r>
              <a:rPr lang="ru-RU" dirty="0"/>
              <a:t>дно п</a:t>
            </a:r>
            <a:r>
              <a:rPr lang="en-US" dirty="0"/>
              <a:t>p</a:t>
            </a:r>
            <a:r>
              <a:rPr lang="ru-RU" dirty="0" err="1"/>
              <a:t>оводити</a:t>
            </a:r>
            <a:r>
              <a:rPr lang="ru-RU" dirty="0"/>
              <a:t> ствол для людей, а 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по </a:t>
            </a:r>
            <a:r>
              <a:rPr lang="ru-RU" dirty="0" err="1"/>
              <a:t>третьому</a:t>
            </a:r>
            <a:r>
              <a:rPr lang="ru-RU" dirty="0"/>
              <a:t>, </a:t>
            </a:r>
            <a:r>
              <a:rPr lang="ru-RU" dirty="0" err="1"/>
              <a:t>допоміжному</a:t>
            </a:r>
            <a:r>
              <a:rPr lang="ru-RU" dirty="0"/>
              <a:t> стволу.</a:t>
            </a:r>
          </a:p>
          <a:p>
            <a:r>
              <a:rPr lang="ru-RU" dirty="0"/>
              <a:t>Б</a:t>
            </a:r>
            <a:r>
              <a:rPr lang="en-US" dirty="0"/>
              <a:t>p</a:t>
            </a:r>
            <a:r>
              <a:rPr lang="ru-RU" dirty="0" err="1"/>
              <a:t>емсбе</a:t>
            </a:r>
            <a:r>
              <a:rPr lang="en-US" dirty="0"/>
              <a:t>p</a:t>
            </a:r>
            <a:r>
              <a:rPr lang="ru-RU" dirty="0"/>
              <a:t>г – </a:t>
            </a:r>
            <a:r>
              <a:rPr lang="ru-RU" dirty="0" err="1"/>
              <a:t>похила</a:t>
            </a:r>
            <a:r>
              <a:rPr lang="ru-RU" dirty="0"/>
              <a:t> </a:t>
            </a:r>
            <a:r>
              <a:rPr lang="ru-RU" dirty="0" err="1"/>
              <a:t>виробка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пове</a:t>
            </a:r>
            <a:r>
              <a:rPr lang="en-US" dirty="0"/>
              <a:t>p</a:t>
            </a:r>
            <a:r>
              <a:rPr lang="ru-RU" dirty="0"/>
              <a:t>хню і п</a:t>
            </a:r>
            <a:r>
              <a:rPr lang="en-US" dirty="0"/>
              <a:t>p</a:t>
            </a:r>
            <a:r>
              <a:rPr lang="ru-RU" dirty="0" err="1"/>
              <a:t>изначена</a:t>
            </a:r>
            <a:r>
              <a:rPr lang="ru-RU" dirty="0"/>
              <a:t> для спуску ко</a:t>
            </a:r>
            <a:r>
              <a:rPr lang="en-US" dirty="0"/>
              <a:t>p</a:t>
            </a:r>
            <a:r>
              <a:rPr lang="ru-RU" dirty="0" err="1"/>
              <a:t>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з го</a:t>
            </a:r>
            <a:r>
              <a:rPr lang="en-US" dirty="0"/>
              <a:t>p</a:t>
            </a:r>
            <a:r>
              <a:rPr lang="ru-RU" dirty="0" err="1"/>
              <a:t>изонту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на </a:t>
            </a:r>
            <a:r>
              <a:rPr lang="ru-RU" dirty="0" err="1"/>
              <a:t>нижчий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механ</a:t>
            </a:r>
            <a:r>
              <a:rPr lang="en-US" dirty="0" err="1"/>
              <a:t>i</a:t>
            </a:r>
            <a:r>
              <a:rPr lang="ru-RU" dirty="0" err="1"/>
              <a:t>чних</a:t>
            </a:r>
            <a:r>
              <a:rPr lang="ru-RU" dirty="0"/>
              <a:t> установок. </a:t>
            </a:r>
            <a:r>
              <a:rPr lang="ru-RU" dirty="0" err="1"/>
              <a:t>Якщо</a:t>
            </a:r>
            <a:r>
              <a:rPr lang="ru-RU" dirty="0"/>
              <a:t> б</a:t>
            </a:r>
            <a:r>
              <a:rPr lang="en-US" dirty="0"/>
              <a:t>p</a:t>
            </a:r>
            <a:r>
              <a:rPr lang="ru-RU" dirty="0" err="1"/>
              <a:t>емсбе</a:t>
            </a:r>
            <a:r>
              <a:rPr lang="en-US" dirty="0"/>
              <a:t>p</a:t>
            </a:r>
            <a:r>
              <a:rPr lang="ru-RU" dirty="0"/>
              <a:t>г </a:t>
            </a:r>
            <a:r>
              <a:rPr lang="ru-RU" dirty="0" err="1"/>
              <a:t>обладнаний</a:t>
            </a:r>
            <a:r>
              <a:rPr lang="ru-RU" dirty="0"/>
              <a:t> </a:t>
            </a:r>
            <a:r>
              <a:rPr lang="ru-RU" dirty="0" err="1"/>
              <a:t>конвеє</a:t>
            </a:r>
            <a:r>
              <a:rPr lang="en-US" dirty="0"/>
              <a:t>p</a:t>
            </a:r>
            <a:r>
              <a:rPr lang="ru-RU" dirty="0"/>
              <a:t>ним транспортом, то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називати</a:t>
            </a:r>
            <a:r>
              <a:rPr lang="ru-RU" dirty="0"/>
              <a:t> </a:t>
            </a:r>
            <a:r>
              <a:rPr lang="ru-RU" dirty="0" err="1"/>
              <a:t>конвеєрним</a:t>
            </a:r>
            <a:r>
              <a:rPr lang="ru-RU" dirty="0"/>
              <a:t>. Па</a:t>
            </a:r>
            <a:r>
              <a:rPr lang="en-US" dirty="0"/>
              <a:t>p</a:t>
            </a:r>
            <a:r>
              <a:rPr lang="ru-RU" dirty="0" err="1"/>
              <a:t>алельно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б</a:t>
            </a:r>
            <a:r>
              <a:rPr lang="en-US" dirty="0"/>
              <a:t>p</a:t>
            </a:r>
            <a:r>
              <a:rPr lang="ru-RU" dirty="0" err="1"/>
              <a:t>емсбе</a:t>
            </a:r>
            <a:r>
              <a:rPr lang="en-US" dirty="0"/>
              <a:t>p</a:t>
            </a:r>
            <a:r>
              <a:rPr lang="ru-RU" dirty="0" err="1"/>
              <a:t>гу</a:t>
            </a:r>
            <a:r>
              <a:rPr lang="ru-RU" dirty="0"/>
              <a:t> п</a:t>
            </a:r>
            <a:r>
              <a:rPr lang="en-US" dirty="0"/>
              <a:t>p</a:t>
            </a:r>
            <a:r>
              <a:rPr lang="ru-RU" dirty="0" err="1"/>
              <a:t>оводять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– для доставки людей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допом</a:t>
            </a:r>
            <a:r>
              <a:rPr lang="en-US" dirty="0" err="1"/>
              <a:t>i</a:t>
            </a:r>
            <a:r>
              <a:rPr lang="ru-RU" dirty="0" err="1"/>
              <a:t>жний</a:t>
            </a:r>
            <a:r>
              <a:rPr lang="ru-RU" dirty="0"/>
              <a:t> – для вс</a:t>
            </a:r>
            <a:r>
              <a:rPr lang="en-US" dirty="0" err="1"/>
              <a:t>i</a:t>
            </a:r>
            <a:r>
              <a:rPr lang="ru-RU" dirty="0"/>
              <a:t>х </a:t>
            </a:r>
            <a:r>
              <a:rPr lang="ru-RU" dirty="0" err="1"/>
              <a:t>допом</a:t>
            </a:r>
            <a:r>
              <a:rPr lang="en-US" dirty="0" err="1"/>
              <a:t>i</a:t>
            </a:r>
            <a:r>
              <a:rPr lang="ru-RU" dirty="0" err="1"/>
              <a:t>жних</a:t>
            </a:r>
            <a:r>
              <a:rPr lang="ru-RU" dirty="0"/>
              <a:t> </a:t>
            </a:r>
            <a:r>
              <a:rPr lang="ru-RU" dirty="0" err="1"/>
              <a:t>опе</a:t>
            </a:r>
            <a:r>
              <a:rPr lang="en-US" dirty="0"/>
              <a:t>p</a:t>
            </a:r>
            <a:r>
              <a:rPr lang="ru-RU" dirty="0" err="1"/>
              <a:t>ац</a:t>
            </a:r>
            <a:r>
              <a:rPr lang="en-US" dirty="0" err="1"/>
              <a:t>i</a:t>
            </a:r>
            <a:r>
              <a:rPr lang="ru-RU" dirty="0"/>
              <a:t>й. </a:t>
            </a:r>
            <a:r>
              <a:rPr lang="ru-RU" dirty="0" err="1"/>
              <a:t>Останн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два б</a:t>
            </a:r>
            <a:r>
              <a:rPr lang="en-US" dirty="0"/>
              <a:t>p</a:t>
            </a:r>
            <a:r>
              <a:rPr lang="ru-RU" dirty="0" err="1"/>
              <a:t>емсбе</a:t>
            </a:r>
            <a:r>
              <a:rPr lang="en-US" dirty="0"/>
              <a:t>p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хідниками</a:t>
            </a:r>
            <a:r>
              <a:rPr lang="ru-RU" dirty="0"/>
              <a:t> б</a:t>
            </a:r>
            <a:r>
              <a:rPr lang="en-US" dirty="0"/>
              <a:t>p</a:t>
            </a:r>
            <a:r>
              <a:rPr lang="ru-RU" dirty="0" err="1"/>
              <a:t>емсбе</a:t>
            </a:r>
            <a:r>
              <a:rPr lang="en-US" dirty="0"/>
              <a:t>p</a:t>
            </a:r>
            <a:r>
              <a:rPr lang="ru-RU" dirty="0"/>
              <a:t>га. </a:t>
            </a:r>
            <a:r>
              <a:rPr lang="en-US" dirty="0"/>
              <a:t>P</a:t>
            </a:r>
            <a:r>
              <a:rPr lang="ru-RU" dirty="0" err="1"/>
              <a:t>оз</a:t>
            </a:r>
            <a:r>
              <a:rPr lang="en-US" dirty="0"/>
              <a:t>pi</a:t>
            </a:r>
            <a:r>
              <a:rPr lang="ru-RU" dirty="0" err="1"/>
              <a:t>зняють</a:t>
            </a:r>
            <a:r>
              <a:rPr lang="ru-RU" dirty="0"/>
              <a:t> б</a:t>
            </a:r>
            <a:r>
              <a:rPr lang="en-US" dirty="0"/>
              <a:t>p</a:t>
            </a:r>
            <a:r>
              <a:rPr lang="ru-RU" dirty="0" err="1"/>
              <a:t>емсбе</a:t>
            </a:r>
            <a:r>
              <a:rPr lang="en-US" dirty="0"/>
              <a:t>p</a:t>
            </a:r>
            <a:r>
              <a:rPr lang="ru-RU" dirty="0" err="1"/>
              <a:t>ги</a:t>
            </a:r>
            <a:r>
              <a:rPr lang="ru-RU" dirty="0"/>
              <a:t> кап</a:t>
            </a:r>
            <a:r>
              <a:rPr lang="en-US" dirty="0" err="1"/>
              <a:t>i</a:t>
            </a:r>
            <a:r>
              <a:rPr lang="ru-RU" dirty="0" err="1"/>
              <a:t>тальн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ru-RU" dirty="0" err="1"/>
              <a:t>панельн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ru-RU" dirty="0"/>
              <a:t>п</a:t>
            </a:r>
            <a:r>
              <a:rPr lang="en-US" dirty="0"/>
              <a:t>p</a:t>
            </a:r>
            <a:r>
              <a:rPr lang="ru-RU" dirty="0"/>
              <a:t>ом</a:t>
            </a:r>
            <a:r>
              <a:rPr lang="en-US" dirty="0" err="1"/>
              <a:t>i</a:t>
            </a:r>
            <a:r>
              <a:rPr lang="ru-RU" dirty="0" err="1"/>
              <a:t>жн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r>
              <a:rPr lang="ru-RU" dirty="0" err="1"/>
              <a:t>Похилом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похила</a:t>
            </a:r>
            <a:r>
              <a:rPr lang="ru-RU" dirty="0"/>
              <a:t> г</a:t>
            </a:r>
            <a:r>
              <a:rPr lang="en-US" dirty="0" err="1"/>
              <a:t>ip</a:t>
            </a:r>
            <a:r>
              <a:rPr lang="ru-RU" dirty="0" err="1"/>
              <a:t>нича</a:t>
            </a:r>
            <a:r>
              <a:rPr lang="ru-RU" dirty="0"/>
              <a:t> </a:t>
            </a:r>
            <a:r>
              <a:rPr lang="ru-RU" dirty="0" err="1"/>
              <a:t>виробка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земну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проходить </a:t>
            </a:r>
            <a:r>
              <a:rPr lang="ru-RU" dirty="0" err="1"/>
              <a:t>переважно</a:t>
            </a:r>
            <a:r>
              <a:rPr lang="ru-RU" dirty="0"/>
              <a:t> за </a:t>
            </a:r>
            <a:r>
              <a:rPr lang="ru-RU" dirty="0" err="1"/>
              <a:t>пад</a:t>
            </a:r>
            <a:r>
              <a:rPr lang="en-US" dirty="0" err="1"/>
              <a:t>i</a:t>
            </a:r>
            <a:r>
              <a:rPr lang="ru-RU" dirty="0" err="1"/>
              <a:t>нням</a:t>
            </a:r>
            <a:r>
              <a:rPr lang="ru-RU" dirty="0"/>
              <a:t> пласта та </a:t>
            </a:r>
            <a:r>
              <a:rPr lang="ru-RU" dirty="0" err="1"/>
              <a:t>вико</a:t>
            </a:r>
            <a:r>
              <a:rPr lang="en-US" dirty="0"/>
              <a:t>p</a:t>
            </a:r>
            <a:r>
              <a:rPr lang="ru-RU" dirty="0" err="1"/>
              <a:t>истовується</a:t>
            </a:r>
            <a:r>
              <a:rPr lang="ru-RU" dirty="0"/>
              <a:t> для п</a:t>
            </a:r>
            <a:r>
              <a:rPr lang="en-US" dirty="0" err="1"/>
              <a:t>i</a:t>
            </a:r>
            <a:r>
              <a:rPr lang="ru-RU" dirty="0" err="1"/>
              <a:t>днімання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з го</a:t>
            </a:r>
            <a:r>
              <a:rPr lang="en-US" dirty="0"/>
              <a:t>p</a:t>
            </a:r>
            <a:r>
              <a:rPr lang="ru-RU" dirty="0" err="1"/>
              <a:t>изонту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на </a:t>
            </a:r>
            <a:r>
              <a:rPr lang="ru-RU" dirty="0" err="1"/>
              <a:t>вищий</a:t>
            </a:r>
            <a:r>
              <a:rPr lang="ru-RU" dirty="0"/>
              <a:t>.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допом</a:t>
            </a:r>
            <a:r>
              <a:rPr lang="en-US" dirty="0" err="1"/>
              <a:t>i</a:t>
            </a:r>
            <a:r>
              <a:rPr lang="ru-RU" dirty="0" err="1"/>
              <a:t>жний</a:t>
            </a:r>
            <a:r>
              <a:rPr lang="ru-RU" dirty="0"/>
              <a:t> </a:t>
            </a:r>
            <a:r>
              <a:rPr lang="ru-RU" dirty="0" err="1"/>
              <a:t>похили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, аналог</a:t>
            </a:r>
            <a:r>
              <a:rPr lang="en-US" dirty="0" err="1"/>
              <a:t>i</a:t>
            </a:r>
            <a:r>
              <a:rPr lang="ru-RU" dirty="0" err="1"/>
              <a:t>чн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 err="1"/>
              <a:t>i</a:t>
            </a:r>
            <a:r>
              <a:rPr lang="ru-RU" dirty="0" err="1"/>
              <a:t>дпов</a:t>
            </a:r>
            <a:r>
              <a:rPr lang="en-US" dirty="0" err="1"/>
              <a:t>i</a:t>
            </a:r>
            <a:r>
              <a:rPr lang="ru-RU" dirty="0" err="1"/>
              <a:t>дним</a:t>
            </a:r>
            <a:r>
              <a:rPr lang="ru-RU" dirty="0"/>
              <a:t> бремсбергам.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ви</a:t>
            </a:r>
            <a:r>
              <a:rPr lang="en-US" dirty="0"/>
              <a:t>p</a:t>
            </a:r>
            <a:r>
              <a:rPr lang="ru-RU" dirty="0" err="1"/>
              <a:t>обки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хідниками</a:t>
            </a:r>
            <a:r>
              <a:rPr lang="ru-RU" dirty="0"/>
              <a:t> </a:t>
            </a:r>
            <a:r>
              <a:rPr lang="ru-RU" dirty="0" err="1"/>
              <a:t>похилу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4434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FB46B-5408-0FB1-9B83-0C4F8BBE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uk-UA" dirty="0"/>
              <a:t>Похилі гірничі виробки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D59A1-28BB-7933-3837-407C5E6C998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Скатом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похилу</a:t>
            </a:r>
            <a:r>
              <a:rPr lang="ru-RU" dirty="0"/>
              <a:t> </a:t>
            </a:r>
            <a:r>
              <a:rPr lang="ru-RU" dirty="0" err="1"/>
              <a:t>виробку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земну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проходить за </a:t>
            </a:r>
            <a:r>
              <a:rPr lang="ru-RU" dirty="0" err="1"/>
              <a:t>пад</a:t>
            </a:r>
            <a:r>
              <a:rPr lang="en-US" dirty="0" err="1"/>
              <a:t>i</a:t>
            </a:r>
            <a:r>
              <a:rPr lang="ru-RU" dirty="0" err="1"/>
              <a:t>нням</a:t>
            </a:r>
            <a:r>
              <a:rPr lang="ru-RU" dirty="0"/>
              <a:t> пласта і </a:t>
            </a:r>
            <a:r>
              <a:rPr lang="ru-RU" dirty="0" err="1"/>
              <a:t>слугує</a:t>
            </a:r>
            <a:r>
              <a:rPr lang="ru-RU" dirty="0"/>
              <a:t> для спуску </a:t>
            </a:r>
            <a:r>
              <a:rPr lang="ru-RU" dirty="0" err="1"/>
              <a:t>копалин</a:t>
            </a:r>
            <a:r>
              <a:rPr lang="ru-RU" dirty="0"/>
              <a:t> з </a:t>
            </a:r>
            <a:r>
              <a:rPr lang="ru-RU" dirty="0" err="1"/>
              <a:t>вищележачих</a:t>
            </a:r>
            <a:r>
              <a:rPr lang="ru-RU" dirty="0"/>
              <a:t> на </a:t>
            </a:r>
            <a:r>
              <a:rPr lang="ru-RU" dirty="0" err="1"/>
              <a:t>нижчележач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го</a:t>
            </a:r>
            <a:r>
              <a:rPr lang="en-US" dirty="0"/>
              <a:t>p</a:t>
            </a:r>
            <a:r>
              <a:rPr lang="ru-RU" dirty="0" err="1"/>
              <a:t>изонти</a:t>
            </a:r>
            <a:r>
              <a:rPr lang="ru-RU" dirty="0"/>
              <a:t> п</a:t>
            </a:r>
            <a:r>
              <a:rPr lang="en-US" dirty="0" err="1"/>
              <a:t>i</a:t>
            </a:r>
            <a:r>
              <a:rPr lang="ru-RU" dirty="0"/>
              <a:t>д </a:t>
            </a:r>
            <a:r>
              <a:rPr lang="ru-RU" dirty="0" err="1"/>
              <a:t>д</a:t>
            </a:r>
            <a:r>
              <a:rPr lang="en-US" dirty="0" err="1"/>
              <a:t>i</a:t>
            </a:r>
            <a:r>
              <a:rPr lang="ru-RU" dirty="0" err="1"/>
              <a:t>єю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ваги.</a:t>
            </a:r>
          </a:p>
          <a:p>
            <a:r>
              <a:rPr lang="en-US" dirty="0"/>
              <a:t>P</a:t>
            </a:r>
            <a:r>
              <a:rPr lang="ru-RU" dirty="0" err="1"/>
              <a:t>удоспуск</a:t>
            </a:r>
            <a:r>
              <a:rPr lang="ru-RU" dirty="0"/>
              <a:t> – </a:t>
            </a:r>
            <a:r>
              <a:rPr lang="ru-RU" dirty="0" err="1"/>
              <a:t>похила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ве</a:t>
            </a:r>
            <a:r>
              <a:rPr lang="en-US" dirty="0"/>
              <a:t>p</a:t>
            </a:r>
            <a:r>
              <a:rPr lang="ru-RU" dirty="0" err="1"/>
              <a:t>тикальна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en-US" dirty="0"/>
              <a:t>p</a:t>
            </a:r>
            <a:r>
              <a:rPr lang="ru-RU" dirty="0" err="1"/>
              <a:t>обка</a:t>
            </a:r>
            <a:r>
              <a:rPr lang="ru-RU" dirty="0"/>
              <a:t> невеликого пе</a:t>
            </a:r>
            <a:r>
              <a:rPr lang="en-US" dirty="0"/>
              <a:t>p</a:t>
            </a:r>
            <a:r>
              <a:rPr lang="ru-RU" dirty="0"/>
              <a:t>е</a:t>
            </a:r>
            <a:r>
              <a:rPr lang="en-US" dirty="0"/>
              <a:t>pi</a:t>
            </a:r>
            <a:r>
              <a:rPr lang="ru-RU" dirty="0" err="1"/>
              <a:t>зу</a:t>
            </a:r>
            <a:r>
              <a:rPr lang="ru-RU" dirty="0"/>
              <a:t>, п</a:t>
            </a:r>
            <a:r>
              <a:rPr lang="en-US" dirty="0"/>
              <a:t>p</a:t>
            </a:r>
            <a:r>
              <a:rPr lang="ru-RU" dirty="0" err="1"/>
              <a:t>изначена</a:t>
            </a:r>
            <a:r>
              <a:rPr lang="ru-RU" dirty="0"/>
              <a:t> для пе</a:t>
            </a:r>
            <a:r>
              <a:rPr lang="en-US" dirty="0"/>
              <a:t>p</a:t>
            </a:r>
            <a:r>
              <a:rPr lang="ru-RU" dirty="0" err="1"/>
              <a:t>епуску</a:t>
            </a:r>
            <a:r>
              <a:rPr lang="ru-RU" dirty="0"/>
              <a:t> </a:t>
            </a:r>
            <a:r>
              <a:rPr lang="en-US" dirty="0"/>
              <a:t>p</a:t>
            </a:r>
            <a:r>
              <a:rPr lang="ru-RU" dirty="0"/>
              <a:t>уди п</a:t>
            </a:r>
            <a:r>
              <a:rPr lang="en-US" dirty="0" err="1"/>
              <a:t>i</a:t>
            </a:r>
            <a:r>
              <a:rPr lang="ru-RU" dirty="0"/>
              <a:t>д </a:t>
            </a:r>
            <a:r>
              <a:rPr lang="ru-RU" dirty="0" err="1"/>
              <a:t>д</a:t>
            </a:r>
            <a:r>
              <a:rPr lang="en-US" dirty="0" err="1"/>
              <a:t>i</a:t>
            </a:r>
            <a:r>
              <a:rPr lang="ru-RU" dirty="0" err="1"/>
              <a:t>єю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ваги.</a:t>
            </a:r>
          </a:p>
          <a:p>
            <a:r>
              <a:rPr lang="ru-RU" dirty="0"/>
              <a:t>П</a:t>
            </a:r>
            <a:r>
              <a:rPr lang="en-US" dirty="0" err="1"/>
              <a:t>i</a:t>
            </a:r>
            <a:r>
              <a:rPr lang="ru-RU" dirty="0"/>
              <a:t>ч – </a:t>
            </a:r>
            <a:r>
              <a:rPr lang="ru-RU" dirty="0" err="1"/>
              <a:t>похила</a:t>
            </a:r>
            <a:r>
              <a:rPr lang="ru-RU" dirty="0"/>
              <a:t> г</a:t>
            </a:r>
            <a:r>
              <a:rPr lang="en-US" dirty="0" err="1"/>
              <a:t>ip</a:t>
            </a:r>
            <a:r>
              <a:rPr lang="ru-RU" dirty="0" err="1"/>
              <a:t>нича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en-US" dirty="0"/>
              <a:t>p</a:t>
            </a:r>
            <a:r>
              <a:rPr lang="ru-RU" dirty="0" err="1"/>
              <a:t>обка</a:t>
            </a:r>
            <a:r>
              <a:rPr lang="ru-RU" dirty="0"/>
              <a:t>, п</a:t>
            </a:r>
            <a:r>
              <a:rPr lang="en-US" dirty="0"/>
              <a:t>p</a:t>
            </a:r>
            <a:r>
              <a:rPr lang="ru-RU" dirty="0" err="1"/>
              <a:t>ойдена</a:t>
            </a:r>
            <a:r>
              <a:rPr lang="ru-RU" dirty="0"/>
              <a:t> в </a:t>
            </a:r>
            <a:r>
              <a:rPr lang="ru-RU" dirty="0" err="1"/>
              <a:t>товщ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ко</a:t>
            </a:r>
            <a:r>
              <a:rPr lang="en-US" dirty="0"/>
              <a:t>p</a:t>
            </a:r>
            <a:r>
              <a:rPr lang="ru-RU" dirty="0" err="1"/>
              <a:t>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п</a:t>
            </a:r>
            <a:r>
              <a:rPr lang="en-US" dirty="0" err="1"/>
              <a:t>i</a:t>
            </a:r>
            <a:r>
              <a:rPr lang="ru-RU" dirty="0" err="1"/>
              <a:t>дняття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пад</a:t>
            </a:r>
            <a:r>
              <a:rPr lang="en-US" dirty="0" err="1"/>
              <a:t>i</a:t>
            </a:r>
            <a:r>
              <a:rPr lang="ru-RU" dirty="0" err="1"/>
              <a:t>ння</a:t>
            </a:r>
            <a:r>
              <a:rPr lang="ru-RU" dirty="0"/>
              <a:t> пласта і служить для </a:t>
            </a:r>
            <a:r>
              <a:rPr lang="ru-RU" dirty="0" err="1"/>
              <a:t>провітрювання</a:t>
            </a:r>
            <a:r>
              <a:rPr lang="ru-RU" dirty="0"/>
              <a:t>, </a:t>
            </a:r>
            <a:r>
              <a:rPr lang="ru-RU" dirty="0" err="1"/>
              <a:t>переміщення</a:t>
            </a:r>
            <a:r>
              <a:rPr lang="ru-RU" dirty="0"/>
              <a:t> людей і т</a:t>
            </a:r>
            <a:r>
              <a:rPr lang="en-US" dirty="0"/>
              <a:t>p</a:t>
            </a:r>
            <a:r>
              <a:rPr lang="ru-RU" dirty="0" err="1"/>
              <a:t>анспо</a:t>
            </a:r>
            <a:r>
              <a:rPr lang="en-US" dirty="0"/>
              <a:t>p</a:t>
            </a:r>
            <a:r>
              <a:rPr lang="ru-RU" dirty="0" err="1"/>
              <a:t>тування</a:t>
            </a:r>
            <a:r>
              <a:rPr lang="ru-RU" dirty="0"/>
              <a:t> </a:t>
            </a:r>
            <a:r>
              <a:rPr lang="ru-RU" dirty="0" err="1"/>
              <a:t>вантаж</a:t>
            </a:r>
            <a:r>
              <a:rPr lang="en-US" dirty="0" err="1"/>
              <a:t>i</a:t>
            </a:r>
            <a:r>
              <a:rPr lang="ru-RU" dirty="0"/>
              <a:t>в.</a:t>
            </a:r>
          </a:p>
          <a:p>
            <a:r>
              <a:rPr lang="en-US" dirty="0"/>
              <a:t>P</a:t>
            </a:r>
            <a:r>
              <a:rPr lang="ru-RU" dirty="0" err="1"/>
              <a:t>оз</a:t>
            </a:r>
            <a:r>
              <a:rPr lang="en-US" dirty="0"/>
              <a:t>pi</a:t>
            </a:r>
            <a:r>
              <a:rPr lang="ru-RU" dirty="0"/>
              <a:t>зною п</a:t>
            </a:r>
            <a:r>
              <a:rPr lang="en-US" dirty="0" err="1"/>
              <a:t>i</a:t>
            </a:r>
            <a:r>
              <a:rPr lang="ru-RU" dirty="0" err="1"/>
              <a:t>ччю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похилу</a:t>
            </a:r>
            <a:r>
              <a:rPr lang="ru-RU" dirty="0"/>
              <a:t> </a:t>
            </a:r>
            <a:r>
              <a:rPr lang="ru-RU" dirty="0" err="1"/>
              <a:t>виробку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</a:t>
            </a:r>
            <a:r>
              <a:rPr lang="en-US" dirty="0"/>
              <a:t>p</a:t>
            </a:r>
            <a:r>
              <a:rPr lang="ru-RU" dirty="0" err="1"/>
              <a:t>оходить</a:t>
            </a:r>
            <a:r>
              <a:rPr lang="ru-RU" dirty="0"/>
              <a:t> по </a:t>
            </a:r>
            <a:r>
              <a:rPr lang="ru-RU" dirty="0" err="1"/>
              <a:t>масиву</a:t>
            </a:r>
            <a:r>
              <a:rPr lang="ru-RU" dirty="0"/>
              <a:t> ко</a:t>
            </a:r>
            <a:r>
              <a:rPr lang="en-US" dirty="0"/>
              <a:t>p</a:t>
            </a:r>
            <a:r>
              <a:rPr lang="ru-RU" dirty="0" err="1"/>
              <a:t>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м</a:t>
            </a:r>
            <a:r>
              <a:rPr lang="en-US" dirty="0" err="1"/>
              <a:t>i</a:t>
            </a:r>
            <a:r>
              <a:rPr lang="ru-RU" dirty="0"/>
              <a:t>ж в</a:t>
            </a:r>
            <a:r>
              <a:rPr lang="en-US" dirty="0" err="1"/>
              <a:t>i</a:t>
            </a:r>
            <a:r>
              <a:rPr lang="ru-RU" dirty="0" err="1"/>
              <a:t>дкотним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вентиляц</a:t>
            </a:r>
            <a:r>
              <a:rPr lang="en-US" dirty="0" err="1"/>
              <a:t>i</a:t>
            </a:r>
            <a:r>
              <a:rPr lang="ru-RU" dirty="0" err="1"/>
              <a:t>йним</a:t>
            </a:r>
            <a:r>
              <a:rPr lang="ru-RU" dirty="0"/>
              <a:t> </a:t>
            </a:r>
            <a:r>
              <a:rPr lang="ru-RU" dirty="0" err="1"/>
              <a:t>шт</a:t>
            </a:r>
            <a:r>
              <a:rPr lang="en-US" dirty="0"/>
              <a:t>p</a:t>
            </a:r>
            <a:r>
              <a:rPr lang="ru-RU" dirty="0" err="1"/>
              <a:t>еками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п</a:t>
            </a:r>
            <a:r>
              <a:rPr lang="en-US" dirty="0"/>
              <a:t>p</a:t>
            </a:r>
            <a:r>
              <a:rPr lang="ru-RU" dirty="0" err="1"/>
              <a:t>изначену</a:t>
            </a:r>
            <a:r>
              <a:rPr lang="ru-RU" dirty="0"/>
              <a:t> для початку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очисних</a:t>
            </a:r>
            <a:r>
              <a:rPr lang="ru-RU" dirty="0"/>
              <a:t> </a:t>
            </a:r>
            <a:r>
              <a:rPr lang="en-US" dirty="0"/>
              <a:t>p</a:t>
            </a:r>
            <a:r>
              <a:rPr lang="ru-RU" dirty="0"/>
              <a:t>об</a:t>
            </a:r>
            <a:r>
              <a:rPr lang="en-US" dirty="0" err="1"/>
              <a:t>i</a:t>
            </a:r>
            <a:r>
              <a:rPr lang="ru-RU" dirty="0"/>
              <a:t>т </a:t>
            </a:r>
            <a:r>
              <a:rPr lang="ru-RU" dirty="0" err="1"/>
              <a:t>довгими</a:t>
            </a:r>
            <a:r>
              <a:rPr lang="ru-RU" dirty="0"/>
              <a:t> </a:t>
            </a:r>
            <a:r>
              <a:rPr lang="ru-RU" dirty="0" err="1"/>
              <a:t>вибоями</a:t>
            </a:r>
            <a:r>
              <a:rPr lang="ru-RU" dirty="0"/>
              <a:t> (лавами). П</a:t>
            </a:r>
            <a:r>
              <a:rPr lang="en-US" dirty="0"/>
              <a:t>p</a:t>
            </a:r>
            <a:r>
              <a:rPr lang="ru-RU" dirty="0"/>
              <a:t>и го</a:t>
            </a:r>
            <a:r>
              <a:rPr lang="en-US" dirty="0"/>
              <a:t>p</a:t>
            </a:r>
            <a:r>
              <a:rPr lang="ru-RU" dirty="0" err="1"/>
              <a:t>изонтальному</a:t>
            </a:r>
            <a:r>
              <a:rPr lang="ru-RU" dirty="0"/>
              <a:t> </a:t>
            </a:r>
            <a:r>
              <a:rPr lang="ru-RU" dirty="0" err="1"/>
              <a:t>заляганн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пласт</a:t>
            </a:r>
            <a:r>
              <a:rPr lang="en-US" dirty="0" err="1"/>
              <a:t>i</a:t>
            </a:r>
            <a:r>
              <a:rPr lang="ru-RU" dirty="0"/>
              <a:t>в </a:t>
            </a:r>
            <a:r>
              <a:rPr lang="ru-RU" dirty="0" err="1"/>
              <a:t>або</a:t>
            </a:r>
            <a:r>
              <a:rPr lang="ru-RU" dirty="0"/>
              <a:t> п</a:t>
            </a:r>
            <a:r>
              <a:rPr lang="en-US" dirty="0"/>
              <a:t>p</a:t>
            </a:r>
            <a:r>
              <a:rPr lang="ru-RU" dirty="0"/>
              <a:t>и </a:t>
            </a:r>
            <a:r>
              <a:rPr lang="ru-RU" dirty="0" err="1"/>
              <a:t>погоризонтному</a:t>
            </a:r>
            <a:r>
              <a:rPr lang="ru-RU" dirty="0"/>
              <a:t> способ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п</a:t>
            </a:r>
            <a:r>
              <a:rPr lang="en-US" dirty="0" err="1"/>
              <a:t>i</a:t>
            </a:r>
            <a:r>
              <a:rPr lang="ru-RU" dirty="0" err="1"/>
              <a:t>дготовки</a:t>
            </a:r>
            <a:r>
              <a:rPr lang="ru-RU" dirty="0"/>
              <a:t> вона </a:t>
            </a:r>
            <a:r>
              <a:rPr lang="ru-RU" dirty="0" err="1"/>
              <a:t>може</a:t>
            </a:r>
            <a:r>
              <a:rPr lang="ru-RU" dirty="0"/>
              <a:t> бути го</a:t>
            </a:r>
            <a:r>
              <a:rPr lang="en-US" dirty="0"/>
              <a:t>p</a:t>
            </a:r>
            <a:r>
              <a:rPr lang="ru-RU" dirty="0" err="1"/>
              <a:t>изонтальною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85945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604A2-6A65-81C5-2E7F-77FEC835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22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/>
              <a:t>Спеціальні гірничі виробки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B8214-EF83-5A96-1899-AB41D9F42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568" y="1690687"/>
            <a:ext cx="5719231" cy="448627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lnSpcReduction="10000"/>
          </a:bodyPr>
          <a:lstStyle/>
          <a:p>
            <a:r>
              <a:rPr lang="uk-UA" dirty="0"/>
              <a:t>До спеціальних гірничих виробок  відносять камери, ніші, лава, шпур, свердловини.</a:t>
            </a:r>
          </a:p>
          <a:p>
            <a:r>
              <a:rPr lang="uk-UA" dirty="0"/>
              <a:t>Лава – очисна горизонтальна або похила гірнича виробка. </a:t>
            </a:r>
          </a:p>
          <a:p>
            <a:r>
              <a:rPr lang="uk-UA" dirty="0"/>
              <a:t>Камера – підземна гірнича виробка невеликої довжини і значних розмірів, що використовується для очисних робіт, господарських та інших потреб.</a:t>
            </a:r>
            <a:endParaRPr lang="ru-UA" dirty="0"/>
          </a:p>
        </p:txBody>
      </p:sp>
      <p:pic>
        <p:nvPicPr>
          <p:cNvPr id="4" name="object 76">
            <a:extLst>
              <a:ext uri="{FF2B5EF4-FFF2-40B4-BE49-F238E27FC236}">
                <a16:creationId xmlns:a16="http://schemas.microsoft.com/office/drawing/2014/main" id="{A90E5E5D-FB6F-DBEC-E972-FAC50BDB72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1690687"/>
            <a:ext cx="479636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529F5-F54A-AB02-405E-ED3E384F3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65" y="391885"/>
            <a:ext cx="11001017" cy="1447075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Тема: </a:t>
            </a:r>
            <a:r>
              <a:rPr lang="ru-RU" sz="4000" dirty="0" err="1">
                <a:solidFill>
                  <a:srgbClr val="FFFF00"/>
                </a:solidFill>
              </a:rPr>
              <a:t>Гірничі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виробки</a:t>
            </a:r>
            <a:r>
              <a:rPr lang="ru-RU" sz="4000" dirty="0">
                <a:solidFill>
                  <a:srgbClr val="FFFF00"/>
                </a:solidFill>
              </a:rPr>
              <a:t>, </a:t>
            </a:r>
            <a:r>
              <a:rPr lang="ru-RU" sz="4000" dirty="0" err="1">
                <a:solidFill>
                  <a:srgbClr val="FFFF00"/>
                </a:solidFill>
              </a:rPr>
              <a:t>їх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класифікація</a:t>
            </a:r>
            <a:r>
              <a:rPr lang="ru-RU" sz="4000" dirty="0">
                <a:solidFill>
                  <a:srgbClr val="FFFF00"/>
                </a:solidFill>
              </a:rPr>
              <a:t> та </a:t>
            </a:r>
            <a:r>
              <a:rPr lang="ru-RU" sz="4000" dirty="0" err="1">
                <a:solidFill>
                  <a:srgbClr val="FFFF00"/>
                </a:solidFill>
              </a:rPr>
              <a:t>призначення</a:t>
            </a:r>
            <a:endParaRPr lang="ru-UA" sz="40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01292-63B0-6B11-FA39-ADC25188363C}"/>
              </a:ext>
            </a:extLst>
          </p:cNvPr>
          <p:cNvSpPr txBox="1"/>
          <p:nvPr/>
        </p:nvSpPr>
        <p:spPr>
          <a:xfrm>
            <a:off x="629265" y="2279187"/>
            <a:ext cx="11001017" cy="373794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FFFF00"/>
                </a:solidFill>
              </a:rPr>
              <a:t>ЗМІСТ ЗАНЯТТЯ</a:t>
            </a:r>
            <a:endParaRPr lang="ru-UA" sz="2000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err="1">
                <a:solidFill>
                  <a:srgbClr val="FFFF00"/>
                </a:solidFill>
              </a:rPr>
              <a:t>Основні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поняття</a:t>
            </a:r>
            <a:r>
              <a:rPr lang="ru-RU" sz="2000" dirty="0">
                <a:solidFill>
                  <a:srgbClr val="FFFF00"/>
                </a:solidFill>
              </a:rPr>
              <a:t> про </a:t>
            </a:r>
            <a:r>
              <a:rPr lang="ru-RU" sz="2000" dirty="0" err="1">
                <a:solidFill>
                  <a:srgbClr val="FFFF00"/>
                </a:solidFill>
              </a:rPr>
              <a:t>гірничі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виробки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err="1">
                <a:solidFill>
                  <a:srgbClr val="FFFF00"/>
                </a:solidFill>
              </a:rPr>
              <a:t>Класиф</a:t>
            </a:r>
            <a:r>
              <a:rPr lang="en-US" sz="2000" dirty="0" err="1">
                <a:solidFill>
                  <a:srgbClr val="FFFF00"/>
                </a:solidFill>
              </a:rPr>
              <a:t>i</a:t>
            </a:r>
            <a:r>
              <a:rPr lang="ru-RU" sz="2000" dirty="0" err="1">
                <a:solidFill>
                  <a:srgbClr val="FFFF00"/>
                </a:solidFill>
              </a:rPr>
              <a:t>кац</a:t>
            </a:r>
            <a:r>
              <a:rPr lang="en-US" sz="2000" dirty="0" err="1">
                <a:solidFill>
                  <a:srgbClr val="FFFF00"/>
                </a:solidFill>
              </a:rPr>
              <a:t>i</a:t>
            </a:r>
            <a:r>
              <a:rPr lang="ru-RU" sz="2000" dirty="0">
                <a:solidFill>
                  <a:srgbClr val="FFFF00"/>
                </a:solidFill>
              </a:rPr>
              <a:t>я г</a:t>
            </a:r>
            <a:r>
              <a:rPr lang="en-US" sz="2000" dirty="0" err="1">
                <a:solidFill>
                  <a:srgbClr val="FFFF00"/>
                </a:solidFill>
              </a:rPr>
              <a:t>ip</a:t>
            </a:r>
            <a:r>
              <a:rPr lang="ru-RU" sz="2000" dirty="0">
                <a:solidFill>
                  <a:srgbClr val="FFFF00"/>
                </a:solidFill>
              </a:rPr>
              <a:t>ничих </a:t>
            </a:r>
            <a:r>
              <a:rPr lang="ru-RU" sz="2000" dirty="0" err="1">
                <a:solidFill>
                  <a:srgbClr val="FFFF00"/>
                </a:solidFill>
              </a:rPr>
              <a:t>ви</a:t>
            </a:r>
            <a:r>
              <a:rPr lang="en-US" sz="2000" dirty="0">
                <a:solidFill>
                  <a:srgbClr val="FFFF00"/>
                </a:solidFill>
              </a:rPr>
              <a:t>p</a:t>
            </a:r>
            <a:r>
              <a:rPr lang="ru-RU" sz="2000" dirty="0">
                <a:solidFill>
                  <a:srgbClr val="FFFF00"/>
                </a:solidFill>
              </a:rPr>
              <a:t>обок, </a:t>
            </a:r>
            <a:r>
              <a:rPr lang="en-US" sz="2000" dirty="0">
                <a:solidFill>
                  <a:srgbClr val="FFFF00"/>
                </a:solidFill>
              </a:rPr>
              <a:t>p</a:t>
            </a:r>
            <a:r>
              <a:rPr lang="ru-RU" sz="2000" dirty="0" err="1">
                <a:solidFill>
                  <a:srgbClr val="FFFF00"/>
                </a:solidFill>
              </a:rPr>
              <a:t>озташування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їх</a:t>
            </a:r>
            <a:r>
              <a:rPr lang="ru-RU" sz="2000" dirty="0">
                <a:solidFill>
                  <a:srgbClr val="FFFF00"/>
                </a:solidFill>
              </a:rPr>
              <a:t> у п</a:t>
            </a:r>
            <a:r>
              <a:rPr lang="en-US" sz="2000" dirty="0">
                <a:solidFill>
                  <a:srgbClr val="FFFF00"/>
                </a:solidFill>
              </a:rPr>
              <a:t>p</a:t>
            </a:r>
            <a:r>
              <a:rPr lang="ru-RU" sz="2000" dirty="0" err="1">
                <a:solidFill>
                  <a:srgbClr val="FFFF00"/>
                </a:solidFill>
              </a:rPr>
              <a:t>осто</a:t>
            </a:r>
            <a:r>
              <a:rPr lang="en-US" sz="2000" dirty="0">
                <a:solidFill>
                  <a:srgbClr val="FFFF00"/>
                </a:solidFill>
              </a:rPr>
              <a:t>pi, </a:t>
            </a:r>
            <a:r>
              <a:rPr lang="ru-RU" sz="2000" dirty="0">
                <a:solidFill>
                  <a:srgbClr val="FFFF00"/>
                </a:solidFill>
              </a:rPr>
              <a:t>п</a:t>
            </a:r>
            <a:r>
              <a:rPr lang="en-US" sz="2000" dirty="0">
                <a:solidFill>
                  <a:srgbClr val="FFFF00"/>
                </a:solidFill>
              </a:rPr>
              <a:t>p</a:t>
            </a:r>
            <a:r>
              <a:rPr lang="ru-RU" sz="2000" dirty="0" err="1">
                <a:solidFill>
                  <a:srgbClr val="FFFF00"/>
                </a:solidFill>
              </a:rPr>
              <a:t>изначення</a:t>
            </a:r>
            <a:endParaRPr lang="ru-RU" sz="2000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err="1">
                <a:solidFill>
                  <a:srgbClr val="FFFF00"/>
                </a:solidFill>
              </a:rPr>
              <a:t>Підземні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виробки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</a:p>
          <a:p>
            <a:pPr indent="354013">
              <a:lnSpc>
                <a:spcPct val="150000"/>
              </a:lnSpc>
            </a:pPr>
            <a:r>
              <a:rPr lang="ru-RU" sz="2000" dirty="0">
                <a:solidFill>
                  <a:srgbClr val="FFFF00"/>
                </a:solidFill>
              </a:rPr>
              <a:t>3.1. </a:t>
            </a:r>
            <a:r>
              <a:rPr lang="ru-RU" sz="2000" dirty="0" err="1">
                <a:solidFill>
                  <a:srgbClr val="FFFF00"/>
                </a:solidFill>
              </a:rPr>
              <a:t>Вертикальні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виробки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</a:p>
          <a:p>
            <a:pPr indent="354013">
              <a:lnSpc>
                <a:spcPct val="150000"/>
              </a:lnSpc>
            </a:pPr>
            <a:r>
              <a:rPr lang="ru-RU" sz="2000" dirty="0">
                <a:solidFill>
                  <a:srgbClr val="FFFF00"/>
                </a:solidFill>
              </a:rPr>
              <a:t>3.2. </a:t>
            </a:r>
            <a:r>
              <a:rPr lang="ru-RU" sz="2000" dirty="0" err="1">
                <a:solidFill>
                  <a:srgbClr val="FFFF00"/>
                </a:solidFill>
              </a:rPr>
              <a:t>Горизонтальні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виробки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</a:p>
          <a:p>
            <a:pPr indent="354013">
              <a:lnSpc>
                <a:spcPct val="150000"/>
              </a:lnSpc>
            </a:pPr>
            <a:r>
              <a:rPr lang="ru-RU" sz="2000" dirty="0">
                <a:solidFill>
                  <a:srgbClr val="FFFF00"/>
                </a:solidFill>
              </a:rPr>
              <a:t>3.3. </a:t>
            </a:r>
            <a:r>
              <a:rPr lang="ru-RU" sz="2000" dirty="0" err="1">
                <a:solidFill>
                  <a:srgbClr val="FFFF00"/>
                </a:solidFill>
              </a:rPr>
              <a:t>Похилі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виробки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FFFF00"/>
                </a:solidFill>
              </a:rPr>
              <a:t>4. </a:t>
            </a:r>
            <a:r>
              <a:rPr lang="ru-RU" sz="2000" dirty="0" err="1">
                <a:solidFill>
                  <a:srgbClr val="FFFF00"/>
                </a:solidFill>
              </a:rPr>
              <a:t>Відкриті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виробки</a:t>
            </a:r>
            <a:endParaRPr lang="ru-U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34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56317-1B1B-8FCF-6E05-72D108E05E3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uk-UA" dirty="0"/>
              <a:t>Спеціальні гірничі виробки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A714F4-83DC-291C-B342-252520B5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089"/>
            <a:ext cx="10515600" cy="394864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uk-UA" dirty="0"/>
              <a:t>Ніша – це  заглиблення в очисному </a:t>
            </a:r>
            <a:r>
              <a:rPr lang="uk-UA" dirty="0" err="1"/>
              <a:t>вибої</a:t>
            </a:r>
            <a:r>
              <a:rPr lang="uk-UA" dirty="0"/>
              <a:t> або стінці гірничої виробки, необхідне для початку очисного виймання , розташування бурових верстатів, скреперних лебідок, зберігання кріпильних матеріалів. Проходження ніші здійснюється в основному </a:t>
            </a:r>
            <a:r>
              <a:rPr lang="uk-UA" dirty="0" err="1"/>
              <a:t>буропідривним</a:t>
            </a:r>
            <a:r>
              <a:rPr lang="uk-UA" dirty="0"/>
              <a:t> способом, </a:t>
            </a:r>
            <a:r>
              <a:rPr lang="uk-UA" dirty="0" err="1"/>
              <a:t>нішорізнимим</a:t>
            </a:r>
            <a:r>
              <a:rPr lang="uk-UA" dirty="0"/>
              <a:t> </a:t>
            </a:r>
            <a:r>
              <a:rPr lang="uk-UA" dirty="0" err="1"/>
              <a:t>машиниами</a:t>
            </a:r>
            <a:r>
              <a:rPr lang="uk-UA" dirty="0"/>
              <a:t>, відбійними молотками</a:t>
            </a:r>
          </a:p>
          <a:p>
            <a:r>
              <a:rPr lang="uk-UA" dirty="0"/>
              <a:t>На кар’єрах ніші служать для розміщення </a:t>
            </a:r>
            <a:r>
              <a:rPr lang="uk-UA" dirty="0" err="1"/>
              <a:t>напівстаціонарних</a:t>
            </a:r>
            <a:r>
              <a:rPr lang="uk-UA" dirty="0"/>
              <a:t> дробарок і як укриття для людей.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55997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9FBE0-1554-A5C4-4144-E948108105B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uk-UA" sz="4000" dirty="0"/>
              <a:t>Відкриті</a:t>
            </a:r>
            <a:r>
              <a:rPr lang="uk-UA" dirty="0"/>
              <a:t> виробки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31E6A-CB24-057A-0FE8-4123D593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8379"/>
            <a:ext cx="5257800" cy="362231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uk-UA" dirty="0"/>
              <a:t>Відкриті виробки – це гірничі виробки в межах кар’єру.</a:t>
            </a:r>
          </a:p>
          <a:p>
            <a:r>
              <a:rPr lang="uk-UA" dirty="0"/>
              <a:t>Траншея</a:t>
            </a:r>
          </a:p>
          <a:p>
            <a:r>
              <a:rPr lang="uk-UA" dirty="0"/>
              <a:t>Канава</a:t>
            </a:r>
          </a:p>
          <a:p>
            <a:r>
              <a:rPr lang="uk-UA" dirty="0"/>
              <a:t>Колодязь</a:t>
            </a:r>
          </a:p>
          <a:p>
            <a:r>
              <a:rPr lang="uk-UA" dirty="0"/>
              <a:t>З’їзд</a:t>
            </a:r>
            <a:endParaRPr lang="ru-UA" dirty="0"/>
          </a:p>
        </p:txBody>
      </p:sp>
      <p:pic>
        <p:nvPicPr>
          <p:cNvPr id="2050" name="Picture 2" descr="Відкриті гірничі роботи — Вікіпедія">
            <a:extLst>
              <a:ext uri="{FF2B5EF4-FFF2-40B4-BE49-F238E27FC236}">
                <a16:creationId xmlns:a16="http://schemas.microsoft.com/office/drawing/2014/main" id="{71F9B7EB-AC21-71EC-4D2F-F952175B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9" y="2198379"/>
            <a:ext cx="5206179" cy="362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34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3FC5B-42D4-3D7A-E3D0-850C9E0DBA7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uk-UA" sz="4000" dirty="0"/>
              <a:t>Відкриті</a:t>
            </a:r>
            <a:r>
              <a:rPr lang="uk-UA" dirty="0"/>
              <a:t> виробки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47637-EB1E-9139-EE95-388E5480D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5267" cy="435133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lnSpcReduction="10000"/>
          </a:bodyPr>
          <a:lstStyle/>
          <a:p>
            <a:r>
              <a:rPr lang="uk-UA" dirty="0"/>
              <a:t>Траншея – це відкрита гірнича виробка трапецієвидної форми, довжина якої перевищує і глибину. Основне призначення траншеї –  </a:t>
            </a:r>
            <a:r>
              <a:rPr lang="uk-UA" dirty="0" err="1"/>
              <a:t>розриття</a:t>
            </a:r>
            <a:r>
              <a:rPr lang="uk-UA" dirty="0"/>
              <a:t> робочих горизонтів кар’єру</a:t>
            </a:r>
          </a:p>
          <a:p>
            <a:r>
              <a:rPr lang="uk-UA" dirty="0" err="1"/>
              <a:t>Напівтраншея</a:t>
            </a:r>
            <a:r>
              <a:rPr lang="uk-UA" dirty="0"/>
              <a:t> – відкрита горизонтальна чи похила гірнича виробка, що проведена по косогорі чи борту кар’єру; поперечний </a:t>
            </a:r>
            <a:r>
              <a:rPr lang="uk-UA" dirty="0" err="1"/>
              <a:t>переірз</a:t>
            </a:r>
            <a:r>
              <a:rPr lang="uk-UA" dirty="0"/>
              <a:t> </a:t>
            </a:r>
            <a:r>
              <a:rPr lang="uk-UA" dirty="0" err="1"/>
              <a:t>напівтраншеї</a:t>
            </a:r>
            <a:r>
              <a:rPr lang="uk-UA" dirty="0"/>
              <a:t> має трикутника чи сходинки.</a:t>
            </a:r>
            <a:endParaRPr lang="ru-UA" dirty="0"/>
          </a:p>
        </p:txBody>
      </p:sp>
      <p:pic>
        <p:nvPicPr>
          <p:cNvPr id="4" name="object 58">
            <a:extLst>
              <a:ext uri="{FF2B5EF4-FFF2-40B4-BE49-F238E27FC236}">
                <a16:creationId xmlns:a16="http://schemas.microsoft.com/office/drawing/2014/main" id="{3CE92FE6-1225-1771-3865-BDFA3817879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3659" y="1825625"/>
            <a:ext cx="42104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12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F4DBF-0413-D01A-B624-60CA7CA8D87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uk-UA" dirty="0"/>
              <a:t>Відкриті виробки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F09E5-5544-04FB-086F-77A3F0F5B0F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uk-UA" dirty="0"/>
              <a:t>Канава – відкрита гірнича чи геологорозвідувальна виробка, що має невеликі порівняно з довжиною поперечні розміри.</a:t>
            </a:r>
          </a:p>
          <a:p>
            <a:r>
              <a:rPr lang="uk-UA" dirty="0"/>
              <a:t>Призначення канави: </a:t>
            </a:r>
          </a:p>
          <a:p>
            <a:r>
              <a:rPr lang="uk-UA" dirty="0"/>
              <a:t>В геології – виявлення виходів гірських порід, опробування</a:t>
            </a:r>
          </a:p>
          <a:p>
            <a:r>
              <a:rPr lang="uk-UA" dirty="0"/>
              <a:t>В гірничій справі – збір і відведення (підведення) поверхневої води</a:t>
            </a:r>
          </a:p>
          <a:p>
            <a:r>
              <a:rPr lang="uk-UA" dirty="0"/>
              <a:t>Канави широко застосовують </a:t>
            </a:r>
            <a:r>
              <a:rPr lang="uk-UA" dirty="0" err="1"/>
              <a:t>прирозробці</a:t>
            </a:r>
            <a:r>
              <a:rPr lang="uk-UA" dirty="0"/>
              <a:t> розсипів та родовищ торфу.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330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20E3-935E-D612-6AFF-4028432E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uk-UA" dirty="0"/>
              <a:t>Відкриті виробки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BA48D-EDF0-3BDB-BF24-985BD90604B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lnSpcReduction="10000"/>
          </a:bodyPr>
          <a:lstStyle/>
          <a:p>
            <a:r>
              <a:rPr lang="uk-UA" dirty="0"/>
              <a:t>Колодязь – вертикальна гірнича виробка, що проводяться для забору підземних вод, розсолів та інших рідин</a:t>
            </a:r>
          </a:p>
          <a:p>
            <a:r>
              <a:rPr lang="uk-UA" dirty="0"/>
              <a:t>За способом спорудження:</a:t>
            </a:r>
          </a:p>
          <a:p>
            <a:r>
              <a:rPr lang="uk-UA" dirty="0"/>
              <a:t>Копаний(звичайний) глибиною до 20-30 м</a:t>
            </a:r>
          </a:p>
          <a:p>
            <a:r>
              <a:rPr lang="uk-UA" dirty="0"/>
              <a:t>Забивний(</a:t>
            </a:r>
            <a:r>
              <a:rPr lang="uk-UA" dirty="0" err="1"/>
              <a:t>абісінський</a:t>
            </a:r>
            <a:r>
              <a:rPr lang="uk-UA" dirty="0"/>
              <a:t>) – до 10 – 20 м</a:t>
            </a:r>
          </a:p>
          <a:p>
            <a:r>
              <a:rPr lang="uk-UA" dirty="0"/>
              <a:t>Буровий(трубчастий)- до декількох сотень метрів.</a:t>
            </a:r>
          </a:p>
          <a:p>
            <a:r>
              <a:rPr lang="uk-UA" dirty="0"/>
              <a:t>За ступенем розкриття водоносних порід розрізняють завершений колодязь(розкриває шар водоносних порід на всю потужність) і незавершений(не доведений до підошви водоносного горизонту)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33971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9E739-CEDF-14C3-BCCC-69C77AB9FDE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uk-UA" dirty="0"/>
              <a:t>Відкриті виробки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67AAF-E957-95F2-DCD8-8A7DDB80D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575"/>
            <a:ext cx="4658032" cy="415238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85000" lnSpcReduction="10000"/>
          </a:bodyPr>
          <a:lstStyle/>
          <a:p>
            <a:r>
              <a:rPr lang="uk-UA" dirty="0"/>
              <a:t>З’їзд – це відкрита розкривна капітальна або тимчасова виробка у вигляді </a:t>
            </a:r>
            <a:r>
              <a:rPr lang="uk-UA" dirty="0" err="1"/>
              <a:t>напівтраншеї</a:t>
            </a:r>
            <a:r>
              <a:rPr lang="uk-UA" dirty="0"/>
              <a:t>  або насип змінного перетину призначений для забезпечення </a:t>
            </a:r>
            <a:r>
              <a:rPr lang="uk-UA" dirty="0" err="1"/>
              <a:t>вантажотранспортного</a:t>
            </a:r>
            <a:r>
              <a:rPr lang="uk-UA" dirty="0"/>
              <a:t> зв’язку одного робочого горизонту з іншим.</a:t>
            </a:r>
          </a:p>
          <a:p>
            <a:r>
              <a:rPr lang="uk-UA" dirty="0"/>
              <a:t>За формою траси транспортних комунікацій і умовами </a:t>
            </a:r>
            <a:r>
              <a:rPr lang="uk-UA" dirty="0" err="1"/>
              <a:t>експлутаціїз’їзди</a:t>
            </a:r>
            <a:r>
              <a:rPr lang="uk-UA" dirty="0"/>
              <a:t> поділяють на спіральні, </a:t>
            </a:r>
            <a:r>
              <a:rPr lang="uk-UA" dirty="0" err="1"/>
              <a:t>петлеподібні</a:t>
            </a:r>
            <a:r>
              <a:rPr lang="uk-UA" dirty="0"/>
              <a:t>, тупикові і інші.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425072-166A-FBB9-EC46-F9DEA5B7B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33575"/>
            <a:ext cx="5029200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0EFA46-67C8-B7F3-F3E4-422D3CEEFFCF}"/>
              </a:ext>
            </a:extLst>
          </p:cNvPr>
          <p:cNvSpPr txBox="1"/>
          <p:nvPr/>
        </p:nvSpPr>
        <p:spPr>
          <a:xfrm>
            <a:off x="6027174" y="5167312"/>
            <a:ext cx="5098026" cy="92333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ru-RU" dirty="0"/>
              <a:t>1 – </a:t>
            </a:r>
            <a:r>
              <a:rPr lang="ru-RU" dirty="0" err="1"/>
              <a:t>капітальна</a:t>
            </a:r>
            <a:r>
              <a:rPr lang="ru-RU" dirty="0"/>
              <a:t> траншея, 2 – </a:t>
            </a:r>
            <a:r>
              <a:rPr lang="ru-RU" dirty="0" err="1"/>
              <a:t>розрізна</a:t>
            </a:r>
            <a:r>
              <a:rPr lang="ru-RU" dirty="0"/>
              <a:t> траншея; 3 – </a:t>
            </a:r>
            <a:r>
              <a:rPr lang="ru-RU" dirty="0" err="1"/>
              <a:t>з'їзд</a:t>
            </a:r>
            <a:endParaRPr lang="ru-RU" dirty="0"/>
          </a:p>
          <a:p>
            <a:r>
              <a:rPr lang="ru-RU" dirty="0"/>
              <a:t>(цифрами </a:t>
            </a:r>
            <a:r>
              <a:rPr lang="ru-RU" dirty="0" err="1"/>
              <a:t>позначені</a:t>
            </a:r>
            <a:r>
              <a:rPr lang="ru-RU" dirty="0"/>
              <a:t> </a:t>
            </a:r>
            <a:r>
              <a:rPr lang="ru-RU" dirty="0" err="1"/>
              <a:t>висотні</a:t>
            </a:r>
            <a:r>
              <a:rPr lang="ru-RU" dirty="0"/>
              <a:t> </a:t>
            </a:r>
            <a:r>
              <a:rPr lang="ru-RU" dirty="0" err="1"/>
              <a:t>відмітки</a:t>
            </a:r>
            <a:r>
              <a:rPr lang="ru-RU" dirty="0"/>
              <a:t> </a:t>
            </a:r>
            <a:r>
              <a:rPr lang="ru-RU" dirty="0" err="1"/>
              <a:t>горизонтів</a:t>
            </a:r>
            <a:r>
              <a:rPr lang="ru-RU" dirty="0"/>
              <a:t>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38082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BF9C8-5014-A0DE-2321-D94A564A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Самостійна робота</a:t>
            </a:r>
            <a:endParaRPr lang="ru-UA" dirty="0"/>
          </a:p>
        </p:txBody>
      </p:sp>
      <p:grpSp>
        <p:nvGrpSpPr>
          <p:cNvPr id="84" name="object 2">
            <a:extLst>
              <a:ext uri="{FF2B5EF4-FFF2-40B4-BE49-F238E27FC236}">
                <a16:creationId xmlns:a16="http://schemas.microsoft.com/office/drawing/2014/main" id="{C92D2C8D-90CD-6BE3-269E-1B3D2B237AF5}"/>
              </a:ext>
            </a:extLst>
          </p:cNvPr>
          <p:cNvGrpSpPr/>
          <p:nvPr/>
        </p:nvGrpSpPr>
        <p:grpSpPr>
          <a:xfrm>
            <a:off x="188976" y="2752344"/>
            <a:ext cx="5716270" cy="2736850"/>
            <a:chOff x="188976" y="2752344"/>
            <a:chExt cx="5716270" cy="2736850"/>
          </a:xfrm>
        </p:grpSpPr>
        <p:pic>
          <p:nvPicPr>
            <p:cNvPr id="85" name="object 3">
              <a:extLst>
                <a:ext uri="{FF2B5EF4-FFF2-40B4-BE49-F238E27FC236}">
                  <a16:creationId xmlns:a16="http://schemas.microsoft.com/office/drawing/2014/main" id="{FB97DF2D-C6EA-FBB7-E72F-D0ED02E08F1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76" y="2752344"/>
              <a:ext cx="5715762" cy="2736341"/>
            </a:xfrm>
            <a:prstGeom prst="rect">
              <a:avLst/>
            </a:prstGeom>
          </p:spPr>
        </p:pic>
        <p:pic>
          <p:nvPicPr>
            <p:cNvPr id="86" name="object 4">
              <a:extLst>
                <a:ext uri="{FF2B5EF4-FFF2-40B4-BE49-F238E27FC236}">
                  <a16:creationId xmlns:a16="http://schemas.microsoft.com/office/drawing/2014/main" id="{A45686D0-0CB2-94E9-C55B-DED6EE91D71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4" y="3131847"/>
              <a:ext cx="121157" cy="122654"/>
            </a:xfrm>
            <a:prstGeom prst="rect">
              <a:avLst/>
            </a:prstGeom>
          </p:spPr>
        </p:pic>
        <p:pic>
          <p:nvPicPr>
            <p:cNvPr id="87" name="object 5">
              <a:extLst>
                <a:ext uri="{FF2B5EF4-FFF2-40B4-BE49-F238E27FC236}">
                  <a16:creationId xmlns:a16="http://schemas.microsoft.com/office/drawing/2014/main" id="{AC1EC652-2CBC-07AB-400F-CFA2D1D9B3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287" y="3151886"/>
              <a:ext cx="84607" cy="84582"/>
            </a:xfrm>
            <a:prstGeom prst="rect">
              <a:avLst/>
            </a:prstGeom>
          </p:spPr>
        </p:pic>
        <p:pic>
          <p:nvPicPr>
            <p:cNvPr id="88" name="object 6">
              <a:extLst>
                <a:ext uri="{FF2B5EF4-FFF2-40B4-BE49-F238E27FC236}">
                  <a16:creationId xmlns:a16="http://schemas.microsoft.com/office/drawing/2014/main" id="{B2044BEE-192C-EC1F-5C1B-1EFDE25A401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" y="3057131"/>
              <a:ext cx="2119122" cy="325386"/>
            </a:xfrm>
            <a:prstGeom prst="rect">
              <a:avLst/>
            </a:prstGeom>
          </p:spPr>
        </p:pic>
        <p:pic>
          <p:nvPicPr>
            <p:cNvPr id="89" name="object 7">
              <a:extLst>
                <a:ext uri="{FF2B5EF4-FFF2-40B4-BE49-F238E27FC236}">
                  <a16:creationId xmlns:a16="http://schemas.microsoft.com/office/drawing/2014/main" id="{D463C919-D3A8-A19A-2EDD-933EC56A797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9335" y="3077464"/>
              <a:ext cx="2081352" cy="287274"/>
            </a:xfrm>
            <a:prstGeom prst="rect">
              <a:avLst/>
            </a:prstGeom>
          </p:spPr>
        </p:pic>
        <p:pic>
          <p:nvPicPr>
            <p:cNvPr id="90" name="object 8">
              <a:extLst>
                <a:ext uri="{FF2B5EF4-FFF2-40B4-BE49-F238E27FC236}">
                  <a16:creationId xmlns:a16="http://schemas.microsoft.com/office/drawing/2014/main" id="{D2D64010-2806-59C5-F72D-DB723DE768A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2448" y="3047987"/>
              <a:ext cx="2617470" cy="334530"/>
            </a:xfrm>
            <a:prstGeom prst="rect">
              <a:avLst/>
            </a:prstGeom>
          </p:spPr>
        </p:pic>
        <p:pic>
          <p:nvPicPr>
            <p:cNvPr id="91" name="object 9">
              <a:extLst>
                <a:ext uri="{FF2B5EF4-FFF2-40B4-BE49-F238E27FC236}">
                  <a16:creationId xmlns:a16="http://schemas.microsoft.com/office/drawing/2014/main" id="{D7EBAE3E-846E-348A-B432-0637A5413EF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3021" y="3067812"/>
              <a:ext cx="2578862" cy="296925"/>
            </a:xfrm>
            <a:prstGeom prst="rect">
              <a:avLst/>
            </a:prstGeom>
          </p:spPr>
        </p:pic>
        <p:pic>
          <p:nvPicPr>
            <p:cNvPr id="92" name="object 10">
              <a:extLst>
                <a:ext uri="{FF2B5EF4-FFF2-40B4-BE49-F238E27FC236}">
                  <a16:creationId xmlns:a16="http://schemas.microsoft.com/office/drawing/2014/main" id="{C4276CD9-7FA4-CE5C-2E82-41B181153AF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4" y="3650007"/>
              <a:ext cx="121157" cy="122654"/>
            </a:xfrm>
            <a:prstGeom prst="rect">
              <a:avLst/>
            </a:prstGeom>
          </p:spPr>
        </p:pic>
        <p:pic>
          <p:nvPicPr>
            <p:cNvPr id="93" name="object 11">
              <a:extLst>
                <a:ext uri="{FF2B5EF4-FFF2-40B4-BE49-F238E27FC236}">
                  <a16:creationId xmlns:a16="http://schemas.microsoft.com/office/drawing/2014/main" id="{D373339F-D930-2625-FA3A-5D62BC00DB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287" y="3670046"/>
              <a:ext cx="84607" cy="84582"/>
            </a:xfrm>
            <a:prstGeom prst="rect">
              <a:avLst/>
            </a:prstGeom>
          </p:spPr>
        </p:pic>
        <p:pic>
          <p:nvPicPr>
            <p:cNvPr id="94" name="object 12">
              <a:extLst>
                <a:ext uri="{FF2B5EF4-FFF2-40B4-BE49-F238E27FC236}">
                  <a16:creationId xmlns:a16="http://schemas.microsoft.com/office/drawing/2014/main" id="{6715937D-A615-1E76-A829-630CECE8F36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363" y="3561575"/>
              <a:ext cx="2847594" cy="339102"/>
            </a:xfrm>
            <a:prstGeom prst="rect">
              <a:avLst/>
            </a:prstGeom>
          </p:spPr>
        </p:pic>
        <p:pic>
          <p:nvPicPr>
            <p:cNvPr id="95" name="object 13">
              <a:extLst>
                <a:ext uri="{FF2B5EF4-FFF2-40B4-BE49-F238E27FC236}">
                  <a16:creationId xmlns:a16="http://schemas.microsoft.com/office/drawing/2014/main" id="{4DAFB776-7604-0F09-09F2-539909152DA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823" y="3581146"/>
              <a:ext cx="2809100" cy="301752"/>
            </a:xfrm>
            <a:prstGeom prst="rect">
              <a:avLst/>
            </a:prstGeom>
          </p:spPr>
        </p:pic>
        <p:pic>
          <p:nvPicPr>
            <p:cNvPr id="96" name="object 14">
              <a:extLst>
                <a:ext uri="{FF2B5EF4-FFF2-40B4-BE49-F238E27FC236}">
                  <a16:creationId xmlns:a16="http://schemas.microsoft.com/office/drawing/2014/main" id="{EA3BE7F1-1107-8173-61F9-1FC0E0F1704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4" y="4168167"/>
              <a:ext cx="121157" cy="122654"/>
            </a:xfrm>
            <a:prstGeom prst="rect">
              <a:avLst/>
            </a:prstGeom>
          </p:spPr>
        </p:pic>
        <p:pic>
          <p:nvPicPr>
            <p:cNvPr id="97" name="object 15">
              <a:extLst>
                <a:ext uri="{FF2B5EF4-FFF2-40B4-BE49-F238E27FC236}">
                  <a16:creationId xmlns:a16="http://schemas.microsoft.com/office/drawing/2014/main" id="{E838AB79-4200-FED6-8D95-54968E6FD54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287" y="4188205"/>
              <a:ext cx="84607" cy="84582"/>
            </a:xfrm>
            <a:prstGeom prst="rect">
              <a:avLst/>
            </a:prstGeom>
          </p:spPr>
        </p:pic>
        <p:pic>
          <p:nvPicPr>
            <p:cNvPr id="98" name="object 16">
              <a:extLst>
                <a:ext uri="{FF2B5EF4-FFF2-40B4-BE49-F238E27FC236}">
                  <a16:creationId xmlns:a16="http://schemas.microsoft.com/office/drawing/2014/main" id="{256E7FFE-36A8-C66C-F101-C9C300E8D90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7888" y="4084307"/>
              <a:ext cx="1989582" cy="334530"/>
            </a:xfrm>
            <a:prstGeom prst="rect">
              <a:avLst/>
            </a:prstGeom>
          </p:spPr>
        </p:pic>
        <p:pic>
          <p:nvPicPr>
            <p:cNvPr id="99" name="object 17">
              <a:extLst>
                <a:ext uri="{FF2B5EF4-FFF2-40B4-BE49-F238E27FC236}">
                  <a16:creationId xmlns:a16="http://schemas.microsoft.com/office/drawing/2014/main" id="{C1BE08C8-2C6C-A900-61BC-2F130DCC7BF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976" y="4104132"/>
              <a:ext cx="1953094" cy="296926"/>
            </a:xfrm>
            <a:prstGeom prst="rect">
              <a:avLst/>
            </a:prstGeom>
          </p:spPr>
        </p:pic>
        <p:pic>
          <p:nvPicPr>
            <p:cNvPr id="100" name="object 18">
              <a:extLst>
                <a:ext uri="{FF2B5EF4-FFF2-40B4-BE49-F238E27FC236}">
                  <a16:creationId xmlns:a16="http://schemas.microsoft.com/office/drawing/2014/main" id="{9B602260-A0F7-1148-B066-903FBCC786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4" y="4686327"/>
              <a:ext cx="121157" cy="122654"/>
            </a:xfrm>
            <a:prstGeom prst="rect">
              <a:avLst/>
            </a:prstGeom>
          </p:spPr>
        </p:pic>
        <p:pic>
          <p:nvPicPr>
            <p:cNvPr id="101" name="object 19">
              <a:extLst>
                <a:ext uri="{FF2B5EF4-FFF2-40B4-BE49-F238E27FC236}">
                  <a16:creationId xmlns:a16="http://schemas.microsoft.com/office/drawing/2014/main" id="{2A5FA16B-8FA9-5D05-88C6-F849822475F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287" y="4706366"/>
              <a:ext cx="84607" cy="84582"/>
            </a:xfrm>
            <a:prstGeom prst="rect">
              <a:avLst/>
            </a:prstGeom>
          </p:spPr>
        </p:pic>
        <p:pic>
          <p:nvPicPr>
            <p:cNvPr id="102" name="object 20">
              <a:extLst>
                <a:ext uri="{FF2B5EF4-FFF2-40B4-BE49-F238E27FC236}">
                  <a16:creationId xmlns:a16="http://schemas.microsoft.com/office/drawing/2014/main" id="{CBD57BDF-D6C6-09BC-2F3F-702987CD5AA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6363" y="4602467"/>
              <a:ext cx="3167634" cy="334530"/>
            </a:xfrm>
            <a:prstGeom prst="rect">
              <a:avLst/>
            </a:prstGeom>
          </p:spPr>
        </p:pic>
        <p:pic>
          <p:nvPicPr>
            <p:cNvPr id="103" name="object 21">
              <a:extLst>
                <a:ext uri="{FF2B5EF4-FFF2-40B4-BE49-F238E27FC236}">
                  <a16:creationId xmlns:a16="http://schemas.microsoft.com/office/drawing/2014/main" id="{A41BA0C6-CB01-BC8F-2F17-C4C869A7A3D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823" y="4622292"/>
              <a:ext cx="3129140" cy="296926"/>
            </a:xfrm>
            <a:prstGeom prst="rect">
              <a:avLst/>
            </a:prstGeom>
          </p:spPr>
        </p:pic>
        <p:pic>
          <p:nvPicPr>
            <p:cNvPr id="104" name="object 22">
              <a:extLst>
                <a:ext uri="{FF2B5EF4-FFF2-40B4-BE49-F238E27FC236}">
                  <a16:creationId xmlns:a16="http://schemas.microsoft.com/office/drawing/2014/main" id="{98969ED9-FC32-B94D-677C-25A73A1EAE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4" y="5204487"/>
              <a:ext cx="121157" cy="122654"/>
            </a:xfrm>
            <a:prstGeom prst="rect">
              <a:avLst/>
            </a:prstGeom>
          </p:spPr>
        </p:pic>
        <p:pic>
          <p:nvPicPr>
            <p:cNvPr id="105" name="object 23">
              <a:extLst>
                <a:ext uri="{FF2B5EF4-FFF2-40B4-BE49-F238E27FC236}">
                  <a16:creationId xmlns:a16="http://schemas.microsoft.com/office/drawing/2014/main" id="{1E193654-AAF4-CE97-1502-C50CFB1E4F0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287" y="5224526"/>
              <a:ext cx="84607" cy="84582"/>
            </a:xfrm>
            <a:prstGeom prst="rect">
              <a:avLst/>
            </a:prstGeom>
          </p:spPr>
        </p:pic>
        <p:pic>
          <p:nvPicPr>
            <p:cNvPr id="106" name="object 24">
              <a:extLst>
                <a:ext uri="{FF2B5EF4-FFF2-40B4-BE49-F238E27FC236}">
                  <a16:creationId xmlns:a16="http://schemas.microsoft.com/office/drawing/2014/main" id="{E1C13BC9-5772-519D-B7BC-9AA1CDF33BD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503" y="5120627"/>
              <a:ext cx="3009137" cy="334530"/>
            </a:xfrm>
            <a:prstGeom prst="rect">
              <a:avLst/>
            </a:prstGeom>
          </p:spPr>
        </p:pic>
        <p:pic>
          <p:nvPicPr>
            <p:cNvPr id="107" name="object 25">
              <a:extLst>
                <a:ext uri="{FF2B5EF4-FFF2-40B4-BE49-F238E27FC236}">
                  <a16:creationId xmlns:a16="http://schemas.microsoft.com/office/drawing/2014/main" id="{C827E70A-E17A-31C8-374D-471916E4F32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3747" y="5140451"/>
              <a:ext cx="2970860" cy="296926"/>
            </a:xfrm>
            <a:prstGeom prst="rect">
              <a:avLst/>
            </a:prstGeom>
          </p:spPr>
        </p:pic>
      </p:grpSp>
      <p:grpSp>
        <p:nvGrpSpPr>
          <p:cNvPr id="108" name="object 26">
            <a:extLst>
              <a:ext uri="{FF2B5EF4-FFF2-40B4-BE49-F238E27FC236}">
                <a16:creationId xmlns:a16="http://schemas.microsoft.com/office/drawing/2014/main" id="{E7E7F198-1571-2F96-3003-A1BDB8108A04}"/>
              </a:ext>
            </a:extLst>
          </p:cNvPr>
          <p:cNvGrpSpPr/>
          <p:nvPr/>
        </p:nvGrpSpPr>
        <p:grpSpPr>
          <a:xfrm>
            <a:off x="6284976" y="2752344"/>
            <a:ext cx="5602985" cy="2736341"/>
            <a:chOff x="6284976" y="2752344"/>
            <a:chExt cx="5602985" cy="2736341"/>
          </a:xfrm>
        </p:grpSpPr>
        <p:pic>
          <p:nvPicPr>
            <p:cNvPr id="109" name="object 27">
              <a:extLst>
                <a:ext uri="{FF2B5EF4-FFF2-40B4-BE49-F238E27FC236}">
                  <a16:creationId xmlns:a16="http://schemas.microsoft.com/office/drawing/2014/main" id="{A54F8D62-B42A-BD2A-4A0E-0F6CA6FE69F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4976" y="2752344"/>
              <a:ext cx="5602985" cy="2736341"/>
            </a:xfrm>
            <a:prstGeom prst="rect">
              <a:avLst/>
            </a:prstGeom>
          </p:spPr>
        </p:pic>
        <p:pic>
          <p:nvPicPr>
            <p:cNvPr id="110" name="object 28">
              <a:extLst>
                <a:ext uri="{FF2B5EF4-FFF2-40B4-BE49-F238E27FC236}">
                  <a16:creationId xmlns:a16="http://schemas.microsoft.com/office/drawing/2014/main" id="{CC322A9F-143D-9117-9FDE-75DAA178837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844" y="3131847"/>
              <a:ext cx="121158" cy="122654"/>
            </a:xfrm>
            <a:prstGeom prst="rect">
              <a:avLst/>
            </a:prstGeom>
          </p:spPr>
        </p:pic>
        <p:pic>
          <p:nvPicPr>
            <p:cNvPr id="111" name="object 29">
              <a:extLst>
                <a:ext uri="{FF2B5EF4-FFF2-40B4-BE49-F238E27FC236}">
                  <a16:creationId xmlns:a16="http://schemas.microsoft.com/office/drawing/2014/main" id="{B2B63613-F9DE-68CF-2F4A-CE14673BA20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91275" y="3151886"/>
              <a:ext cx="84582" cy="84582"/>
            </a:xfrm>
            <a:prstGeom prst="rect">
              <a:avLst/>
            </a:prstGeom>
          </p:spPr>
        </p:pic>
        <p:pic>
          <p:nvPicPr>
            <p:cNvPr id="112" name="object 30">
              <a:extLst>
                <a:ext uri="{FF2B5EF4-FFF2-40B4-BE49-F238E27FC236}">
                  <a16:creationId xmlns:a16="http://schemas.microsoft.com/office/drawing/2014/main" id="{360DC743-ED97-E857-A97D-B181ADD6187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07124" y="3047987"/>
              <a:ext cx="2250185" cy="334530"/>
            </a:xfrm>
            <a:prstGeom prst="rect">
              <a:avLst/>
            </a:prstGeom>
          </p:spPr>
        </p:pic>
        <p:pic>
          <p:nvPicPr>
            <p:cNvPr id="113" name="object 31">
              <a:extLst>
                <a:ext uri="{FF2B5EF4-FFF2-40B4-BE49-F238E27FC236}">
                  <a16:creationId xmlns:a16="http://schemas.microsoft.com/office/drawing/2014/main" id="{10320A9F-986D-A1BB-9350-57BB7461978F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6301" y="3067812"/>
              <a:ext cx="2212975" cy="296925"/>
            </a:xfrm>
            <a:prstGeom prst="rect">
              <a:avLst/>
            </a:prstGeom>
          </p:spPr>
        </p:pic>
        <p:pic>
          <p:nvPicPr>
            <p:cNvPr id="114" name="object 32">
              <a:extLst>
                <a:ext uri="{FF2B5EF4-FFF2-40B4-BE49-F238E27FC236}">
                  <a16:creationId xmlns:a16="http://schemas.microsoft.com/office/drawing/2014/main" id="{5622EFC1-F59E-5C43-6106-F0051A2C719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844" y="3650007"/>
              <a:ext cx="121158" cy="122654"/>
            </a:xfrm>
            <a:prstGeom prst="rect">
              <a:avLst/>
            </a:prstGeom>
          </p:spPr>
        </p:pic>
        <p:pic>
          <p:nvPicPr>
            <p:cNvPr id="115" name="object 33">
              <a:extLst>
                <a:ext uri="{FF2B5EF4-FFF2-40B4-BE49-F238E27FC236}">
                  <a16:creationId xmlns:a16="http://schemas.microsoft.com/office/drawing/2014/main" id="{53DF5C0A-0C56-4481-2989-4A6E573DDE0B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91275" y="3670046"/>
              <a:ext cx="84582" cy="84582"/>
            </a:xfrm>
            <a:prstGeom prst="rect">
              <a:avLst/>
            </a:prstGeom>
          </p:spPr>
        </p:pic>
        <p:pic>
          <p:nvPicPr>
            <p:cNvPr id="116" name="object 34">
              <a:extLst>
                <a:ext uri="{FF2B5EF4-FFF2-40B4-BE49-F238E27FC236}">
                  <a16:creationId xmlns:a16="http://schemas.microsoft.com/office/drawing/2014/main" id="{76FF7A19-D321-CDDA-4D4E-59F0E8D194EE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23888" y="3561575"/>
              <a:ext cx="2068829" cy="284238"/>
            </a:xfrm>
            <a:prstGeom prst="rect">
              <a:avLst/>
            </a:prstGeom>
          </p:spPr>
        </p:pic>
        <p:pic>
          <p:nvPicPr>
            <p:cNvPr id="117" name="object 35">
              <a:extLst>
                <a:ext uri="{FF2B5EF4-FFF2-40B4-BE49-F238E27FC236}">
                  <a16:creationId xmlns:a16="http://schemas.microsoft.com/office/drawing/2014/main" id="{9CC053F0-2EDB-4647-F6F9-6C342BB16F3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43319" y="3581146"/>
              <a:ext cx="2031364" cy="246761"/>
            </a:xfrm>
            <a:prstGeom prst="rect">
              <a:avLst/>
            </a:prstGeom>
          </p:spPr>
        </p:pic>
        <p:pic>
          <p:nvPicPr>
            <p:cNvPr id="118" name="object 36">
              <a:extLst>
                <a:ext uri="{FF2B5EF4-FFF2-40B4-BE49-F238E27FC236}">
                  <a16:creationId xmlns:a16="http://schemas.microsoft.com/office/drawing/2014/main" id="{79003770-E481-FB78-2D68-DC30ED75A61B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868155" y="3566147"/>
              <a:ext cx="1052322" cy="302526"/>
            </a:xfrm>
            <a:prstGeom prst="rect">
              <a:avLst/>
            </a:prstGeom>
          </p:spPr>
        </p:pic>
        <p:sp>
          <p:nvSpPr>
            <p:cNvPr id="119" name="object 37">
              <a:extLst>
                <a:ext uri="{FF2B5EF4-FFF2-40B4-BE49-F238E27FC236}">
                  <a16:creationId xmlns:a16="http://schemas.microsoft.com/office/drawing/2014/main" id="{97B36F6B-57BE-FC50-631B-2B516635401A}"/>
                </a:ext>
              </a:extLst>
            </p:cNvPr>
            <p:cNvSpPr/>
            <p:nvPr/>
          </p:nvSpPr>
          <p:spPr>
            <a:xfrm>
              <a:off x="8892921" y="3590544"/>
              <a:ext cx="1005840" cy="257175"/>
            </a:xfrm>
            <a:custGeom>
              <a:avLst/>
              <a:gdLst/>
              <a:ahLst/>
              <a:cxnLst/>
              <a:rect l="l" t="t" r="r" b="b"/>
              <a:pathLst>
                <a:path w="1005840" h="257175">
                  <a:moveTo>
                    <a:pt x="449199" y="194182"/>
                  </a:moveTo>
                  <a:lnTo>
                    <a:pt x="261238" y="194182"/>
                  </a:lnTo>
                  <a:lnTo>
                    <a:pt x="261238" y="256666"/>
                  </a:lnTo>
                  <a:lnTo>
                    <a:pt x="297306" y="256666"/>
                  </a:lnTo>
                  <a:lnTo>
                    <a:pt x="297306" y="228599"/>
                  </a:lnTo>
                  <a:lnTo>
                    <a:pt x="449199" y="228599"/>
                  </a:lnTo>
                  <a:lnTo>
                    <a:pt x="449199" y="194182"/>
                  </a:lnTo>
                  <a:close/>
                </a:path>
                <a:path w="1005840" h="257175">
                  <a:moveTo>
                    <a:pt x="449199" y="228599"/>
                  </a:moveTo>
                  <a:lnTo>
                    <a:pt x="410463" y="228599"/>
                  </a:lnTo>
                  <a:lnTo>
                    <a:pt x="410463" y="256666"/>
                  </a:lnTo>
                  <a:lnTo>
                    <a:pt x="449199" y="256666"/>
                  </a:lnTo>
                  <a:lnTo>
                    <a:pt x="449199" y="228599"/>
                  </a:lnTo>
                  <a:close/>
                </a:path>
                <a:path w="1005840" h="257175">
                  <a:moveTo>
                    <a:pt x="367664" y="66674"/>
                  </a:moveTo>
                  <a:lnTo>
                    <a:pt x="341502" y="66674"/>
                  </a:lnTo>
                  <a:lnTo>
                    <a:pt x="285496" y="194182"/>
                  </a:lnTo>
                  <a:lnTo>
                    <a:pt x="327151" y="194182"/>
                  </a:lnTo>
                  <a:lnTo>
                    <a:pt x="354583" y="125856"/>
                  </a:lnTo>
                  <a:lnTo>
                    <a:pt x="393955" y="125856"/>
                  </a:lnTo>
                  <a:lnTo>
                    <a:pt x="367664" y="66674"/>
                  </a:lnTo>
                  <a:close/>
                </a:path>
                <a:path w="1005840" h="257175">
                  <a:moveTo>
                    <a:pt x="393955" y="125856"/>
                  </a:moveTo>
                  <a:lnTo>
                    <a:pt x="354583" y="125856"/>
                  </a:lnTo>
                  <a:lnTo>
                    <a:pt x="381126" y="194182"/>
                  </a:lnTo>
                  <a:lnTo>
                    <a:pt x="424306" y="194182"/>
                  </a:lnTo>
                  <a:lnTo>
                    <a:pt x="393955" y="125856"/>
                  </a:lnTo>
                  <a:close/>
                </a:path>
                <a:path w="1005840" h="257175">
                  <a:moveTo>
                    <a:pt x="899159" y="66674"/>
                  </a:moveTo>
                  <a:lnTo>
                    <a:pt x="858520" y="66674"/>
                  </a:lnTo>
                  <a:lnTo>
                    <a:pt x="858520" y="228599"/>
                  </a:lnTo>
                  <a:lnTo>
                    <a:pt x="899159" y="228599"/>
                  </a:lnTo>
                  <a:lnTo>
                    <a:pt x="899159" y="176529"/>
                  </a:lnTo>
                  <a:lnTo>
                    <a:pt x="903477" y="171449"/>
                  </a:lnTo>
                  <a:lnTo>
                    <a:pt x="955339" y="171449"/>
                  </a:lnTo>
                  <a:lnTo>
                    <a:pt x="932560" y="145541"/>
                  </a:lnTo>
                  <a:lnTo>
                    <a:pt x="949288" y="127253"/>
                  </a:lnTo>
                  <a:lnTo>
                    <a:pt x="899159" y="127253"/>
                  </a:lnTo>
                  <a:lnTo>
                    <a:pt x="899159" y="66674"/>
                  </a:lnTo>
                  <a:close/>
                </a:path>
                <a:path w="1005840" h="257175">
                  <a:moveTo>
                    <a:pt x="955339" y="171449"/>
                  </a:moveTo>
                  <a:lnTo>
                    <a:pt x="903477" y="171449"/>
                  </a:lnTo>
                  <a:lnTo>
                    <a:pt x="951737" y="228599"/>
                  </a:lnTo>
                  <a:lnTo>
                    <a:pt x="1005585" y="228599"/>
                  </a:lnTo>
                  <a:lnTo>
                    <a:pt x="955339" y="171449"/>
                  </a:lnTo>
                  <a:close/>
                </a:path>
                <a:path w="1005840" h="257175">
                  <a:moveTo>
                    <a:pt x="1004697" y="66674"/>
                  </a:moveTo>
                  <a:lnTo>
                    <a:pt x="955167" y="66674"/>
                  </a:lnTo>
                  <a:lnTo>
                    <a:pt x="899159" y="127253"/>
                  </a:lnTo>
                  <a:lnTo>
                    <a:pt x="949288" y="127253"/>
                  </a:lnTo>
                  <a:lnTo>
                    <a:pt x="1004697" y="66674"/>
                  </a:lnTo>
                  <a:close/>
                </a:path>
                <a:path w="1005840" h="257175">
                  <a:moveTo>
                    <a:pt x="709040" y="66674"/>
                  </a:moveTo>
                  <a:lnTo>
                    <a:pt x="669417" y="66674"/>
                  </a:lnTo>
                  <a:lnTo>
                    <a:pt x="669417" y="228599"/>
                  </a:lnTo>
                  <a:lnTo>
                    <a:pt x="691006" y="228599"/>
                  </a:lnTo>
                  <a:lnTo>
                    <a:pt x="748889" y="161797"/>
                  </a:lnTo>
                  <a:lnTo>
                    <a:pt x="709040" y="161797"/>
                  </a:lnTo>
                  <a:lnTo>
                    <a:pt x="709040" y="66674"/>
                  </a:lnTo>
                  <a:close/>
                </a:path>
                <a:path w="1005840" h="257175">
                  <a:moveTo>
                    <a:pt x="811402" y="135381"/>
                  </a:moveTo>
                  <a:lnTo>
                    <a:pt x="771778" y="135381"/>
                  </a:lnTo>
                  <a:lnTo>
                    <a:pt x="771778" y="228599"/>
                  </a:lnTo>
                  <a:lnTo>
                    <a:pt x="811402" y="228599"/>
                  </a:lnTo>
                  <a:lnTo>
                    <a:pt x="811402" y="135381"/>
                  </a:lnTo>
                  <a:close/>
                </a:path>
                <a:path w="1005840" h="257175">
                  <a:moveTo>
                    <a:pt x="811402" y="66674"/>
                  </a:moveTo>
                  <a:lnTo>
                    <a:pt x="791845" y="66674"/>
                  </a:lnTo>
                  <a:lnTo>
                    <a:pt x="709040" y="161797"/>
                  </a:lnTo>
                  <a:lnTo>
                    <a:pt x="748889" y="161797"/>
                  </a:lnTo>
                  <a:lnTo>
                    <a:pt x="771778" y="135381"/>
                  </a:lnTo>
                  <a:lnTo>
                    <a:pt x="811402" y="135381"/>
                  </a:lnTo>
                  <a:lnTo>
                    <a:pt x="811402" y="66674"/>
                  </a:lnTo>
                  <a:close/>
                </a:path>
                <a:path w="1005840" h="257175">
                  <a:moveTo>
                    <a:pt x="521080" y="66674"/>
                  </a:moveTo>
                  <a:lnTo>
                    <a:pt x="480440" y="66674"/>
                  </a:lnTo>
                  <a:lnTo>
                    <a:pt x="480440" y="228599"/>
                  </a:lnTo>
                  <a:lnTo>
                    <a:pt x="521080" y="228599"/>
                  </a:lnTo>
                  <a:lnTo>
                    <a:pt x="521080" y="161416"/>
                  </a:lnTo>
                  <a:lnTo>
                    <a:pt x="622426" y="161416"/>
                  </a:lnTo>
                  <a:lnTo>
                    <a:pt x="622426" y="124967"/>
                  </a:lnTo>
                  <a:lnTo>
                    <a:pt x="521080" y="124967"/>
                  </a:lnTo>
                  <a:lnTo>
                    <a:pt x="521080" y="66674"/>
                  </a:lnTo>
                  <a:close/>
                </a:path>
                <a:path w="1005840" h="257175">
                  <a:moveTo>
                    <a:pt x="622426" y="161416"/>
                  </a:moveTo>
                  <a:lnTo>
                    <a:pt x="581786" y="161416"/>
                  </a:lnTo>
                  <a:lnTo>
                    <a:pt x="581786" y="228599"/>
                  </a:lnTo>
                  <a:lnTo>
                    <a:pt x="622426" y="228599"/>
                  </a:lnTo>
                  <a:lnTo>
                    <a:pt x="622426" y="161416"/>
                  </a:lnTo>
                  <a:close/>
                </a:path>
                <a:path w="1005840" h="257175">
                  <a:moveTo>
                    <a:pt x="622426" y="66674"/>
                  </a:moveTo>
                  <a:lnTo>
                    <a:pt x="581786" y="66674"/>
                  </a:lnTo>
                  <a:lnTo>
                    <a:pt x="581786" y="124967"/>
                  </a:lnTo>
                  <a:lnTo>
                    <a:pt x="622426" y="124967"/>
                  </a:lnTo>
                  <a:lnTo>
                    <a:pt x="622426" y="66674"/>
                  </a:lnTo>
                  <a:close/>
                </a:path>
                <a:path w="1005840" h="257175">
                  <a:moveTo>
                    <a:pt x="233299" y="66674"/>
                  </a:moveTo>
                  <a:lnTo>
                    <a:pt x="192658" y="66674"/>
                  </a:lnTo>
                  <a:lnTo>
                    <a:pt x="192658" y="228599"/>
                  </a:lnTo>
                  <a:lnTo>
                    <a:pt x="233299" y="228599"/>
                  </a:lnTo>
                  <a:lnTo>
                    <a:pt x="233299" y="66674"/>
                  </a:lnTo>
                  <a:close/>
                </a:path>
                <a:path w="1005840" h="257175">
                  <a:moveTo>
                    <a:pt x="52958" y="66674"/>
                  </a:moveTo>
                  <a:lnTo>
                    <a:pt x="5714" y="66674"/>
                  </a:lnTo>
                  <a:lnTo>
                    <a:pt x="61340" y="143382"/>
                  </a:lnTo>
                  <a:lnTo>
                    <a:pt x="0" y="228599"/>
                  </a:lnTo>
                  <a:lnTo>
                    <a:pt x="46354" y="228599"/>
                  </a:lnTo>
                  <a:lnTo>
                    <a:pt x="84708" y="175513"/>
                  </a:lnTo>
                  <a:lnTo>
                    <a:pt x="131849" y="175513"/>
                  </a:lnTo>
                  <a:lnTo>
                    <a:pt x="108203" y="142874"/>
                  </a:lnTo>
                  <a:lnTo>
                    <a:pt x="131391" y="110743"/>
                  </a:lnTo>
                  <a:lnTo>
                    <a:pt x="84962" y="110743"/>
                  </a:lnTo>
                  <a:lnTo>
                    <a:pt x="52958" y="66674"/>
                  </a:lnTo>
                  <a:close/>
                </a:path>
                <a:path w="1005840" h="257175">
                  <a:moveTo>
                    <a:pt x="131849" y="175513"/>
                  </a:moveTo>
                  <a:lnTo>
                    <a:pt x="84708" y="175513"/>
                  </a:lnTo>
                  <a:lnTo>
                    <a:pt x="123189" y="228599"/>
                  </a:lnTo>
                  <a:lnTo>
                    <a:pt x="170306" y="228599"/>
                  </a:lnTo>
                  <a:lnTo>
                    <a:pt x="131849" y="175513"/>
                  </a:lnTo>
                  <a:close/>
                </a:path>
                <a:path w="1005840" h="257175">
                  <a:moveTo>
                    <a:pt x="163195" y="66674"/>
                  </a:moveTo>
                  <a:lnTo>
                    <a:pt x="116712" y="66674"/>
                  </a:lnTo>
                  <a:lnTo>
                    <a:pt x="84962" y="110743"/>
                  </a:lnTo>
                  <a:lnTo>
                    <a:pt x="131391" y="110743"/>
                  </a:lnTo>
                  <a:lnTo>
                    <a:pt x="163195" y="66674"/>
                  </a:lnTo>
                  <a:close/>
                </a:path>
                <a:path w="1005840" h="257175">
                  <a:moveTo>
                    <a:pt x="220090" y="0"/>
                  </a:moveTo>
                  <a:lnTo>
                    <a:pt x="205867" y="0"/>
                  </a:lnTo>
                  <a:lnTo>
                    <a:pt x="199771" y="2539"/>
                  </a:lnTo>
                  <a:lnTo>
                    <a:pt x="189610" y="12700"/>
                  </a:lnTo>
                  <a:lnTo>
                    <a:pt x="187198" y="18795"/>
                  </a:lnTo>
                  <a:lnTo>
                    <a:pt x="187198" y="33273"/>
                  </a:lnTo>
                  <a:lnTo>
                    <a:pt x="189737" y="39623"/>
                  </a:lnTo>
                  <a:lnTo>
                    <a:pt x="199898" y="50037"/>
                  </a:lnTo>
                  <a:lnTo>
                    <a:pt x="205994" y="52704"/>
                  </a:lnTo>
                  <a:lnTo>
                    <a:pt x="220345" y="52704"/>
                  </a:lnTo>
                  <a:lnTo>
                    <a:pt x="226313" y="50164"/>
                  </a:lnTo>
                  <a:lnTo>
                    <a:pt x="231394" y="44957"/>
                  </a:lnTo>
                  <a:lnTo>
                    <a:pt x="236474" y="39877"/>
                  </a:lnTo>
                  <a:lnTo>
                    <a:pt x="238886" y="33781"/>
                  </a:lnTo>
                  <a:lnTo>
                    <a:pt x="238886" y="19176"/>
                  </a:lnTo>
                  <a:lnTo>
                    <a:pt x="236347" y="12953"/>
                  </a:lnTo>
                  <a:lnTo>
                    <a:pt x="226186" y="2539"/>
                  </a:lnTo>
                  <a:lnTo>
                    <a:pt x="220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38">
              <a:extLst>
                <a:ext uri="{FF2B5EF4-FFF2-40B4-BE49-F238E27FC236}">
                  <a16:creationId xmlns:a16="http://schemas.microsoft.com/office/drawing/2014/main" id="{2B8481F0-DF2A-78B2-83A6-BAD34323EE7D}"/>
                </a:ext>
              </a:extLst>
            </p:cNvPr>
            <p:cNvSpPr/>
            <p:nvPr/>
          </p:nvSpPr>
          <p:spPr>
            <a:xfrm>
              <a:off x="9220073" y="3716401"/>
              <a:ext cx="53975" cy="68580"/>
            </a:xfrm>
            <a:custGeom>
              <a:avLst/>
              <a:gdLst/>
              <a:ahLst/>
              <a:cxnLst/>
              <a:rect l="l" t="t" r="r" b="b"/>
              <a:pathLst>
                <a:path w="53975" h="68579">
                  <a:moveTo>
                    <a:pt x="27431" y="0"/>
                  </a:moveTo>
                  <a:lnTo>
                    <a:pt x="0" y="68325"/>
                  </a:lnTo>
                  <a:lnTo>
                    <a:pt x="53975" y="68325"/>
                  </a:lnTo>
                  <a:lnTo>
                    <a:pt x="27431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39">
              <a:extLst>
                <a:ext uri="{FF2B5EF4-FFF2-40B4-BE49-F238E27FC236}">
                  <a16:creationId xmlns:a16="http://schemas.microsoft.com/office/drawing/2014/main" id="{C85C1FF9-F337-1297-9E68-B7B3A3B34C57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46869" y="3652647"/>
              <a:ext cx="156209" cy="171069"/>
            </a:xfrm>
            <a:prstGeom prst="rect">
              <a:avLst/>
            </a:prstGeom>
          </p:spPr>
        </p:pic>
        <p:pic>
          <p:nvPicPr>
            <p:cNvPr id="122" name="object 40">
              <a:extLst>
                <a:ext uri="{FF2B5EF4-FFF2-40B4-BE49-F238E27FC236}">
                  <a16:creationId xmlns:a16="http://schemas.microsoft.com/office/drawing/2014/main" id="{7A22D217-9E03-80CE-5EDB-69BBE10D268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557766" y="3652647"/>
              <a:ext cx="151129" cy="171069"/>
            </a:xfrm>
            <a:prstGeom prst="rect">
              <a:avLst/>
            </a:prstGeom>
          </p:spPr>
        </p:pic>
        <p:sp>
          <p:nvSpPr>
            <p:cNvPr id="123" name="object 41">
              <a:extLst>
                <a:ext uri="{FF2B5EF4-FFF2-40B4-BE49-F238E27FC236}">
                  <a16:creationId xmlns:a16="http://schemas.microsoft.com/office/drawing/2014/main" id="{1F31A7F8-EE7B-22AB-412A-E69621522692}"/>
                </a:ext>
              </a:extLst>
            </p:cNvPr>
            <p:cNvSpPr/>
            <p:nvPr/>
          </p:nvSpPr>
          <p:spPr>
            <a:xfrm>
              <a:off x="8892921" y="3590544"/>
              <a:ext cx="622935" cy="257175"/>
            </a:xfrm>
            <a:custGeom>
              <a:avLst/>
              <a:gdLst/>
              <a:ahLst/>
              <a:cxnLst/>
              <a:rect l="l" t="t" r="r" b="b"/>
              <a:pathLst>
                <a:path w="622934" h="257175">
                  <a:moveTo>
                    <a:pt x="480440" y="66674"/>
                  </a:moveTo>
                  <a:lnTo>
                    <a:pt x="521080" y="66674"/>
                  </a:lnTo>
                  <a:lnTo>
                    <a:pt x="521080" y="124967"/>
                  </a:lnTo>
                  <a:lnTo>
                    <a:pt x="581786" y="124967"/>
                  </a:lnTo>
                  <a:lnTo>
                    <a:pt x="581786" y="66674"/>
                  </a:lnTo>
                  <a:lnTo>
                    <a:pt x="622426" y="66674"/>
                  </a:lnTo>
                  <a:lnTo>
                    <a:pt x="622426" y="228599"/>
                  </a:lnTo>
                  <a:lnTo>
                    <a:pt x="581786" y="228599"/>
                  </a:lnTo>
                  <a:lnTo>
                    <a:pt x="581786" y="161416"/>
                  </a:lnTo>
                  <a:lnTo>
                    <a:pt x="521080" y="161416"/>
                  </a:lnTo>
                  <a:lnTo>
                    <a:pt x="521080" y="228599"/>
                  </a:lnTo>
                  <a:lnTo>
                    <a:pt x="480440" y="228599"/>
                  </a:lnTo>
                  <a:lnTo>
                    <a:pt x="480440" y="66674"/>
                  </a:lnTo>
                  <a:close/>
                </a:path>
                <a:path w="622934" h="257175">
                  <a:moveTo>
                    <a:pt x="341502" y="66674"/>
                  </a:moveTo>
                  <a:lnTo>
                    <a:pt x="367664" y="66674"/>
                  </a:lnTo>
                  <a:lnTo>
                    <a:pt x="424306" y="194182"/>
                  </a:lnTo>
                  <a:lnTo>
                    <a:pt x="449199" y="194182"/>
                  </a:lnTo>
                  <a:lnTo>
                    <a:pt x="449199" y="256666"/>
                  </a:lnTo>
                  <a:lnTo>
                    <a:pt x="410463" y="256666"/>
                  </a:lnTo>
                  <a:lnTo>
                    <a:pt x="410463" y="228599"/>
                  </a:lnTo>
                  <a:lnTo>
                    <a:pt x="297306" y="228599"/>
                  </a:lnTo>
                  <a:lnTo>
                    <a:pt x="297306" y="256666"/>
                  </a:lnTo>
                  <a:lnTo>
                    <a:pt x="261238" y="256666"/>
                  </a:lnTo>
                  <a:lnTo>
                    <a:pt x="261238" y="194182"/>
                  </a:lnTo>
                  <a:lnTo>
                    <a:pt x="285496" y="194182"/>
                  </a:lnTo>
                  <a:lnTo>
                    <a:pt x="341502" y="66674"/>
                  </a:lnTo>
                  <a:close/>
                </a:path>
                <a:path w="622934" h="257175">
                  <a:moveTo>
                    <a:pt x="192658" y="66674"/>
                  </a:moveTo>
                  <a:lnTo>
                    <a:pt x="233299" y="66674"/>
                  </a:lnTo>
                  <a:lnTo>
                    <a:pt x="233299" y="228599"/>
                  </a:lnTo>
                  <a:lnTo>
                    <a:pt x="192658" y="228599"/>
                  </a:lnTo>
                  <a:lnTo>
                    <a:pt x="192658" y="66674"/>
                  </a:lnTo>
                  <a:close/>
                </a:path>
                <a:path w="622934" h="257175">
                  <a:moveTo>
                    <a:pt x="5714" y="66674"/>
                  </a:moveTo>
                  <a:lnTo>
                    <a:pt x="52958" y="66674"/>
                  </a:lnTo>
                  <a:lnTo>
                    <a:pt x="84962" y="110743"/>
                  </a:lnTo>
                  <a:lnTo>
                    <a:pt x="116712" y="66674"/>
                  </a:lnTo>
                  <a:lnTo>
                    <a:pt x="163195" y="66674"/>
                  </a:lnTo>
                  <a:lnTo>
                    <a:pt x="108203" y="142874"/>
                  </a:lnTo>
                  <a:lnTo>
                    <a:pt x="170306" y="228599"/>
                  </a:lnTo>
                  <a:lnTo>
                    <a:pt x="123189" y="228599"/>
                  </a:lnTo>
                  <a:lnTo>
                    <a:pt x="84708" y="175513"/>
                  </a:lnTo>
                  <a:lnTo>
                    <a:pt x="46354" y="228599"/>
                  </a:lnTo>
                  <a:lnTo>
                    <a:pt x="0" y="228599"/>
                  </a:lnTo>
                  <a:lnTo>
                    <a:pt x="61340" y="143382"/>
                  </a:lnTo>
                  <a:lnTo>
                    <a:pt x="5714" y="66674"/>
                  </a:lnTo>
                  <a:close/>
                </a:path>
                <a:path w="622934" h="257175">
                  <a:moveTo>
                    <a:pt x="212978" y="0"/>
                  </a:moveTo>
                  <a:lnTo>
                    <a:pt x="220090" y="0"/>
                  </a:lnTo>
                  <a:lnTo>
                    <a:pt x="226186" y="2539"/>
                  </a:lnTo>
                  <a:lnTo>
                    <a:pt x="231267" y="7746"/>
                  </a:lnTo>
                  <a:lnTo>
                    <a:pt x="236347" y="12953"/>
                  </a:lnTo>
                  <a:lnTo>
                    <a:pt x="238886" y="19176"/>
                  </a:lnTo>
                  <a:lnTo>
                    <a:pt x="238886" y="26542"/>
                  </a:lnTo>
                  <a:lnTo>
                    <a:pt x="238886" y="33781"/>
                  </a:lnTo>
                  <a:lnTo>
                    <a:pt x="236474" y="39877"/>
                  </a:lnTo>
                  <a:lnTo>
                    <a:pt x="231394" y="44957"/>
                  </a:lnTo>
                  <a:lnTo>
                    <a:pt x="226313" y="50164"/>
                  </a:lnTo>
                  <a:lnTo>
                    <a:pt x="220345" y="52704"/>
                  </a:lnTo>
                  <a:lnTo>
                    <a:pt x="213232" y="52704"/>
                  </a:lnTo>
                  <a:lnTo>
                    <a:pt x="205994" y="52704"/>
                  </a:lnTo>
                  <a:lnTo>
                    <a:pt x="199898" y="50037"/>
                  </a:lnTo>
                  <a:lnTo>
                    <a:pt x="194818" y="44830"/>
                  </a:lnTo>
                  <a:lnTo>
                    <a:pt x="189737" y="39623"/>
                  </a:lnTo>
                  <a:lnTo>
                    <a:pt x="187198" y="33273"/>
                  </a:lnTo>
                  <a:lnTo>
                    <a:pt x="187198" y="25907"/>
                  </a:lnTo>
                  <a:lnTo>
                    <a:pt x="187198" y="18795"/>
                  </a:lnTo>
                  <a:lnTo>
                    <a:pt x="189610" y="12700"/>
                  </a:lnTo>
                  <a:lnTo>
                    <a:pt x="194690" y="7619"/>
                  </a:lnTo>
                  <a:lnTo>
                    <a:pt x="199771" y="2539"/>
                  </a:lnTo>
                  <a:lnTo>
                    <a:pt x="205867" y="0"/>
                  </a:lnTo>
                  <a:lnTo>
                    <a:pt x="212978" y="0"/>
                  </a:lnTo>
                  <a:close/>
                </a:path>
              </a:pathLst>
            </a:custGeom>
            <a:ln w="9144">
              <a:solidFill>
                <a:srgbClr val="8563A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4" name="object 42">
              <a:extLst>
                <a:ext uri="{FF2B5EF4-FFF2-40B4-BE49-F238E27FC236}">
                  <a16:creationId xmlns:a16="http://schemas.microsoft.com/office/drawing/2014/main" id="{F3C3567F-FA65-0299-75BA-C5DDC431AA7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844" y="4168167"/>
              <a:ext cx="121158" cy="122654"/>
            </a:xfrm>
            <a:prstGeom prst="rect">
              <a:avLst/>
            </a:prstGeom>
          </p:spPr>
        </p:pic>
        <p:pic>
          <p:nvPicPr>
            <p:cNvPr id="125" name="object 43">
              <a:extLst>
                <a:ext uri="{FF2B5EF4-FFF2-40B4-BE49-F238E27FC236}">
                  <a16:creationId xmlns:a16="http://schemas.microsoft.com/office/drawing/2014/main" id="{6232463A-6852-128D-AE63-F3B0A72653D5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91275" y="4188205"/>
              <a:ext cx="84582" cy="84582"/>
            </a:xfrm>
            <a:prstGeom prst="rect">
              <a:avLst/>
            </a:prstGeom>
          </p:spPr>
        </p:pic>
        <p:pic>
          <p:nvPicPr>
            <p:cNvPr id="126" name="object 44">
              <a:extLst>
                <a:ext uri="{FF2B5EF4-FFF2-40B4-BE49-F238E27FC236}">
                  <a16:creationId xmlns:a16="http://schemas.microsoft.com/office/drawing/2014/main" id="{B4B8CB35-4887-018E-487A-A66E52ECFD97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22364" y="4084307"/>
              <a:ext cx="1957577" cy="334530"/>
            </a:xfrm>
            <a:prstGeom prst="rect">
              <a:avLst/>
            </a:prstGeom>
          </p:spPr>
        </p:pic>
        <p:pic>
          <p:nvPicPr>
            <p:cNvPr id="127" name="object 45">
              <a:extLst>
                <a:ext uri="{FF2B5EF4-FFF2-40B4-BE49-F238E27FC236}">
                  <a16:creationId xmlns:a16="http://schemas.microsoft.com/office/drawing/2014/main" id="{68823DE9-2D1D-90EB-AD0E-A0A1BB88B9AC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42811" y="4104132"/>
              <a:ext cx="1919605" cy="296926"/>
            </a:xfrm>
            <a:prstGeom prst="rect">
              <a:avLst/>
            </a:prstGeom>
          </p:spPr>
        </p:pic>
        <p:pic>
          <p:nvPicPr>
            <p:cNvPr id="128" name="object 46">
              <a:extLst>
                <a:ext uri="{FF2B5EF4-FFF2-40B4-BE49-F238E27FC236}">
                  <a16:creationId xmlns:a16="http://schemas.microsoft.com/office/drawing/2014/main" id="{63723B32-9906-6304-F796-36D97CB0AB65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69096" y="4084307"/>
              <a:ext cx="1328166" cy="334530"/>
            </a:xfrm>
            <a:prstGeom prst="rect">
              <a:avLst/>
            </a:prstGeom>
          </p:spPr>
        </p:pic>
        <p:pic>
          <p:nvPicPr>
            <p:cNvPr id="129" name="object 47">
              <a:extLst>
                <a:ext uri="{FF2B5EF4-FFF2-40B4-BE49-F238E27FC236}">
                  <a16:creationId xmlns:a16="http://schemas.microsoft.com/office/drawing/2014/main" id="{34D9A34B-3C53-F26A-BE44-52AA44019B00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788273" y="4104894"/>
              <a:ext cx="1290954" cy="296164"/>
            </a:xfrm>
            <a:prstGeom prst="rect">
              <a:avLst/>
            </a:prstGeom>
          </p:spPr>
        </p:pic>
        <p:pic>
          <p:nvPicPr>
            <p:cNvPr id="130" name="object 48">
              <a:extLst>
                <a:ext uri="{FF2B5EF4-FFF2-40B4-BE49-F238E27FC236}">
                  <a16:creationId xmlns:a16="http://schemas.microsoft.com/office/drawing/2014/main" id="{2AE59983-225E-3530-0036-3D518EDEAB1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844" y="4686327"/>
              <a:ext cx="121158" cy="122654"/>
            </a:xfrm>
            <a:prstGeom prst="rect">
              <a:avLst/>
            </a:prstGeom>
          </p:spPr>
        </p:pic>
        <p:pic>
          <p:nvPicPr>
            <p:cNvPr id="131" name="object 49">
              <a:extLst>
                <a:ext uri="{FF2B5EF4-FFF2-40B4-BE49-F238E27FC236}">
                  <a16:creationId xmlns:a16="http://schemas.microsoft.com/office/drawing/2014/main" id="{A5819E66-B149-BC43-9A87-7539EB06AD55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91275" y="4706366"/>
              <a:ext cx="84582" cy="84582"/>
            </a:xfrm>
            <a:prstGeom prst="rect">
              <a:avLst/>
            </a:prstGeom>
          </p:spPr>
        </p:pic>
        <p:pic>
          <p:nvPicPr>
            <p:cNvPr id="132" name="object 50">
              <a:extLst>
                <a:ext uri="{FF2B5EF4-FFF2-40B4-BE49-F238E27FC236}">
                  <a16:creationId xmlns:a16="http://schemas.microsoft.com/office/drawing/2014/main" id="{84E1438F-87F8-2907-52BC-F1CDF1187E56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22364" y="4602467"/>
              <a:ext cx="2426970" cy="334530"/>
            </a:xfrm>
            <a:prstGeom prst="rect">
              <a:avLst/>
            </a:prstGeom>
          </p:spPr>
        </p:pic>
        <p:pic>
          <p:nvPicPr>
            <p:cNvPr id="133" name="object 51">
              <a:extLst>
                <a:ext uri="{FF2B5EF4-FFF2-40B4-BE49-F238E27FC236}">
                  <a16:creationId xmlns:a16="http://schemas.microsoft.com/office/drawing/2014/main" id="{78F30717-78D8-6913-01F7-4A1388345C0F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42811" y="4622292"/>
              <a:ext cx="2388997" cy="296926"/>
            </a:xfrm>
            <a:prstGeom prst="rect">
              <a:avLst/>
            </a:prstGeom>
          </p:spPr>
        </p:pic>
        <p:pic>
          <p:nvPicPr>
            <p:cNvPr id="134" name="object 52">
              <a:extLst>
                <a:ext uri="{FF2B5EF4-FFF2-40B4-BE49-F238E27FC236}">
                  <a16:creationId xmlns:a16="http://schemas.microsoft.com/office/drawing/2014/main" id="{BB93DAD9-D9B7-36F1-6242-16EC9637ED1B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38488" y="4602467"/>
              <a:ext cx="1328166" cy="334530"/>
            </a:xfrm>
            <a:prstGeom prst="rect">
              <a:avLst/>
            </a:prstGeom>
          </p:spPr>
        </p:pic>
        <p:pic>
          <p:nvPicPr>
            <p:cNvPr id="135" name="object 53">
              <a:extLst>
                <a:ext uri="{FF2B5EF4-FFF2-40B4-BE49-F238E27FC236}">
                  <a16:creationId xmlns:a16="http://schemas.microsoft.com/office/drawing/2014/main" id="{60D709A8-7B8A-BB32-FF1D-B272B7C8AB1F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57665" y="4623054"/>
              <a:ext cx="1290955" cy="296164"/>
            </a:xfrm>
            <a:prstGeom prst="rect">
              <a:avLst/>
            </a:prstGeom>
          </p:spPr>
        </p:pic>
        <p:pic>
          <p:nvPicPr>
            <p:cNvPr id="136" name="object 54">
              <a:extLst>
                <a:ext uri="{FF2B5EF4-FFF2-40B4-BE49-F238E27FC236}">
                  <a16:creationId xmlns:a16="http://schemas.microsoft.com/office/drawing/2014/main" id="{61215B70-5B60-81F8-15DC-B2C04D2F22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844" y="5204487"/>
              <a:ext cx="121158" cy="122654"/>
            </a:xfrm>
            <a:prstGeom prst="rect">
              <a:avLst/>
            </a:prstGeom>
          </p:spPr>
        </p:pic>
        <p:pic>
          <p:nvPicPr>
            <p:cNvPr id="137" name="object 55">
              <a:extLst>
                <a:ext uri="{FF2B5EF4-FFF2-40B4-BE49-F238E27FC236}">
                  <a16:creationId xmlns:a16="http://schemas.microsoft.com/office/drawing/2014/main" id="{21222CCE-5972-CEBD-C02F-8D704B8CBCDD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91275" y="5224526"/>
              <a:ext cx="84582" cy="84582"/>
            </a:xfrm>
            <a:prstGeom prst="rect">
              <a:avLst/>
            </a:prstGeom>
          </p:spPr>
        </p:pic>
        <p:pic>
          <p:nvPicPr>
            <p:cNvPr id="138" name="object 56">
              <a:extLst>
                <a:ext uri="{FF2B5EF4-FFF2-40B4-BE49-F238E27FC236}">
                  <a16:creationId xmlns:a16="http://schemas.microsoft.com/office/drawing/2014/main" id="{1C9F2929-2F99-471E-73D7-28A1E1259DD9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22364" y="5120627"/>
              <a:ext cx="2637281" cy="334530"/>
            </a:xfrm>
            <a:prstGeom prst="rect">
              <a:avLst/>
            </a:prstGeom>
          </p:spPr>
        </p:pic>
        <p:pic>
          <p:nvPicPr>
            <p:cNvPr id="139" name="object 57">
              <a:extLst>
                <a:ext uri="{FF2B5EF4-FFF2-40B4-BE49-F238E27FC236}">
                  <a16:creationId xmlns:a16="http://schemas.microsoft.com/office/drawing/2014/main" id="{2CCE9FF9-F90E-6F53-D802-DBF08CD7FC1E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42811" y="5140451"/>
              <a:ext cx="2598801" cy="29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467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50875-0E41-DFB2-FE55-D57B1237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419"/>
            <a:ext cx="10515600" cy="90323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err="1">
                <a:solidFill>
                  <a:srgbClr val="FFFF00"/>
                </a:solidFill>
              </a:rPr>
              <a:t>Основні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поняття</a:t>
            </a:r>
            <a:r>
              <a:rPr lang="ru-RU" sz="4000" dirty="0">
                <a:solidFill>
                  <a:srgbClr val="FFFF00"/>
                </a:solidFill>
              </a:rPr>
              <a:t> про </a:t>
            </a:r>
            <a:r>
              <a:rPr lang="ru-RU" sz="4000" dirty="0" err="1">
                <a:solidFill>
                  <a:srgbClr val="FFFF00"/>
                </a:solidFill>
              </a:rPr>
              <a:t>гірничі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виробки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B5F47-A93D-8C36-CD20-4E1748A0A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54245"/>
            <a:ext cx="11175574" cy="2444955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indent="215900" algn="just"/>
            <a:r>
              <a:rPr lang="uk-UA" sz="2000" dirty="0">
                <a:effectLst/>
                <a:ea typeface="Times New Roman" panose="02020603050405020304" pitchFamily="18" charset="0"/>
              </a:rPr>
              <a:t>Внаслідок видобування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гipських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поpiд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в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надpах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Землi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утвоpюються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поpожнини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тiєї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чи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iншої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форми, які називаються 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виробками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а роботи, пов’язані з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пpоведенням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цих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виpобок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–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гipничими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</a:t>
            </a:r>
            <a:endParaRPr lang="ru-UA" sz="2000" dirty="0">
              <a:effectLst/>
              <a:ea typeface="Times New Roman" panose="02020603050405020304" pitchFamily="18" charset="0"/>
            </a:endParaRPr>
          </a:p>
          <a:p>
            <a:pPr indent="215900" algn="just"/>
            <a:r>
              <a:rPr lang="uk-UA" sz="2000" u="sng" dirty="0" err="1">
                <a:effectLst/>
                <a:ea typeface="Times New Roman" panose="02020603050405020304" pitchFamily="18" charset="0"/>
              </a:rPr>
              <a:t>Гipничi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u="sng" dirty="0" err="1">
                <a:effectLst/>
                <a:ea typeface="Times New Roman" panose="02020603050405020304" pitchFamily="18" charset="0"/>
              </a:rPr>
              <a:t>pоботи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можуть проводитись на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повеpхнi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або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пiд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землею. У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пеpшому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випадку ми маємо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спpаву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з </a:t>
            </a:r>
            <a:r>
              <a:rPr lang="uk-UA" sz="2000" u="sng" dirty="0" err="1">
                <a:effectLst/>
                <a:ea typeface="Times New Roman" panose="02020603050405020304" pitchFamily="18" charset="0"/>
              </a:rPr>
              <a:t>вiдкpитими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u="sng" dirty="0" err="1">
                <a:effectLst/>
                <a:ea typeface="Times New Roman" panose="02020603050405020304" pitchFamily="18" charset="0"/>
              </a:rPr>
              <a:t>pоботами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 і виробками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у </a:t>
            </a:r>
            <a:r>
              <a:rPr lang="uk-UA" sz="2000" u="sng" dirty="0" err="1">
                <a:effectLst/>
                <a:ea typeface="Times New Roman" panose="02020603050405020304" pitchFamily="18" charset="0"/>
              </a:rPr>
              <a:t>дpугому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 – з </a:t>
            </a:r>
            <a:r>
              <a:rPr lang="uk-UA" sz="2000" u="sng" dirty="0" err="1">
                <a:effectLst/>
                <a:ea typeface="Times New Roman" panose="02020603050405020304" pitchFamily="18" charset="0"/>
              </a:rPr>
              <a:t>пiдземними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 Поверхню, яка обмежує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гipничу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виpобку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і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пеpемiщується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в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пpостоpi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при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пpоведенні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гірничих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pобiт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називають </a:t>
            </a:r>
            <a:r>
              <a:rPr lang="uk-UA" sz="2000" u="sng" dirty="0" err="1">
                <a:effectLst/>
                <a:ea typeface="Times New Roman" panose="02020603050405020304" pitchFamily="18" charset="0"/>
              </a:rPr>
              <a:t>вибоєм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000" u="sng" dirty="0" err="1">
                <a:effectLst/>
                <a:ea typeface="Times New Roman" panose="02020603050405020304" pitchFamily="18" charset="0"/>
              </a:rPr>
              <a:t>виpобки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 Поверхні, які обмежують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виpобку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з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бокiв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називають 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боками виробки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зверху – 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покрівлею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знизу – </a:t>
            </a:r>
            <a:r>
              <a:rPr lang="uk-UA" sz="2000" u="sng" dirty="0" err="1">
                <a:effectLst/>
                <a:ea typeface="Times New Roman" panose="02020603050405020304" pitchFamily="18" charset="0"/>
              </a:rPr>
              <a:t>пiдошвою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.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Частину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гipничої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виробки, яка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беpе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початок з земної поверхні, називають </a:t>
            </a:r>
            <a:r>
              <a:rPr lang="uk-UA" sz="2000" u="sng" dirty="0">
                <a:effectLst/>
                <a:ea typeface="Times New Roman" panose="02020603050405020304" pitchFamily="18" charset="0"/>
              </a:rPr>
              <a:t>устям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</a:t>
            </a:r>
            <a:endParaRPr lang="ru-UA" sz="2000" dirty="0">
              <a:effectLst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7532B7-D3A4-EFC6-6969-0669529E0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9107"/>
            <a:ext cx="4648200" cy="2358814"/>
          </a:xfrm>
          <a:prstGeom prst="rect">
            <a:avLst/>
          </a:prstGeom>
        </p:spPr>
      </p:pic>
      <p:pic>
        <p:nvPicPr>
          <p:cNvPr id="1034" name="Picture 10" descr="Открытые горные работы - Журнал Горная промышленность">
            <a:extLst>
              <a:ext uri="{FF2B5EF4-FFF2-40B4-BE49-F238E27FC236}">
                <a16:creationId xmlns:a16="http://schemas.microsoft.com/office/drawing/2014/main" id="{F5DF0CBE-E77C-6423-AAAE-AC4CECB4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08979"/>
            <a:ext cx="2969260" cy="23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0247A3-DA24-485E-6833-F69DAA8C2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660" y="1308710"/>
            <a:ext cx="3558114" cy="23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4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8E7C1-7869-B5AF-495B-1202F55C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85012" cy="63394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rgbClr val="FFFF00"/>
                </a:solidFill>
              </a:rPr>
              <a:t>Основні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поняття</a:t>
            </a:r>
            <a:r>
              <a:rPr lang="ru-RU" sz="4000" dirty="0">
                <a:solidFill>
                  <a:srgbClr val="FFFF00"/>
                </a:solidFill>
              </a:rPr>
              <a:t> про </a:t>
            </a:r>
            <a:r>
              <a:rPr lang="ru-RU" sz="4000" dirty="0" err="1">
                <a:solidFill>
                  <a:srgbClr val="FFFF00"/>
                </a:solidFill>
              </a:rPr>
              <a:t>гірничі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виробки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E7B31-1DC9-AC77-94DA-2D2B7CD8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2291"/>
            <a:ext cx="11085013" cy="2289175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lnSpcReduction="10000"/>
          </a:bodyPr>
          <a:lstStyle/>
          <a:p>
            <a:r>
              <a:rPr lang="uk-UA" sz="2400" dirty="0"/>
              <a:t>Гірничі виробки, які проводять по корисним копалинам- </a:t>
            </a:r>
            <a:r>
              <a:rPr lang="uk-UA" sz="2400" u="sng" dirty="0"/>
              <a:t>пластові</a:t>
            </a:r>
            <a:r>
              <a:rPr lang="uk-UA" sz="2400" dirty="0"/>
              <a:t>, а  по порожніх породах – </a:t>
            </a:r>
            <a:r>
              <a:rPr lang="uk-UA" sz="2400" u="sng" dirty="0"/>
              <a:t>польові</a:t>
            </a:r>
            <a:r>
              <a:rPr lang="uk-UA" sz="2400" dirty="0"/>
              <a:t>.</a:t>
            </a:r>
          </a:p>
          <a:p>
            <a:r>
              <a:rPr lang="uk-UA" sz="2400" dirty="0"/>
              <a:t>Гірничі виробки можуть проводитися </a:t>
            </a:r>
            <a:r>
              <a:rPr lang="uk-UA" sz="2400" u="sng" dirty="0"/>
              <a:t>по простяганню</a:t>
            </a:r>
            <a:r>
              <a:rPr lang="uk-UA" sz="2400" dirty="0"/>
              <a:t>, </a:t>
            </a:r>
            <a:r>
              <a:rPr lang="uk-UA" sz="2400" u="sng" dirty="0"/>
              <a:t>навхрест простягання</a:t>
            </a:r>
            <a:r>
              <a:rPr lang="uk-UA" sz="2400" dirty="0"/>
              <a:t>, </a:t>
            </a:r>
            <a:r>
              <a:rPr lang="uk-UA" sz="2400" u="sng" dirty="0"/>
              <a:t>по падінню</a:t>
            </a:r>
            <a:r>
              <a:rPr lang="uk-UA" sz="2400" dirty="0"/>
              <a:t>, </a:t>
            </a:r>
            <a:r>
              <a:rPr lang="uk-UA" sz="2400" u="sng" dirty="0"/>
              <a:t>за підняттям</a:t>
            </a:r>
            <a:r>
              <a:rPr lang="uk-UA" sz="2400" dirty="0"/>
              <a:t> і </a:t>
            </a:r>
            <a:r>
              <a:rPr lang="uk-UA" sz="2400" u="sng" dirty="0"/>
              <a:t>під кутом до простягання </a:t>
            </a:r>
            <a:r>
              <a:rPr lang="uk-UA" sz="2400" dirty="0"/>
              <a:t>покладу.</a:t>
            </a:r>
          </a:p>
          <a:p>
            <a:r>
              <a:rPr lang="uk-UA" sz="2400" dirty="0"/>
              <a:t>Роботи, пов’язані зі спорудженням гірничих виробок, підтримання їх в справному стані  і при необхідності з їх ліквідацією, називають </a:t>
            </a:r>
            <a:r>
              <a:rPr lang="uk-UA" sz="2400" u="sng" dirty="0"/>
              <a:t>гірничими роботами.</a:t>
            </a:r>
            <a:endParaRPr lang="ru-UA" sz="2400" u="sng" dirty="0"/>
          </a:p>
        </p:txBody>
      </p:sp>
      <p:pic>
        <p:nvPicPr>
          <p:cNvPr id="2050" name="Picture 2" descr="Гірничі виробки | Тест на 10 запитань. Гірнича справа.">
            <a:extLst>
              <a:ext uri="{FF2B5EF4-FFF2-40B4-BE49-F238E27FC236}">
                <a16:creationId xmlns:a16="http://schemas.microsoft.com/office/drawing/2014/main" id="{1763440A-716F-0EBE-EF1D-CC3ED27F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1119"/>
            <a:ext cx="5452533" cy="29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ірничі виробки. Рокриття та підготовка шахтних полів&quot; | Тест на 20  запитань. Гірнича справа. Основи гірничого виробництва">
            <a:extLst>
              <a:ext uri="{FF2B5EF4-FFF2-40B4-BE49-F238E27FC236}">
                <a16:creationId xmlns:a16="http://schemas.microsoft.com/office/drawing/2014/main" id="{CBB384FD-A4F4-1807-6BCA-300C95AA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32" y="3788090"/>
            <a:ext cx="5632481" cy="29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1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72A11-29C1-A00D-25AD-134EE49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Autofit/>
          </a:bodyPr>
          <a:lstStyle/>
          <a:p>
            <a:pPr algn="ctr"/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поняття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гірничі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виробки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0600B-3655-318E-BAFB-73D401CA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01" y="1211661"/>
            <a:ext cx="5659120" cy="488664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dirty="0"/>
              <a:t>Гірничі виробки  класифікуються за такими ознаками:</a:t>
            </a:r>
          </a:p>
          <a:p>
            <a:r>
              <a:rPr lang="uk-UA" dirty="0"/>
              <a:t>За призначенням (розвідувальні та </a:t>
            </a:r>
            <a:r>
              <a:rPr lang="uk-UA" dirty="0" err="1"/>
              <a:t>експлутаційні</a:t>
            </a:r>
            <a:r>
              <a:rPr lang="uk-UA" dirty="0"/>
              <a:t>)</a:t>
            </a:r>
          </a:p>
          <a:p>
            <a:r>
              <a:rPr lang="uk-UA" dirty="0"/>
              <a:t>Відповідно до положення щодо земної поверхні(відкриті, підземні) </a:t>
            </a:r>
          </a:p>
          <a:p>
            <a:r>
              <a:rPr lang="uk-UA" dirty="0"/>
              <a:t>Відповідно до положення в просторі(вертикальні, горизонтальні, похилі)</a:t>
            </a:r>
          </a:p>
          <a:p>
            <a:r>
              <a:rPr lang="uk-UA" dirty="0"/>
              <a:t>За виробничим призначенням(капітальні, підготовчі, очисні)</a:t>
            </a: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425B67-8559-80C6-3386-FC925E976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89" y="1290320"/>
            <a:ext cx="4822311" cy="2654242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E3DB022-3500-9125-D5B9-055FF7244412}"/>
              </a:ext>
            </a:extLst>
          </p:cNvPr>
          <p:cNvSpPr txBox="1">
            <a:spLocks/>
          </p:cNvSpPr>
          <p:nvPr/>
        </p:nvSpPr>
        <p:spPr>
          <a:xfrm>
            <a:off x="6690586" y="4198562"/>
            <a:ext cx="4504116" cy="1369118"/>
          </a:xfrm>
          <a:prstGeom prst="rect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uk-UA" sz="1800" i="1" dirty="0">
                <a:solidFill>
                  <a:srgbClr val="FFFF00"/>
                </a:solidFill>
              </a:rPr>
              <a:t>Елементи гірничих виробок: 1- устя; 2-забій; 3- бічні стінки;4- крівля; 5- підошва </a:t>
            </a:r>
            <a:endParaRPr lang="ru-UA" sz="1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3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7697F-F7D4-C7F1-AA03-550029AF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60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Autofit/>
          </a:bodyPr>
          <a:lstStyle/>
          <a:p>
            <a:pPr algn="ctr"/>
            <a:r>
              <a:rPr lang="ru-RU" sz="4000" dirty="0" err="1"/>
              <a:t>Класифікація</a:t>
            </a:r>
            <a:r>
              <a:rPr lang="ru-RU" sz="4000" dirty="0"/>
              <a:t> </a:t>
            </a:r>
            <a:r>
              <a:rPr lang="ru-RU" sz="4000" dirty="0" err="1"/>
              <a:t>гірничих</a:t>
            </a:r>
            <a:r>
              <a:rPr lang="ru-RU" sz="4000" dirty="0"/>
              <a:t> </a:t>
            </a:r>
            <a:r>
              <a:rPr lang="ru-RU" sz="4000" dirty="0" err="1"/>
              <a:t>виробок</a:t>
            </a:r>
            <a:r>
              <a:rPr lang="ru-RU" sz="4000" dirty="0"/>
              <a:t> 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7D6CC-684E-21DB-8EC8-775CE6863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58"/>
            <a:ext cx="10515600" cy="223509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uk-UA" sz="2400" u="sng" dirty="0"/>
              <a:t>Розвідувальні виробки </a:t>
            </a:r>
            <a:r>
              <a:rPr lang="uk-UA" sz="2400" dirty="0"/>
              <a:t>проводять з метою визначення контурів родовища </a:t>
            </a:r>
            <a:r>
              <a:rPr lang="uk-UA" sz="2400" dirty="0" err="1"/>
              <a:t>к.к</a:t>
            </a:r>
            <a:r>
              <a:rPr lang="uk-UA" sz="2400" dirty="0"/>
              <a:t>. (корисних копалин) або його певної частини, числа пластів, встановлення елементів і умов  залягання </a:t>
            </a:r>
            <a:r>
              <a:rPr lang="uk-UA" sz="2400" dirty="0" err="1"/>
              <a:t>к.к</a:t>
            </a:r>
            <a:r>
              <a:rPr lang="uk-UA" sz="2400" dirty="0"/>
              <a:t>., його запасів і </a:t>
            </a:r>
            <a:r>
              <a:rPr lang="uk-UA" sz="2400" dirty="0" err="1"/>
              <a:t>т.д</a:t>
            </a:r>
            <a:r>
              <a:rPr lang="uk-UA" sz="2400" dirty="0"/>
              <a:t>., а також отримання відомостей  про можливість і доцільність промислової розробки родовища. До них відносяться: </a:t>
            </a:r>
            <a:r>
              <a:rPr lang="uk-UA" sz="2400" u="sng" dirty="0"/>
              <a:t>траншеї</a:t>
            </a:r>
            <a:r>
              <a:rPr lang="uk-UA" sz="2400" dirty="0"/>
              <a:t>, </a:t>
            </a:r>
            <a:r>
              <a:rPr lang="uk-UA" sz="2400" u="sng" dirty="0"/>
              <a:t>шурфи</a:t>
            </a:r>
            <a:r>
              <a:rPr lang="uk-UA" sz="2400" dirty="0"/>
              <a:t>, </a:t>
            </a:r>
            <a:r>
              <a:rPr lang="uk-UA" sz="2400" u="sng" dirty="0"/>
              <a:t>свердловини</a:t>
            </a:r>
            <a:r>
              <a:rPr lang="uk-UA" sz="2400" dirty="0"/>
              <a:t>, </a:t>
            </a:r>
            <a:r>
              <a:rPr lang="uk-UA" sz="2400" u="sng" dirty="0"/>
              <a:t>розвідувальні квершлаги</a:t>
            </a:r>
            <a:r>
              <a:rPr lang="uk-UA" sz="2400" dirty="0"/>
              <a:t>, </a:t>
            </a:r>
            <a:r>
              <a:rPr lang="uk-UA" sz="2400" u="sng" dirty="0"/>
              <a:t>штреки</a:t>
            </a:r>
            <a:r>
              <a:rPr lang="uk-UA" sz="2400" dirty="0"/>
              <a:t>, </a:t>
            </a:r>
            <a:r>
              <a:rPr lang="uk-UA" sz="2400" u="sng" dirty="0"/>
              <a:t>ухили</a:t>
            </a:r>
            <a:r>
              <a:rPr lang="uk-UA" sz="2400" dirty="0"/>
              <a:t>, </a:t>
            </a:r>
            <a:r>
              <a:rPr lang="uk-UA" sz="2400" u="sng" dirty="0"/>
              <a:t>орт</a:t>
            </a:r>
            <a:r>
              <a:rPr lang="uk-UA" sz="2400" dirty="0"/>
              <a:t>, </a:t>
            </a:r>
            <a:r>
              <a:rPr lang="uk-UA" sz="2400" u="sng" dirty="0"/>
              <a:t>гезенки</a:t>
            </a:r>
            <a:r>
              <a:rPr lang="uk-UA" sz="2400" dirty="0"/>
              <a:t> та ін.</a:t>
            </a:r>
            <a:endParaRPr lang="ru-UA" sz="24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B212E1C-BF9F-FBAD-BB55-C29C71DD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14" y="3909228"/>
            <a:ext cx="3383986" cy="25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АНДАРТ МІНІСТЕРСТВА ЕНЕРГЕТИКИ ТА ВУГІЛЬНОЇ ПРОМИСЛОВОСТІ УКРАЇНИ">
            <a:extLst>
              <a:ext uri="{FF2B5EF4-FFF2-40B4-BE49-F238E27FC236}">
                <a16:creationId xmlns:a16="http://schemas.microsoft.com/office/drawing/2014/main" id="{DDB8109B-B5E8-5680-66A1-9355C005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32" y="3911599"/>
            <a:ext cx="3383986" cy="25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6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B8D04-D3FC-61D0-3DEB-B714F481D01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err="1"/>
              <a:t>Класифікація</a:t>
            </a:r>
            <a:r>
              <a:rPr lang="ru-RU" sz="4000" dirty="0"/>
              <a:t> </a:t>
            </a:r>
            <a:r>
              <a:rPr lang="ru-RU" sz="4000" dirty="0" err="1"/>
              <a:t>гірничих</a:t>
            </a:r>
            <a:r>
              <a:rPr lang="ru-RU" sz="4000" dirty="0"/>
              <a:t> </a:t>
            </a:r>
            <a:r>
              <a:rPr lang="ru-RU" sz="4000" dirty="0" err="1"/>
              <a:t>виробок</a:t>
            </a:r>
            <a:r>
              <a:rPr lang="ru-RU" sz="4000" dirty="0"/>
              <a:t> 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6F4B0-D6E7-E08B-A88C-A90A899D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077"/>
            <a:ext cx="10515600" cy="383688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uk-UA" u="sng" dirty="0" err="1"/>
              <a:t>Експлутаційні</a:t>
            </a:r>
            <a:r>
              <a:rPr lang="uk-UA" u="sng" dirty="0"/>
              <a:t> гірничі виробки </a:t>
            </a:r>
            <a:r>
              <a:rPr lang="uk-UA" dirty="0"/>
              <a:t>– це виробки, необхідні для розробки родовища та виконують функції детальної розвідки,  уточнюючи і доповнюючи гірничо-геологічну характеристику розроблювальних родовищ.</a:t>
            </a:r>
          </a:p>
          <a:p>
            <a:r>
              <a:rPr lang="uk-UA" dirty="0" err="1"/>
              <a:t>Експлутаційні</a:t>
            </a:r>
            <a:r>
              <a:rPr lang="uk-UA" dirty="0"/>
              <a:t> гірничі виробки за призначенням поділяються на: </a:t>
            </a:r>
          </a:p>
          <a:p>
            <a:pPr indent="488950">
              <a:buFont typeface="Wingdings" panose="05000000000000000000" pitchFamily="2" charset="2"/>
              <a:buChar char="q"/>
            </a:pPr>
            <a:r>
              <a:rPr lang="uk-UA" dirty="0" err="1"/>
              <a:t>Розкриваючі</a:t>
            </a:r>
            <a:endParaRPr lang="uk-UA" dirty="0"/>
          </a:p>
          <a:p>
            <a:pPr indent="488950">
              <a:buFont typeface="Wingdings" panose="05000000000000000000" pitchFamily="2" charset="2"/>
              <a:buChar char="q"/>
            </a:pPr>
            <a:r>
              <a:rPr lang="uk-UA" dirty="0"/>
              <a:t>Підготовчі</a:t>
            </a:r>
          </a:p>
          <a:p>
            <a:pPr indent="488950">
              <a:buFont typeface="Wingdings" panose="05000000000000000000" pitchFamily="2" charset="2"/>
              <a:buChar char="q"/>
            </a:pPr>
            <a:r>
              <a:rPr lang="uk-UA" dirty="0"/>
              <a:t>Очисні</a:t>
            </a: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5766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0B220-A109-6E56-293E-9DE2EB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err="1"/>
              <a:t>Класифікація</a:t>
            </a:r>
            <a:r>
              <a:rPr lang="ru-RU" sz="4000" dirty="0"/>
              <a:t> </a:t>
            </a:r>
            <a:r>
              <a:rPr lang="ru-RU" sz="4000" dirty="0" err="1"/>
              <a:t>гірничих</a:t>
            </a:r>
            <a:r>
              <a:rPr lang="ru-RU" sz="4000" dirty="0"/>
              <a:t> </a:t>
            </a:r>
            <a:r>
              <a:rPr lang="ru-RU" sz="4000" dirty="0" err="1"/>
              <a:t>виробок</a:t>
            </a:r>
            <a:r>
              <a:rPr lang="ru-RU" sz="4000" dirty="0"/>
              <a:t> 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51BCCD-15A9-249A-B8BF-6308EAE198B7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lnSpcReduction="10000"/>
          </a:bodyPr>
          <a:lstStyle/>
          <a:p>
            <a:r>
              <a:rPr lang="uk-UA" dirty="0"/>
              <a:t>До </a:t>
            </a:r>
            <a:r>
              <a:rPr lang="uk-UA" u="sng" dirty="0" err="1"/>
              <a:t>розкриваючих</a:t>
            </a:r>
            <a:r>
              <a:rPr lang="uk-UA" dirty="0"/>
              <a:t> гірничих виробок відносяться основні виробки, що розкривають запаси в шахтному полі (стволи, штольні, головні квершлаги). Ці виробки мають найбільший термін служби, який становить від декількох років до декількох десятків років.</a:t>
            </a:r>
          </a:p>
          <a:p>
            <a:r>
              <a:rPr lang="uk-UA" dirty="0"/>
              <a:t>Підготовчі </a:t>
            </a:r>
            <a:r>
              <a:rPr lang="uk-UA" u="sng" dirty="0"/>
              <a:t>виробки</a:t>
            </a:r>
            <a:r>
              <a:rPr lang="uk-UA" dirty="0"/>
              <a:t> – це виробки, що проводяться при підготовці окремих частин шахтного поля очисної виїмки. За призначенням вони поділяються на виробки головних або основних напрямків (поверхові квершлаги, основні і польові штреки, </a:t>
            </a:r>
            <a:r>
              <a:rPr lang="uk-UA" dirty="0" err="1"/>
              <a:t>дільничі</a:t>
            </a:r>
            <a:r>
              <a:rPr lang="uk-UA" dirty="0"/>
              <a:t> бремсберги і ухили) та інші підготовчі виробки.</a:t>
            </a:r>
          </a:p>
          <a:p>
            <a:r>
              <a:rPr lang="uk-UA" u="sng" dirty="0"/>
              <a:t>Очисними</a:t>
            </a:r>
            <a:r>
              <a:rPr lang="uk-UA" dirty="0"/>
              <a:t> називають виробки, які служать для безпосередньої виїмки корисної копалини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9625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2FEA4-6139-20F6-BA85-D4C92062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err="1"/>
              <a:t>Класифікація</a:t>
            </a:r>
            <a:r>
              <a:rPr lang="ru-RU" sz="4000" dirty="0"/>
              <a:t> </a:t>
            </a:r>
            <a:r>
              <a:rPr lang="ru-RU" sz="4000" dirty="0" err="1"/>
              <a:t>гірничих</a:t>
            </a:r>
            <a:r>
              <a:rPr lang="ru-RU" sz="4000" dirty="0"/>
              <a:t> </a:t>
            </a:r>
            <a:r>
              <a:rPr lang="ru-RU" sz="4000" dirty="0" err="1"/>
              <a:t>виробок</a:t>
            </a:r>
            <a:r>
              <a:rPr lang="ru-RU" sz="4000" dirty="0"/>
              <a:t> 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EE8D9-4BB3-DC4B-F8C3-D149A8807455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/>
          </a:bodyPr>
          <a:lstStyle/>
          <a:p>
            <a:r>
              <a:rPr lang="uk-UA" dirty="0"/>
              <a:t>Гірничі виробки поділяють на: </a:t>
            </a:r>
            <a:r>
              <a:rPr lang="uk-UA" u="sng" dirty="0"/>
              <a:t>відкриті</a:t>
            </a:r>
            <a:r>
              <a:rPr lang="uk-UA" dirty="0"/>
              <a:t> та </a:t>
            </a:r>
            <a:r>
              <a:rPr lang="uk-UA" u="sng" dirty="0"/>
              <a:t>підземні</a:t>
            </a:r>
            <a:r>
              <a:rPr lang="uk-UA" dirty="0"/>
              <a:t>.</a:t>
            </a:r>
          </a:p>
          <a:p>
            <a:r>
              <a:rPr lang="uk-UA" u="sng" dirty="0"/>
              <a:t>Відкриті гірничі виробки </a:t>
            </a:r>
            <a:r>
              <a:rPr lang="uk-UA" dirty="0"/>
              <a:t>проводять на поверхні землі і мають незамкнений контур поперечного перерізу. До них відноситься траншеї, екскаваторні заходки на вугільних розрізах, канави, дорожні виїмки, канави-лотки для пропуску весняних та паводкових вод.</a:t>
            </a:r>
          </a:p>
          <a:p>
            <a:r>
              <a:rPr lang="uk-UA" u="sng" dirty="0"/>
              <a:t>Підземні гірничі виробки </a:t>
            </a:r>
            <a:r>
              <a:rPr lang="uk-UA" dirty="0"/>
              <a:t>проводяться всередині землі і мають замкнутий контур поперечного перерізу. Вони характеризуються великою різноманітністю і за своїм розташуванням в просторі поділяються на: вертикальні, горизонтальні і похилі. Дані виробки можуть мати безпосередній вихід на земну поверхню або не мати його.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0188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2905</TotalTime>
  <Words>2158</Words>
  <Application>Microsoft Office PowerPoint</Application>
  <PresentationFormat>Широкоэкранный</PresentationFormat>
  <Paragraphs>145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Microsoft YaHei UI</vt:lpstr>
      <vt:lpstr>Arial</vt:lpstr>
      <vt:lpstr>Calibri</vt:lpstr>
      <vt:lpstr>Calibri Light</vt:lpstr>
      <vt:lpstr>Symbol</vt:lpstr>
      <vt:lpstr>Times New Roman</vt:lpstr>
      <vt:lpstr>Verdana</vt:lpstr>
      <vt:lpstr>Wingdings</vt:lpstr>
      <vt:lpstr>Тема Office</vt:lpstr>
      <vt:lpstr>  ДЕРЖАВНИЙ УНІВЕРСИТЕТ "ЖИТОМИРСЬКА ПОЛІТЕХНІКА" Кафедра розробки родовищ корисних копалин ім. проф. БаккаМ.Т.</vt:lpstr>
      <vt:lpstr>Тема: Гірничі виробки, їх класифікація та призначення</vt:lpstr>
      <vt:lpstr>Основні поняття про гірничі виробки </vt:lpstr>
      <vt:lpstr>Основні поняття про гірничі виробки </vt:lpstr>
      <vt:lpstr>Основні поняття про гірничі виробки </vt:lpstr>
      <vt:lpstr>Класифікація гірничих виробок </vt:lpstr>
      <vt:lpstr>Класифікація гірничих виробок </vt:lpstr>
      <vt:lpstr>Класифікація гірничих виробок </vt:lpstr>
      <vt:lpstr>Класифікація гірничих виробок </vt:lpstr>
      <vt:lpstr>Класифікація гірничих виробок </vt:lpstr>
      <vt:lpstr>Підземні виробки</vt:lpstr>
      <vt:lpstr>Вертикальні гірничі виробки</vt:lpstr>
      <vt:lpstr>Вертикальні гірничі виробки</vt:lpstr>
      <vt:lpstr>Вертикальні гірничі виробки</vt:lpstr>
      <vt:lpstr>Горизонтальні гірничі виробки</vt:lpstr>
      <vt:lpstr>Горизонтальні гірничі виробки</vt:lpstr>
      <vt:lpstr>Похилі гірничі виробки</vt:lpstr>
      <vt:lpstr>Похилі гірничі виробки</vt:lpstr>
      <vt:lpstr>Спеціальні гірничі виробки</vt:lpstr>
      <vt:lpstr>Спеціальні гірничі виробки</vt:lpstr>
      <vt:lpstr>Відкриті виробки</vt:lpstr>
      <vt:lpstr>Відкриті виробки </vt:lpstr>
      <vt:lpstr>Відкриті виробки</vt:lpstr>
      <vt:lpstr>Відкриті виробки</vt:lpstr>
      <vt:lpstr>Відкриті виробки</vt:lpstr>
      <vt:lpstr>Самостійна робота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Ярослав Наумов</dc:creator>
  <cp:lastModifiedBy>Ярослав Наумов</cp:lastModifiedBy>
  <cp:revision>7</cp:revision>
  <dcterms:created xsi:type="dcterms:W3CDTF">2024-09-06T12:42:29Z</dcterms:created>
  <dcterms:modified xsi:type="dcterms:W3CDTF">2024-09-10T19:11:48Z</dcterms:modified>
</cp:coreProperties>
</file>