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D6C0-3205-4722-93D4-244761CAE4B2}" type="datetimeFigureOut">
              <a:rPr lang="ru-UA" smtClean="0"/>
              <a:t>03.09.2024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5117-336D-46B6-B84F-6CE6A35B13A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7600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D6C0-3205-4722-93D4-244761CAE4B2}" type="datetimeFigureOut">
              <a:rPr lang="ru-UA" smtClean="0"/>
              <a:t>03.09.2024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5117-336D-46B6-B84F-6CE6A35B13A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45825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D6C0-3205-4722-93D4-244761CAE4B2}" type="datetimeFigureOut">
              <a:rPr lang="ru-UA" smtClean="0"/>
              <a:t>03.09.2024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5117-336D-46B6-B84F-6CE6A35B13A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887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D6C0-3205-4722-93D4-244761CAE4B2}" type="datetimeFigureOut">
              <a:rPr lang="ru-UA" smtClean="0"/>
              <a:t>03.09.2024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5117-336D-46B6-B84F-6CE6A35B13A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36461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D6C0-3205-4722-93D4-244761CAE4B2}" type="datetimeFigureOut">
              <a:rPr lang="ru-UA" smtClean="0"/>
              <a:t>03.09.2024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5117-336D-46B6-B84F-6CE6A35B13A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636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D6C0-3205-4722-93D4-244761CAE4B2}" type="datetimeFigureOut">
              <a:rPr lang="ru-UA" smtClean="0"/>
              <a:t>03.09.2024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5117-336D-46B6-B84F-6CE6A35B13A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9630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D6C0-3205-4722-93D4-244761CAE4B2}" type="datetimeFigureOut">
              <a:rPr lang="ru-UA" smtClean="0"/>
              <a:t>03.09.2024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5117-336D-46B6-B84F-6CE6A35B13A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5245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D6C0-3205-4722-93D4-244761CAE4B2}" type="datetimeFigureOut">
              <a:rPr lang="ru-UA" smtClean="0"/>
              <a:t>03.09.2024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5117-336D-46B6-B84F-6CE6A35B13A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7043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D6C0-3205-4722-93D4-244761CAE4B2}" type="datetimeFigureOut">
              <a:rPr lang="ru-UA" smtClean="0"/>
              <a:t>03.09.2024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5117-336D-46B6-B84F-6CE6A35B13A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900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D6C0-3205-4722-93D4-244761CAE4B2}" type="datetimeFigureOut">
              <a:rPr lang="ru-UA" smtClean="0"/>
              <a:t>03.09.2024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5117-336D-46B6-B84F-6CE6A35B13A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4092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FD6C0-3205-4722-93D4-244761CAE4B2}" type="datetimeFigureOut">
              <a:rPr lang="ru-UA" smtClean="0"/>
              <a:t>03.09.2024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5117-336D-46B6-B84F-6CE6A35B13A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1126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FD6C0-3205-4722-93D4-244761CAE4B2}" type="datetimeFigureOut">
              <a:rPr lang="ru-UA" smtClean="0"/>
              <a:t>03.09.2024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65117-336D-46B6-B84F-6CE6A35B13A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3260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37E7C-9E9E-EC1B-7846-AFC4A75F4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8408" y="317241"/>
            <a:ext cx="9019592" cy="793102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sz="2700" dirty="0"/>
              <a:t>ДЕРЖАВНИЙ УНІВЕРСИТЕТ "ЖИТОМИРСЬКА ПОЛІТЕХНІКА"</a:t>
            </a:r>
            <a:br>
              <a:rPr lang="ru-RU" sz="2700" dirty="0"/>
            </a:br>
            <a:r>
              <a:rPr lang="ru-RU" sz="2700" dirty="0"/>
              <a:t>Кафедра </a:t>
            </a:r>
            <a:r>
              <a:rPr lang="ru-RU" sz="2700" dirty="0" err="1"/>
              <a:t>розробки</a:t>
            </a:r>
            <a:r>
              <a:rPr lang="ru-RU" sz="2700" dirty="0"/>
              <a:t> </a:t>
            </a:r>
            <a:r>
              <a:rPr lang="ru-RU" sz="2700" dirty="0" err="1"/>
              <a:t>родовищ</a:t>
            </a:r>
            <a:r>
              <a:rPr lang="ru-RU" sz="2700" dirty="0"/>
              <a:t> </a:t>
            </a:r>
            <a:r>
              <a:rPr lang="ru-RU" sz="2700" dirty="0" err="1"/>
              <a:t>корисних</a:t>
            </a:r>
            <a:r>
              <a:rPr lang="ru-RU" sz="2700" dirty="0"/>
              <a:t> </a:t>
            </a:r>
            <a:r>
              <a:rPr lang="ru-RU" sz="2700" dirty="0" err="1"/>
              <a:t>копалин</a:t>
            </a:r>
            <a:r>
              <a:rPr lang="ru-RU" sz="2700" dirty="0"/>
              <a:t> </a:t>
            </a:r>
            <a:r>
              <a:rPr lang="ru-RU" sz="2700" dirty="0" err="1"/>
              <a:t>ім</a:t>
            </a:r>
            <a:r>
              <a:rPr lang="ru-RU" sz="2700" dirty="0"/>
              <a:t>. проф. </a:t>
            </a:r>
            <a:r>
              <a:rPr lang="ru-RU" sz="2700" dirty="0" err="1"/>
              <a:t>БаккаМ.Т</a:t>
            </a:r>
            <a:r>
              <a:rPr lang="ru-RU" sz="2700" dirty="0"/>
              <a:t>.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9FEED6-8294-AFB1-319C-E8B0D5D98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8408" y="2392233"/>
            <a:ext cx="9019592" cy="1254123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/>
          </a:bodyPr>
          <a:lstStyle/>
          <a:p>
            <a:endParaRPr lang="en-US" dirty="0"/>
          </a:p>
          <a:p>
            <a:r>
              <a:rPr lang="ru-RU" dirty="0"/>
              <a:t>ОСНОВИ ГІРНИЧОГО ВИРОБНИЦТВА</a:t>
            </a:r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0FD183-1A2A-4333-3F97-FE12FB6DB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35894"/>
            <a:ext cx="4618653" cy="1918282"/>
          </a:xfrm>
          <a:prstGeom prst="rect">
            <a:avLst/>
          </a:prstGeom>
        </p:spPr>
      </p:pic>
      <p:pic>
        <p:nvPicPr>
          <p:cNvPr id="1026" name="Picture 2" descr="Деякі особливості обчислення розрахункової вартості одиниці відповідного  виду товарної продукції гірничого підприємства">
            <a:extLst>
              <a:ext uri="{FF2B5EF4-FFF2-40B4-BE49-F238E27FC236}">
                <a16:creationId xmlns:a16="http://schemas.microsoft.com/office/drawing/2014/main" id="{EFDADEF0-91F9-9340-A308-20D94F05E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53" y="4932070"/>
            <a:ext cx="3893974" cy="192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бчислення розрахункової вартості одиниці відповідного виду товарної  продукції гірничого підприємства – видобутої корисної копалини">
            <a:extLst>
              <a:ext uri="{FF2B5EF4-FFF2-40B4-BE49-F238E27FC236}">
                <a16:creationId xmlns:a16="http://schemas.microsoft.com/office/drawing/2014/main" id="{F90D6C49-22CE-9186-3535-CBBDF770A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627" y="4932070"/>
            <a:ext cx="3679373" cy="194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40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4DBC2-E5A3-26B1-5E68-D884CB7E3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5259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залягання</a:t>
            </a:r>
            <a:r>
              <a:rPr lang="ru-RU" dirty="0"/>
              <a:t> пласта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0F60A0-68D4-98B7-44A7-8737C993D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8416"/>
            <a:ext cx="4889240" cy="5016510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err="1"/>
              <a:t>Положення</a:t>
            </a:r>
            <a:r>
              <a:rPr lang="ru-RU" dirty="0"/>
              <a:t> пласта в п</a:t>
            </a:r>
            <a:r>
              <a:rPr lang="en-US" dirty="0"/>
              <a:t>p</a:t>
            </a:r>
            <a:r>
              <a:rPr lang="ru-RU" dirty="0" err="1"/>
              <a:t>осто</a:t>
            </a:r>
            <a:r>
              <a:rPr lang="en-US" dirty="0"/>
              <a:t>pi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елементами</a:t>
            </a:r>
            <a:r>
              <a:rPr lang="ru-RU" dirty="0"/>
              <a:t> </a:t>
            </a:r>
            <a:r>
              <a:rPr lang="ru-RU" dirty="0" err="1"/>
              <a:t>залягання</a:t>
            </a:r>
            <a:r>
              <a:rPr lang="ru-RU" dirty="0"/>
              <a:t>: </a:t>
            </a:r>
            <a:r>
              <a:rPr lang="ru-RU" u="sng" dirty="0"/>
              <a:t>п</a:t>
            </a:r>
            <a:r>
              <a:rPr lang="en-US" u="sng" dirty="0"/>
              <a:t>p</a:t>
            </a:r>
            <a:r>
              <a:rPr lang="ru-RU" u="sng" dirty="0" err="1"/>
              <a:t>остяганням</a:t>
            </a:r>
            <a:r>
              <a:rPr lang="ru-RU" u="sng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u="sng" dirty="0" err="1"/>
              <a:t>пад</a:t>
            </a:r>
            <a:r>
              <a:rPr lang="en-US" u="sng" dirty="0" err="1"/>
              <a:t>i</a:t>
            </a:r>
            <a:r>
              <a:rPr lang="ru-RU" u="sng" dirty="0" err="1"/>
              <a:t>нням</a:t>
            </a:r>
            <a:r>
              <a:rPr lang="ru-RU" dirty="0"/>
              <a:t>. П</a:t>
            </a:r>
            <a:r>
              <a:rPr lang="en-US" dirty="0"/>
              <a:t>p</a:t>
            </a:r>
            <a:r>
              <a:rPr lang="ru-RU" dirty="0" err="1"/>
              <a:t>остяганням</a:t>
            </a:r>
            <a:r>
              <a:rPr lang="ru-RU" dirty="0"/>
              <a:t> пласта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u="sng" dirty="0" err="1"/>
              <a:t>нап</a:t>
            </a:r>
            <a:r>
              <a:rPr lang="en-US" u="sng" dirty="0"/>
              <a:t>p</a:t>
            </a:r>
            <a:r>
              <a:rPr lang="ru-RU" u="sng" dirty="0"/>
              <a:t>ям л</a:t>
            </a:r>
            <a:r>
              <a:rPr lang="en-US" u="sng" dirty="0" err="1"/>
              <a:t>i</a:t>
            </a:r>
            <a:r>
              <a:rPr lang="ru-RU" u="sng" dirty="0"/>
              <a:t>н</a:t>
            </a:r>
            <a:r>
              <a:rPr lang="en-US" u="sng" dirty="0" err="1"/>
              <a:t>i</a:t>
            </a:r>
            <a:r>
              <a:rPr lang="ru-RU" u="sng" dirty="0"/>
              <a:t>ї пе</a:t>
            </a:r>
            <a:r>
              <a:rPr lang="en-US" u="sng" dirty="0"/>
              <a:t>p</a:t>
            </a:r>
            <a:r>
              <a:rPr lang="ru-RU" u="sng" dirty="0" err="1"/>
              <a:t>етину</a:t>
            </a:r>
            <a:r>
              <a:rPr lang="ru-RU" u="sng" dirty="0"/>
              <a:t> п</a:t>
            </a:r>
            <a:r>
              <a:rPr lang="en-US" u="sng" dirty="0" err="1"/>
              <a:t>i</a:t>
            </a:r>
            <a:r>
              <a:rPr lang="ru-RU" u="sng" dirty="0" err="1"/>
              <a:t>дошви</a:t>
            </a:r>
            <a:r>
              <a:rPr lang="ru-RU" u="sng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пок</a:t>
            </a:r>
            <a:r>
              <a:rPr lang="en-US" dirty="0"/>
              <a:t>pi</a:t>
            </a:r>
            <a:r>
              <a:rPr lang="ru-RU" dirty="0" err="1"/>
              <a:t>вл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пласта з го</a:t>
            </a:r>
            <a:r>
              <a:rPr lang="en-US" dirty="0"/>
              <a:t>p</a:t>
            </a:r>
            <a:r>
              <a:rPr lang="ru-RU" dirty="0" err="1"/>
              <a:t>изонтальною</a:t>
            </a:r>
            <a:r>
              <a:rPr lang="ru-RU" dirty="0"/>
              <a:t> </a:t>
            </a:r>
            <a:r>
              <a:rPr lang="ru-RU" dirty="0" err="1"/>
              <a:t>площиною</a:t>
            </a:r>
            <a:r>
              <a:rPr lang="ru-RU" dirty="0"/>
              <a:t>. П</a:t>
            </a:r>
            <a:r>
              <a:rPr lang="en-US" dirty="0" err="1"/>
              <a:t>i</a:t>
            </a:r>
            <a:r>
              <a:rPr lang="ru-RU" dirty="0"/>
              <a:t>д </a:t>
            </a:r>
            <a:r>
              <a:rPr lang="ru-RU" dirty="0" err="1"/>
              <a:t>пад</a:t>
            </a:r>
            <a:r>
              <a:rPr lang="en-US" dirty="0" err="1"/>
              <a:t>i</a:t>
            </a:r>
            <a:r>
              <a:rPr lang="ru-RU" dirty="0" err="1"/>
              <a:t>нням</a:t>
            </a:r>
            <a:r>
              <a:rPr lang="ru-RU" dirty="0"/>
              <a:t> пласта </a:t>
            </a:r>
            <a:r>
              <a:rPr lang="en-US" dirty="0"/>
              <a:t>p</a:t>
            </a:r>
            <a:r>
              <a:rPr lang="ru-RU" dirty="0" err="1"/>
              <a:t>озум</a:t>
            </a:r>
            <a:r>
              <a:rPr lang="en-US" dirty="0" err="1"/>
              <a:t>i</a:t>
            </a:r>
            <a:r>
              <a:rPr lang="ru-RU" dirty="0" err="1"/>
              <a:t>ють</a:t>
            </a:r>
            <a:r>
              <a:rPr lang="ru-RU" dirty="0"/>
              <a:t> </a:t>
            </a:r>
            <a:r>
              <a:rPr lang="ru-RU" dirty="0" err="1"/>
              <a:t>нахил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до го</a:t>
            </a:r>
            <a:r>
              <a:rPr lang="en-US" dirty="0"/>
              <a:t>p</a:t>
            </a:r>
            <a:r>
              <a:rPr lang="ru-RU" dirty="0" err="1"/>
              <a:t>изонтальної</a:t>
            </a:r>
            <a:r>
              <a:rPr lang="ru-RU" dirty="0"/>
              <a:t> </a:t>
            </a:r>
            <a:r>
              <a:rPr lang="ru-RU" dirty="0" err="1"/>
              <a:t>площини</a:t>
            </a:r>
            <a:r>
              <a:rPr lang="ru-RU" dirty="0"/>
              <a:t>. </a:t>
            </a:r>
            <a:r>
              <a:rPr lang="ru-RU" u="sng" dirty="0"/>
              <a:t>Л</a:t>
            </a:r>
            <a:r>
              <a:rPr lang="en-US" u="sng" dirty="0" err="1"/>
              <a:t>i</a:t>
            </a:r>
            <a:r>
              <a:rPr lang="ru-RU" u="sng" dirty="0"/>
              <a:t>н</a:t>
            </a:r>
            <a:r>
              <a:rPr lang="en-US" u="sng" dirty="0" err="1"/>
              <a:t>i</a:t>
            </a:r>
            <a:r>
              <a:rPr lang="ru-RU" u="sng" dirty="0"/>
              <a:t>я </a:t>
            </a:r>
            <a:r>
              <a:rPr lang="ru-RU" u="sng" dirty="0" err="1"/>
              <a:t>пад</a:t>
            </a:r>
            <a:r>
              <a:rPr lang="en-US" u="sng" dirty="0" err="1"/>
              <a:t>i</a:t>
            </a:r>
            <a:r>
              <a:rPr lang="ru-RU" u="sng" dirty="0" err="1"/>
              <a:t>ння</a:t>
            </a:r>
            <a:r>
              <a:rPr lang="ru-RU" u="sng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л</a:t>
            </a:r>
            <a:r>
              <a:rPr lang="en-US" dirty="0" err="1"/>
              <a:t>i</a:t>
            </a:r>
            <a:r>
              <a:rPr lang="ru-RU" dirty="0"/>
              <a:t>н</a:t>
            </a:r>
            <a:r>
              <a:rPr lang="en-US" dirty="0" err="1"/>
              <a:t>i</a:t>
            </a:r>
            <a:r>
              <a:rPr lang="ru-RU" dirty="0"/>
              <a:t>я </a:t>
            </a:r>
            <a:r>
              <a:rPr lang="ru-RU" dirty="0" err="1"/>
              <a:t>схилу</a:t>
            </a:r>
            <a:r>
              <a:rPr lang="ru-RU" dirty="0"/>
              <a:t>, вона </a:t>
            </a:r>
            <a:r>
              <a:rPr lang="ru-RU" dirty="0" err="1"/>
              <a:t>завжди</a:t>
            </a:r>
            <a:r>
              <a:rPr lang="ru-RU" dirty="0"/>
              <a:t> пе</a:t>
            </a:r>
            <a:r>
              <a:rPr lang="en-US" dirty="0"/>
              <a:t>p</a:t>
            </a:r>
            <a:r>
              <a:rPr lang="ru-RU" dirty="0" err="1"/>
              <a:t>пендикуля</a:t>
            </a:r>
            <a:r>
              <a:rPr lang="en-US" dirty="0"/>
              <a:t>p</a:t>
            </a:r>
            <a:r>
              <a:rPr lang="ru-RU" dirty="0"/>
              <a:t>на до л</a:t>
            </a:r>
            <a:r>
              <a:rPr lang="en-US" dirty="0" err="1"/>
              <a:t>i</a:t>
            </a:r>
            <a:r>
              <a:rPr lang="ru-RU" dirty="0"/>
              <a:t>н</a:t>
            </a:r>
            <a:r>
              <a:rPr lang="en-US" dirty="0" err="1"/>
              <a:t>i</a:t>
            </a:r>
            <a:r>
              <a:rPr lang="ru-RU" dirty="0"/>
              <a:t>ї п</a:t>
            </a:r>
            <a:r>
              <a:rPr lang="en-US" dirty="0"/>
              <a:t>p</a:t>
            </a:r>
            <a:r>
              <a:rPr lang="ru-RU" dirty="0" err="1"/>
              <a:t>остягання</a:t>
            </a:r>
            <a:r>
              <a:rPr lang="ru-RU" dirty="0"/>
              <a:t> пласта в </a:t>
            </a:r>
            <a:r>
              <a:rPr lang="ru-RU" dirty="0" err="1"/>
              <a:t>даній</a:t>
            </a:r>
            <a:r>
              <a:rPr lang="ru-RU" dirty="0"/>
              <a:t> </a:t>
            </a:r>
            <a:r>
              <a:rPr lang="ru-RU" dirty="0" err="1"/>
              <a:t>точці</a:t>
            </a:r>
            <a:r>
              <a:rPr lang="ru-RU" dirty="0"/>
              <a:t> </a:t>
            </a:r>
            <a:r>
              <a:rPr lang="ru-RU" dirty="0" err="1"/>
              <a:t>площин</a:t>
            </a:r>
            <a:r>
              <a:rPr lang="en-US" dirty="0" err="1"/>
              <a:t>i</a:t>
            </a:r>
            <a:r>
              <a:rPr lang="en-US" dirty="0"/>
              <a:t> 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D5D904-482E-C986-0A35-C47CFE434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11" y="1262992"/>
            <a:ext cx="5318448" cy="390677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C7C905-BB26-61DD-DFD5-7A6CC94FB257}"/>
              </a:ext>
            </a:extLst>
          </p:cNvPr>
          <p:cNvSpPr txBox="1"/>
          <p:nvPr/>
        </p:nvSpPr>
        <p:spPr>
          <a:xfrm>
            <a:off x="6251511" y="5462374"/>
            <a:ext cx="5318448" cy="892552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>
            <a:spAutoFit/>
          </a:bodyPr>
          <a:lstStyle/>
          <a:p>
            <a:pPr marR="55880" indent="419100" algn="ctr"/>
            <a:r>
              <a:rPr lang="uk-UA" sz="1800" b="1" dirty="0">
                <a:effectLst/>
                <a:ea typeface="Times New Roman" panose="02020603050405020304" pitchFamily="18" charset="0"/>
              </a:rPr>
              <a:t>Елементи залягання пласта (а)</a:t>
            </a:r>
            <a:endParaRPr lang="ru-UA" sz="3600" dirty="0">
              <a:effectLst/>
              <a:ea typeface="Times New Roman" panose="02020603050405020304" pitchFamily="18" charset="0"/>
            </a:endParaRPr>
          </a:p>
          <a:p>
            <a:pPr marR="55880" indent="419100" algn="ctr"/>
            <a:r>
              <a:rPr lang="uk-UA" sz="1800" b="1" dirty="0">
                <a:effectLst/>
                <a:ea typeface="Times New Roman" panose="02020603050405020304" pitchFamily="18" charset="0"/>
              </a:rPr>
              <a:t>та форми геологічних порушень:</a:t>
            </a:r>
            <a:endParaRPr lang="ru-UA" sz="3600" dirty="0">
              <a:effectLst/>
              <a:ea typeface="Times New Roman" panose="02020603050405020304" pitchFamily="18" charset="0"/>
            </a:endParaRPr>
          </a:p>
          <a:p>
            <a:pPr algn="ctr"/>
            <a:r>
              <a:rPr lang="uk-UA" sz="1600" kern="0" dirty="0">
                <a:effectLst/>
                <a:ea typeface="Times New Roman" panose="02020603050405020304" pitchFamily="18" charset="0"/>
              </a:rPr>
              <a:t>б – плікативні, в, г – диз’юнктивні порушення: зсув, насув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969090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28BEE9-AB1F-6340-FC7E-D994463DF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920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залягання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2E9E4D-8B1A-9307-3749-1B787096E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1876" y="1201707"/>
            <a:ext cx="6921759" cy="1420196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2500" lnSpcReduction="10000"/>
          </a:bodyPr>
          <a:lstStyle/>
          <a:p>
            <a:r>
              <a:rPr lang="uk-UA" dirty="0"/>
              <a:t>Жилою </a:t>
            </a:r>
            <a:r>
              <a:rPr lang="uk-UA" sz="2600" dirty="0"/>
              <a:t>називається</a:t>
            </a:r>
            <a:r>
              <a:rPr lang="uk-UA" dirty="0"/>
              <a:t> </a:t>
            </a:r>
            <a:r>
              <a:rPr lang="uk-UA" dirty="0" err="1"/>
              <a:t>заповненна</a:t>
            </a:r>
            <a:r>
              <a:rPr lang="uk-UA" dirty="0"/>
              <a:t> мінеральна тріщина в земній корі. Жили бувають прості та складні. Відгалуження називають апофізами.</a:t>
            </a:r>
            <a:endParaRPr lang="ru-UA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5AF5B54E-B96C-6197-74BE-757BC3FAD572}"/>
              </a:ext>
            </a:extLst>
          </p:cNvPr>
          <p:cNvSpPr txBox="1">
            <a:spLocks/>
          </p:cNvSpPr>
          <p:nvPr/>
        </p:nvSpPr>
        <p:spPr>
          <a:xfrm>
            <a:off x="4991876" y="2965191"/>
            <a:ext cx="6805129" cy="317629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>
                <a:solidFill>
                  <a:srgbClr val="FFFF00"/>
                </a:solidFill>
              </a:rPr>
              <a:t>Природні скупчення корисних копалин у земній корі називають родовищами. </a:t>
            </a:r>
          </a:p>
          <a:p>
            <a:r>
              <a:rPr lang="uk-UA" dirty="0">
                <a:solidFill>
                  <a:srgbClr val="FFFF00"/>
                </a:solidFill>
              </a:rPr>
              <a:t>Розробка родовища – це комплекс робіт з розкриття підготовки та очисної виїмки. </a:t>
            </a:r>
          </a:p>
          <a:p>
            <a:r>
              <a:rPr lang="uk-UA" dirty="0">
                <a:solidFill>
                  <a:srgbClr val="FFFF00"/>
                </a:solidFill>
              </a:rPr>
              <a:t>Розкриття і </a:t>
            </a:r>
            <a:r>
              <a:rPr lang="uk-UA" dirty="0" err="1">
                <a:solidFill>
                  <a:srgbClr val="FFFF00"/>
                </a:solidFill>
              </a:rPr>
              <a:t>піготовка</a:t>
            </a:r>
            <a:r>
              <a:rPr lang="uk-UA" dirty="0">
                <a:solidFill>
                  <a:srgbClr val="FFFF00"/>
                </a:solidFill>
              </a:rPr>
              <a:t> здійснюється за </a:t>
            </a:r>
            <a:r>
              <a:rPr lang="uk-UA" dirty="0" err="1">
                <a:solidFill>
                  <a:srgbClr val="FFFF00"/>
                </a:solidFill>
              </a:rPr>
              <a:t>допомгою</a:t>
            </a:r>
            <a:r>
              <a:rPr lang="uk-UA" dirty="0">
                <a:solidFill>
                  <a:srgbClr val="FFFF00"/>
                </a:solidFill>
              </a:rPr>
              <a:t> проведення вирубок – порожнини в надрах землі тієї чи іншої форми  які утворюються внаслідок видобування гірських порід.</a:t>
            </a:r>
            <a:endParaRPr lang="ru-UA" dirty="0">
              <a:solidFill>
                <a:srgbClr val="FFFF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5AC6AD-5390-CA5F-0D87-A2348EC56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877" y="1396320"/>
            <a:ext cx="3907600" cy="35209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184700-AF31-85DC-AEAB-753C5FD87111}"/>
              </a:ext>
            </a:extLst>
          </p:cNvPr>
          <p:cNvSpPr txBox="1"/>
          <p:nvPr/>
        </p:nvSpPr>
        <p:spPr>
          <a:xfrm>
            <a:off x="394995" y="5194628"/>
            <a:ext cx="3932482" cy="923330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>
            <a:spAutoFit/>
          </a:bodyPr>
          <a:lstStyle/>
          <a:p>
            <a:r>
              <a:rPr lang="ru-RU" sz="1800" b="0" i="0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Форми</a:t>
            </a:r>
            <a:r>
              <a:rPr lang="ru-RU" sz="18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плитоподібних</a:t>
            </a:r>
            <a:r>
              <a:rPr lang="ru-RU" sz="18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 (</a:t>
            </a:r>
            <a:r>
              <a:rPr lang="ru-RU" sz="1800" b="0" i="0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плоських</a:t>
            </a:r>
            <a:r>
              <a:rPr lang="ru-RU" sz="18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) </a:t>
            </a:r>
            <a:r>
              <a:rPr lang="ru-RU" sz="1800" b="0" i="0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тіл</a:t>
            </a:r>
            <a:r>
              <a:rPr lang="ru-RU" sz="18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корисних</a:t>
            </a:r>
            <a:r>
              <a:rPr lang="ru-RU" sz="18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копалин</a:t>
            </a:r>
            <a:r>
              <a:rPr lang="ru-RU" sz="18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: а -</a:t>
            </a:r>
            <a:r>
              <a:rPr lang="ru-RU" sz="1800" b="0" i="0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складний</a:t>
            </a:r>
            <a:r>
              <a:rPr lang="ru-RU" sz="18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 пласт, </a:t>
            </a:r>
          </a:p>
          <a:p>
            <a:r>
              <a:rPr lang="ru-RU" sz="18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б -проста жила, в -складна жила</a:t>
            </a:r>
            <a:endParaRPr lang="ru-U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37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46649-386B-37B3-C627-725EDB22C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920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залягання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54EF5A-2A89-57C8-CABE-59D1D7196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40433"/>
            <a:ext cx="5257800" cy="1855926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2500" lnSpcReduction="20000"/>
          </a:bodyPr>
          <a:lstStyle/>
          <a:p>
            <a:r>
              <a:rPr lang="uk-UA" dirty="0"/>
              <a:t>Основними геологічними елементами, що визначають розміри й умови залягання плитоподібних </a:t>
            </a:r>
            <a:r>
              <a:rPr lang="uk-UA" dirty="0">
                <a:solidFill>
                  <a:srgbClr val="FFFF00"/>
                </a:solidFill>
              </a:rPr>
              <a:t>плит</a:t>
            </a:r>
            <a:r>
              <a:rPr lang="uk-UA" dirty="0"/>
              <a:t>, є простягання, кут падіння, падіння, кут простягання і потужність.</a:t>
            </a:r>
            <a:endParaRPr lang="ru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DE17AA-8AF9-CFE5-82FF-A3F0F7957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506" y="1194049"/>
            <a:ext cx="4237630" cy="2633886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24C12AA3-3E72-82D0-AA07-0C815CB42142}"/>
              </a:ext>
            </a:extLst>
          </p:cNvPr>
          <p:cNvSpPr txBox="1">
            <a:spLocks/>
          </p:cNvSpPr>
          <p:nvPr/>
        </p:nvSpPr>
        <p:spPr>
          <a:xfrm>
            <a:off x="838199" y="4032938"/>
            <a:ext cx="9717833" cy="240098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u="sng" dirty="0">
                <a:solidFill>
                  <a:srgbClr val="FFFF00"/>
                </a:solidFill>
              </a:rPr>
              <a:t>Простягання пласта- </a:t>
            </a:r>
            <a:r>
              <a:rPr lang="uk-UA" dirty="0">
                <a:solidFill>
                  <a:srgbClr val="FFFF00"/>
                </a:solidFill>
              </a:rPr>
              <a:t>це протяг його в напрямку до лінії простягання, що представляє собою лінію перетину пласта з горизонтальною площиною.</a:t>
            </a:r>
          </a:p>
          <a:p>
            <a:r>
              <a:rPr lang="uk-UA" u="sng" dirty="0">
                <a:solidFill>
                  <a:srgbClr val="FFFF00"/>
                </a:solidFill>
              </a:rPr>
              <a:t>Кут простягання </a:t>
            </a:r>
            <a:r>
              <a:rPr lang="uk-UA" dirty="0">
                <a:solidFill>
                  <a:srgbClr val="FFFF00"/>
                </a:solidFill>
              </a:rPr>
              <a:t>– кут, </a:t>
            </a:r>
            <a:r>
              <a:rPr lang="uk-UA" dirty="0" err="1">
                <a:solidFill>
                  <a:srgbClr val="FFFF00"/>
                </a:solidFill>
              </a:rPr>
              <a:t>утвоорений</a:t>
            </a:r>
            <a:r>
              <a:rPr lang="uk-UA" dirty="0">
                <a:solidFill>
                  <a:srgbClr val="FFFF00"/>
                </a:solidFill>
              </a:rPr>
              <a:t> лінією простягання з меридіаном.</a:t>
            </a:r>
          </a:p>
          <a:p>
            <a:r>
              <a:rPr lang="uk-UA" u="sng" dirty="0">
                <a:solidFill>
                  <a:srgbClr val="FFFF00"/>
                </a:solidFill>
              </a:rPr>
              <a:t>Падінням пласта </a:t>
            </a:r>
            <a:r>
              <a:rPr lang="uk-UA" dirty="0">
                <a:solidFill>
                  <a:srgbClr val="FFFF00"/>
                </a:solidFill>
              </a:rPr>
              <a:t>– </a:t>
            </a:r>
            <a:r>
              <a:rPr lang="uk-UA" dirty="0" err="1">
                <a:solidFill>
                  <a:srgbClr val="FFFF00"/>
                </a:solidFill>
              </a:rPr>
              <a:t>назив</a:t>
            </a:r>
            <a:r>
              <a:rPr lang="uk-UA" dirty="0">
                <a:solidFill>
                  <a:srgbClr val="FFFF00"/>
                </a:solidFill>
              </a:rPr>
              <a:t>. його </a:t>
            </a:r>
            <a:r>
              <a:rPr lang="uk-UA" dirty="0" err="1">
                <a:solidFill>
                  <a:srgbClr val="FFFF00"/>
                </a:solidFill>
              </a:rPr>
              <a:t>протягдо</a:t>
            </a:r>
            <a:r>
              <a:rPr lang="uk-UA" dirty="0">
                <a:solidFill>
                  <a:srgbClr val="FFFF00"/>
                </a:solidFill>
              </a:rPr>
              <a:t> лінії падіння, під якою розуміється лінія, що лежить в площині пласта і перпендикулярна до лінії простягання.</a:t>
            </a:r>
          </a:p>
          <a:p>
            <a:r>
              <a:rPr lang="uk-UA" u="sng" dirty="0">
                <a:solidFill>
                  <a:srgbClr val="FFFF00"/>
                </a:solidFill>
              </a:rPr>
              <a:t>Кут падіння пласту</a:t>
            </a:r>
            <a:r>
              <a:rPr lang="uk-UA" dirty="0">
                <a:solidFill>
                  <a:srgbClr val="FFFF00"/>
                </a:solidFill>
              </a:rPr>
              <a:t> – це кут між </a:t>
            </a:r>
            <a:r>
              <a:rPr lang="uk-UA" dirty="0" err="1">
                <a:solidFill>
                  <a:srgbClr val="FFFF00"/>
                </a:solidFill>
              </a:rPr>
              <a:t>лінєю</a:t>
            </a:r>
            <a:r>
              <a:rPr lang="uk-UA" dirty="0">
                <a:solidFill>
                  <a:srgbClr val="FFFF00"/>
                </a:solidFill>
              </a:rPr>
              <a:t> падіння пласта і горизонтальною площиною. Напрям, протилежний падінню, називається </a:t>
            </a:r>
            <a:r>
              <a:rPr lang="uk-UA" u="sng" dirty="0">
                <a:solidFill>
                  <a:srgbClr val="FFFF00"/>
                </a:solidFill>
              </a:rPr>
              <a:t>повстанням</a:t>
            </a:r>
            <a:r>
              <a:rPr lang="uk-UA" dirty="0">
                <a:solidFill>
                  <a:srgbClr val="FFFF00"/>
                </a:solidFill>
              </a:rPr>
              <a:t>.</a:t>
            </a:r>
            <a:endParaRPr lang="ru-U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62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64BD83-BD76-B918-169C-D0A33E1EA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2622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залягання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92EAC8-369B-476D-0418-D338A68F6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2" y="1231575"/>
            <a:ext cx="5012093" cy="2649959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По куту падіння пласти, жили і подібні їм геологічні тіла підрозділяють на:</a:t>
            </a:r>
          </a:p>
          <a:p>
            <a:r>
              <a:rPr lang="uk-UA" sz="2000" dirty="0"/>
              <a:t>Горизонтальні - 0°;</a:t>
            </a:r>
          </a:p>
          <a:p>
            <a:r>
              <a:rPr lang="uk-UA" sz="2000" dirty="0"/>
              <a:t>Пологі – від 0° до 18 °,</a:t>
            </a:r>
          </a:p>
          <a:p>
            <a:r>
              <a:rPr lang="uk-UA" sz="2000" dirty="0"/>
              <a:t>Похилі – від 18 ° до 35 °, </a:t>
            </a:r>
          </a:p>
          <a:p>
            <a:r>
              <a:rPr lang="uk-UA" sz="2000" dirty="0"/>
              <a:t>Круто похилі – від 36 ° до 55 °, </a:t>
            </a:r>
          </a:p>
          <a:p>
            <a:r>
              <a:rPr lang="uk-UA" sz="2000" dirty="0"/>
              <a:t>Круті – понад 56 °.</a:t>
            </a:r>
            <a:endParaRPr lang="ru-UA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086078-E7C4-89C3-B513-4F1B95503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73175"/>
            <a:ext cx="5561049" cy="1978932"/>
          </a:xfrm>
          <a:prstGeom prst="rect">
            <a:avLst/>
          </a:prstGeom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FCC5C9A7-0C74-3F19-31BD-1D3776E2AA71}"/>
              </a:ext>
            </a:extLst>
          </p:cNvPr>
          <p:cNvSpPr txBox="1">
            <a:spLocks/>
          </p:cNvSpPr>
          <p:nvPr/>
        </p:nvSpPr>
        <p:spPr>
          <a:xfrm>
            <a:off x="7012735" y="3881534"/>
            <a:ext cx="4834033" cy="2334986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000" dirty="0">
                <a:solidFill>
                  <a:srgbClr val="FFFF00"/>
                </a:solidFill>
              </a:rPr>
              <a:t>В залежності від потужності розрізняють: </a:t>
            </a:r>
          </a:p>
          <a:p>
            <a:r>
              <a:rPr lang="uk-UA" sz="2000" dirty="0">
                <a:solidFill>
                  <a:srgbClr val="FFFF00"/>
                </a:solidFill>
              </a:rPr>
              <a:t>Дуже тонкі – потужність менше 0,7 м;</a:t>
            </a:r>
          </a:p>
          <a:p>
            <a:r>
              <a:rPr lang="uk-UA" sz="2000" dirty="0">
                <a:solidFill>
                  <a:srgbClr val="FFFF00"/>
                </a:solidFill>
              </a:rPr>
              <a:t>Тонкі – потужність від 0,71 до 1,2 м;</a:t>
            </a:r>
          </a:p>
          <a:p>
            <a:r>
              <a:rPr lang="uk-UA" sz="2000" dirty="0">
                <a:solidFill>
                  <a:srgbClr val="FFFF00"/>
                </a:solidFill>
              </a:rPr>
              <a:t>Середньої потужності – від 1,21 до 3,5м;</a:t>
            </a:r>
          </a:p>
          <a:p>
            <a:r>
              <a:rPr lang="uk-UA" sz="2000" dirty="0">
                <a:solidFill>
                  <a:srgbClr val="FFFF00"/>
                </a:solidFill>
              </a:rPr>
              <a:t>Потужні – понад 3,5 м.</a:t>
            </a:r>
            <a:endParaRPr lang="ru-UA" sz="2000" dirty="0">
              <a:solidFill>
                <a:srgbClr val="FFFF00"/>
              </a:solidFill>
            </a:endParaRP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F39767D3-7806-D679-F03F-562661195655}"/>
              </a:ext>
            </a:extLst>
          </p:cNvPr>
          <p:cNvSpPr txBox="1">
            <a:spLocks/>
          </p:cNvSpPr>
          <p:nvPr/>
        </p:nvSpPr>
        <p:spPr>
          <a:xfrm>
            <a:off x="345232" y="4433984"/>
            <a:ext cx="6064899" cy="763167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>
                <a:solidFill>
                  <a:srgbClr val="FFFF00"/>
                </a:solidFill>
              </a:rPr>
              <a:t>Потужність пласта являє собою відстань по нормалі між покрівлею і підошвою.</a:t>
            </a:r>
            <a:endParaRPr lang="ru-UA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72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05BCC-7AA8-0871-60CD-58B784B52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7267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залягання</a:t>
            </a:r>
            <a:r>
              <a:rPr lang="ru-RU" dirty="0"/>
              <a:t> </a:t>
            </a:r>
            <a:r>
              <a:rPr lang="ru-RU" dirty="0" err="1"/>
              <a:t>пластів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857EF7-F953-A548-E56C-8A7073BBF9DC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r>
              <a:rPr lang="uk-UA" dirty="0"/>
              <a:t>Якщо пласт характеризується зразковою постійністю елементів залягання на великій площі, то його залягання вважають </a:t>
            </a:r>
            <a:r>
              <a:rPr lang="uk-UA" u="sng" dirty="0"/>
              <a:t>спокійним</a:t>
            </a:r>
            <a:r>
              <a:rPr lang="uk-UA" dirty="0"/>
              <a:t>. Якщо в межах невеликої ділянки простежуються часті зміни кута нахилу, простягання, потужності пласта або розривні порушення, то його залягання називається </a:t>
            </a:r>
            <a:r>
              <a:rPr lang="uk-UA" u="sng" dirty="0"/>
              <a:t>неспокійним</a:t>
            </a:r>
            <a:r>
              <a:rPr lang="uk-UA" dirty="0"/>
              <a:t>.</a:t>
            </a:r>
          </a:p>
          <a:p>
            <a:endParaRPr lang="uk-UA" dirty="0"/>
          </a:p>
          <a:p>
            <a:r>
              <a:rPr lang="uk-UA" dirty="0"/>
              <a:t>При неспокійному заляганні пласта спостерігаються різні форми геологічних порушень. Порушення без розриву суцільності </a:t>
            </a:r>
            <a:r>
              <a:rPr lang="uk-UA" dirty="0" err="1"/>
              <a:t>наз</a:t>
            </a:r>
            <a:r>
              <a:rPr lang="uk-UA" dirty="0"/>
              <a:t>. </a:t>
            </a:r>
            <a:r>
              <a:rPr lang="uk-UA" u="sng" dirty="0"/>
              <a:t>плікативними</a:t>
            </a:r>
            <a:r>
              <a:rPr lang="uk-UA" dirty="0"/>
              <a:t>, з розривом суцільності – </a:t>
            </a:r>
            <a:r>
              <a:rPr lang="uk-UA" u="sng" dirty="0"/>
              <a:t>диз’юнктивними</a:t>
            </a:r>
            <a:r>
              <a:rPr lang="uk-UA" dirty="0"/>
              <a:t>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566257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97599-938B-8E41-D727-46227A591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589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залягання</a:t>
            </a:r>
            <a:r>
              <a:rPr lang="ru-RU" dirty="0"/>
              <a:t> </a:t>
            </a:r>
            <a:r>
              <a:rPr lang="ru-RU" dirty="0" err="1"/>
              <a:t>пластів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EAC6F1-BD6B-17EE-8AB2-5F6192CDA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4740" y="1748536"/>
            <a:ext cx="5921829" cy="1306286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r>
              <a:rPr lang="uk-UA" dirty="0"/>
              <a:t>Складка, що звернена опуклістю вниз, називається </a:t>
            </a:r>
            <a:r>
              <a:rPr lang="uk-UA" u="sng" dirty="0"/>
              <a:t>синкліналлю</a:t>
            </a:r>
            <a:r>
              <a:rPr lang="uk-UA" dirty="0"/>
              <a:t>, а опуклість наверх – </a:t>
            </a:r>
            <a:r>
              <a:rPr lang="uk-UA" u="sng" dirty="0"/>
              <a:t>антикліналлю</a:t>
            </a:r>
            <a:r>
              <a:rPr lang="uk-UA" dirty="0"/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B59740-BC64-CCB4-FB7A-36E2B7A22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31" y="1438983"/>
            <a:ext cx="5383369" cy="192539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FF447E-79E2-3106-E7CB-E7F938300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431" y="3641173"/>
            <a:ext cx="6553583" cy="28589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2148EB-4017-1043-6935-66F553292BB2}"/>
              </a:ext>
            </a:extLst>
          </p:cNvPr>
          <p:cNvSpPr txBox="1"/>
          <p:nvPr/>
        </p:nvSpPr>
        <p:spPr>
          <a:xfrm>
            <a:off x="7340861" y="3972459"/>
            <a:ext cx="4126462" cy="2246769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>
            <a:spAutoFit/>
          </a:bodyPr>
          <a:lstStyle/>
          <a:p>
            <a:r>
              <a:rPr lang="ru-RU" sz="2000" b="0" i="0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Скидання</a:t>
            </a:r>
            <a:r>
              <a:rPr lang="ru-RU" sz="20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 (а) і </a:t>
            </a:r>
            <a:r>
              <a:rPr lang="ru-RU" sz="2000" b="0" i="0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підкидання</a:t>
            </a:r>
            <a:r>
              <a:rPr lang="ru-RU" sz="20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(б) </a:t>
            </a:r>
            <a:r>
              <a:rPr lang="ru-RU" sz="2000" b="0" i="0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порід</a:t>
            </a:r>
            <a:endParaRPr lang="ru-RU" sz="2000" b="0" i="0" u="none" strike="noStrike" baseline="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r>
              <a:rPr lang="ru-RU" sz="20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1-9 —</a:t>
            </a:r>
            <a:r>
              <a:rPr lang="ru-RU" sz="2000" b="0" i="0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номери</a:t>
            </a:r>
            <a:r>
              <a:rPr lang="ru-RU" sz="20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шарів</a:t>
            </a:r>
            <a:r>
              <a:rPr lang="ru-RU" sz="20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гірських</a:t>
            </a:r>
            <a:r>
              <a:rPr lang="ru-RU" sz="20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порід</a:t>
            </a:r>
            <a:r>
              <a:rPr lang="ru-RU" sz="20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 в порядку </a:t>
            </a:r>
            <a:r>
              <a:rPr lang="ru-RU" sz="2000" b="0" i="0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убування</a:t>
            </a:r>
            <a:r>
              <a:rPr lang="ru-RU" sz="20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їх</a:t>
            </a:r>
            <a:r>
              <a:rPr lang="ru-RU" sz="20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геологічного</a:t>
            </a:r>
            <a:r>
              <a:rPr lang="ru-RU" sz="20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віку</a:t>
            </a:r>
            <a:r>
              <a:rPr lang="ru-RU" sz="20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; </a:t>
            </a:r>
          </a:p>
          <a:p>
            <a:r>
              <a:rPr lang="ru-RU" sz="20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І—</a:t>
            </a:r>
            <a:r>
              <a:rPr lang="ru-RU" sz="2000" b="0" i="0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вугільний</a:t>
            </a:r>
            <a:r>
              <a:rPr lang="ru-RU" sz="20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 пласт; </a:t>
            </a:r>
          </a:p>
          <a:p>
            <a:r>
              <a:rPr lang="ru-RU" sz="20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ІІ—</a:t>
            </a:r>
            <a:r>
              <a:rPr lang="ru-RU" sz="2000" b="0" i="0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розвідувальна</a:t>
            </a:r>
            <a:r>
              <a:rPr lang="ru-RU" sz="20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свердловина</a:t>
            </a:r>
            <a:r>
              <a:rPr lang="ru-RU" sz="20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; </a:t>
            </a:r>
          </a:p>
          <a:p>
            <a:r>
              <a:rPr lang="en-US" sz="20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III —</a:t>
            </a:r>
            <a:r>
              <a:rPr lang="ru-RU" sz="2000" b="0" i="0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слід</a:t>
            </a:r>
            <a:r>
              <a:rPr lang="ru-RU" sz="20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площини</a:t>
            </a:r>
            <a:r>
              <a:rPr lang="ru-RU" sz="20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зсуву</a:t>
            </a:r>
            <a:r>
              <a:rPr lang="ru-RU" sz="20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.</a:t>
            </a:r>
            <a:endParaRPr lang="ru-UA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467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3CA461-CB5A-6D63-66F4-E4EF18B3E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5259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залягання</a:t>
            </a:r>
            <a:r>
              <a:rPr lang="ru-RU" dirty="0"/>
              <a:t> </a:t>
            </a:r>
            <a:r>
              <a:rPr lang="ru-RU" dirty="0" err="1"/>
              <a:t>пластів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78A4D6-01E7-C2BE-3351-30E1FDD76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6417"/>
            <a:ext cx="10515600" cy="4351338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/>
          <a:lstStyle/>
          <a:p>
            <a:r>
              <a:rPr lang="uk-UA" dirty="0"/>
              <a:t>Основним елементом розривного порушення є тріщини.</a:t>
            </a:r>
          </a:p>
          <a:p>
            <a:r>
              <a:rPr lang="uk-UA" dirty="0"/>
              <a:t> Гірські породи, до примикають до тріщини зі сторони висячого боку, - називаються висячим крилом порушення, а гірські породи, що примикають до тріщини зі сторони лежачого боку, - лежачим крилом порушення.</a:t>
            </a:r>
          </a:p>
          <a:p>
            <a:pPr marL="0" indent="0">
              <a:buNone/>
            </a:pPr>
            <a:endParaRPr lang="uk-UA" dirty="0"/>
          </a:p>
          <a:p>
            <a:r>
              <a:rPr lang="uk-UA" dirty="0"/>
              <a:t>Скидання- таке розривне порушення залягання пласта, коли породи висячого крила зміщені вгору над породами лежачого крила.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805755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A809EA-9553-627D-8D8C-ACEA7D350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920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sz="4000" dirty="0" err="1"/>
              <a:t>залягання</a:t>
            </a:r>
            <a:r>
              <a:rPr lang="ru-RU" dirty="0"/>
              <a:t> </a:t>
            </a:r>
            <a:r>
              <a:rPr lang="ru-RU" dirty="0" err="1"/>
              <a:t>пластів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6F9A0-D924-6E2E-D134-44284288D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14" y="1825625"/>
            <a:ext cx="6259286" cy="4351338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lnSpcReduction="10000"/>
          </a:bodyPr>
          <a:lstStyle/>
          <a:p>
            <a:r>
              <a:rPr lang="uk-UA" u="sng" dirty="0"/>
              <a:t>Насування</a:t>
            </a:r>
            <a:r>
              <a:rPr lang="uk-UA" dirty="0"/>
              <a:t> – скидання, у якому площина скиду нахилено на кут до 45° при значному горизонтальному зсуві насунутого крила.</a:t>
            </a:r>
          </a:p>
          <a:p>
            <a:r>
              <a:rPr lang="uk-UA" u="sng" dirty="0"/>
              <a:t>Зсув</a:t>
            </a:r>
            <a:r>
              <a:rPr lang="uk-UA" dirty="0"/>
              <a:t> – розрив – переміщенням крил  в горизонтальному напрямку.</a:t>
            </a:r>
          </a:p>
          <a:p>
            <a:r>
              <a:rPr lang="uk-UA" dirty="0"/>
              <a:t>Переміщення будь-якої точки гірських порід від початкового її положення по горизонталі називають </a:t>
            </a:r>
            <a:r>
              <a:rPr lang="uk-UA" u="sng" dirty="0"/>
              <a:t>горизонтальною</a:t>
            </a:r>
            <a:r>
              <a:rPr lang="uk-UA" dirty="0"/>
              <a:t>, по вертикалі – </a:t>
            </a:r>
            <a:r>
              <a:rPr lang="uk-UA" u="sng" dirty="0"/>
              <a:t>вертикальною амплітудою порушення</a:t>
            </a:r>
            <a:endParaRPr lang="ru-UA" u="sng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D99DAE-B578-96FF-6267-C32AC3425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35" y="1728011"/>
            <a:ext cx="4433752" cy="31810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907C70-96B8-7057-FDD6-CF92ACB627D6}"/>
              </a:ext>
            </a:extLst>
          </p:cNvPr>
          <p:cNvSpPr txBox="1"/>
          <p:nvPr/>
        </p:nvSpPr>
        <p:spPr>
          <a:xfrm>
            <a:off x="838200" y="5167312"/>
            <a:ext cx="3593260" cy="138499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l"/>
            <a:endParaRPr lang="ru-UA" sz="12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1800" b="0" i="0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Насування</a:t>
            </a:r>
            <a:r>
              <a:rPr lang="ru-RU" sz="18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порід</a:t>
            </a:r>
            <a:endParaRPr lang="ru-RU" sz="1800" b="0" i="0" u="none" strike="noStrike" baseline="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r>
              <a:rPr lang="ru-RU" sz="18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1-9 —</a:t>
            </a:r>
            <a:r>
              <a:rPr lang="ru-RU" sz="1800" b="0" i="0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номери</a:t>
            </a:r>
            <a:r>
              <a:rPr lang="ru-RU" sz="18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шарів</a:t>
            </a:r>
            <a:r>
              <a:rPr lang="ru-RU" sz="18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гірських</a:t>
            </a:r>
            <a:r>
              <a:rPr lang="ru-RU" sz="18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порід</a:t>
            </a:r>
            <a:r>
              <a:rPr lang="ru-RU" sz="18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 в порядку </a:t>
            </a:r>
            <a:r>
              <a:rPr lang="ru-RU" sz="1800" b="0" i="0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убування</a:t>
            </a:r>
            <a:r>
              <a:rPr lang="ru-RU" sz="18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їх</a:t>
            </a:r>
            <a:r>
              <a:rPr lang="ru-RU" sz="18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геологічного</a:t>
            </a:r>
            <a:r>
              <a:rPr lang="ru-RU" sz="18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віку</a:t>
            </a:r>
            <a:r>
              <a:rPr lang="ru-RU" sz="18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.</a:t>
            </a:r>
            <a:endParaRPr lang="ru-U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569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72CF0E9-9294-67D5-3B87-FC978445B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249" y="1408923"/>
            <a:ext cx="4517571" cy="5083951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/>
          </a:bodyPr>
          <a:lstStyle/>
          <a:p>
            <a:r>
              <a:rPr lang="ru-RU" sz="2000" dirty="0"/>
              <a:t>Тема 1. . </a:t>
            </a:r>
            <a:r>
              <a:rPr lang="ru-RU" sz="2000" dirty="0" err="1"/>
              <a:t>Фо</a:t>
            </a:r>
            <a:r>
              <a:rPr lang="en-US" sz="2000" dirty="0"/>
              <a:t>p</a:t>
            </a:r>
            <a:r>
              <a:rPr lang="ru-RU" sz="2000" dirty="0"/>
              <a:t>ми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ru-RU" sz="2000" dirty="0" err="1"/>
              <a:t>елементи</a:t>
            </a:r>
            <a:r>
              <a:rPr lang="ru-RU" sz="2000" dirty="0"/>
              <a:t> </a:t>
            </a:r>
            <a:r>
              <a:rPr lang="ru-RU" sz="2000" dirty="0" err="1"/>
              <a:t>залягання</a:t>
            </a:r>
            <a:r>
              <a:rPr lang="ru-RU" sz="2000" dirty="0"/>
              <a:t> ко</a:t>
            </a:r>
            <a:r>
              <a:rPr lang="en-US" sz="2000" dirty="0"/>
              <a:t>p</a:t>
            </a:r>
            <a:r>
              <a:rPr lang="ru-RU" sz="2000" dirty="0" err="1"/>
              <a:t>исних</a:t>
            </a:r>
            <a:r>
              <a:rPr lang="ru-RU" sz="2000" dirty="0"/>
              <a:t> </a:t>
            </a:r>
            <a:r>
              <a:rPr lang="ru-RU" sz="2000" dirty="0" err="1"/>
              <a:t>копалин</a:t>
            </a:r>
            <a:r>
              <a:rPr lang="ru-RU" sz="2000" dirty="0"/>
              <a:t> і по</a:t>
            </a:r>
            <a:r>
              <a:rPr lang="en-US" sz="2000" dirty="0"/>
              <a:t>pi</a:t>
            </a:r>
            <a:r>
              <a:rPr lang="ru-RU" sz="2000" dirty="0"/>
              <a:t>д,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вміщують</a:t>
            </a:r>
            <a:r>
              <a:rPr lang="ru-RU" sz="2000" dirty="0"/>
              <a:t>, </a:t>
            </a:r>
            <a:r>
              <a:rPr lang="ru-RU" sz="2000" dirty="0" err="1"/>
              <a:t>способи</a:t>
            </a:r>
            <a:r>
              <a:rPr lang="ru-RU" sz="2000" dirty="0"/>
              <a:t> </a:t>
            </a:r>
            <a:r>
              <a:rPr lang="ru-RU" sz="2000" dirty="0" err="1"/>
              <a:t>видобутку</a:t>
            </a:r>
            <a:r>
              <a:rPr lang="ru-RU" sz="2000" dirty="0"/>
              <a:t> </a:t>
            </a:r>
            <a:r>
              <a:rPr lang="ru-RU" sz="2000" dirty="0" err="1"/>
              <a:t>корисних</a:t>
            </a:r>
            <a:r>
              <a:rPr lang="ru-RU" sz="2000" dirty="0"/>
              <a:t> </a:t>
            </a:r>
            <a:r>
              <a:rPr lang="ru-RU" sz="2000" dirty="0" err="1"/>
              <a:t>копалин</a:t>
            </a:r>
            <a:r>
              <a:rPr lang="ru-RU" sz="2000" dirty="0"/>
              <a:t> та </a:t>
            </a:r>
            <a:r>
              <a:rPr lang="ru-RU" sz="2000" dirty="0" err="1"/>
              <a:t>класифікація</a:t>
            </a:r>
            <a:r>
              <a:rPr lang="ru-RU" sz="2000" dirty="0"/>
              <a:t> </a:t>
            </a:r>
            <a:r>
              <a:rPr lang="ru-RU" sz="2000" dirty="0" err="1"/>
              <a:t>об’єктів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освоєння</a:t>
            </a:r>
            <a:endParaRPr lang="ru-RU" sz="2000" dirty="0"/>
          </a:p>
          <a:p>
            <a:r>
              <a:rPr lang="ru-RU" sz="2000" dirty="0"/>
              <a:t>Тема 2. Структурна </a:t>
            </a:r>
            <a:r>
              <a:rPr lang="ru-RU" sz="2000" dirty="0" err="1"/>
              <a:t>будова</a:t>
            </a:r>
            <a:r>
              <a:rPr lang="ru-RU" sz="2000" dirty="0"/>
              <a:t> </a:t>
            </a:r>
            <a:r>
              <a:rPr lang="ru-RU" sz="2000" dirty="0" err="1"/>
              <a:t>функціювання</a:t>
            </a:r>
            <a:r>
              <a:rPr lang="ru-RU" sz="2000" dirty="0"/>
              <a:t> </a:t>
            </a:r>
            <a:r>
              <a:rPr lang="ru-RU" sz="2000" dirty="0" err="1"/>
              <a:t>гірничого</a:t>
            </a:r>
            <a:r>
              <a:rPr lang="ru-RU" sz="2000" dirty="0"/>
              <a:t> </a:t>
            </a:r>
            <a:r>
              <a:rPr lang="ru-RU" sz="2000" dirty="0" err="1"/>
              <a:t>виробництва</a:t>
            </a:r>
            <a:endParaRPr lang="ru-RU" sz="2000" dirty="0"/>
          </a:p>
          <a:p>
            <a:r>
              <a:rPr lang="ru-RU" sz="2000" dirty="0"/>
              <a:t>Тема 3. </a:t>
            </a:r>
            <a:r>
              <a:rPr lang="ru-RU" sz="2000" dirty="0" err="1"/>
              <a:t>Гірничі</a:t>
            </a:r>
            <a:r>
              <a:rPr lang="ru-RU" sz="2000" dirty="0"/>
              <a:t> </a:t>
            </a:r>
            <a:r>
              <a:rPr lang="ru-RU" sz="2000" dirty="0" err="1"/>
              <a:t>виробки</a:t>
            </a:r>
            <a:r>
              <a:rPr lang="ru-RU" sz="2000" dirty="0"/>
              <a:t> та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комплекси</a:t>
            </a:r>
            <a:r>
              <a:rPr lang="ru-RU" sz="2000" dirty="0"/>
              <a:t> при </a:t>
            </a:r>
            <a:r>
              <a:rPr lang="ru-RU" sz="2000" dirty="0" err="1"/>
              <a:t>підземній</a:t>
            </a:r>
            <a:r>
              <a:rPr lang="ru-RU" sz="2000" dirty="0"/>
              <a:t> і </a:t>
            </a:r>
            <a:r>
              <a:rPr lang="ru-RU" sz="2000" dirty="0" err="1"/>
              <a:t>відкритій</a:t>
            </a:r>
            <a:r>
              <a:rPr lang="ru-RU" sz="2000" dirty="0"/>
              <a:t> </a:t>
            </a:r>
            <a:r>
              <a:rPr lang="ru-RU" sz="2000" dirty="0" err="1"/>
              <a:t>розробках</a:t>
            </a:r>
            <a:r>
              <a:rPr lang="ru-RU" sz="2000" dirty="0"/>
              <a:t> </a:t>
            </a:r>
            <a:r>
              <a:rPr lang="ru-RU" sz="2000" dirty="0" err="1"/>
              <a:t>родовищ</a:t>
            </a:r>
            <a:endParaRPr lang="ru-RU" sz="2000" dirty="0"/>
          </a:p>
          <a:p>
            <a:r>
              <a:rPr lang="ru-RU" sz="2000" dirty="0"/>
              <a:t>Тема 4. </a:t>
            </a:r>
            <a:r>
              <a:rPr lang="ru-RU" sz="2000" dirty="0" err="1"/>
              <a:t>Основи</a:t>
            </a:r>
            <a:r>
              <a:rPr lang="ru-RU" sz="2000" dirty="0"/>
              <a:t> </a:t>
            </a:r>
            <a:r>
              <a:rPr lang="ru-RU" sz="2000" dirty="0" err="1"/>
              <a:t>руйнування</a:t>
            </a:r>
            <a:r>
              <a:rPr lang="ru-RU" sz="2000" dirty="0"/>
              <a:t> </a:t>
            </a:r>
            <a:r>
              <a:rPr lang="ru-RU" sz="2000" dirty="0" err="1"/>
              <a:t>гірських</a:t>
            </a:r>
            <a:r>
              <a:rPr lang="ru-RU" sz="2000" dirty="0"/>
              <a:t> </a:t>
            </a:r>
            <a:r>
              <a:rPr lang="ru-RU" sz="2000" dirty="0" err="1"/>
              <a:t>порід</a:t>
            </a:r>
            <a:endParaRPr lang="ru-RU" sz="2000" dirty="0"/>
          </a:p>
          <a:p>
            <a:r>
              <a:rPr lang="ru-RU" sz="2000" dirty="0"/>
              <a:t>Тема 5. </a:t>
            </a:r>
            <a:r>
              <a:rPr lang="ru-RU" sz="2000" dirty="0" err="1"/>
              <a:t>Основні</a:t>
            </a:r>
            <a:r>
              <a:rPr lang="ru-RU" sz="2000" dirty="0"/>
              <a:t> </a:t>
            </a:r>
            <a:r>
              <a:rPr lang="ru-RU" sz="2000" dirty="0" err="1"/>
              <a:t>етапи</a:t>
            </a:r>
            <a:r>
              <a:rPr lang="ru-RU" sz="2000" dirty="0"/>
              <a:t> </a:t>
            </a:r>
            <a:r>
              <a:rPr lang="ru-RU" sz="2000" dirty="0" err="1"/>
              <a:t>освоєння</a:t>
            </a:r>
            <a:r>
              <a:rPr lang="ru-RU" sz="2000" dirty="0"/>
              <a:t> </a:t>
            </a:r>
            <a:r>
              <a:rPr lang="ru-RU" sz="2000" dirty="0" err="1"/>
              <a:t>розробки</a:t>
            </a:r>
            <a:r>
              <a:rPr lang="ru-RU" sz="2000" dirty="0"/>
              <a:t> </a:t>
            </a:r>
            <a:r>
              <a:rPr lang="ru-RU" sz="2000" dirty="0" err="1"/>
              <a:t>корисних</a:t>
            </a:r>
            <a:r>
              <a:rPr lang="ru-RU" sz="2000" dirty="0"/>
              <a:t> </a:t>
            </a:r>
            <a:r>
              <a:rPr lang="ru-RU" sz="2000" dirty="0" err="1"/>
              <a:t>копалин</a:t>
            </a:r>
            <a:r>
              <a:rPr lang="ru-RU" sz="2000" dirty="0"/>
              <a:t> та </a:t>
            </a:r>
            <a:r>
              <a:rPr lang="ru-RU" sz="2000" dirty="0" err="1"/>
              <a:t>згортання</a:t>
            </a:r>
            <a:r>
              <a:rPr lang="ru-RU" sz="2000" dirty="0"/>
              <a:t> </a:t>
            </a:r>
            <a:r>
              <a:rPr lang="ru-RU" sz="2000" dirty="0" err="1"/>
              <a:t>гірничого</a:t>
            </a:r>
            <a:r>
              <a:rPr lang="ru-RU" sz="2000" dirty="0"/>
              <a:t> </a:t>
            </a:r>
            <a:r>
              <a:rPr lang="ru-RU" sz="2000" dirty="0" err="1"/>
              <a:t>виробництва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5EDD2A-C9AA-0A3E-7C4C-43D7BA501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5928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/>
              <a:t>ЗМІСТ ДИСЦИПЛІНИ</a:t>
            </a:r>
            <a:endParaRPr lang="ru-UA" sz="2400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11C32D67-CA94-DC99-EFCA-A794082F1441}"/>
              </a:ext>
            </a:extLst>
          </p:cNvPr>
          <p:cNvSpPr txBox="1">
            <a:spLocks/>
          </p:cNvSpPr>
          <p:nvPr/>
        </p:nvSpPr>
        <p:spPr>
          <a:xfrm>
            <a:off x="6602963" y="1408923"/>
            <a:ext cx="4750837" cy="5083951"/>
          </a:xfrm>
          <a:prstGeom prst="rect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Тема 6. </a:t>
            </a:r>
            <a:r>
              <a:rPr lang="ru-RU" sz="2000" dirty="0" err="1"/>
              <a:t>Складові</a:t>
            </a:r>
            <a:r>
              <a:rPr lang="ru-RU" sz="2000" dirty="0"/>
              <a:t> </a:t>
            </a:r>
            <a:r>
              <a:rPr lang="ru-RU" sz="2000" dirty="0" err="1"/>
              <a:t>структури</a:t>
            </a:r>
            <a:r>
              <a:rPr lang="ru-RU" sz="2000" dirty="0"/>
              <a:t> </a:t>
            </a:r>
            <a:r>
              <a:rPr lang="ru-RU" sz="2000" dirty="0" err="1"/>
              <a:t>технології</a:t>
            </a:r>
            <a:r>
              <a:rPr lang="ru-RU" sz="2000" dirty="0"/>
              <a:t> </a:t>
            </a:r>
            <a:r>
              <a:rPr lang="ru-RU" sz="2000" dirty="0" err="1"/>
              <a:t>підземного</a:t>
            </a:r>
            <a:r>
              <a:rPr lang="ru-RU" sz="2000" dirty="0"/>
              <a:t> </a:t>
            </a:r>
            <a:r>
              <a:rPr lang="ru-RU" sz="2000" dirty="0" err="1"/>
              <a:t>видобутку</a:t>
            </a:r>
            <a:r>
              <a:rPr lang="ru-RU" sz="2000" dirty="0"/>
              <a:t> </a:t>
            </a:r>
            <a:r>
              <a:rPr lang="ru-RU" sz="2000" dirty="0" err="1"/>
              <a:t>корисних</a:t>
            </a:r>
            <a:r>
              <a:rPr lang="ru-RU" sz="2000" dirty="0"/>
              <a:t> </a:t>
            </a:r>
            <a:r>
              <a:rPr lang="ru-RU" sz="2000" dirty="0" err="1"/>
              <a:t>копалин</a:t>
            </a:r>
            <a:endParaRPr lang="ru-RU" sz="2000" dirty="0"/>
          </a:p>
          <a:p>
            <a:r>
              <a:rPr lang="ru-RU" sz="2000" dirty="0"/>
              <a:t>Тема 7. </a:t>
            </a:r>
            <a:r>
              <a:rPr lang="ru-RU" sz="2000" dirty="0" err="1"/>
              <a:t>Складові</a:t>
            </a:r>
            <a:r>
              <a:rPr lang="ru-RU" sz="2000" dirty="0"/>
              <a:t> </a:t>
            </a:r>
            <a:r>
              <a:rPr lang="ru-RU" sz="2000" dirty="0" err="1"/>
              <a:t>структури</a:t>
            </a:r>
            <a:r>
              <a:rPr lang="ru-RU" sz="2000" dirty="0"/>
              <a:t> </a:t>
            </a:r>
            <a:r>
              <a:rPr lang="ru-RU" sz="2000" dirty="0" err="1"/>
              <a:t>технології</a:t>
            </a:r>
            <a:r>
              <a:rPr lang="ru-RU" sz="2000" dirty="0"/>
              <a:t> </a:t>
            </a:r>
            <a:r>
              <a:rPr lang="ru-RU" sz="2000" dirty="0" err="1"/>
              <a:t>відкритої</a:t>
            </a:r>
            <a:r>
              <a:rPr lang="ru-RU" sz="2000" dirty="0"/>
              <a:t> </a:t>
            </a:r>
            <a:r>
              <a:rPr lang="ru-RU" sz="2000" dirty="0" err="1"/>
              <a:t>розробки</a:t>
            </a:r>
            <a:r>
              <a:rPr lang="ru-RU" sz="2000" dirty="0"/>
              <a:t> </a:t>
            </a:r>
            <a:r>
              <a:rPr lang="ru-RU" sz="2000" dirty="0" err="1"/>
              <a:t>корисних</a:t>
            </a:r>
            <a:r>
              <a:rPr lang="ru-RU" sz="2000" dirty="0"/>
              <a:t> </a:t>
            </a:r>
            <a:r>
              <a:rPr lang="ru-RU" sz="2000" dirty="0" err="1"/>
              <a:t>копалин</a:t>
            </a:r>
            <a:endParaRPr lang="ru-RU" sz="2000" dirty="0"/>
          </a:p>
          <a:p>
            <a:r>
              <a:rPr lang="ru-RU" sz="2000" dirty="0"/>
              <a:t>Тема 8. </a:t>
            </a:r>
            <a:r>
              <a:rPr lang="ru-RU" sz="2000" dirty="0" err="1"/>
              <a:t>Складові</a:t>
            </a:r>
            <a:r>
              <a:rPr lang="ru-RU" sz="2000" dirty="0"/>
              <a:t> </a:t>
            </a:r>
            <a:r>
              <a:rPr lang="ru-RU" sz="2000" dirty="0" err="1"/>
              <a:t>структури</a:t>
            </a:r>
            <a:r>
              <a:rPr lang="ru-RU" sz="2000" dirty="0"/>
              <a:t> </a:t>
            </a:r>
            <a:r>
              <a:rPr lang="ru-RU" sz="2000" dirty="0" err="1"/>
              <a:t>технології</a:t>
            </a:r>
            <a:r>
              <a:rPr lang="ru-RU" sz="2000" dirty="0"/>
              <a:t> </a:t>
            </a:r>
            <a:r>
              <a:rPr lang="ru-RU" sz="2000" dirty="0" err="1"/>
              <a:t>розробки</a:t>
            </a:r>
            <a:r>
              <a:rPr lang="ru-RU" sz="2000" dirty="0"/>
              <a:t> </a:t>
            </a:r>
            <a:r>
              <a:rPr lang="ru-RU" sz="2000" dirty="0" err="1"/>
              <a:t>твердих</a:t>
            </a:r>
            <a:r>
              <a:rPr lang="ru-RU" sz="2000" dirty="0"/>
              <a:t> </a:t>
            </a:r>
            <a:r>
              <a:rPr lang="ru-RU" sz="2000" dirty="0" err="1"/>
              <a:t>корисних</a:t>
            </a:r>
            <a:r>
              <a:rPr lang="ru-RU" sz="2000" dirty="0"/>
              <a:t> </a:t>
            </a:r>
            <a:r>
              <a:rPr lang="ru-RU" sz="2000" dirty="0" err="1"/>
              <a:t>копалин</a:t>
            </a:r>
            <a:r>
              <a:rPr lang="ru-RU" sz="2000" dirty="0"/>
              <a:t> через </a:t>
            </a:r>
            <a:r>
              <a:rPr lang="ru-RU" sz="2000" dirty="0" err="1"/>
              <a:t>свердловини</a:t>
            </a:r>
            <a:endParaRPr lang="ru-RU" sz="2000" dirty="0"/>
          </a:p>
          <a:p>
            <a:r>
              <a:rPr lang="ru-RU" sz="2000" dirty="0"/>
              <a:t>Тема 9. </a:t>
            </a:r>
            <a:r>
              <a:rPr lang="ru-RU" sz="2000" dirty="0" err="1"/>
              <a:t>Закони</a:t>
            </a:r>
            <a:r>
              <a:rPr lang="ru-RU" sz="2000" dirty="0"/>
              <a:t> та </a:t>
            </a:r>
            <a:r>
              <a:rPr lang="ru-RU" sz="2000" dirty="0" err="1"/>
              <a:t>закономірності</a:t>
            </a:r>
            <a:r>
              <a:rPr lang="ru-RU" sz="2000" dirty="0"/>
              <a:t> </a:t>
            </a:r>
            <a:r>
              <a:rPr lang="ru-RU" sz="2000" dirty="0" err="1"/>
              <a:t>видобутку</a:t>
            </a:r>
            <a:r>
              <a:rPr lang="ru-RU" sz="2000" dirty="0"/>
              <a:t> </a:t>
            </a:r>
            <a:r>
              <a:rPr lang="ru-RU" sz="2000" dirty="0" err="1"/>
              <a:t>корисних</a:t>
            </a:r>
            <a:r>
              <a:rPr lang="ru-RU" sz="2000" dirty="0"/>
              <a:t> </a:t>
            </a:r>
            <a:r>
              <a:rPr lang="ru-RU" sz="2000" dirty="0" err="1"/>
              <a:t>копалин</a:t>
            </a:r>
            <a:endParaRPr lang="ru-UA" sz="2000" dirty="0"/>
          </a:p>
        </p:txBody>
      </p:sp>
    </p:spTree>
    <p:extLst>
      <p:ext uri="{BB962C8B-B14F-4D97-AF65-F5344CB8AC3E}">
        <p14:creationId xmlns:p14="http://schemas.microsoft.com/office/powerpoint/2010/main" val="1893648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9BD60-FE6E-F242-4FFA-E5BBFBA48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1445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/>
              <a:t>РЕКОМЕНДОВАНА ЛІТЕРАТУРА</a:t>
            </a:r>
            <a:endParaRPr lang="ru-UA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F3159B9-51B4-D0C8-0A74-5132F5F65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6619" y="1690688"/>
            <a:ext cx="3671648" cy="3864186"/>
          </a:xfrm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43702FFE-C6EE-62BC-1A40-085EA582FFEB}"/>
              </a:ext>
            </a:extLst>
          </p:cNvPr>
          <p:cNvSpPr/>
          <p:nvPr/>
        </p:nvSpPr>
        <p:spPr>
          <a:xfrm rot="11632689">
            <a:off x="4944271" y="2160226"/>
            <a:ext cx="2941516" cy="50200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64674B-EF1B-52D9-E85F-A382C7A6F104}"/>
              </a:ext>
            </a:extLst>
          </p:cNvPr>
          <p:cNvSpPr txBox="1"/>
          <p:nvPr/>
        </p:nvSpPr>
        <p:spPr>
          <a:xfrm>
            <a:off x="670541" y="1353115"/>
            <a:ext cx="3837214" cy="923330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>
            <a:spAutoFit/>
          </a:bodyPr>
          <a:lstStyle/>
          <a:p>
            <a:r>
              <a:rPr lang="ru-RU" dirty="0"/>
              <a:t>Кириченко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гірничого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: </a:t>
            </a:r>
            <a:r>
              <a:rPr lang="ru-RU" dirty="0" err="1"/>
              <a:t>навч</a:t>
            </a:r>
            <a:r>
              <a:rPr lang="ru-RU" dirty="0"/>
              <a:t>. </a:t>
            </a:r>
            <a:r>
              <a:rPr lang="ru-RU" dirty="0" err="1"/>
              <a:t>посібник</a:t>
            </a:r>
            <a:r>
              <a:rPr lang="ru-RU" dirty="0"/>
              <a:t>. М.Т., Кузьменко О.Х. </a:t>
            </a:r>
            <a:endParaRPr lang="ru-UA" dirty="0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617A8DC4-1DC8-3386-99D0-FB8186602008}"/>
              </a:ext>
            </a:extLst>
          </p:cNvPr>
          <p:cNvSpPr/>
          <p:nvPr/>
        </p:nvSpPr>
        <p:spPr>
          <a:xfrm rot="10800000">
            <a:off x="4927001" y="3373227"/>
            <a:ext cx="2844272" cy="50200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FFF664-BB6D-BA07-7D8A-05E780424578}"/>
              </a:ext>
            </a:extLst>
          </p:cNvPr>
          <p:cNvSpPr txBox="1"/>
          <p:nvPr/>
        </p:nvSpPr>
        <p:spPr>
          <a:xfrm>
            <a:off x="670541" y="3104228"/>
            <a:ext cx="3837214" cy="1200329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>
            <a:spAutoFit/>
          </a:bodyPr>
          <a:lstStyle/>
          <a:p>
            <a:r>
              <a:rPr lang="ru-RU" dirty="0" err="1"/>
              <a:t>БаккаМ.Т</a:t>
            </a:r>
            <a:r>
              <a:rPr lang="ru-RU" dirty="0"/>
              <a:t>., </a:t>
            </a:r>
            <a:r>
              <a:rPr lang="ru-RU" dirty="0" err="1"/>
              <a:t>ЛягутенкоА.С</a:t>
            </a:r>
            <a:r>
              <a:rPr lang="ru-RU" dirty="0"/>
              <a:t>., </a:t>
            </a:r>
            <a:r>
              <a:rPr lang="ru-RU" dirty="0" err="1"/>
              <a:t>ПчолкінГ.Д</a:t>
            </a:r>
            <a:r>
              <a:rPr lang="ru-RU" dirty="0"/>
              <a:t>.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гірничого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: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посібник</a:t>
            </a:r>
            <a:r>
              <a:rPr lang="ru-RU" dirty="0"/>
              <a:t>. Житомир: ЖІТІ, 1999. 430 с</a:t>
            </a:r>
            <a:endParaRPr lang="ru-UA" dirty="0"/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10F062EB-2F98-D87D-62F7-1E98DF106D5E}"/>
              </a:ext>
            </a:extLst>
          </p:cNvPr>
          <p:cNvSpPr/>
          <p:nvPr/>
        </p:nvSpPr>
        <p:spPr>
          <a:xfrm rot="9933459">
            <a:off x="5094548" y="4726280"/>
            <a:ext cx="2844272" cy="502000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53CED9-8E6F-E76D-BC71-1E72C690B8A2}"/>
              </a:ext>
            </a:extLst>
          </p:cNvPr>
          <p:cNvSpPr txBox="1"/>
          <p:nvPr/>
        </p:nvSpPr>
        <p:spPr>
          <a:xfrm>
            <a:off x="670542" y="4947352"/>
            <a:ext cx="3837214" cy="1200329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anchor="ctr">
            <a:spAutoFit/>
          </a:bodyPr>
          <a:lstStyle/>
          <a:p>
            <a:r>
              <a:rPr lang="ru-RU" dirty="0" err="1"/>
              <a:t>Возний</a:t>
            </a:r>
            <a:endParaRPr lang="ru-RU" dirty="0"/>
          </a:p>
          <a:p>
            <a:r>
              <a:rPr lang="ru-RU" dirty="0"/>
              <a:t>В.Р., </a:t>
            </a:r>
            <a:r>
              <a:rPr lang="ru-RU" dirty="0" err="1"/>
              <a:t>Яремчик</a:t>
            </a:r>
            <a:r>
              <a:rPr lang="ru-RU" dirty="0"/>
              <a:t> Р.С.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гірничого</a:t>
            </a:r>
            <a:endParaRPr lang="ru-RU" dirty="0"/>
          </a:p>
          <a:p>
            <a:r>
              <a:rPr lang="ru-RU" dirty="0" err="1"/>
              <a:t>виробництва</a:t>
            </a:r>
            <a:r>
              <a:rPr lang="ru-RU" dirty="0"/>
              <a:t>. </a:t>
            </a:r>
            <a:r>
              <a:rPr lang="ru-RU" dirty="0" err="1"/>
              <a:t>Київ</a:t>
            </a:r>
            <a:r>
              <a:rPr lang="ru-RU" dirty="0"/>
              <a:t>; Кондор, 2006. 376с.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262731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7F17C56-299A-BF21-00B1-64A3F1451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620" y="383756"/>
            <a:ext cx="5709557" cy="2863007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/>
          </a:bodyPr>
          <a:lstStyle/>
          <a:p>
            <a:r>
              <a:rPr lang="uk-UA" sz="2000" dirty="0"/>
              <a:t>Г</a:t>
            </a:r>
            <a:r>
              <a:rPr lang="uk-UA" sz="2000" u="sng" dirty="0"/>
              <a:t>ірнича справа </a:t>
            </a:r>
            <a:r>
              <a:rPr lang="uk-UA" sz="2000" dirty="0"/>
              <a:t>або гірництво – це галузь науки і техніки, пов’язана з видобуванням з надр або на поверхні Землі корисних копалин, а також їхньою попередньою обробкою з метою використання в господарстві.</a:t>
            </a:r>
          </a:p>
          <a:p>
            <a:r>
              <a:rPr lang="uk-UA" sz="2000" u="sng" dirty="0"/>
              <a:t>Корисні копалини </a:t>
            </a:r>
            <a:r>
              <a:rPr lang="uk-UA" sz="2000" dirty="0"/>
              <a:t>– це мінеральні утворення земної кори, хімічний склад та </a:t>
            </a:r>
            <a:r>
              <a:rPr lang="uk-UA" sz="2000" dirty="0" err="1"/>
              <a:t>фіз</a:t>
            </a:r>
            <a:r>
              <a:rPr lang="uk-UA" sz="2000" dirty="0"/>
              <a:t>. властивості яких дають змогу ефективно використовувати їх у сфері матеріального виробництва.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8D0458-DEB9-EE4A-0B2D-ECD9198DCB07}"/>
              </a:ext>
            </a:extLst>
          </p:cNvPr>
          <p:cNvSpPr txBox="1"/>
          <p:nvPr/>
        </p:nvSpPr>
        <p:spPr>
          <a:xfrm>
            <a:off x="5029200" y="4775616"/>
            <a:ext cx="6433772" cy="1015663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>
            <a:spAutoFit/>
          </a:bodyPr>
          <a:lstStyle/>
          <a:p>
            <a:r>
              <a:rPr lang="uk-UA" sz="2000" dirty="0"/>
              <a:t>Корисні копалини складаються з </a:t>
            </a:r>
            <a:r>
              <a:rPr lang="uk-UA" sz="2000" u="sng" dirty="0"/>
              <a:t>мінералів</a:t>
            </a:r>
            <a:r>
              <a:rPr lang="uk-UA" sz="2000" dirty="0"/>
              <a:t> – природних </a:t>
            </a:r>
            <a:r>
              <a:rPr lang="uk-UA" sz="2000" u="sng" dirty="0" err="1"/>
              <a:t>хім</a:t>
            </a:r>
            <a:r>
              <a:rPr lang="uk-UA" sz="2000" u="sng" dirty="0"/>
              <a:t>. </a:t>
            </a:r>
            <a:r>
              <a:rPr lang="uk-UA" sz="2000" u="sng" dirty="0" err="1"/>
              <a:t>сполук</a:t>
            </a:r>
            <a:r>
              <a:rPr lang="uk-UA" sz="2000" u="sng" dirty="0"/>
              <a:t> </a:t>
            </a:r>
            <a:r>
              <a:rPr lang="uk-UA" sz="2000" dirty="0"/>
              <a:t>або </a:t>
            </a:r>
            <a:r>
              <a:rPr lang="uk-UA" sz="2000" u="sng" dirty="0"/>
              <a:t>самородних елементів</a:t>
            </a:r>
            <a:r>
              <a:rPr lang="uk-UA" sz="2000" dirty="0"/>
              <a:t>, приблизно однорідних за </a:t>
            </a:r>
            <a:r>
              <a:rPr lang="uk-UA" sz="2000" dirty="0" err="1"/>
              <a:t>хім</a:t>
            </a:r>
            <a:r>
              <a:rPr lang="uk-UA" sz="2000" dirty="0"/>
              <a:t>. складом і </a:t>
            </a:r>
            <a:r>
              <a:rPr lang="uk-UA" sz="2000" dirty="0" err="1"/>
              <a:t>фіз</a:t>
            </a:r>
            <a:r>
              <a:rPr lang="uk-UA" sz="2000" dirty="0"/>
              <a:t>. властивостями.</a:t>
            </a:r>
            <a:endParaRPr lang="ru-UA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F6F705-BCE1-7F0D-0FCB-0451FFA10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881" y="0"/>
            <a:ext cx="5309119" cy="36248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94AC40-633B-D15E-4F6D-C3F60CD06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32" y="3624818"/>
            <a:ext cx="3576734" cy="275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93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3119AE-2FFA-C164-D4FD-7CBB7A5D0E90}"/>
              </a:ext>
            </a:extLst>
          </p:cNvPr>
          <p:cNvSpPr txBox="1"/>
          <p:nvPr/>
        </p:nvSpPr>
        <p:spPr>
          <a:xfrm>
            <a:off x="380223" y="4440540"/>
            <a:ext cx="5190151" cy="1938992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0" i="0" u="none" strike="noStrike" baseline="0" dirty="0" err="1"/>
              <a:t>Корисні</a:t>
            </a:r>
            <a:r>
              <a:rPr lang="ru-RU" sz="2000" b="0" i="0" u="none" strike="noStrike" baseline="0" dirty="0"/>
              <a:t> </a:t>
            </a:r>
            <a:r>
              <a:rPr lang="ru-RU" sz="2000" b="0" i="0" u="none" strike="noStrike" baseline="0" dirty="0" err="1"/>
              <a:t>копалини</a:t>
            </a:r>
            <a:r>
              <a:rPr lang="ru-RU" sz="2000" b="0" i="0" u="none" strike="noStrike" baseline="0" dirty="0"/>
              <a:t> </a:t>
            </a:r>
            <a:r>
              <a:rPr lang="ru-RU" sz="2000" b="0" i="0" u="none" strike="noStrike" baseline="0" dirty="0" err="1"/>
              <a:t>Землі</a:t>
            </a:r>
            <a:r>
              <a:rPr lang="ru-RU" sz="2000" b="0" i="0" u="none" strike="noStrike" baseline="0" dirty="0"/>
              <a:t> — </a:t>
            </a:r>
            <a:r>
              <a:rPr lang="ru-RU" sz="2000" b="0" i="0" u="none" strike="noStrike" baseline="0" dirty="0" err="1"/>
              <a:t>це</a:t>
            </a:r>
            <a:r>
              <a:rPr lang="ru-RU" sz="2000" b="0" i="0" u="none" strike="noStrike" baseline="0" dirty="0"/>
              <a:t> </a:t>
            </a:r>
            <a:r>
              <a:rPr lang="ru-RU" sz="2000" b="0" i="0" u="none" strike="noStrike" baseline="0" dirty="0" err="1"/>
              <a:t>матеріальна</a:t>
            </a:r>
            <a:r>
              <a:rPr lang="ru-RU" sz="2000" dirty="0"/>
              <a:t> </a:t>
            </a:r>
            <a:r>
              <a:rPr lang="ru-RU" sz="2000" b="0" i="0" u="none" strike="noStrike" baseline="0" dirty="0"/>
              <a:t>основа, </a:t>
            </a:r>
            <a:r>
              <a:rPr lang="ru-RU" sz="2000" b="0" i="0" u="none" strike="noStrike" baseline="0" dirty="0" err="1"/>
              <a:t>що</a:t>
            </a:r>
            <a:r>
              <a:rPr lang="ru-RU" sz="2000" b="0" i="0" u="none" strike="noStrike" baseline="0" dirty="0"/>
              <a:t> </a:t>
            </a:r>
            <a:r>
              <a:rPr lang="ru-RU" sz="2000" b="0" i="0" u="none" strike="noStrike" baseline="0" dirty="0" err="1"/>
              <a:t>забезпечує</a:t>
            </a:r>
            <a:r>
              <a:rPr lang="ru-RU" sz="2000" b="0" i="0" u="none" strike="noStrike" baseline="0" dirty="0"/>
              <a:t> </a:t>
            </a:r>
            <a:r>
              <a:rPr lang="ru-RU" sz="2000" b="0" i="0" u="none" strike="noStrike" baseline="0" dirty="0" err="1"/>
              <a:t>розвиток</a:t>
            </a:r>
            <a:r>
              <a:rPr lang="ru-RU" sz="2000" b="0" i="0" u="none" strike="noStrike" baseline="0" dirty="0"/>
              <a:t> </a:t>
            </a:r>
            <a:r>
              <a:rPr lang="ru-RU" sz="2000" b="0" i="0" u="none" strike="noStrike" baseline="0" dirty="0" err="1"/>
              <a:t>суспільства</a:t>
            </a:r>
            <a:r>
              <a:rPr lang="ru-RU" sz="2000" b="0" i="0" u="none" strike="noStrike" baseline="0" dirty="0"/>
              <a:t>, </a:t>
            </a:r>
            <a:r>
              <a:rPr lang="ru-RU" sz="2000" b="0" i="0" u="none" strike="noStrike" baseline="0" dirty="0" err="1"/>
              <a:t>починаючи</a:t>
            </a:r>
            <a:r>
              <a:rPr lang="ru-RU" sz="2000" b="0" i="0" u="none" strike="noStrike" baseline="0" dirty="0"/>
              <a:t> з </a:t>
            </a:r>
            <a:r>
              <a:rPr lang="ru-RU" sz="2000" b="0" i="0" u="none" strike="noStrike" baseline="0" dirty="0" err="1"/>
              <a:t>виготовлення</a:t>
            </a:r>
            <a:r>
              <a:rPr lang="ru-RU" sz="2000" b="0" i="0" u="none" strike="noStrike" baseline="0" dirty="0"/>
              <a:t> </a:t>
            </a:r>
            <a:r>
              <a:rPr lang="ru-RU" sz="2000" b="0" i="0" u="none" strike="noStrike" baseline="0" dirty="0" err="1"/>
              <a:t>кам’яних</a:t>
            </a:r>
            <a:r>
              <a:rPr lang="ru-RU" sz="2000" b="0" i="0" u="none" strike="noStrike" baseline="0" dirty="0"/>
              <a:t> </a:t>
            </a:r>
            <a:r>
              <a:rPr lang="ru-RU" sz="2000" b="0" i="0" u="none" strike="noStrike" baseline="0" dirty="0" err="1"/>
              <a:t>сокир</a:t>
            </a:r>
            <a:r>
              <a:rPr lang="ru-RU" sz="2000" b="0" i="0" u="none" strike="noStrike" baseline="0" dirty="0"/>
              <a:t> у </a:t>
            </a:r>
            <a:r>
              <a:rPr lang="ru-RU" sz="2000" b="0" i="0" u="none" strike="noStrike" baseline="0" dirty="0" err="1"/>
              <a:t>кам’яному</a:t>
            </a:r>
            <a:r>
              <a:rPr lang="ru-RU" sz="2000" b="0" i="0" u="none" strike="noStrike" baseline="0" dirty="0"/>
              <a:t> </a:t>
            </a:r>
            <a:r>
              <a:rPr lang="ru-RU" sz="2000" b="0" i="0" u="none" strike="noStrike" baseline="0" dirty="0" err="1"/>
              <a:t>віці</a:t>
            </a:r>
            <a:r>
              <a:rPr lang="ru-RU" sz="2000" b="0" i="0" u="none" strike="noStrike" baseline="0" dirty="0"/>
              <a:t> і </a:t>
            </a:r>
            <a:r>
              <a:rPr lang="ru-RU" sz="2000" b="0" i="0" u="none" strike="noStrike" baseline="0" dirty="0" err="1"/>
              <a:t>закінчую</a:t>
            </a:r>
            <a:r>
              <a:rPr lang="ru-RU" sz="2000" b="0" i="0" u="none" strike="noStrike" baseline="0" dirty="0"/>
              <a:t> </a:t>
            </a:r>
            <a:r>
              <a:rPr lang="ru-RU" sz="2000" b="0" i="0" u="none" strike="noStrike" baseline="0" dirty="0" err="1"/>
              <a:t>чи</a:t>
            </a:r>
            <a:r>
              <a:rPr lang="ru-RU" sz="2000" dirty="0"/>
              <a:t> </a:t>
            </a:r>
            <a:r>
              <a:rPr lang="ru-RU" sz="2000" b="0" i="0" u="none" strike="noStrike" baseline="0" dirty="0"/>
              <a:t>атомною </a:t>
            </a:r>
            <a:r>
              <a:rPr lang="ru-RU" sz="2000" b="0" i="0" u="none" strike="noStrike" baseline="0" dirty="0" err="1"/>
              <a:t>енергетикою</a:t>
            </a:r>
            <a:r>
              <a:rPr lang="ru-RU" sz="2000" b="0" i="0" u="none" strike="noStrike" baseline="0" dirty="0"/>
              <a:t> та </a:t>
            </a:r>
            <a:r>
              <a:rPr lang="ru-RU" sz="2000" b="0" i="0" u="none" strike="noStrike" baseline="0" dirty="0" err="1"/>
              <a:t>виходом</a:t>
            </a:r>
            <a:r>
              <a:rPr lang="ru-RU" sz="2000" b="0" i="0" u="none" strike="noStrike" baseline="0" dirty="0"/>
              <a:t> </a:t>
            </a:r>
            <a:r>
              <a:rPr lang="ru-RU" sz="2000" b="0" i="0" u="none" strike="noStrike" baseline="0" dirty="0" err="1"/>
              <a:t>людини</a:t>
            </a:r>
            <a:r>
              <a:rPr lang="ru-RU" sz="2000" b="0" i="0" u="none" strike="noStrike" baseline="0" dirty="0"/>
              <a:t> в </a:t>
            </a:r>
            <a:r>
              <a:rPr lang="ru-RU" sz="2000" b="0" i="0" u="none" strike="noStrike" baseline="0" dirty="0" err="1"/>
              <a:t>космічний</a:t>
            </a:r>
            <a:r>
              <a:rPr lang="ru-RU" sz="2000" b="0" i="0" u="none" strike="noStrike" baseline="0" dirty="0"/>
              <a:t> </a:t>
            </a:r>
            <a:r>
              <a:rPr lang="ru-RU" sz="2000" b="0" i="0" u="none" strike="noStrike" baseline="0" dirty="0" err="1"/>
              <a:t>простір</a:t>
            </a:r>
            <a:r>
              <a:rPr lang="ru-RU" sz="2000" b="0" i="0" u="none" strike="noStrike" baseline="0" dirty="0"/>
              <a:t> у ХХ ст.</a:t>
            </a:r>
            <a:endParaRPr lang="ru-UA" sz="2000" dirty="0"/>
          </a:p>
        </p:txBody>
      </p:sp>
      <p:pic>
        <p:nvPicPr>
          <p:cNvPr id="2050" name="Picture 2" descr="Гірнича промисловість України — Вікіпедія">
            <a:extLst>
              <a:ext uri="{FF2B5EF4-FFF2-40B4-BE49-F238E27FC236}">
                <a16:creationId xmlns:a16="http://schemas.microsoft.com/office/drawing/2014/main" id="{02A1B3C7-4EB1-6983-ADBD-5C178807F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21" y="261258"/>
            <a:ext cx="5190151" cy="389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5.05030101 “Відкрита розробка корисних копалин”">
            <a:extLst>
              <a:ext uri="{FF2B5EF4-FFF2-40B4-BE49-F238E27FC236}">
                <a16:creationId xmlns:a16="http://schemas.microsoft.com/office/drawing/2014/main" id="{C748AD30-4057-3E85-9CDA-287F3A90C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626" y="2816096"/>
            <a:ext cx="5190151" cy="389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182181-A525-851B-44B8-1D2D497FBECE}"/>
              </a:ext>
            </a:extLst>
          </p:cNvPr>
          <p:cNvSpPr txBox="1"/>
          <p:nvPr/>
        </p:nvSpPr>
        <p:spPr>
          <a:xfrm>
            <a:off x="6621625" y="612730"/>
            <a:ext cx="5190151" cy="190821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>
            <a:spAutoFit/>
          </a:bodyPr>
          <a:lstStyle/>
          <a:p>
            <a:pPr algn="l"/>
            <a:r>
              <a:rPr lang="ru-RU" sz="2000" b="0" i="0" u="none" strike="noStrike" baseline="0" dirty="0"/>
              <a:t>Без </a:t>
            </a:r>
            <a:r>
              <a:rPr lang="ru-RU" sz="2000" b="0" i="0" u="none" strike="noStrike" baseline="0" dirty="0" err="1"/>
              <a:t>використання</a:t>
            </a:r>
            <a:r>
              <a:rPr lang="ru-RU" sz="2000" b="0" i="0" u="none" strike="noStrike" baseline="0" dirty="0"/>
              <a:t> </a:t>
            </a:r>
            <a:r>
              <a:rPr lang="ru-RU" sz="2000" b="0" i="0" u="none" strike="noStrike" baseline="0" dirty="0" err="1"/>
              <a:t>корисних</a:t>
            </a:r>
            <a:r>
              <a:rPr lang="ru-RU" sz="2000" b="0" i="0" u="none" strike="noStrike" baseline="0" dirty="0"/>
              <a:t> </a:t>
            </a:r>
            <a:r>
              <a:rPr lang="ru-RU" sz="2000" b="0" i="0" u="none" strike="noStrike" baseline="0" dirty="0" err="1"/>
              <a:t>копалин</a:t>
            </a:r>
            <a:r>
              <a:rPr lang="ru-RU" sz="2000" b="0" i="0" u="none" strike="noStrike" baseline="0" dirty="0"/>
              <a:t> </a:t>
            </a:r>
            <a:r>
              <a:rPr lang="ru-RU" sz="2000" b="0" i="0" u="none" strike="noStrike" baseline="0" dirty="0" err="1"/>
              <a:t>Землі</a:t>
            </a:r>
            <a:r>
              <a:rPr lang="ru-RU" sz="2000" b="0" i="0" u="none" strike="noStrike" baseline="0" dirty="0"/>
              <a:t> </a:t>
            </a:r>
            <a:r>
              <a:rPr lang="ru-RU" sz="2000" b="0" i="0" u="none" strike="noStrike" baseline="0" dirty="0" err="1"/>
              <a:t>людство</a:t>
            </a:r>
            <a:r>
              <a:rPr lang="ru-RU" sz="2000" b="0" i="0" u="none" strike="noStrike" baseline="0" dirty="0"/>
              <a:t> не </a:t>
            </a:r>
            <a:r>
              <a:rPr lang="ru-RU" sz="2000" b="0" i="0" u="none" strike="noStrike" baseline="0" dirty="0" err="1"/>
              <a:t>змогло</a:t>
            </a:r>
            <a:r>
              <a:rPr lang="ru-RU" sz="2000" b="0" i="0" u="none" strike="noStrike" baseline="0" dirty="0"/>
              <a:t> б </a:t>
            </a:r>
            <a:r>
              <a:rPr lang="ru-RU" sz="2000" b="0" i="0" u="none" strike="noStrike" baseline="0" dirty="0" err="1"/>
              <a:t>зробити</a:t>
            </a:r>
            <a:r>
              <a:rPr lang="ru-RU" sz="2000" b="0" i="0" u="none" strike="noStrike" baseline="0" dirty="0"/>
              <a:t> </a:t>
            </a:r>
            <a:r>
              <a:rPr lang="ru-RU" sz="2000" b="0" i="0" u="none" strike="noStrike" baseline="0" dirty="0" err="1"/>
              <a:t>такий</a:t>
            </a:r>
            <a:r>
              <a:rPr lang="ru-RU" sz="2000" b="0" i="0" u="none" strike="noStrike" baseline="0" dirty="0"/>
              <a:t> </a:t>
            </a:r>
            <a:r>
              <a:rPr lang="ru-RU" sz="2000" b="0" i="0" u="none" strike="noStrike" baseline="0" dirty="0" err="1"/>
              <a:t>колосальний</a:t>
            </a:r>
            <a:r>
              <a:rPr lang="ru-RU" sz="2000" b="0" i="0" u="none" strike="noStrike" baseline="0" dirty="0"/>
              <a:t> </a:t>
            </a:r>
            <a:r>
              <a:rPr lang="ru-RU" sz="2000" b="0" i="0" u="none" strike="noStrike" baseline="0" dirty="0" err="1"/>
              <a:t>стрибок</a:t>
            </a:r>
            <a:r>
              <a:rPr lang="ru-RU" sz="2000" b="0" i="0" u="none" strike="noStrike" baseline="0" dirty="0"/>
              <a:t> у </a:t>
            </a:r>
            <a:r>
              <a:rPr lang="ru-RU" sz="2000" b="0" i="0" u="none" strike="noStrike" baseline="0" dirty="0" err="1"/>
              <a:t>своєму</a:t>
            </a:r>
            <a:r>
              <a:rPr lang="ru-RU" sz="2000" b="0" i="0" u="none" strike="noStrike" baseline="0" dirty="0"/>
              <a:t> </a:t>
            </a:r>
            <a:r>
              <a:rPr lang="ru-RU" sz="2000" b="0" i="0" u="none" strike="noStrike" baseline="0" dirty="0" err="1"/>
              <a:t>розвитку</a:t>
            </a:r>
            <a:r>
              <a:rPr lang="ru-RU" sz="2000" b="0" i="0" u="none" strike="noStrike" baseline="0" dirty="0"/>
              <a:t> </a:t>
            </a:r>
            <a:r>
              <a:rPr lang="ru-RU" sz="2000" b="0" i="0" u="none" strike="noStrike" baseline="0" dirty="0" err="1"/>
              <a:t>протягом</a:t>
            </a:r>
            <a:r>
              <a:rPr lang="ru-RU" sz="2000" b="0" i="0" u="none" strike="noStrike" baseline="0" dirty="0"/>
              <a:t> </a:t>
            </a:r>
            <a:r>
              <a:rPr lang="ru-RU" sz="2000" b="0" i="0" u="none" strike="noStrike" baseline="0" dirty="0" err="1"/>
              <a:t>дуже</a:t>
            </a:r>
            <a:r>
              <a:rPr lang="ru-RU" sz="2000" dirty="0"/>
              <a:t> </a:t>
            </a:r>
            <a:r>
              <a:rPr lang="ru-RU" sz="2000" b="0" i="0" u="none" strike="noStrike" baseline="0" dirty="0"/>
              <a:t>короткого </a:t>
            </a:r>
            <a:r>
              <a:rPr lang="ru-RU" sz="2000" b="0" i="0" u="none" strike="noStrike" baseline="0" dirty="0" err="1"/>
              <a:t>проміжку</a:t>
            </a:r>
            <a:r>
              <a:rPr lang="ru-RU" sz="2000" b="0" i="0" u="none" strike="noStrike" baseline="0" dirty="0"/>
              <a:t> часу в </a:t>
            </a:r>
            <a:r>
              <a:rPr lang="ru-RU" sz="2000" b="0" i="0" u="none" strike="noStrike" baseline="0" dirty="0" err="1"/>
              <a:t>геологічному</a:t>
            </a:r>
            <a:r>
              <a:rPr lang="ru-RU" sz="2000" b="0" i="0" u="none" strike="noStrike" baseline="0" dirty="0"/>
              <a:t> </a:t>
            </a:r>
            <a:r>
              <a:rPr lang="ru-RU" sz="2000" b="0" i="0" u="none" strike="noStrike" baseline="0" dirty="0" err="1"/>
              <a:t>сенсі</a:t>
            </a:r>
            <a:r>
              <a:rPr lang="ru-RU" sz="2000" b="0" i="0" u="none" strike="noStrike" baseline="0" dirty="0"/>
              <a:t>.</a:t>
            </a:r>
          </a:p>
          <a:p>
            <a:pPr algn="l"/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933900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23169E-09C2-E802-BB1F-322F26618717}"/>
              </a:ext>
            </a:extLst>
          </p:cNvPr>
          <p:cNvSpPr txBox="1"/>
          <p:nvPr/>
        </p:nvSpPr>
        <p:spPr>
          <a:xfrm>
            <a:off x="466531" y="289250"/>
            <a:ext cx="4693298" cy="3170099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>
            <a:spAutoFit/>
          </a:bodyPr>
          <a:lstStyle/>
          <a:p>
            <a:pPr algn="l"/>
            <a:r>
              <a:rPr lang="ru-RU" sz="2000" b="0" i="0" u="none" strike="noStrike" baseline="0" dirty="0" err="1"/>
              <a:t>Серед</a:t>
            </a:r>
            <a:r>
              <a:rPr lang="ru-RU" sz="2000" b="0" i="0" u="none" strike="noStrike" baseline="0" dirty="0"/>
              <a:t> </a:t>
            </a:r>
            <a:r>
              <a:rPr lang="ru-RU" sz="2000" b="0" i="0" u="none" strike="noStrike" baseline="0" dirty="0" err="1"/>
              <a:t>корисних</a:t>
            </a:r>
            <a:r>
              <a:rPr lang="ru-RU" sz="2000" b="0" i="0" u="none" strike="noStrike" baseline="0" dirty="0"/>
              <a:t> </a:t>
            </a:r>
            <a:r>
              <a:rPr lang="ru-RU" sz="2000" b="0" i="0" u="none" strike="noStrike" baseline="0" dirty="0" err="1"/>
              <a:t>копалин</a:t>
            </a:r>
            <a:r>
              <a:rPr lang="ru-RU" sz="2000" b="0" i="0" u="none" strike="noStrike" baseline="0" dirty="0"/>
              <a:t> </a:t>
            </a:r>
            <a:r>
              <a:rPr lang="ru-RU" sz="2000" b="0" i="0" u="none" strike="noStrike" baseline="0" dirty="0" err="1"/>
              <a:t>Землі</a:t>
            </a:r>
            <a:r>
              <a:rPr lang="ru-RU" sz="2000" b="0" i="0" u="none" strike="noStrike" baseline="0" dirty="0"/>
              <a:t> </a:t>
            </a:r>
            <a:r>
              <a:rPr lang="ru-RU" sz="2000" b="0" i="0" u="none" strike="noStrike" baseline="0" dirty="0" err="1"/>
              <a:t>можна</a:t>
            </a:r>
            <a:r>
              <a:rPr lang="ru-RU" sz="2000" b="0" i="0" u="none" strike="noStrike" baseline="0" dirty="0"/>
              <a:t> </a:t>
            </a:r>
            <a:r>
              <a:rPr lang="ru-RU" sz="2000" b="0" i="0" u="none" strike="noStrike" baseline="0" dirty="0" err="1"/>
              <a:t>виділити</a:t>
            </a:r>
            <a:r>
              <a:rPr lang="ru-RU" sz="2000" b="0" i="0" u="none" strike="noStrike" baseline="0" dirty="0"/>
              <a:t> три </a:t>
            </a:r>
            <a:r>
              <a:rPr lang="ru-RU" sz="2000" b="0" i="0" u="none" strike="noStrike" baseline="0" dirty="0" err="1"/>
              <a:t>основні</a:t>
            </a:r>
            <a:r>
              <a:rPr lang="ru-RU" sz="2000" b="0" i="0" u="none" strike="noStrike" baseline="0" dirty="0"/>
              <a:t> </a:t>
            </a:r>
            <a:r>
              <a:rPr lang="ru-RU" sz="2000" b="0" i="0" u="none" strike="noStrike" baseline="0" dirty="0" err="1"/>
              <a:t>групи</a:t>
            </a:r>
            <a:r>
              <a:rPr lang="ru-RU" sz="2000" b="0" i="0" u="none" strike="noStrike" baseline="0" dirty="0"/>
              <a:t>, </a:t>
            </a:r>
            <a:r>
              <a:rPr lang="ru-RU" sz="2000" b="0" i="0" u="none" strike="noStrike" baseline="0" dirty="0" err="1"/>
              <a:t>між</a:t>
            </a:r>
            <a:r>
              <a:rPr lang="ru-RU" sz="2000" b="0" i="0" u="none" strike="noStrike" baseline="0" dirty="0"/>
              <a:t> </a:t>
            </a:r>
            <a:r>
              <a:rPr lang="ru-RU" sz="2000" b="0" i="0" u="none" strike="noStrike" baseline="0" dirty="0" err="1"/>
              <a:t>якими</a:t>
            </a:r>
            <a:r>
              <a:rPr lang="ru-RU" sz="2000" b="0" i="0" u="none" strike="noStrike" baseline="0" dirty="0"/>
              <a:t> </a:t>
            </a:r>
            <a:r>
              <a:rPr lang="ru-RU" sz="2000" b="0" i="0" u="none" strike="noStrike" baseline="0" dirty="0" err="1"/>
              <a:t>існують</a:t>
            </a:r>
            <a:r>
              <a:rPr lang="ru-RU" sz="2000" b="0" i="0" u="none" strike="noStrike" baseline="0" dirty="0"/>
              <a:t> </a:t>
            </a:r>
            <a:r>
              <a:rPr lang="ru-RU" sz="2000" b="0" i="0" u="none" strike="noStrike" baseline="0" dirty="0" err="1"/>
              <a:t>свої</a:t>
            </a:r>
            <a:r>
              <a:rPr lang="ru-RU" sz="2000" b="0" i="0" u="none" strike="noStrike" baseline="0" dirty="0"/>
              <a:t> </a:t>
            </a:r>
            <a:r>
              <a:rPr lang="ru-RU" sz="2000" b="0" i="0" u="none" strike="noStrike" baseline="0" dirty="0" err="1"/>
              <a:t>взаємозв’язки</a:t>
            </a:r>
            <a:r>
              <a:rPr lang="ru-RU" sz="2000" b="0" i="0" u="none" strike="noStrike" baseline="0" dirty="0"/>
              <a:t> і </a:t>
            </a:r>
            <a:r>
              <a:rPr lang="ru-RU" sz="2000" b="0" i="0" u="none" strike="noStrike" baseline="0" dirty="0" err="1"/>
              <a:t>взаємопереходи</a:t>
            </a:r>
            <a:r>
              <a:rPr lang="ru-RU" sz="2000" b="0" i="0" u="none" strike="noStrike" baseline="0" dirty="0"/>
              <a:t>:</a:t>
            </a:r>
          </a:p>
          <a:p>
            <a:pPr algn="l"/>
            <a:endParaRPr lang="ru-RU" sz="2000" b="0" i="0" u="none" strike="noStrike" baseline="0" dirty="0"/>
          </a:p>
          <a:p>
            <a:pPr algn="l"/>
            <a:r>
              <a:rPr lang="ru-RU" sz="2000" b="0" i="0" u="none" strike="noStrike" baseline="0" dirty="0"/>
              <a:t>• </a:t>
            </a:r>
            <a:r>
              <a:rPr lang="ru-RU" sz="2000" b="0" i="0" u="none" strike="noStrike" baseline="0" dirty="0" err="1"/>
              <a:t>природні</a:t>
            </a:r>
            <a:r>
              <a:rPr lang="ru-RU" sz="2000" b="0" i="0" u="none" strike="noStrike" baseline="0" dirty="0"/>
              <a:t> </a:t>
            </a:r>
            <a:r>
              <a:rPr lang="ru-RU" sz="2000" b="0" i="0" u="none" strike="noStrike" baseline="0" dirty="0" err="1"/>
              <a:t>мінеральні</a:t>
            </a:r>
            <a:r>
              <a:rPr lang="ru-RU" sz="2000" b="0" i="0" u="none" strike="noStrike" baseline="0" dirty="0"/>
              <a:t> </a:t>
            </a:r>
            <a:r>
              <a:rPr lang="ru-RU" sz="2000" b="0" i="0" u="none" strike="noStrike" baseline="0" dirty="0" err="1"/>
              <a:t>копалини</a:t>
            </a:r>
            <a:r>
              <a:rPr lang="ru-RU" sz="2000" b="0" i="0" u="none" strike="noStrike" baseline="0" dirty="0"/>
              <a:t>;</a:t>
            </a:r>
          </a:p>
          <a:p>
            <a:pPr algn="l"/>
            <a:endParaRPr lang="ru-RU" sz="2000" b="0" i="0" u="none" strike="noStrike" baseline="0" dirty="0"/>
          </a:p>
          <a:p>
            <a:pPr algn="l"/>
            <a:r>
              <a:rPr lang="ru-RU" sz="2000" b="0" i="0" u="none" strike="noStrike" baseline="0" dirty="0"/>
              <a:t>• </a:t>
            </a:r>
            <a:r>
              <a:rPr lang="ru-RU" sz="2000" b="0" i="0" u="none" strike="noStrike" baseline="0" dirty="0" err="1"/>
              <a:t>природні</a:t>
            </a:r>
            <a:r>
              <a:rPr lang="ru-RU" sz="2000" b="0" i="0" u="none" strike="noStrike" baseline="0" dirty="0"/>
              <a:t> </a:t>
            </a:r>
            <a:r>
              <a:rPr lang="ru-RU" sz="2000" b="0" i="0" u="none" strike="noStrike" baseline="0" dirty="0" err="1"/>
              <a:t>енергетичні</a:t>
            </a:r>
            <a:r>
              <a:rPr lang="ru-RU" sz="2000" b="0" i="0" u="none" strike="noStrike" baseline="0" dirty="0"/>
              <a:t> </a:t>
            </a:r>
            <a:r>
              <a:rPr lang="ru-RU" sz="2000" b="0" i="0" u="none" strike="noStrike" baseline="0" dirty="0" err="1"/>
              <a:t>копалини</a:t>
            </a:r>
            <a:r>
              <a:rPr lang="ru-RU" sz="2000" b="0" i="0" u="none" strike="noStrike" baseline="0" dirty="0"/>
              <a:t>;</a:t>
            </a:r>
          </a:p>
          <a:p>
            <a:pPr algn="l"/>
            <a:endParaRPr lang="ru-RU" sz="2000" b="0" i="0" u="none" strike="noStrike" baseline="0" dirty="0"/>
          </a:p>
          <a:p>
            <a:pPr algn="l"/>
            <a:r>
              <a:rPr lang="ru-RU" sz="2000" b="0" i="0" u="none" strike="noStrike" baseline="0" dirty="0"/>
              <a:t>• </a:t>
            </a:r>
            <a:r>
              <a:rPr lang="ru-RU" sz="2000" b="0" i="0" u="none" strike="noStrike" baseline="0" dirty="0" err="1"/>
              <a:t>природні</a:t>
            </a:r>
            <a:r>
              <a:rPr lang="ru-RU" sz="2000" b="0" i="0" u="none" strike="noStrike" baseline="0" dirty="0"/>
              <a:t> </a:t>
            </a:r>
            <a:r>
              <a:rPr lang="ru-RU" sz="2000" b="0" i="0" u="none" strike="noStrike" baseline="0" dirty="0" err="1"/>
              <a:t>біологічні</a:t>
            </a:r>
            <a:r>
              <a:rPr lang="ru-RU" sz="2000" b="0" i="0" u="none" strike="noStrike" baseline="0" dirty="0"/>
              <a:t> </a:t>
            </a:r>
            <a:r>
              <a:rPr lang="ru-RU" sz="2000" b="0" i="0" u="none" strike="noStrike" baseline="0" dirty="0" err="1"/>
              <a:t>ресурси</a:t>
            </a:r>
            <a:r>
              <a:rPr lang="ru-RU" sz="2000" b="0" i="0" u="none" strike="noStrike" baseline="0" dirty="0"/>
              <a:t>.</a:t>
            </a:r>
            <a:endParaRPr lang="ru-UA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99F945-9785-2F90-6BF8-0909024EF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48" y="3983428"/>
            <a:ext cx="5974952" cy="18339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593B556-A60E-0B12-FC99-80EC23FE8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816" y="253389"/>
            <a:ext cx="5473959" cy="3278674"/>
          </a:xfrm>
          <a:prstGeom prst="rect">
            <a:avLst/>
          </a:prstGeom>
        </p:spPr>
      </p:pic>
      <p:pic>
        <p:nvPicPr>
          <p:cNvPr id="3076" name="Picture 4" descr="Презентація дослідження “Аналіз впливу кліматичних змін на водні ресурси  України” - анонс | Екодія">
            <a:extLst>
              <a:ext uri="{FF2B5EF4-FFF2-40B4-BE49-F238E27FC236}">
                <a16:creationId xmlns:a16="http://schemas.microsoft.com/office/drawing/2014/main" id="{D251672E-D409-2DE4-2297-C987789F7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817" y="3713936"/>
            <a:ext cx="5473958" cy="298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959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6BF6E8-6B99-2415-CC3E-4E9D5F4AE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BBCE25B-633D-BF04-0F34-D325E5819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1988"/>
            <a:ext cx="12116426" cy="6774024"/>
          </a:xfrm>
        </p:spPr>
      </p:pic>
    </p:spTree>
    <p:extLst>
      <p:ext uri="{BB962C8B-B14F-4D97-AF65-F5344CB8AC3E}">
        <p14:creationId xmlns:p14="http://schemas.microsoft.com/office/powerpoint/2010/main" val="3682903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4C583-2839-1A32-70CB-FCE4589BE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573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залягання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F72667-1621-551C-AB65-19660331D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6563" y="1217209"/>
            <a:ext cx="6839339" cy="1676981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uk-UA" sz="1800" dirty="0"/>
              <a:t>Форма залягання родовищ корисних копалин обумовлена їх утворення і може бути </a:t>
            </a:r>
            <a:r>
              <a:rPr lang="uk-UA" sz="1800" u="sng" dirty="0"/>
              <a:t>правильною</a:t>
            </a:r>
            <a:r>
              <a:rPr lang="uk-UA" sz="1800" dirty="0"/>
              <a:t> і </a:t>
            </a:r>
            <a:r>
              <a:rPr lang="uk-UA" sz="1800" u="sng" dirty="0"/>
              <a:t>неправильною</a:t>
            </a:r>
            <a:r>
              <a:rPr lang="uk-UA" sz="1800" dirty="0"/>
              <a:t>. Для магматичних і частково метаморфічних родовищ корисних копалин характерні головним чином неправильні форми залягання, тобто поклади у вигляді жил, прожилки, гнізда, штоків, лінз і куполів.</a:t>
            </a:r>
            <a:endParaRPr lang="ru-UA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8D4D7F-0544-F405-6001-E390DE02D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12" y="1217209"/>
            <a:ext cx="3844195" cy="43523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8F9C23-C862-607F-C636-9822CA1430C8}"/>
              </a:ext>
            </a:extLst>
          </p:cNvPr>
          <p:cNvSpPr txBox="1"/>
          <p:nvPr/>
        </p:nvSpPr>
        <p:spPr>
          <a:xfrm>
            <a:off x="678800" y="5751056"/>
            <a:ext cx="3594618" cy="923330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>
            <a:spAutoFit/>
          </a:bodyPr>
          <a:lstStyle/>
          <a:p>
            <a:r>
              <a:rPr lang="ru-RU" sz="1800" b="0" i="1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Форми</a:t>
            </a:r>
            <a:r>
              <a:rPr lang="ru-RU" sz="1800" b="0" i="1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ru-RU" sz="1800" b="0" i="1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ізометричних</a:t>
            </a:r>
            <a:r>
              <a:rPr lang="ru-RU" sz="1800" b="0" i="1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ru-RU" sz="1800" b="0" i="1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тіл</a:t>
            </a:r>
            <a:r>
              <a:rPr lang="ru-RU" sz="1800" b="0" i="1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ru-RU" sz="1800" b="0" i="1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корисних</a:t>
            </a:r>
            <a:r>
              <a:rPr lang="ru-RU" sz="1800" b="0" i="1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ru-RU" sz="1800" b="0" i="1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копалин</a:t>
            </a:r>
            <a:r>
              <a:rPr lang="ru-RU" sz="1800" b="0" i="1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: а —шток, б—штокверк, в —</a:t>
            </a:r>
            <a:r>
              <a:rPr lang="ru-RU" sz="1800" b="0" i="1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гнізда</a:t>
            </a:r>
            <a:r>
              <a:rPr lang="ru-RU" sz="1800" b="0" i="1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endParaRPr lang="ru-UA" dirty="0">
              <a:solidFill>
                <a:srgbClr val="FFFF00"/>
              </a:solidFill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4A0824E7-24A3-A413-D810-76A2AD64E508}"/>
              </a:ext>
            </a:extLst>
          </p:cNvPr>
          <p:cNvSpPr txBox="1">
            <a:spLocks/>
          </p:cNvSpPr>
          <p:nvPr/>
        </p:nvSpPr>
        <p:spPr>
          <a:xfrm>
            <a:off x="4926563" y="3146945"/>
            <a:ext cx="6839339" cy="3345930"/>
          </a:xfrm>
          <a:prstGeom prst="rect">
            <a:avLst/>
          </a:prstGeom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uk-UA" sz="1800" u="sng" dirty="0"/>
              <a:t>Штоком</a:t>
            </a:r>
            <a:r>
              <a:rPr lang="uk-UA" sz="1800" dirty="0"/>
              <a:t> називається великий (від 10 м ) ізометричний поклад суцільної або майже суцільної мінеральної сировини.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uk-UA" sz="1800" dirty="0"/>
              <a:t>Якщо розміри покладів не перевищують 10 м, їх називають </a:t>
            </a:r>
            <a:r>
              <a:rPr lang="uk-UA" sz="1800" u="sng" dirty="0"/>
              <a:t>гніздами.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uk-UA" sz="1800" dirty="0"/>
              <a:t>Коли шток чи гніздо сплющені в одному напрямку, утворюються </a:t>
            </a:r>
            <a:r>
              <a:rPr lang="uk-UA" sz="1800" u="sng" dirty="0"/>
              <a:t>лінзи</a:t>
            </a:r>
            <a:r>
              <a:rPr lang="uk-UA" sz="1800" dirty="0"/>
              <a:t> та </a:t>
            </a:r>
            <a:r>
              <a:rPr lang="uk-UA" sz="1800" u="sng" dirty="0"/>
              <a:t>сочевиці</a:t>
            </a:r>
            <a:r>
              <a:rPr lang="uk-UA" sz="1800" dirty="0"/>
              <a:t> – це тіла, перехідні від ізометричних до плитоподібних.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uk-UA" sz="1800" u="sng" dirty="0"/>
              <a:t>Штокверк-</a:t>
            </a:r>
            <a:r>
              <a:rPr lang="uk-UA" sz="1800" dirty="0"/>
              <a:t> являє собою більш або менш ізометричний обсяг гірської породи що пронизаний </a:t>
            </a:r>
            <a:r>
              <a:rPr lang="uk-UA" sz="1800" dirty="0" err="1"/>
              <a:t>різноорієнтованими</a:t>
            </a:r>
            <a:r>
              <a:rPr lang="uk-UA" sz="1800" dirty="0"/>
              <a:t> прожилками і насичений вкрапленнями мінеральної речовини</a:t>
            </a:r>
            <a:endParaRPr lang="ru-UA" sz="1800" dirty="0"/>
          </a:p>
        </p:txBody>
      </p:sp>
    </p:spTree>
    <p:extLst>
      <p:ext uri="{BB962C8B-B14F-4D97-AF65-F5344CB8AC3E}">
        <p14:creationId xmlns:p14="http://schemas.microsoft.com/office/powerpoint/2010/main" val="3021100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04202-775B-0E3B-AD51-987C04B45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573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залягання</a:t>
            </a:r>
            <a:r>
              <a:rPr lang="ru-RU" dirty="0"/>
              <a:t> </a:t>
            </a:r>
            <a:r>
              <a:rPr lang="ru-RU" dirty="0" err="1"/>
              <a:t>корисних</a:t>
            </a:r>
            <a:r>
              <a:rPr lang="ru-RU" dirty="0"/>
              <a:t> </a:t>
            </a:r>
            <a:r>
              <a:rPr lang="ru-RU" dirty="0" err="1"/>
              <a:t>копалин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0161C3-FE6A-F5FE-9D07-5158B5AE6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6987" y="1282635"/>
            <a:ext cx="6055567" cy="5210240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Autofit/>
          </a:bodyPr>
          <a:lstStyle/>
          <a:p>
            <a:pPr algn="just"/>
            <a:r>
              <a:rPr lang="ru-RU" sz="2400" u="sng" dirty="0"/>
              <a:t>Пластом</a:t>
            </a:r>
            <a:r>
              <a:rPr lang="ru-RU" sz="2400" dirty="0"/>
              <a:t> </a:t>
            </a:r>
            <a:r>
              <a:rPr lang="ru-RU" sz="2400" dirty="0" err="1"/>
              <a:t>називають</a:t>
            </a:r>
            <a:r>
              <a:rPr lang="ru-RU" sz="2400" dirty="0"/>
              <a:t> </a:t>
            </a:r>
            <a:r>
              <a:rPr lang="ru-RU" sz="2400" dirty="0" err="1"/>
              <a:t>таку</a:t>
            </a:r>
            <a:r>
              <a:rPr lang="ru-RU" sz="2400" dirty="0"/>
              <a:t> </a:t>
            </a:r>
            <a:r>
              <a:rPr lang="ru-RU" sz="2400" dirty="0" err="1"/>
              <a:t>фоpму</a:t>
            </a:r>
            <a:r>
              <a:rPr lang="ru-RU" sz="2400" dirty="0"/>
              <a:t> </a:t>
            </a:r>
            <a:r>
              <a:rPr lang="ru-RU" sz="2400" dirty="0" err="1"/>
              <a:t>залягання</a:t>
            </a:r>
            <a:r>
              <a:rPr lang="ru-RU" sz="2400" dirty="0"/>
              <a:t>, коли </a:t>
            </a:r>
            <a:r>
              <a:rPr lang="ru-RU" sz="2400" dirty="0" err="1"/>
              <a:t>поpода</a:t>
            </a:r>
            <a:r>
              <a:rPr lang="ru-RU" sz="2400" dirty="0"/>
              <a:t> </a:t>
            </a:r>
            <a:r>
              <a:rPr lang="ru-RU" sz="2400" dirty="0" err="1"/>
              <a:t>pозповсюджена</a:t>
            </a:r>
            <a:r>
              <a:rPr lang="ru-RU" sz="2400" dirty="0"/>
              <a:t> на </a:t>
            </a:r>
            <a:r>
              <a:rPr lang="ru-RU" sz="2400" dirty="0" err="1"/>
              <a:t>значнiй</a:t>
            </a:r>
            <a:r>
              <a:rPr lang="ru-RU" sz="2400" dirty="0"/>
              <a:t> </a:t>
            </a:r>
            <a:r>
              <a:rPr lang="ru-RU" sz="2400" dirty="0" err="1"/>
              <a:t>площі</a:t>
            </a:r>
            <a:r>
              <a:rPr lang="ru-RU" sz="2400" dirty="0"/>
              <a:t>, </a:t>
            </a:r>
            <a:r>
              <a:rPr lang="ru-RU" sz="2400" dirty="0" err="1"/>
              <a:t>обмеженій</a:t>
            </a:r>
            <a:r>
              <a:rPr lang="ru-RU" sz="2400" dirty="0"/>
              <a:t> </a:t>
            </a:r>
            <a:r>
              <a:rPr lang="ru-RU" sz="2400" dirty="0" err="1"/>
              <a:t>двома</a:t>
            </a:r>
            <a:r>
              <a:rPr lang="ru-RU" sz="2400" dirty="0"/>
              <a:t> </a:t>
            </a:r>
            <a:r>
              <a:rPr lang="ru-RU" sz="2400" dirty="0" err="1"/>
              <a:t>бiльш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менш</a:t>
            </a:r>
            <a:r>
              <a:rPr lang="ru-RU" sz="2400" dirty="0"/>
              <a:t> </a:t>
            </a:r>
            <a:r>
              <a:rPr lang="ru-RU" sz="2400" dirty="0" err="1"/>
              <a:t>паpалельними</a:t>
            </a:r>
            <a:r>
              <a:rPr lang="ru-RU" sz="2400" dirty="0"/>
              <a:t> </a:t>
            </a:r>
            <a:r>
              <a:rPr lang="ru-RU" sz="2400" dirty="0" err="1"/>
              <a:t>площинами</a:t>
            </a:r>
            <a:r>
              <a:rPr lang="ru-RU" sz="2400" dirty="0"/>
              <a:t>. </a:t>
            </a:r>
          </a:p>
          <a:p>
            <a:pPr marR="55880" indent="215900" algn="just"/>
            <a:r>
              <a:rPr lang="uk-UA" sz="2400" dirty="0"/>
              <a:t>Кілька пластів, утворених в один геолог</a:t>
            </a:r>
            <a:r>
              <a:rPr lang="en-US" sz="2400" dirty="0" err="1"/>
              <a:t>i</a:t>
            </a:r>
            <a:r>
              <a:rPr lang="uk-UA" sz="2400" dirty="0" err="1"/>
              <a:t>чний</a:t>
            </a:r>
            <a:r>
              <a:rPr lang="uk-UA" sz="2400" dirty="0"/>
              <a:t> період, називають </a:t>
            </a:r>
            <a:r>
              <a:rPr lang="uk-UA" sz="2400" u="sng" dirty="0" err="1"/>
              <a:t>світою</a:t>
            </a:r>
            <a:r>
              <a:rPr lang="uk-UA" sz="2400" u="sng" dirty="0"/>
              <a:t> пластів</a:t>
            </a:r>
            <a:r>
              <a:rPr lang="uk-UA" sz="2400" dirty="0"/>
              <a:t>. </a:t>
            </a:r>
            <a:r>
              <a:rPr lang="uk-UA" sz="2400" dirty="0">
                <a:effectLst/>
                <a:ea typeface="Times New Roman" panose="02020603050405020304" pitchFamily="18" charset="0"/>
              </a:rPr>
              <a:t>З точки </a:t>
            </a:r>
            <a:r>
              <a:rPr lang="uk-UA" sz="2400" dirty="0" err="1">
                <a:effectLst/>
                <a:ea typeface="Times New Roman" panose="02020603050405020304" pitchFamily="18" charset="0"/>
              </a:rPr>
              <a:t>зоpу</a:t>
            </a:r>
            <a:r>
              <a:rPr lang="uk-UA" sz="2400" dirty="0">
                <a:effectLst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effectLst/>
                <a:ea typeface="Times New Roman" panose="02020603050405020304" pitchFamily="18" charset="0"/>
              </a:rPr>
              <a:t>технологiї</a:t>
            </a:r>
            <a:r>
              <a:rPr lang="uk-UA" sz="2400" dirty="0">
                <a:effectLst/>
                <a:ea typeface="Times New Roman" panose="02020603050405020304" pitchFamily="18" charset="0"/>
              </a:rPr>
              <a:t>, </a:t>
            </a:r>
            <a:r>
              <a:rPr lang="uk-UA" sz="2400" dirty="0" err="1">
                <a:effectLst/>
                <a:ea typeface="Times New Roman" panose="02020603050405020304" pitchFamily="18" charset="0"/>
              </a:rPr>
              <a:t>світою</a:t>
            </a:r>
            <a:r>
              <a:rPr lang="uk-UA" sz="2400" dirty="0">
                <a:effectLst/>
                <a:ea typeface="Times New Roman" panose="02020603050405020304" pitchFamily="18" charset="0"/>
              </a:rPr>
              <a:t> називають </a:t>
            </a:r>
            <a:r>
              <a:rPr lang="uk-UA" sz="2400" dirty="0" err="1">
                <a:effectLst/>
                <a:ea typeface="Times New Roman" panose="02020603050405020304" pitchFamily="18" charset="0"/>
              </a:rPr>
              <a:t>гpупу</a:t>
            </a:r>
            <a:r>
              <a:rPr lang="uk-UA" sz="2400" dirty="0">
                <a:effectLst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effectLst/>
                <a:ea typeface="Times New Roman" panose="02020603050405020304" pitchFamily="18" charset="0"/>
              </a:rPr>
              <a:t>пластiв</a:t>
            </a:r>
            <a:r>
              <a:rPr lang="uk-UA" sz="2400" dirty="0">
                <a:effectLst/>
                <a:ea typeface="Times New Roman" panose="02020603050405020304" pitchFamily="18" charset="0"/>
              </a:rPr>
              <a:t>, </a:t>
            </a:r>
            <a:r>
              <a:rPr lang="uk-UA" sz="2400" dirty="0" err="1">
                <a:effectLst/>
                <a:ea typeface="Times New Roman" panose="02020603050405020304" pitchFamily="18" charset="0"/>
              </a:rPr>
              <a:t>зpучну</a:t>
            </a:r>
            <a:r>
              <a:rPr lang="uk-UA" sz="2400" dirty="0">
                <a:effectLst/>
                <a:ea typeface="Times New Roman" panose="02020603050405020304" pitchFamily="18" charset="0"/>
              </a:rPr>
              <a:t> для </a:t>
            </a:r>
            <a:r>
              <a:rPr lang="uk-UA" sz="2400" dirty="0" err="1">
                <a:effectLst/>
                <a:ea typeface="Times New Roman" panose="02020603050405020304" pitchFamily="18" charset="0"/>
              </a:rPr>
              <a:t>сумiсної</a:t>
            </a:r>
            <a:r>
              <a:rPr lang="uk-UA" sz="2400" dirty="0">
                <a:effectLst/>
                <a:ea typeface="Times New Roman" panose="02020603050405020304" pitchFamily="18" charset="0"/>
              </a:rPr>
              <a:t> </a:t>
            </a:r>
            <a:r>
              <a:rPr lang="uk-UA" sz="2400" dirty="0" err="1">
                <a:effectLst/>
                <a:ea typeface="Times New Roman" panose="02020603050405020304" pitchFamily="18" charset="0"/>
              </a:rPr>
              <a:t>pозpобки</a:t>
            </a:r>
            <a:r>
              <a:rPr lang="uk-UA" sz="2400" dirty="0">
                <a:effectLst/>
                <a:ea typeface="Times New Roman" panose="02020603050405020304" pitchFamily="18" charset="0"/>
              </a:rPr>
              <a:t>.</a:t>
            </a:r>
            <a:endParaRPr lang="ru-UA" sz="2400" dirty="0">
              <a:effectLst/>
              <a:ea typeface="Times New Roman" panose="02020603050405020304" pitchFamily="18" charset="0"/>
            </a:endParaRPr>
          </a:p>
          <a:p>
            <a:pPr algn="just"/>
            <a:r>
              <a:rPr lang="uk-UA" sz="2400" kern="0" dirty="0" err="1">
                <a:effectLst/>
                <a:ea typeface="Times New Roman" panose="02020603050405020304" pitchFamily="18" charset="0"/>
              </a:rPr>
              <a:t>Поpоди</a:t>
            </a:r>
            <a:r>
              <a:rPr lang="uk-UA" sz="2400" kern="0" dirty="0">
                <a:effectLst/>
                <a:ea typeface="Times New Roman" panose="02020603050405020304" pitchFamily="18" charset="0"/>
              </a:rPr>
              <a:t>, на яких </a:t>
            </a:r>
            <a:r>
              <a:rPr lang="uk-UA" sz="2400" kern="0" dirty="0" err="1">
                <a:effectLst/>
                <a:ea typeface="Times New Roman" panose="02020603050405020304" pitchFamily="18" charset="0"/>
              </a:rPr>
              <a:t>pозташований</a:t>
            </a:r>
            <a:r>
              <a:rPr lang="uk-UA" sz="2400" kern="0" dirty="0">
                <a:effectLst/>
                <a:ea typeface="Times New Roman" panose="02020603050405020304" pitchFamily="18" charset="0"/>
              </a:rPr>
              <a:t> пласт, називають </a:t>
            </a:r>
            <a:r>
              <a:rPr lang="uk-UA" sz="2400" u="sng" kern="0" dirty="0">
                <a:effectLst/>
                <a:ea typeface="Times New Roman" panose="02020603050405020304" pitchFamily="18" charset="0"/>
              </a:rPr>
              <a:t>підошвою</a:t>
            </a:r>
            <a:r>
              <a:rPr lang="uk-UA" sz="2400" kern="0" dirty="0">
                <a:effectLst/>
                <a:ea typeface="Times New Roman" panose="02020603050405020304" pitchFamily="18" charset="0"/>
              </a:rPr>
              <a:t>, а породи, які </a:t>
            </a:r>
            <a:r>
              <a:rPr lang="uk-UA" sz="2400" kern="0" dirty="0" err="1">
                <a:effectLst/>
                <a:ea typeface="Times New Roman" panose="02020603050405020304" pitchFamily="18" charset="0"/>
              </a:rPr>
              <a:t>покpивають</a:t>
            </a:r>
            <a:r>
              <a:rPr lang="uk-UA" sz="2400" kern="0" dirty="0">
                <a:effectLst/>
                <a:ea typeface="Times New Roman" panose="02020603050405020304" pitchFamily="18" charset="0"/>
              </a:rPr>
              <a:t> пласт – </a:t>
            </a:r>
            <a:r>
              <a:rPr lang="uk-UA" sz="2400" u="sng" kern="0" dirty="0" err="1">
                <a:effectLst/>
                <a:ea typeface="Times New Roman" panose="02020603050405020304" pitchFamily="18" charset="0"/>
              </a:rPr>
              <a:t>покpiвлею</a:t>
            </a:r>
            <a:r>
              <a:rPr lang="uk-UA" sz="2400" kern="0" dirty="0">
                <a:effectLst/>
                <a:ea typeface="Times New Roman" panose="02020603050405020304" pitchFamily="18" charset="0"/>
              </a:rPr>
              <a:t> пласта. </a:t>
            </a:r>
          </a:p>
          <a:p>
            <a:pPr algn="just"/>
            <a:r>
              <a:rPr lang="uk-UA" sz="2400" kern="0" dirty="0"/>
              <a:t>Тонкі шари порожньої породи укладені в пласті називаються </a:t>
            </a:r>
            <a:r>
              <a:rPr lang="uk-UA" sz="2400" u="sng" kern="0" dirty="0"/>
              <a:t>прошарками</a:t>
            </a:r>
            <a:endParaRPr lang="ru-UA" sz="2400" u="sng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D7AA68-DA84-AA0B-2D7B-BB384629E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9" y="1282636"/>
            <a:ext cx="4525347" cy="34902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5BA5B8-1B82-E46D-894C-286AFBEBE57A}"/>
              </a:ext>
            </a:extLst>
          </p:cNvPr>
          <p:cNvSpPr txBox="1"/>
          <p:nvPr/>
        </p:nvSpPr>
        <p:spPr>
          <a:xfrm>
            <a:off x="540009" y="5019868"/>
            <a:ext cx="4751614" cy="1477328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>
            <a:spAutoFit/>
          </a:bodyPr>
          <a:lstStyle/>
          <a:p>
            <a:r>
              <a:rPr lang="ru-RU" sz="18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Будова </a:t>
            </a:r>
            <a:r>
              <a:rPr lang="ru-RU" sz="1800" b="0" i="0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вугільного</a:t>
            </a:r>
            <a:r>
              <a:rPr lang="ru-RU" sz="18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ru-RU" sz="1800" b="0" i="0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покладу</a:t>
            </a:r>
            <a:r>
              <a:rPr lang="ru-RU" sz="1800" b="0" i="0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:</a:t>
            </a:r>
          </a:p>
          <a:p>
            <a:r>
              <a:rPr lang="ru-RU" sz="1800" b="0" i="1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1 -</a:t>
            </a:r>
            <a:r>
              <a:rPr lang="ru-RU" sz="1800" b="0" i="1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пропласток</a:t>
            </a:r>
            <a:r>
              <a:rPr lang="ru-RU" sz="1800" b="0" i="1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; 2 -</a:t>
            </a:r>
            <a:r>
              <a:rPr lang="ru-RU" sz="1800" b="0" i="1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покрівля</a:t>
            </a:r>
            <a:r>
              <a:rPr lang="ru-RU" sz="1800" b="0" i="1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 пласта;</a:t>
            </a:r>
            <a:endParaRPr lang="ru-RU" sz="1800" b="0" i="0" u="none" strike="noStrike" baseline="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r>
              <a:rPr lang="ru-RU" sz="1800" b="0" i="1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3, 5 -</a:t>
            </a:r>
            <a:r>
              <a:rPr lang="ru-RU" sz="1800" b="0" i="1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відповідно</a:t>
            </a:r>
            <a:r>
              <a:rPr lang="ru-RU" sz="1800" b="0" i="1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ru-RU" sz="1800" b="0" i="1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верхня</a:t>
            </a:r>
            <a:r>
              <a:rPr lang="ru-RU" sz="1800" b="0" i="1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 і </a:t>
            </a:r>
            <a:r>
              <a:rPr lang="ru-RU" sz="1800" b="0" i="1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нижня</a:t>
            </a:r>
            <a:r>
              <a:rPr lang="ru-RU" sz="1800" b="0" i="1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 пачки пласта; 4 -</a:t>
            </a:r>
            <a:r>
              <a:rPr lang="ru-RU" sz="1800" b="0" i="1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прошарок</a:t>
            </a:r>
            <a:r>
              <a:rPr lang="ru-RU" sz="1800" b="0" i="1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;</a:t>
            </a:r>
            <a:endParaRPr lang="ru-RU" sz="1800" b="0" i="0" u="none" strike="noStrike" baseline="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r>
              <a:rPr lang="ru-RU" sz="1800" b="0" i="1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6 –</a:t>
            </a:r>
            <a:r>
              <a:rPr lang="ru-RU" sz="1800" b="0" i="1" u="none" strike="noStrike" baseline="0" dirty="0" err="1">
                <a:solidFill>
                  <a:srgbClr val="FFFF00"/>
                </a:solidFill>
                <a:latin typeface="Calibri" panose="020F0502020204030204" pitchFamily="34" charset="0"/>
              </a:rPr>
              <a:t>підошва</a:t>
            </a:r>
            <a:r>
              <a:rPr lang="ru-RU" sz="1800" b="0" i="1" u="none" strike="noStrike" baseline="0" dirty="0">
                <a:solidFill>
                  <a:srgbClr val="FFFF00"/>
                </a:solidFill>
                <a:latin typeface="Calibri" panose="020F0502020204030204" pitchFamily="34" charset="0"/>
              </a:rPr>
              <a:t> пласта</a:t>
            </a:r>
            <a:endParaRPr lang="ru-U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048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170</TotalTime>
  <Words>1345</Words>
  <Application>Microsoft Office PowerPoint</Application>
  <PresentationFormat>Широкоэкранный</PresentationFormat>
  <Paragraphs>101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  ДЕРЖАВНИЙ УНІВЕРСИТЕТ "ЖИТОМИРСЬКА ПОЛІТЕХНІКА" Кафедра розробки родовищ корисних копалин ім. проф. БаккаМ.Т.</vt:lpstr>
      <vt:lpstr>ЗМІСТ ДИСЦИПЛІНИ</vt:lpstr>
      <vt:lpstr>РЕКОМЕНДОВАНА ЛІТЕРАТУРА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 залягання корисних копалин</vt:lpstr>
      <vt:lpstr>Елементи залягання корисних копалин</vt:lpstr>
      <vt:lpstr>Елементи залягання пласта</vt:lpstr>
      <vt:lpstr>Елементи залягання корисних копалин</vt:lpstr>
      <vt:lpstr>Елементи залягання корисних копалин</vt:lpstr>
      <vt:lpstr>Елементи залягання корисних копалин</vt:lpstr>
      <vt:lpstr>Порушення залягання пластів</vt:lpstr>
      <vt:lpstr>Порушення залягання пластів</vt:lpstr>
      <vt:lpstr>Порушення залягання пластів</vt:lpstr>
      <vt:lpstr>Порушення залягання пластів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Ярослав Наумов</dc:creator>
  <cp:lastModifiedBy>Ярослав Наумов</cp:lastModifiedBy>
  <cp:revision>1</cp:revision>
  <dcterms:created xsi:type="dcterms:W3CDTF">2024-09-03T16:13:15Z</dcterms:created>
  <dcterms:modified xsi:type="dcterms:W3CDTF">2024-09-03T19:04:08Z</dcterms:modified>
</cp:coreProperties>
</file>