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816" r:id="rId3"/>
  </p:sldMasterIdLst>
  <p:notesMasterIdLst>
    <p:notesMasterId r:id="rId45"/>
  </p:notesMasterIdLst>
  <p:sldIdLst>
    <p:sldId id="283" r:id="rId4"/>
    <p:sldId id="320" r:id="rId5"/>
    <p:sldId id="263" r:id="rId6"/>
    <p:sldId id="374" r:id="rId7"/>
    <p:sldId id="345" r:id="rId8"/>
    <p:sldId id="281" r:id="rId9"/>
    <p:sldId id="277" r:id="rId10"/>
    <p:sldId id="365" r:id="rId11"/>
    <p:sldId id="375" r:id="rId12"/>
    <p:sldId id="376" r:id="rId13"/>
    <p:sldId id="285" r:id="rId14"/>
    <p:sldId id="342" r:id="rId15"/>
    <p:sldId id="286" r:id="rId16"/>
    <p:sldId id="353" r:id="rId17"/>
    <p:sldId id="287" r:id="rId18"/>
    <p:sldId id="288" r:id="rId19"/>
    <p:sldId id="356" r:id="rId20"/>
    <p:sldId id="358" r:id="rId21"/>
    <p:sldId id="360" r:id="rId22"/>
    <p:sldId id="361" r:id="rId23"/>
    <p:sldId id="362" r:id="rId24"/>
    <p:sldId id="359" r:id="rId25"/>
    <p:sldId id="363" r:id="rId26"/>
    <p:sldId id="368" r:id="rId27"/>
    <p:sldId id="367" r:id="rId28"/>
    <p:sldId id="366" r:id="rId29"/>
    <p:sldId id="369" r:id="rId30"/>
    <p:sldId id="370" r:id="rId31"/>
    <p:sldId id="371" r:id="rId32"/>
    <p:sldId id="372" r:id="rId33"/>
    <p:sldId id="373" r:id="rId34"/>
    <p:sldId id="311" r:id="rId35"/>
    <p:sldId id="314" r:id="rId36"/>
    <p:sldId id="315" r:id="rId37"/>
    <p:sldId id="316" r:id="rId38"/>
    <p:sldId id="317" r:id="rId39"/>
    <p:sldId id="318" r:id="rId40"/>
    <p:sldId id="319" r:id="rId41"/>
    <p:sldId id="378" r:id="rId42"/>
    <p:sldId id="377" r:id="rId43"/>
    <p:sldId id="35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3" autoAdjust="0"/>
    <p:restoredTop sz="94615" autoAdjust="0"/>
  </p:normalViewPr>
  <p:slideViewPr>
    <p:cSldViewPr>
      <p:cViewPr varScale="1">
        <p:scale>
          <a:sx n="110" d="100"/>
          <a:sy n="110" d="100"/>
        </p:scale>
        <p:origin x="19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BD680-79CC-4C8E-98D1-E754EF764307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70E51-CFE3-4357-A3F4-D45DF97EE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56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770E51-CFE3-4357-A3F4-D45DF97EE13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684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FFEBC-63CF-46AB-B6EC-53E8290243DA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4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E%D1%80%D0%B3%D0%B0%D0%BD%D1%96%D0%B7%D0%B0%D1%86%D1%96%D1%8F" TargetMode="External"/><Relationship Id="rId3" Type="http://schemas.openxmlformats.org/officeDocument/2006/relationships/hyperlink" Target="http://uk.wikipedia.org/wiki/%D0%9A%D0%B5%D1%80%D1%96%D0%B2%D0%BD%D0%B8%D1%86%D1%82%D0%B2%D0%BE" TargetMode="External"/><Relationship Id="rId7" Type="http://schemas.openxmlformats.org/officeDocument/2006/relationships/hyperlink" Target="http://uk.wikipedia.org/w/index.php?title=%D0%9C%D0%BE%D1%82%D0%B8%D0%B2%D1%83%D0%B2%D0%B0%D0%BD%D0%BD%D1%8F&amp;action=edit&amp;redlink=1" TargetMode="External"/><Relationship Id="rId12" Type="http://schemas.openxmlformats.org/officeDocument/2006/relationships/image" Target="../media/image9.jpeg"/><Relationship Id="rId2" Type="http://schemas.openxmlformats.org/officeDocument/2006/relationships/hyperlink" Target="http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9F%D0%BB%D0%B0%D0%BD%D1%83%D0%B2%D0%B0%D0%BD%D0%BD%D1%8F" TargetMode="External"/><Relationship Id="rId11" Type="http://schemas.openxmlformats.org/officeDocument/2006/relationships/hyperlink" Target="http://uk.wikipedia.org/wiki/%D0%A6%D1%96%D0%BB%D1%8C" TargetMode="External"/><Relationship Id="rId5" Type="http://schemas.openxmlformats.org/officeDocument/2006/relationships/hyperlink" Target="http://uk.wikipedia.org/wiki/%D0%9B%D1%96%D0%B4%D0%B5%D1%80" TargetMode="External"/><Relationship Id="rId10" Type="http://schemas.openxmlformats.org/officeDocument/2006/relationships/hyperlink" Target="http://uk.wikipedia.org/wiki/%D0%9B%D1%8E%D0%B4%D0%B8%D0%BD%D0%B0" TargetMode="External"/><Relationship Id="rId4" Type="http://schemas.openxmlformats.org/officeDocument/2006/relationships/hyperlink" Target="http://uk.wikipedia.org/wiki/%D0%9C%D0%B5%D0%BD%D0%B5%D0%B4%D0%B6%D0%BC%D0%B5%D0%BD%D1%82" TargetMode="External"/><Relationship Id="rId9" Type="http://schemas.openxmlformats.org/officeDocument/2006/relationships/hyperlink" Target="http://uk.wikipedia.org/wiki/%D0%A0%D0%BE%D0%B7%D0%B2%D0%B8%D1%82%D0%BE%D0%B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6976" y="2654064"/>
            <a:ext cx="7772400" cy="1975104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Керівництво в системі менеджменту</a:t>
            </a:r>
            <a:endParaRPr lang="uk-UA" sz="32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6976" y="2132856"/>
            <a:ext cx="7772400" cy="1508760"/>
          </a:xfrm>
        </p:spPr>
        <p:txBody>
          <a:bodyPr>
            <a:normAutofit/>
          </a:bodyPr>
          <a:lstStyle/>
          <a:p>
            <a:r>
              <a:rPr lang="uk-UA" dirty="0"/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навіювання;</a:t>
            </a:r>
          </a:p>
          <a:p>
            <a:r>
              <a:rPr lang="uk-UA" sz="2800" dirty="0" smtClean="0"/>
              <a:t>переконання;</a:t>
            </a:r>
          </a:p>
          <a:p>
            <a:r>
              <a:rPr lang="uk-UA" sz="2800" dirty="0" smtClean="0"/>
              <a:t>прохання;</a:t>
            </a:r>
          </a:p>
          <a:p>
            <a:r>
              <a:rPr lang="uk-UA" sz="2800" dirty="0" smtClean="0"/>
              <a:t>погроза;</a:t>
            </a:r>
          </a:p>
          <a:p>
            <a:r>
              <a:rPr lang="uk-UA" sz="2800" dirty="0" smtClean="0"/>
              <a:t>підкуп;</a:t>
            </a:r>
          </a:p>
          <a:p>
            <a:r>
              <a:rPr lang="uk-UA" sz="2800" dirty="0" smtClean="0"/>
              <a:t>наказ.</a:t>
            </a:r>
          </a:p>
          <a:p>
            <a:endParaRPr lang="uk-UA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Форми впливу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48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vatit.com/upload/medialibrary/eeb/eebe9d748e672105b77064dc6ae10e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34" y="1295"/>
            <a:ext cx="9174334" cy="6880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1874" y="185551"/>
            <a:ext cx="820891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uk-UA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лідерства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-30333" y="3212975"/>
            <a:ext cx="5011572" cy="3614513"/>
          </a:xfrm>
          <a:prstGeom prst="round2DiagRect">
            <a:avLst/>
          </a:prstGeom>
          <a:solidFill>
            <a:schemeClr val="accent6">
              <a:lumMod val="60000"/>
              <a:lumOff val="40000"/>
              <a:alpha val="74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01839" y="3441669"/>
            <a:ext cx="48245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Проблема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початку ХХ ст.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дедалі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почала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привертати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себе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в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нестабільні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Проте, систематичне, цілеспрямоване і широке вивчення лідерства почалось тільки за часів Ф. </a:t>
            </a:r>
            <a:r>
              <a:rPr lang="uk-UA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Тейлора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Разом з тим, до сьогоднішнього часу так і не досягнуто повної згоди, щодо поняття лідерства і методів його вивчення.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07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14282" y="1556792"/>
            <a:ext cx="5357850" cy="489654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64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Лідерство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Англійська мова"/>
              </a:rPr>
              <a:t>англ.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400" i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Leadership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 —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реалізація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організаційного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Керівництво"/>
              </a:rPr>
              <a:t>керівництва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реалізується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топ-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Менеджмент"/>
              </a:rPr>
              <a:t>менеджментом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5" tooltip="Лідер"/>
              </a:rPr>
              <a:t>Лідерство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(але не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обмежується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розробку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бачення,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6" tooltip="Планування"/>
              </a:rPr>
              <a:t>планування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7" tooltip="Мотивування (ще не написана)"/>
              </a:rPr>
              <a:t>мотивування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8" tooltip="Організація"/>
              </a:rPr>
              <a:t>організацію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9" tooltip="Розвиток"/>
              </a:rPr>
              <a:t>розвиток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наділення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повноваженнями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спрямування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10" tooltip="Людина"/>
              </a:rPr>
              <a:t>людей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на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конкретних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11" tooltip="Ціль"/>
              </a:rPr>
              <a:t>цілей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64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Лідерство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різновид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специфікою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спрямованість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зверху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вниз, а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носієм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виступає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 одна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64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Лідерство</a:t>
            </a:r>
            <a:r>
              <a:rPr lang="ru-RU" sz="64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управлінський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статус,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соціальна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позиція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прийняттям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керівна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посада.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інтерпретація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лідерства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випливає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структурно-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функціонального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підходу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припускає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розгляд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суспільства як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складної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ієрархічно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організованої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позицій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ролей.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позицій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пов'язаних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виконанням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(ролей), і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лідера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словами, як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відзначає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Даунтон</a:t>
            </a:r>
            <a:r>
              <a:rPr lang="ru-RU" sz="64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лідерство</a:t>
            </a:r>
            <a:r>
              <a:rPr lang="ru-RU" sz="64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«становище в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здатністю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особи,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становище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займає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скеровувати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організовувати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колективну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поведінку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ru-RU" sz="6400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Лідерство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64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64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людей.</a:t>
            </a:r>
          </a:p>
          <a:p>
            <a:pPr marL="0" indent="0">
              <a:buNone/>
            </a:pP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1556792"/>
            <a:ext cx="3536372" cy="460851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dirty="0">
                <a:latin typeface="Arial Black" pitchFamily="34" charset="0"/>
              </a:rPr>
              <a:t>Поняття лідерства</a:t>
            </a:r>
            <a:endParaRPr lang="ru-RU" sz="4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1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4969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Лідерство</a:t>
            </a: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тип управлінської взаємодії, який ґрунтується на більш ефективному для даної ситуації поєднанні різних джерел влади і спрямований на спонукання людей до досягнення загальних цілей.</a:t>
            </a:r>
          </a:p>
          <a:p>
            <a:pPr algn="just"/>
            <a:r>
              <a:rPr lang="uk-UA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Лідер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особа, що має загальне визнання групи, до якої прислухаються і яка здатна вести за собою людей.</a:t>
            </a:r>
          </a:p>
          <a:p>
            <a:pPr algn="ctr"/>
            <a:r>
              <a:rPr lang="uk-UA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Вплив лідера має, як правило, два джерела:</a:t>
            </a:r>
          </a:p>
          <a:p>
            <a:pPr algn="just"/>
            <a:r>
              <a:rPr lang="uk-UA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 авторитет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(члени групи визнають лідера завдяки його положенню, досвіду, майстерності, освіті тощо);</a:t>
            </a:r>
          </a:p>
          <a:p>
            <a:pPr algn="just"/>
            <a:r>
              <a:rPr lang="uk-UA" sz="28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харизматичні властивості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(людяність, ввічливість, моральність тощо). Лідерство в організації проявляється через особливі типи взаємостосунків.</a:t>
            </a:r>
          </a:p>
        </p:txBody>
      </p:sp>
      <p:pic>
        <p:nvPicPr>
          <p:cNvPr id="2050" name="Picture 2" descr="http://www.besednizza.com/wp-content/uploads/2013/08/Liderst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10074"/>
            <a:ext cx="5904656" cy="2447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5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Заголовок 1"/>
          <p:cNvSpPr>
            <a:spLocks noGrp="1"/>
          </p:cNvSpPr>
          <p:nvPr>
            <p:ph type="title"/>
          </p:nvPr>
        </p:nvSpPr>
        <p:spPr>
          <a:xfrm>
            <a:off x="396001" y="333001"/>
            <a:ext cx="8229600" cy="1143360"/>
          </a:xfrm>
        </p:spPr>
        <p:txBody>
          <a:bodyPr/>
          <a:lstStyle/>
          <a:p>
            <a:pPr eaLnBrk="1" hangingPunct="1"/>
            <a:endParaRPr lang="ru-RU" altLang="uk-UA" b="1" dirty="0" smtClean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defTabSz="405668">
              <a:defRPr/>
            </a:pPr>
            <a:r>
              <a:rPr lang="uk-UA" dirty="0" smtClean="0"/>
              <a:t>	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Лідерство</a:t>
            </a:r>
            <a:r>
              <a:rPr lang="uk-UA" dirty="0" smtClean="0"/>
              <a:t> – це процес, який виникає, коли певний індивід впливає на групу щоб досягти спільної мети.              </a:t>
            </a:r>
          </a:p>
          <a:p>
            <a:pPr marL="0" indent="0" defTabSz="405668">
              <a:defRPr/>
            </a:pPr>
            <a:r>
              <a:rPr lang="uk-UA" dirty="0"/>
              <a:t> </a:t>
            </a:r>
            <a:r>
              <a:rPr lang="uk-UA" dirty="0" smtClean="0"/>
              <a:t>                                               </a:t>
            </a:r>
            <a:r>
              <a:rPr lang="uk-UA" sz="2812" i="1" dirty="0">
                <a:solidFill>
                  <a:schemeClr val="accent6">
                    <a:lumMod val="75000"/>
                  </a:schemeClr>
                </a:solidFill>
              </a:rPr>
              <a:t>П. </a:t>
            </a:r>
            <a:r>
              <a:rPr lang="uk-UA" sz="2812" i="1" dirty="0" err="1">
                <a:solidFill>
                  <a:schemeClr val="accent6">
                    <a:lumMod val="75000"/>
                  </a:schemeClr>
                </a:solidFill>
              </a:rPr>
              <a:t>Нортхаус</a:t>
            </a:r>
            <a:endParaRPr lang="uk-UA" sz="2812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41" y="3753360"/>
            <a:ext cx="6210720" cy="310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0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807322"/>
              </p:ext>
            </p:extLst>
          </p:nvPr>
        </p:nvGraphicFramePr>
        <p:xfrm>
          <a:off x="246322" y="1340768"/>
          <a:ext cx="8686800" cy="489654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3682">
                <a:tc>
                  <a:txBody>
                    <a:bodyPr/>
                    <a:lstStyle/>
                    <a:p>
                      <a:pPr algn="ctr"/>
                      <a:r>
                        <a:rPr lang="uk-UA" sz="2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взаємостосунків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cap="none" spc="0" dirty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2439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"Майстер - раб"</a:t>
                      </a:r>
                      <a:endParaRPr lang="uk-UA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Влада лідера абсолютна, змінити рішення лідера послідовники не в змозі (неефективне лідерство)</a:t>
                      </a:r>
                      <a:endParaRPr lang="ru-RU" sz="2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321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"Начальник - підлеглий"</a:t>
                      </a:r>
                      <a:endParaRPr lang="uk-UA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Власне управління, ґрунтується на владі посади</a:t>
                      </a:r>
                      <a:endParaRPr lang="ru-RU" sz="2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991">
                <a:tc>
                  <a:txBody>
                    <a:bodyPr/>
                    <a:lstStyle/>
                    <a:p>
                      <a:pPr algn="ctr"/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"Учасник - учасник"</a:t>
                      </a:r>
                      <a:endParaRPr lang="uk-UA" sz="2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Самоуправління</a:t>
                      </a:r>
                      <a:endParaRPr lang="uk-UA" sz="20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3216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"Лідер - послідовник"</a:t>
                      </a:r>
                      <a:endParaRPr lang="uk-UA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Ефективне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лідерство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ґрунтується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авторитеті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лідера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369530"/>
            <a:ext cx="861909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ТИПИ ВЗАЄМОСТОСУНКІВ У ЛІДЕРСТВІ</a:t>
            </a:r>
          </a:p>
        </p:txBody>
      </p:sp>
    </p:spTree>
    <p:extLst>
      <p:ext uri="{BB962C8B-B14F-4D97-AF65-F5344CB8AC3E}">
        <p14:creationId xmlns:p14="http://schemas.microsoft.com/office/powerpoint/2010/main" val="14507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1951" y="116632"/>
            <a:ext cx="91659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Моделі лідерства:</a:t>
            </a:r>
          </a:p>
          <a:p>
            <a:pPr algn="ctr"/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«Один із нас».</a:t>
            </a:r>
          </a:p>
          <a:p>
            <a:pPr marL="457200" indent="-457200">
              <a:buAutoNum type="arabicPeriod"/>
            </a:pPr>
            <a:endParaRPr lang="uk-UA" sz="2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«Кращий з нас».</a:t>
            </a:r>
          </a:p>
          <a:p>
            <a:pPr marL="457200" indent="-457200">
              <a:buAutoNum type="arabicPeriod"/>
            </a:pPr>
            <a:endParaRPr lang="uk-UA" sz="2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«Втілення чеснот».</a:t>
            </a:r>
          </a:p>
          <a:p>
            <a:pPr marL="457200" indent="-457200">
              <a:buAutoNum type="arabicPeriod"/>
            </a:pPr>
            <a:endParaRPr lang="uk-UA" sz="2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«Виправдання наших очікувань».</a:t>
            </a:r>
            <a:endParaRPr lang="uk-UA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ww.bc-club.org.ua/files/Events%20avatars/leadersh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81933"/>
            <a:ext cx="5876375" cy="2996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7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Заголовок 1"/>
          <p:cNvSpPr>
            <a:spLocks noGrp="1"/>
          </p:cNvSpPr>
          <p:nvPr>
            <p:ph type="title"/>
          </p:nvPr>
        </p:nvSpPr>
        <p:spPr>
          <a:xfrm>
            <a:off x="250561" y="870120"/>
            <a:ext cx="4403520" cy="777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uk-UA" b="1" smtClean="0">
                <a:solidFill>
                  <a:srgbClr val="002060"/>
                </a:solidFill>
              </a:rPr>
              <a:t>Дискусійні питання</a:t>
            </a:r>
            <a:endParaRPr lang="ru-RU" altLang="uk-UA" smtClean="0"/>
          </a:p>
        </p:txBody>
      </p:sp>
      <p:sp>
        <p:nvSpPr>
          <p:cNvPr id="130051" name="Объект 2"/>
          <p:cNvSpPr>
            <a:spLocks noGrp="1"/>
          </p:cNvSpPr>
          <p:nvPr>
            <p:ph idx="1"/>
          </p:nvPr>
        </p:nvSpPr>
        <p:spPr>
          <a:xfrm>
            <a:off x="180001" y="3102120"/>
            <a:ext cx="8568000" cy="3755520"/>
          </a:xfrm>
        </p:spPr>
        <p:txBody>
          <a:bodyPr/>
          <a:lstStyle/>
          <a:p>
            <a:pPr algn="ctr" eaLnBrk="1" hangingPunct="1"/>
            <a:r>
              <a:rPr lang="uk-UA" altLang="uk-UA" sz="3628"/>
              <a:t>Лідерство виникає через набір певних психологічних рис лідера чи через певний спосіб взаємодії лідера с послідовниками?</a:t>
            </a:r>
          </a:p>
          <a:p>
            <a:pPr eaLnBrk="1" hangingPunct="1"/>
            <a:endParaRPr lang="ru-RU" altLang="uk-UA" smtClean="0"/>
          </a:p>
        </p:txBody>
      </p:sp>
      <p:pic>
        <p:nvPicPr>
          <p:cNvPr id="130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561" y="361"/>
            <a:ext cx="5221440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4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021" name="Group 181"/>
          <p:cNvGraphicFramePr>
            <a:graphicFrameLocks noGrp="1"/>
          </p:cNvGraphicFramePr>
          <p:nvPr>
            <p:ph idx="4294967295"/>
          </p:nvPr>
        </p:nvGraphicFramePr>
        <p:xfrm>
          <a:off x="1" y="361"/>
          <a:ext cx="9144000" cy="6988320"/>
        </p:xfrm>
        <a:graphic>
          <a:graphicData uri="http://schemas.openxmlformats.org/drawingml/2006/table">
            <a:tbl>
              <a:tblPr/>
              <a:tblGrid>
                <a:gridCol w="1524960"/>
                <a:gridCol w="1522080"/>
                <a:gridCol w="1524960"/>
                <a:gridCol w="1524960"/>
                <a:gridCol w="1522080"/>
                <a:gridCol w="1524960"/>
              </a:tblGrid>
              <a:tr h="540000"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16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33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049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06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63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78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35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</a:rPr>
                        <a:t>Дослідження лідерських рис ХХ-ХХІ ст.</a:t>
                      </a:r>
                      <a:endParaRPr kumimoji="0" lang="ru-RU" alt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44" marR="82944" marT="41472" marB="414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3420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16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33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049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06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63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78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35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Stogdill (1948) </a:t>
                      </a:r>
                    </a:p>
                  </a:txBody>
                  <a:tcPr marL="82944" marR="82944" marT="41472" marB="414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16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33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049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06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63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78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35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Mann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(1959) </a:t>
                      </a:r>
                    </a:p>
                  </a:txBody>
                  <a:tcPr marL="82944" marR="82944" marT="41472" marB="414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16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33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049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06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63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78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35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Stogdill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(1974) </a:t>
                      </a:r>
                    </a:p>
                  </a:txBody>
                  <a:tcPr marL="82944" marR="82944" marT="41472" marB="414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16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33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049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06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63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78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35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Lord, DeVader, and Alliger (1986) </a:t>
                      </a:r>
                    </a:p>
                  </a:txBody>
                  <a:tcPr marL="82944" marR="82944" marT="41472" marB="414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16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33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049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06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63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78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35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Kirkpatrick and Locke (1991) </a:t>
                      </a:r>
                    </a:p>
                  </a:txBody>
                  <a:tcPr marL="82944" marR="82944" marT="41472" marB="414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16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33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049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06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63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78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35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Zaccaro, Kemp, and Bader (2004) </a:t>
                      </a:r>
                    </a:p>
                  </a:txBody>
                  <a:tcPr marL="82944" marR="82944" marT="41472" marB="414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62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16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33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049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06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63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78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35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</a:rPr>
                        <a:t>Інтелект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Уважність</a:t>
                      </a:r>
                      <a:endParaRPr kumimoji="0" lang="en-US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37"/>
                          </a:solidFill>
                          <a:effectLst/>
                          <a:latin typeface="Calibri" panose="020F0502020204030204" pitchFamily="34" charset="0"/>
                        </a:rPr>
                        <a:t>Прониклив.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Відповідал.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Ініціатива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</a:rPr>
                        <a:t>Наполеглив.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Впевненість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A1002"/>
                          </a:solidFill>
                          <a:effectLst/>
                          <a:latin typeface="Calibri" panose="020F0502020204030204" pitchFamily="34" charset="0"/>
                        </a:rPr>
                        <a:t>Соціабельн.</a:t>
                      </a:r>
                    </a:p>
                  </a:txBody>
                  <a:tcPr marL="82944" marR="82944" marT="41472" marB="414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16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33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049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06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63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78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35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</a:rPr>
                        <a:t>Інтелект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alibri" panose="020F0502020204030204" pitchFamily="34" charset="0"/>
                        </a:rPr>
                        <a:t>Маскулінн.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Адаптивніс.</a:t>
                      </a: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Calibri" panose="020F0502020204030204" pitchFamily="34" charset="0"/>
                        </a:rPr>
                        <a:t>Домінантн.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Calibri" panose="020F0502020204030204" pitchFamily="34" charset="0"/>
                        </a:rPr>
                        <a:t>Екстраверс.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Консерват.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44" marR="82944" marT="41472" marB="414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16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33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049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06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63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78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35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Досягнення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anose="020F0502020204030204" pitchFamily="34" charset="0"/>
                        </a:rPr>
                        <a:t>Наполеглив.</a:t>
                      </a:r>
                      <a:endParaRPr kumimoji="0" lang="en-US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A37"/>
                          </a:solidFill>
                          <a:effectLst/>
                          <a:latin typeface="Calibri" panose="020F0502020204030204" pitchFamily="34" charset="0"/>
                        </a:rPr>
                        <a:t>Прониклив.</a:t>
                      </a:r>
                      <a:endParaRPr kumimoji="0" lang="en-US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A37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Ініціатива</a:t>
                      </a:r>
                      <a:endParaRPr kumimoji="0" lang="en-US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Впевненість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Відповідал.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Кооперація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Толерантн.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Вплив</a:t>
                      </a:r>
                      <a:r>
                        <a:rPr kumimoji="0" lang="en-US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A1002"/>
                          </a:solidFill>
                          <a:effectLst/>
                          <a:latin typeface="Calibri" panose="020F0502020204030204" pitchFamily="34" charset="0"/>
                        </a:rPr>
                        <a:t>Соціабельн.</a:t>
                      </a:r>
                    </a:p>
                  </a:txBody>
                  <a:tcPr marL="82944" marR="82944" marT="41472" marB="414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16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33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049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06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63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78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35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</a:rPr>
                        <a:t>Інтелект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Calibri" panose="020F0502020204030204" pitchFamily="34" charset="0"/>
                        </a:rPr>
                        <a:t>Маскулінн.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Calibri" panose="020F0502020204030204" pitchFamily="34" charset="0"/>
                        </a:rPr>
                        <a:t>Домінантн.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44" marR="82944" marT="41472" marB="414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16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33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049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06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63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78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35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Енергія</a:t>
                      </a:r>
                      <a:r>
                        <a:rPr kumimoji="0" lang="en-US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Мотивація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Чесність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panose="020F0502020204030204" pitchFamily="34" charset="0"/>
                        </a:rPr>
                        <a:t>Впевненість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</a:rPr>
                        <a:t>Інтелект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Знання задачі</a:t>
                      </a:r>
                      <a:r>
                        <a:rPr kumimoji="0" lang="ru-RU" alt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2944" marR="82944" marT="41472" marB="414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5016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7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0033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5049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06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463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21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378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35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Calibri" panose="020F0502020204030204" pitchFamily="34" charset="0"/>
                        </a:rPr>
                        <a:t>Інтелект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Calibri" panose="020F0502020204030204" pitchFamily="34" charset="0"/>
                        </a:rPr>
                        <a:t>Екстраверс.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Свідомість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Емоційна стабільн.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Відкритість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Доброта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Calibri" panose="020F0502020204030204" pitchFamily="34" charset="0"/>
                        </a:rPr>
                        <a:t>Мотивація</a:t>
                      </a:r>
                      <a:endParaRPr kumimoji="0" lang="en-US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Соц. інтелект</a:t>
                      </a:r>
                      <a:endParaRPr kumimoji="0" lang="en-US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Самомоніт.</a:t>
                      </a:r>
                      <a:endParaRPr kumimoji="0" lang="en-US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uk-UA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Емоц.інтел.</a:t>
                      </a:r>
                      <a:endParaRPr kumimoji="0" lang="ru-RU" altLang="uk-U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Рішення проблем </a:t>
                      </a:r>
                    </a:p>
                  </a:txBody>
                  <a:tcPr marL="82944" marR="82944" marT="41472" marB="414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5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/>
          </p:cNvSpPr>
          <p:nvPr>
            <p:ph type="title" idx="4294967295"/>
          </p:nvPr>
        </p:nvSpPr>
        <p:spPr>
          <a:xfrm>
            <a:off x="456481" y="275401"/>
            <a:ext cx="5160960" cy="1716480"/>
          </a:xfrm>
        </p:spPr>
        <p:txBody>
          <a:bodyPr/>
          <a:lstStyle/>
          <a:p>
            <a:r>
              <a:rPr lang="uk-UA" altLang="uk-UA" b="1" dirty="0" smtClean="0">
                <a:solidFill>
                  <a:srgbClr val="6600CC"/>
                </a:solidFill>
              </a:rPr>
              <a:t>Результати досліджень</a:t>
            </a:r>
            <a:endParaRPr lang="ru-RU" altLang="uk-UA" b="1" dirty="0" smtClean="0">
              <a:solidFill>
                <a:srgbClr val="6600CC"/>
              </a:solidFill>
            </a:endParaRPr>
          </a:p>
        </p:txBody>
      </p:sp>
      <p:sp>
        <p:nvSpPr>
          <p:cNvPr id="138243" name="Rectangle 3"/>
          <p:cNvSpPr>
            <a:spLocks noGrp="1"/>
          </p:cNvSpPr>
          <p:nvPr>
            <p:ph type="body" idx="4294967295"/>
          </p:nvPr>
        </p:nvSpPr>
        <p:spPr>
          <a:xfrm>
            <a:off x="326881" y="2449801"/>
            <a:ext cx="8425440" cy="440784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uk-UA" alt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виявили, що високоякісні стосунки між лідером та послідовниками приводять до: </a:t>
            </a:r>
          </a:p>
          <a:p>
            <a:pPr>
              <a:lnSpc>
                <a:spcPct val="90000"/>
              </a:lnSpc>
            </a:pPr>
            <a:r>
              <a:rPr lang="uk-UA" altLang="uk-UA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меншої плинності кадрів, кращої якості роботи, високої частоти кар’єрних просувань як (для лідера так і для послідовників), більшої відповідальності в організаціях, більшої кількості цікавих проектів, кращої лояльності, більшої уваги та підтримки з боку лідера, більшої участі у прийнятті рішень та делегування повноважень.</a:t>
            </a:r>
          </a:p>
          <a:p>
            <a:pPr>
              <a:lnSpc>
                <a:spcPct val="90000"/>
              </a:lnSpc>
            </a:pPr>
            <a:r>
              <a:rPr lang="ru-RU" alt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Graen</a:t>
            </a:r>
            <a:r>
              <a:rPr lang="ru-RU" alt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ru-RU" alt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Uhl-Bien</a:t>
            </a:r>
            <a:r>
              <a:rPr lang="ru-RU" alt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1995; </a:t>
            </a:r>
            <a:r>
              <a:rPr lang="ru-RU" alt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Liden</a:t>
            </a:r>
            <a:r>
              <a:rPr lang="ru-RU" alt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Wayne</a:t>
            </a:r>
            <a:r>
              <a:rPr lang="ru-RU" alt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ru-RU" alt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Stilwell</a:t>
            </a:r>
            <a:r>
              <a:rPr lang="ru-RU" alt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1993.</a:t>
            </a:r>
          </a:p>
        </p:txBody>
      </p:sp>
      <p:pic>
        <p:nvPicPr>
          <p:cNvPr id="13824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161" y="361"/>
            <a:ext cx="3399840" cy="228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8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43" y="0"/>
            <a:ext cx="81439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755576" y="764704"/>
            <a:ext cx="7128792" cy="5328592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лідерства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лідерства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Стилі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керівництва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Прийоми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керівництва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>
            <a:spLocks noGrp="1"/>
          </p:cNvSpPr>
          <p:nvPr>
            <p:ph type="title"/>
          </p:nvPr>
        </p:nvSpPr>
        <p:spPr>
          <a:xfrm>
            <a:off x="250561" y="870120"/>
            <a:ext cx="4403520" cy="777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uk-UA" b="1" smtClean="0">
                <a:solidFill>
                  <a:srgbClr val="002060"/>
                </a:solidFill>
              </a:rPr>
              <a:t>Дискусійні питання</a:t>
            </a:r>
            <a:endParaRPr lang="ru-RU" altLang="uk-UA" smtClean="0"/>
          </a:p>
        </p:txBody>
      </p:sp>
      <p:sp>
        <p:nvSpPr>
          <p:cNvPr id="142339" name="Объект 2"/>
          <p:cNvSpPr>
            <a:spLocks noGrp="1"/>
          </p:cNvSpPr>
          <p:nvPr>
            <p:ph idx="1"/>
          </p:nvPr>
        </p:nvSpPr>
        <p:spPr>
          <a:xfrm>
            <a:off x="180001" y="3364201"/>
            <a:ext cx="8568000" cy="3493440"/>
          </a:xfrm>
        </p:spPr>
        <p:txBody>
          <a:bodyPr/>
          <a:lstStyle/>
          <a:p>
            <a:pPr marL="0" indent="0" algn="ctr">
              <a:buNone/>
            </a:pPr>
            <a:r>
              <a:rPr lang="uk-UA" altLang="uk-UA" sz="3991" dirty="0">
                <a:solidFill>
                  <a:srgbClr val="0070C0"/>
                </a:solidFill>
              </a:rPr>
              <a:t>Лідером стає людина, яку призначають на цю роль, або яка займає цю роль спонтанно?</a:t>
            </a:r>
          </a:p>
          <a:p>
            <a:pPr marL="0" indent="0">
              <a:buNone/>
            </a:pPr>
            <a:endParaRPr lang="ru-RU" altLang="uk-UA" dirty="0" smtClean="0"/>
          </a:p>
        </p:txBody>
      </p:sp>
      <p:pic>
        <p:nvPicPr>
          <p:cNvPr id="142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561" y="361"/>
            <a:ext cx="5221440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1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01" y="115561"/>
            <a:ext cx="8928000" cy="102672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uk-UA" b="1" dirty="0" smtClean="0">
                <a:solidFill>
                  <a:srgbClr val="0070C0"/>
                </a:solidFill>
              </a:rPr>
              <a:t>«Встановлене» або «спонтанне» лідерство?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1485001"/>
            <a:ext cx="4464481" cy="537264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uk-UA" sz="2358" dirty="0">
                <a:solidFill>
                  <a:srgbClr val="FF0000"/>
                </a:solidFill>
              </a:rPr>
              <a:t>Лідерство, що базується на занятті посади в організації</a:t>
            </a:r>
          </a:p>
          <a:p>
            <a:pPr marL="0" indent="0">
              <a:buNone/>
              <a:defRPr/>
            </a:pPr>
            <a:endParaRPr lang="uk-UA" sz="2358" dirty="0">
              <a:solidFill>
                <a:srgbClr val="FF0000"/>
              </a:solidFill>
            </a:endParaRPr>
          </a:p>
          <a:p>
            <a:pPr marL="341372" indent="-341372">
              <a:defRPr/>
            </a:pPr>
            <a:r>
              <a:rPr lang="uk-UA" sz="2358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Менеджери підприємств;</a:t>
            </a:r>
          </a:p>
          <a:p>
            <a:pPr marL="341372" indent="-341372">
              <a:defRPr/>
            </a:pPr>
            <a:r>
              <a:rPr lang="uk-UA" sz="2358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 відділів/кафедр/підрозділів;</a:t>
            </a:r>
          </a:p>
          <a:p>
            <a:pPr marL="341372" indent="-341372">
              <a:defRPr/>
            </a:pPr>
            <a:r>
              <a:rPr lang="uk-UA" sz="2358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Адміністратори;</a:t>
            </a:r>
          </a:p>
          <a:p>
            <a:pPr marL="341372" indent="-341372">
              <a:defRPr/>
            </a:pPr>
            <a:r>
              <a:rPr lang="uk-UA" sz="2358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Головні/провідні інженери, бухгалтери і т.п.</a:t>
            </a:r>
          </a:p>
          <a:p>
            <a:pPr marL="341372" indent="-341372">
              <a:defRPr/>
            </a:pPr>
            <a:r>
              <a:rPr lang="uk-UA" sz="2358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Вони не завжди є справжніми лідерами.</a:t>
            </a:r>
          </a:p>
          <a:p>
            <a:pPr marL="341372" indent="-341372"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88001" y="1341001"/>
            <a:ext cx="4105440" cy="5171881"/>
          </a:xfrm>
          <a:prstGeom prst="rect">
            <a:avLst/>
          </a:prstGeom>
          <a:noFill/>
        </p:spPr>
        <p:txBody>
          <a:bodyPr lIns="91007" tIns="45506" rIns="91007" bIns="45506">
            <a:spAutoFit/>
          </a:bodyPr>
          <a:lstStyle/>
          <a:p>
            <a:pPr defTabSz="910333">
              <a:defRPr/>
            </a:pPr>
            <a:r>
              <a:rPr lang="uk-UA" sz="2358" dirty="0">
                <a:solidFill>
                  <a:srgbClr val="00B050"/>
                </a:solidFill>
                <a:latin typeface="Calibri"/>
              </a:rPr>
              <a:t>Коли людину сприймають як найбільш впливову в групі/організації незалежно від посади</a:t>
            </a:r>
          </a:p>
          <a:p>
            <a:pPr marL="341336" indent="-341336" defTabSz="910333">
              <a:buFont typeface="Arial" pitchFamily="34" charset="0"/>
              <a:buChar char="•"/>
              <a:defRPr/>
            </a:pPr>
            <a:r>
              <a:rPr lang="uk-UA" sz="2358" b="1" dirty="0">
                <a:solidFill>
                  <a:prstClr val="black"/>
                </a:solidFill>
                <a:latin typeface="Calibri"/>
              </a:rPr>
              <a:t>Коли члени організації приймають та підтримують  поведінку індивіда;</a:t>
            </a:r>
          </a:p>
          <a:p>
            <a:pPr marL="341336" indent="-341336" defTabSz="910333">
              <a:buFont typeface="Arial" pitchFamily="34" charset="0"/>
              <a:buChar char="•"/>
              <a:defRPr/>
            </a:pPr>
            <a:r>
              <a:rPr lang="uk-UA" sz="2358" b="1" dirty="0">
                <a:solidFill>
                  <a:prstClr val="black"/>
                </a:solidFill>
                <a:latin typeface="Calibri"/>
              </a:rPr>
              <a:t>Виникає через тривалий період комунікації;</a:t>
            </a:r>
          </a:p>
          <a:p>
            <a:pPr marL="341336" indent="-341336" defTabSz="910333">
              <a:buFont typeface="Arial" pitchFamily="34" charset="0"/>
              <a:buChar char="•"/>
              <a:defRPr/>
            </a:pPr>
            <a:r>
              <a:rPr lang="uk-UA" sz="2358" b="1" dirty="0" smtClean="0">
                <a:solidFill>
                  <a:prstClr val="black"/>
                </a:solidFill>
                <a:latin typeface="Calibri"/>
              </a:rPr>
              <a:t>Інформований</a:t>
            </a:r>
            <a:r>
              <a:rPr lang="uk-UA" sz="2358" b="1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marL="341336" indent="-341336" defTabSz="910333">
              <a:buFont typeface="Arial" pitchFamily="34" charset="0"/>
              <a:buChar char="•"/>
              <a:defRPr/>
            </a:pPr>
            <a:r>
              <a:rPr lang="uk-UA" sz="2358" b="1" dirty="0">
                <a:solidFill>
                  <a:prstClr val="black"/>
                </a:solidFill>
                <a:latin typeface="Calibri"/>
              </a:rPr>
              <a:t>Враховує думки інших;</a:t>
            </a:r>
          </a:p>
          <a:p>
            <a:pPr marL="341336" indent="-341336" defTabSz="910333">
              <a:buFont typeface="Arial" pitchFamily="34" charset="0"/>
              <a:buChar char="•"/>
              <a:defRPr/>
            </a:pPr>
            <a:r>
              <a:rPr lang="uk-UA" sz="2358" b="1" dirty="0">
                <a:solidFill>
                  <a:prstClr val="black"/>
                </a:solidFill>
                <a:latin typeface="Calibri"/>
              </a:rPr>
              <a:t>Ініціює нові ідеї;</a:t>
            </a:r>
          </a:p>
          <a:p>
            <a:pPr marL="341336" indent="-341336" defTabSz="910333">
              <a:buFont typeface="Arial" pitchFamily="34" charset="0"/>
              <a:buChar char="•"/>
              <a:defRPr/>
            </a:pPr>
            <a:r>
              <a:rPr lang="uk-UA" sz="2358" b="1" dirty="0">
                <a:solidFill>
                  <a:prstClr val="black"/>
                </a:solidFill>
                <a:latin typeface="Calibri"/>
              </a:rPr>
              <a:t>Твердий, але не ригідний.</a:t>
            </a:r>
            <a:r>
              <a:rPr lang="uk-UA" sz="2358" dirty="0">
                <a:solidFill>
                  <a:prstClr val="black"/>
                </a:solidFill>
                <a:latin typeface="Calibri"/>
              </a:rPr>
              <a:t> </a:t>
            </a:r>
            <a:endParaRPr lang="ru-RU" sz="2358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11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altLang="uk-UA" b="1" smtClean="0">
                <a:solidFill>
                  <a:srgbClr val="D2803C"/>
                </a:solidFill>
              </a:rPr>
              <a:t>Центральні лідерські риси</a:t>
            </a:r>
            <a:endParaRPr lang="ru-RU" altLang="uk-UA" b="1" smtClean="0">
              <a:solidFill>
                <a:srgbClr val="D2803C"/>
              </a:solidFill>
            </a:endParaRPr>
          </a:p>
        </p:txBody>
      </p:sp>
      <p:sp>
        <p:nvSpPr>
          <p:cNvPr id="1341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4809" indent="-604809">
              <a:buFont typeface="Arial" panose="020B0604020202020204" pitchFamily="34" charset="0"/>
              <a:buAutoNum type="arabicPeriod"/>
            </a:pPr>
            <a:r>
              <a:rPr lang="uk-UA" altLang="uk-UA" dirty="0" smtClean="0"/>
              <a:t>Інтелект</a:t>
            </a:r>
          </a:p>
          <a:p>
            <a:pPr marL="604809" indent="-604809">
              <a:buFont typeface="Arial" panose="020B0604020202020204" pitchFamily="34" charset="0"/>
              <a:buAutoNum type="arabicPeriod"/>
            </a:pPr>
            <a:r>
              <a:rPr lang="uk-UA" altLang="uk-UA" dirty="0" smtClean="0"/>
              <a:t>Впевненість у собі</a:t>
            </a:r>
          </a:p>
          <a:p>
            <a:pPr marL="604809" indent="-604809">
              <a:buFont typeface="Arial" panose="020B0604020202020204" pitchFamily="34" charset="0"/>
              <a:buAutoNum type="arabicPeriod"/>
            </a:pPr>
            <a:r>
              <a:rPr lang="uk-UA" altLang="uk-UA" dirty="0" smtClean="0"/>
              <a:t>Цілеспрямованість (спрямованість на результат, ініціативність, наполегливість, домінантність, енергія)</a:t>
            </a:r>
          </a:p>
          <a:p>
            <a:pPr marL="604809" indent="-604809">
              <a:buFont typeface="Arial" panose="020B0604020202020204" pitchFamily="34" charset="0"/>
              <a:buAutoNum type="arabicPeriod"/>
            </a:pPr>
            <a:r>
              <a:rPr lang="uk-UA" altLang="uk-UA" dirty="0" smtClean="0"/>
              <a:t>Чесність</a:t>
            </a:r>
          </a:p>
          <a:p>
            <a:pPr marL="604809" indent="-604809">
              <a:buFont typeface="Arial" panose="020B0604020202020204" pitchFamily="34" charset="0"/>
              <a:buAutoNum type="arabicPeriod"/>
            </a:pPr>
            <a:r>
              <a:rPr lang="uk-UA" altLang="uk-UA" dirty="0" err="1" smtClean="0"/>
              <a:t>Соціабельність</a:t>
            </a:r>
            <a:r>
              <a:rPr lang="ru-RU" altLang="uk-UA" dirty="0" smtClean="0"/>
              <a:t> </a:t>
            </a:r>
          </a:p>
        </p:txBody>
      </p:sp>
      <p:pic>
        <p:nvPicPr>
          <p:cNvPr id="1341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321" y="4356361"/>
            <a:ext cx="4440960" cy="250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3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Заголовок 1"/>
          <p:cNvSpPr>
            <a:spLocks noGrp="1"/>
          </p:cNvSpPr>
          <p:nvPr>
            <p:ph type="title"/>
          </p:nvPr>
        </p:nvSpPr>
        <p:spPr>
          <a:xfrm>
            <a:off x="250561" y="870120"/>
            <a:ext cx="4403520" cy="777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uk-UA" b="1" smtClean="0">
                <a:solidFill>
                  <a:srgbClr val="002060"/>
                </a:solidFill>
              </a:rPr>
              <a:t>Дискусійні питання</a:t>
            </a:r>
            <a:endParaRPr lang="ru-RU" altLang="uk-UA" smtClean="0"/>
          </a:p>
        </p:txBody>
      </p:sp>
      <p:sp>
        <p:nvSpPr>
          <p:cNvPr id="144387" name="Объект 2"/>
          <p:cNvSpPr>
            <a:spLocks noGrp="1"/>
          </p:cNvSpPr>
          <p:nvPr>
            <p:ph idx="1"/>
          </p:nvPr>
        </p:nvSpPr>
        <p:spPr>
          <a:xfrm>
            <a:off x="180001" y="3297960"/>
            <a:ext cx="8568000" cy="3559680"/>
          </a:xfrm>
        </p:spPr>
        <p:txBody>
          <a:bodyPr/>
          <a:lstStyle/>
          <a:p>
            <a:pPr marL="0" indent="0" algn="ctr">
              <a:buNone/>
            </a:pPr>
            <a:r>
              <a:rPr lang="uk-UA" altLang="uk-UA" sz="3991"/>
              <a:t>Чи дорівнює лідерство владі?</a:t>
            </a:r>
          </a:p>
        </p:txBody>
      </p:sp>
      <p:pic>
        <p:nvPicPr>
          <p:cNvPr id="144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561" y="361"/>
            <a:ext cx="5221440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2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30721" y="5394600"/>
            <a:ext cx="4767840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633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uk-UA" b="1" dirty="0" smtClean="0">
                <a:solidFill>
                  <a:srgbClr val="002060"/>
                </a:solidFill>
              </a:rPr>
              <a:t>Співвідношення лідерства та влади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8484" name="Объект 2"/>
          <p:cNvSpPr>
            <a:spLocks noGrp="1"/>
          </p:cNvSpPr>
          <p:nvPr>
            <p:ph idx="1"/>
          </p:nvPr>
        </p:nvSpPr>
        <p:spPr>
          <a:xfrm>
            <a:off x="456481" y="1600201"/>
            <a:ext cx="3899520" cy="4852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uk-UA" altLang="uk-UA" smtClean="0">
                <a:solidFill>
                  <a:srgbClr val="FF0000"/>
                </a:solidFill>
              </a:rPr>
              <a:t>Встановлене (офіційне, формальне) лідерство базується на: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altLang="uk-UA" sz="2993"/>
              <a:t>Законодавчій владі;</a:t>
            </a:r>
          </a:p>
          <a:p>
            <a:pPr marL="0" indent="0">
              <a:lnSpc>
                <a:spcPct val="90000"/>
              </a:lnSpc>
            </a:pPr>
            <a:r>
              <a:rPr lang="uk-UA" altLang="uk-UA" sz="2993"/>
              <a:t>Владі-примусі;</a:t>
            </a:r>
          </a:p>
          <a:p>
            <a:pPr marL="0" indent="0">
              <a:lnSpc>
                <a:spcPct val="90000"/>
              </a:lnSpc>
            </a:pPr>
            <a:r>
              <a:rPr lang="uk-UA" altLang="uk-UA" sz="2993"/>
              <a:t>Владі, яка використовує нагороди.</a:t>
            </a:r>
          </a:p>
          <a:p>
            <a:pPr marL="0" indent="0">
              <a:lnSpc>
                <a:spcPct val="90000"/>
              </a:lnSpc>
            </a:pPr>
            <a:endParaRPr lang="ru-RU" altLang="uk-UA" sz="2721"/>
          </a:p>
        </p:txBody>
      </p:sp>
      <p:sp>
        <p:nvSpPr>
          <p:cNvPr id="148485" name="TextBox 3"/>
          <p:cNvSpPr txBox="1">
            <a:spLocks noChangeArrowheads="1"/>
          </p:cNvSpPr>
          <p:nvPr/>
        </p:nvSpPr>
        <p:spPr bwMode="auto">
          <a:xfrm>
            <a:off x="5364001" y="1557001"/>
            <a:ext cx="3312000" cy="342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75" tIns="45539" rIns="91075" bIns="45539">
            <a:spAutoFit/>
          </a:bodyPr>
          <a:lstStyle>
            <a:lvl1pPr defTabSz="1003300"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0330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033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033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033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03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03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03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03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3175">
                <a:solidFill>
                  <a:srgbClr val="00B050"/>
                </a:solidFill>
                <a:cs typeface="Arial" panose="020B0604020202020204" pitchFamily="34" charset="0"/>
              </a:rPr>
              <a:t>Спонтанне (персональне) лідерство базується  на: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3175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uk-UA" altLang="uk-UA" sz="2903">
                <a:solidFill>
                  <a:srgbClr val="000000"/>
                </a:solidFill>
                <a:cs typeface="Arial" panose="020B0604020202020204" pitchFamily="34" charset="0"/>
              </a:rPr>
              <a:t>Референтній владі;</a:t>
            </a:r>
          </a:p>
          <a:p>
            <a:pPr eaLnBrk="1" hangingPunct="1">
              <a:spcBef>
                <a:spcPct val="0"/>
              </a:spcBef>
            </a:pPr>
            <a:r>
              <a:rPr lang="uk-UA" altLang="uk-UA" sz="2903">
                <a:solidFill>
                  <a:srgbClr val="000000"/>
                </a:solidFill>
                <a:cs typeface="Arial" panose="020B0604020202020204" pitchFamily="34" charset="0"/>
              </a:rPr>
              <a:t>Експертній владі.</a:t>
            </a:r>
            <a:endParaRPr lang="ru-RU" altLang="uk-UA" sz="2903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8486" name="TextBox 2"/>
          <p:cNvSpPr txBox="1">
            <a:spLocks noChangeArrowheads="1"/>
          </p:cNvSpPr>
          <p:nvPr/>
        </p:nvSpPr>
        <p:spPr bwMode="auto">
          <a:xfrm>
            <a:off x="3461761" y="5394601"/>
            <a:ext cx="4756320" cy="143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17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Інформаційна та екологічна влада можуть бути ресурсами як для встановленого, так і для спонтанного лідерства.</a:t>
            </a:r>
            <a:endParaRPr lang="ru-RU" altLang="uk-UA" sz="2177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Заголовок 1"/>
          <p:cNvSpPr>
            <a:spLocks noGrp="1"/>
          </p:cNvSpPr>
          <p:nvPr>
            <p:ph type="title"/>
          </p:nvPr>
        </p:nvSpPr>
        <p:spPr>
          <a:xfrm>
            <a:off x="250561" y="423721"/>
            <a:ext cx="4403520" cy="1224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uk-UA" b="1" smtClean="0">
                <a:solidFill>
                  <a:srgbClr val="002060"/>
                </a:solidFill>
              </a:rPr>
              <a:t>Дискусійні питання</a:t>
            </a:r>
            <a:endParaRPr lang="ru-RU" altLang="uk-UA" smtClean="0"/>
          </a:p>
        </p:txBody>
      </p:sp>
      <p:sp>
        <p:nvSpPr>
          <p:cNvPr id="125955" name="Объект 2"/>
          <p:cNvSpPr>
            <a:spLocks noGrp="1"/>
          </p:cNvSpPr>
          <p:nvPr>
            <p:ph idx="1"/>
          </p:nvPr>
        </p:nvSpPr>
        <p:spPr>
          <a:xfrm>
            <a:off x="180001" y="1991881"/>
            <a:ext cx="8568000" cy="486576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uk-UA" sz="3991" dirty="0">
                <a:solidFill>
                  <a:srgbClr val="7030A0"/>
                </a:solidFill>
              </a:rPr>
              <a:t>Чи дорівнює лідерство примусу?</a:t>
            </a:r>
          </a:p>
          <a:p>
            <a:pPr marL="0" indent="0" algn="just">
              <a:buNone/>
              <a:defRPr/>
            </a:pPr>
            <a:r>
              <a:rPr lang="uk-UA" sz="2540" dirty="0"/>
              <a:t>Примус передбачає застосування сили, щоб добитися чогось від інших. Під примусом розуміється змушення інших робити щось проти їх волі.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888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uk-UA" b="1" smtClean="0">
                <a:solidFill>
                  <a:srgbClr val="002060"/>
                </a:solidFill>
              </a:rPr>
              <a:t>Чи дорівнює лідерство примусу?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561" y="1600201"/>
            <a:ext cx="3961440" cy="4525920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Лідерство-примус (деструктивне):</a:t>
            </a:r>
          </a:p>
          <a:p>
            <a:pPr marL="341798" indent="-341798">
              <a:defRPr/>
            </a:pPr>
            <a:r>
              <a:rPr lang="uk-UA" dirty="0" smtClean="0"/>
              <a:t>Залякування;</a:t>
            </a:r>
          </a:p>
          <a:p>
            <a:pPr marL="341798" indent="-341798">
              <a:defRPr/>
            </a:pPr>
            <a:r>
              <a:rPr lang="uk-UA" dirty="0" smtClean="0"/>
              <a:t>Маніпуляції;</a:t>
            </a:r>
          </a:p>
          <a:p>
            <a:pPr marL="341798" indent="-341798">
              <a:defRPr/>
            </a:pPr>
            <a:r>
              <a:rPr lang="uk-UA" dirty="0" smtClean="0"/>
              <a:t>Покарання;</a:t>
            </a:r>
          </a:p>
          <a:p>
            <a:pPr marL="341798" indent="-341798">
              <a:defRPr/>
            </a:pPr>
            <a:r>
              <a:rPr lang="uk-UA" dirty="0" smtClean="0"/>
              <a:t>Їде в розріз з інтересами групи;</a:t>
            </a:r>
          </a:p>
          <a:p>
            <a:pPr marL="341798" indent="-341798">
              <a:defRPr/>
            </a:pPr>
            <a:r>
              <a:rPr lang="uk-UA" dirty="0" smtClean="0"/>
              <a:t>Лідер експлуатує групу на власну користь;</a:t>
            </a:r>
          </a:p>
          <a:p>
            <a:pPr marL="341798" indent="-341798">
              <a:defRPr/>
            </a:pPr>
            <a:r>
              <a:rPr lang="uk-UA" dirty="0" smtClean="0"/>
              <a:t>Породжує нестабільність групи.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1361" y="1603081"/>
            <a:ext cx="4701600" cy="4852234"/>
          </a:xfrm>
          <a:prstGeom prst="rect">
            <a:avLst/>
          </a:prstGeom>
          <a:noFill/>
        </p:spPr>
        <p:txBody>
          <a:bodyPr lIns="91124" tIns="45565" rIns="91124" bIns="45565">
            <a:spAutoFit/>
          </a:bodyPr>
          <a:lstStyle/>
          <a:p>
            <a:pPr defTabSz="911466">
              <a:defRPr/>
            </a:pPr>
            <a:r>
              <a:rPr lang="uk-UA" sz="2812" dirty="0">
                <a:solidFill>
                  <a:srgbClr val="00B050"/>
                </a:solidFill>
                <a:latin typeface="Calibri"/>
              </a:rPr>
              <a:t>Справжнє лідерство:</a:t>
            </a:r>
          </a:p>
          <a:p>
            <a:pPr marL="455683" indent="-455683" defTabSz="911466">
              <a:buFont typeface="Arial" pitchFamily="34" charset="0"/>
              <a:buChar char="•"/>
              <a:defRPr/>
            </a:pPr>
            <a:r>
              <a:rPr lang="uk-UA" sz="2812" dirty="0">
                <a:solidFill>
                  <a:prstClr val="black"/>
                </a:solidFill>
                <a:latin typeface="Calibri"/>
              </a:rPr>
              <a:t>Спрямоване на спільні з групою цілі;</a:t>
            </a:r>
          </a:p>
          <a:p>
            <a:pPr marL="455683" indent="-455683" defTabSz="911466">
              <a:buFont typeface="Arial" pitchFamily="34" charset="0"/>
              <a:buChar char="•"/>
              <a:defRPr/>
            </a:pPr>
            <a:r>
              <a:rPr lang="uk-UA" sz="2812" dirty="0">
                <a:solidFill>
                  <a:prstClr val="black"/>
                </a:solidFill>
                <a:latin typeface="Calibri"/>
              </a:rPr>
              <a:t>Використовує позитивні стимули;</a:t>
            </a:r>
          </a:p>
          <a:p>
            <a:pPr marL="455683" indent="-455683" defTabSz="911466">
              <a:buFont typeface="Arial" pitchFamily="34" charset="0"/>
              <a:buChar char="•"/>
              <a:defRPr/>
            </a:pPr>
            <a:r>
              <a:rPr lang="uk-UA" sz="2812" dirty="0">
                <a:solidFill>
                  <a:prstClr val="black"/>
                </a:solidFill>
                <a:latin typeface="Calibri"/>
              </a:rPr>
              <a:t>Не зловживає негативними стимулами;</a:t>
            </a:r>
          </a:p>
          <a:p>
            <a:pPr marL="455683" indent="-455683" defTabSz="911466">
              <a:buFont typeface="Arial" pitchFamily="34" charset="0"/>
              <a:buChar char="•"/>
              <a:defRPr/>
            </a:pPr>
            <a:r>
              <a:rPr lang="uk-UA" sz="2812" dirty="0">
                <a:solidFill>
                  <a:prstClr val="black"/>
                </a:solidFill>
                <a:latin typeface="Calibri"/>
              </a:rPr>
              <a:t>Лідер бере на себе значне навантаження замість експлуатації інших;</a:t>
            </a:r>
          </a:p>
          <a:p>
            <a:pPr marL="455683" indent="-455683" defTabSz="911466">
              <a:buFont typeface="Arial" pitchFamily="34" charset="0"/>
              <a:buChar char="•"/>
              <a:defRPr/>
            </a:pPr>
            <a:r>
              <a:rPr lang="uk-UA" sz="2812" dirty="0">
                <a:solidFill>
                  <a:prstClr val="black"/>
                </a:solidFill>
                <a:latin typeface="Calibri"/>
              </a:rPr>
              <a:t>Породжує єдність групи.</a:t>
            </a:r>
            <a:endParaRPr lang="ru-RU" sz="2812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57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Заголовок 1"/>
          <p:cNvSpPr>
            <a:spLocks noGrp="1"/>
          </p:cNvSpPr>
          <p:nvPr>
            <p:ph type="title"/>
          </p:nvPr>
        </p:nvSpPr>
        <p:spPr>
          <a:xfrm>
            <a:off x="250561" y="870120"/>
            <a:ext cx="4403520" cy="777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uk-UA" b="1" smtClean="0">
                <a:solidFill>
                  <a:srgbClr val="002060"/>
                </a:solidFill>
              </a:rPr>
              <a:t>Дискусійні питання</a:t>
            </a:r>
            <a:endParaRPr lang="ru-RU" altLang="uk-UA" smtClean="0"/>
          </a:p>
        </p:txBody>
      </p:sp>
      <p:sp>
        <p:nvSpPr>
          <p:cNvPr id="151555" name="Объект 2"/>
          <p:cNvSpPr>
            <a:spLocks noGrp="1"/>
          </p:cNvSpPr>
          <p:nvPr>
            <p:ph idx="1"/>
          </p:nvPr>
        </p:nvSpPr>
        <p:spPr>
          <a:xfrm>
            <a:off x="195841" y="2971081"/>
            <a:ext cx="8568000" cy="3886560"/>
          </a:xfrm>
        </p:spPr>
        <p:txBody>
          <a:bodyPr/>
          <a:lstStyle/>
          <a:p>
            <a:pPr marL="0" indent="0" algn="ctr">
              <a:buNone/>
            </a:pPr>
            <a:r>
              <a:rPr lang="uk-UA" altLang="uk-UA" sz="3991"/>
              <a:t>Чи лідерство та менеджмент – одне і те саме?</a:t>
            </a:r>
            <a:endParaRPr lang="ru-RU" altLang="uk-UA" sz="3991"/>
          </a:p>
        </p:txBody>
      </p:sp>
      <p:pic>
        <p:nvPicPr>
          <p:cNvPr id="151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561" y="361"/>
            <a:ext cx="5221440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6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01" y="361"/>
            <a:ext cx="9036000" cy="114336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uk-UA" b="1" dirty="0" smtClean="0">
                <a:solidFill>
                  <a:srgbClr val="7030A0"/>
                </a:solidFill>
              </a:rPr>
              <a:t>Розбіжності менеджменту та лідерства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52579" name="Объект 2"/>
          <p:cNvSpPr>
            <a:spLocks noGrp="1"/>
          </p:cNvSpPr>
          <p:nvPr>
            <p:ph idx="1"/>
          </p:nvPr>
        </p:nvSpPr>
        <p:spPr>
          <a:xfrm>
            <a:off x="250560" y="981001"/>
            <a:ext cx="4619520" cy="52574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altLang="uk-UA" sz="2268" b="1">
                <a:solidFill>
                  <a:srgbClr val="FF0000"/>
                </a:solidFill>
              </a:rPr>
              <a:t>Менеджмент створює порядок та стабільність</a:t>
            </a:r>
          </a:p>
          <a:p>
            <a:pPr marL="0" indent="0">
              <a:buNone/>
            </a:pPr>
            <a:r>
              <a:rPr lang="uk-UA" altLang="uk-UA" sz="2268" b="1">
                <a:solidFill>
                  <a:srgbClr val="002060"/>
                </a:solidFill>
              </a:rPr>
              <a:t>Планування та розподіл ресурсів</a:t>
            </a:r>
            <a:endParaRPr lang="en-US" altLang="uk-UA" sz="2268" b="1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uk-UA" sz="2268"/>
              <a:t>• </a:t>
            </a:r>
            <a:r>
              <a:rPr lang="uk-UA" altLang="uk-UA" sz="2268"/>
              <a:t>Встановлює порядок денний</a:t>
            </a:r>
            <a:endParaRPr lang="en-US" altLang="uk-UA" sz="2268"/>
          </a:p>
          <a:p>
            <a:pPr marL="0" indent="0">
              <a:buNone/>
            </a:pPr>
            <a:r>
              <a:rPr lang="en-US" altLang="uk-UA" sz="2268"/>
              <a:t>• </a:t>
            </a:r>
            <a:r>
              <a:rPr lang="uk-UA" altLang="uk-UA" sz="2268"/>
              <a:t>Встановлює терміни</a:t>
            </a:r>
            <a:endParaRPr lang="en-US" altLang="uk-UA" sz="2268"/>
          </a:p>
          <a:p>
            <a:pPr marL="0" indent="0">
              <a:buNone/>
            </a:pPr>
            <a:r>
              <a:rPr lang="en-US" altLang="uk-UA" sz="2268"/>
              <a:t>• </a:t>
            </a:r>
            <a:r>
              <a:rPr lang="uk-UA" altLang="uk-UA" sz="2268"/>
              <a:t>Розподіляє ресурси</a:t>
            </a:r>
            <a:endParaRPr lang="en-US" altLang="uk-UA" sz="2268"/>
          </a:p>
          <a:p>
            <a:pPr marL="0" indent="0">
              <a:buNone/>
            </a:pPr>
            <a:r>
              <a:rPr lang="uk-UA" altLang="uk-UA" sz="2268" b="1">
                <a:solidFill>
                  <a:srgbClr val="002060"/>
                </a:solidFill>
              </a:rPr>
              <a:t>Організація та працевлаштування</a:t>
            </a:r>
            <a:endParaRPr lang="en-US" altLang="uk-UA" sz="2268" b="1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uk-UA" sz="2268"/>
              <a:t>• </a:t>
            </a:r>
            <a:r>
              <a:rPr lang="uk-UA" altLang="uk-UA" sz="2268"/>
              <a:t>Забезпечує структуру</a:t>
            </a:r>
            <a:endParaRPr lang="en-US" altLang="uk-UA" sz="2268"/>
          </a:p>
          <a:p>
            <a:pPr marL="0" indent="0">
              <a:buNone/>
            </a:pPr>
            <a:r>
              <a:rPr lang="en-US" altLang="uk-UA" sz="2268"/>
              <a:t>• </a:t>
            </a:r>
            <a:r>
              <a:rPr lang="uk-UA" altLang="uk-UA" sz="2268"/>
              <a:t>Робить робочі місця/посади</a:t>
            </a:r>
            <a:endParaRPr lang="en-US" altLang="uk-UA" sz="2268"/>
          </a:p>
          <a:p>
            <a:pPr marL="0" indent="0">
              <a:buNone/>
            </a:pPr>
            <a:r>
              <a:rPr lang="en-US" altLang="uk-UA" sz="2268"/>
              <a:t>• </a:t>
            </a:r>
            <a:r>
              <a:rPr lang="uk-UA" altLang="uk-UA" sz="2268"/>
              <a:t>Встановлює правила і процедури</a:t>
            </a:r>
          </a:p>
          <a:p>
            <a:pPr marL="0" indent="0">
              <a:buNone/>
            </a:pPr>
            <a:r>
              <a:rPr lang="uk-UA" altLang="uk-UA" sz="2268" b="1">
                <a:solidFill>
                  <a:srgbClr val="002060"/>
                </a:solidFill>
              </a:rPr>
              <a:t>Контроль та рішення проблем</a:t>
            </a:r>
            <a:endParaRPr lang="en-US" altLang="uk-UA" sz="2268" b="1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uk-UA" sz="2268"/>
              <a:t>• </a:t>
            </a:r>
            <a:r>
              <a:rPr lang="uk-UA" altLang="uk-UA" sz="2268"/>
              <a:t>Створює стимули</a:t>
            </a:r>
            <a:endParaRPr lang="en-US" altLang="uk-UA" sz="2268"/>
          </a:p>
          <a:p>
            <a:pPr marL="0" indent="0">
              <a:buNone/>
            </a:pPr>
            <a:r>
              <a:rPr lang="en-US" altLang="uk-UA" sz="2268"/>
              <a:t>• </a:t>
            </a:r>
            <a:r>
              <a:rPr lang="uk-UA" altLang="uk-UA" sz="2268"/>
              <a:t>Генерує рішення</a:t>
            </a:r>
            <a:endParaRPr lang="en-US" altLang="uk-UA" sz="2268"/>
          </a:p>
          <a:p>
            <a:pPr marL="0" indent="0">
              <a:buNone/>
            </a:pPr>
            <a:r>
              <a:rPr lang="en-US" altLang="uk-UA" sz="2268"/>
              <a:t>• </a:t>
            </a:r>
            <a:r>
              <a:rPr lang="uk-UA" altLang="uk-UA" sz="2268"/>
              <a:t>Коректує дії / активність</a:t>
            </a:r>
            <a:endParaRPr lang="en-US" altLang="uk-UA" sz="2268"/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5004001" y="1099081"/>
            <a:ext cx="3816000" cy="567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2" tIns="45594" rIns="91182" bIns="455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033" eaLnBrk="1" hangingPunct="1">
              <a:defRPr/>
            </a:pPr>
            <a:r>
              <a:rPr lang="uk-UA" sz="2268" b="1">
                <a:solidFill>
                  <a:srgbClr val="00B050"/>
                </a:solidFill>
                <a:latin typeface="Calibri" pitchFamily="34" charset="0"/>
              </a:rPr>
              <a:t>Лідерство продукує зміни та рух</a:t>
            </a:r>
          </a:p>
          <a:p>
            <a:pPr defTabSz="912033" eaLnBrk="1" hangingPunct="1">
              <a:defRPr/>
            </a:pPr>
            <a:r>
              <a:rPr lang="uk-UA" sz="2268" b="1">
                <a:solidFill>
                  <a:srgbClr val="002060"/>
                </a:solidFill>
                <a:latin typeface="Calibri" pitchFamily="34" charset="0"/>
              </a:rPr>
              <a:t>Встановлює напрямок</a:t>
            </a:r>
            <a:endParaRPr lang="en-US" sz="2268" b="1">
              <a:solidFill>
                <a:srgbClr val="002060"/>
              </a:solidFill>
              <a:latin typeface="Calibri" pitchFamily="34" charset="0"/>
            </a:endParaRPr>
          </a:p>
          <a:p>
            <a:pPr defTabSz="912033" eaLnBrk="1" hangingPunct="1">
              <a:defRPr/>
            </a:pPr>
            <a:r>
              <a:rPr lang="en-US" sz="2268">
                <a:solidFill>
                  <a:prstClr val="black"/>
                </a:solidFill>
                <a:latin typeface="Calibri" pitchFamily="34" charset="0"/>
              </a:rPr>
              <a:t>• </a:t>
            </a:r>
            <a:r>
              <a:rPr lang="uk-UA" sz="2268">
                <a:solidFill>
                  <a:prstClr val="black"/>
                </a:solidFill>
                <a:latin typeface="Calibri" pitchFamily="34" charset="0"/>
              </a:rPr>
              <a:t>Створює перспективу</a:t>
            </a:r>
            <a:endParaRPr lang="en-US" sz="2268">
              <a:solidFill>
                <a:prstClr val="black"/>
              </a:solidFill>
              <a:latin typeface="Calibri" pitchFamily="34" charset="0"/>
            </a:endParaRPr>
          </a:p>
          <a:p>
            <a:pPr defTabSz="912033" eaLnBrk="1" hangingPunct="1">
              <a:defRPr/>
            </a:pPr>
            <a:r>
              <a:rPr lang="en-US" sz="2268">
                <a:solidFill>
                  <a:prstClr val="black"/>
                </a:solidFill>
                <a:latin typeface="Calibri" pitchFamily="34" charset="0"/>
              </a:rPr>
              <a:t>• </a:t>
            </a:r>
            <a:r>
              <a:rPr lang="uk-UA" sz="2268">
                <a:solidFill>
                  <a:prstClr val="black"/>
                </a:solidFill>
                <a:latin typeface="Calibri" pitchFamily="34" charset="0"/>
              </a:rPr>
              <a:t>Створює світогляд</a:t>
            </a:r>
            <a:endParaRPr lang="en-US" sz="2268">
              <a:solidFill>
                <a:prstClr val="black"/>
              </a:solidFill>
              <a:latin typeface="Calibri" pitchFamily="34" charset="0"/>
            </a:endParaRPr>
          </a:p>
          <a:p>
            <a:pPr defTabSz="912033" eaLnBrk="1" hangingPunct="1">
              <a:defRPr/>
            </a:pPr>
            <a:r>
              <a:rPr lang="en-US" sz="2268">
                <a:solidFill>
                  <a:prstClr val="black"/>
                </a:solidFill>
                <a:latin typeface="Calibri" pitchFamily="34" charset="0"/>
              </a:rPr>
              <a:t>• </a:t>
            </a:r>
            <a:r>
              <a:rPr lang="uk-UA" sz="2268">
                <a:solidFill>
                  <a:prstClr val="black"/>
                </a:solidFill>
                <a:latin typeface="Calibri" pitchFamily="34" charset="0"/>
              </a:rPr>
              <a:t>Встановлює стратегії</a:t>
            </a:r>
            <a:endParaRPr lang="en-US" sz="2268">
              <a:solidFill>
                <a:prstClr val="black"/>
              </a:solidFill>
              <a:latin typeface="Calibri" pitchFamily="34" charset="0"/>
            </a:endParaRPr>
          </a:p>
          <a:p>
            <a:pPr defTabSz="912033" eaLnBrk="1" hangingPunct="1">
              <a:defRPr/>
            </a:pPr>
            <a:r>
              <a:rPr lang="uk-UA" sz="2268" b="1">
                <a:solidFill>
                  <a:srgbClr val="002060"/>
                </a:solidFill>
                <a:latin typeface="Calibri" pitchFamily="34" charset="0"/>
              </a:rPr>
              <a:t>Пов’язує людей</a:t>
            </a:r>
            <a:endParaRPr lang="en-US" sz="2268" b="1">
              <a:solidFill>
                <a:srgbClr val="002060"/>
              </a:solidFill>
              <a:latin typeface="Calibri" pitchFamily="34" charset="0"/>
            </a:endParaRPr>
          </a:p>
          <a:p>
            <a:pPr defTabSz="912033" eaLnBrk="1" hangingPunct="1">
              <a:defRPr/>
            </a:pPr>
            <a:r>
              <a:rPr lang="en-US" sz="2268">
                <a:solidFill>
                  <a:prstClr val="black"/>
                </a:solidFill>
                <a:latin typeface="Calibri" pitchFamily="34" charset="0"/>
              </a:rPr>
              <a:t>• </a:t>
            </a:r>
            <a:r>
              <a:rPr lang="uk-UA" sz="2268">
                <a:solidFill>
                  <a:prstClr val="black"/>
                </a:solidFill>
                <a:latin typeface="Calibri" pitchFamily="34" charset="0"/>
              </a:rPr>
              <a:t>Озвучує цілі</a:t>
            </a:r>
            <a:endParaRPr lang="en-US" sz="2268">
              <a:solidFill>
                <a:prstClr val="black"/>
              </a:solidFill>
              <a:latin typeface="Calibri" pitchFamily="34" charset="0"/>
            </a:endParaRPr>
          </a:p>
          <a:p>
            <a:pPr defTabSz="912033" eaLnBrk="1" hangingPunct="1">
              <a:defRPr/>
            </a:pPr>
            <a:r>
              <a:rPr lang="en-US" sz="2268">
                <a:solidFill>
                  <a:prstClr val="black"/>
                </a:solidFill>
                <a:latin typeface="Calibri" pitchFamily="34" charset="0"/>
              </a:rPr>
              <a:t>• </a:t>
            </a:r>
            <a:r>
              <a:rPr lang="uk-UA" sz="2268">
                <a:solidFill>
                  <a:prstClr val="black"/>
                </a:solidFill>
                <a:latin typeface="Calibri" pitchFamily="34" charset="0"/>
              </a:rPr>
              <a:t>Створює прихильність</a:t>
            </a:r>
            <a:endParaRPr lang="en-US" sz="2268">
              <a:solidFill>
                <a:prstClr val="black"/>
              </a:solidFill>
              <a:latin typeface="Calibri" pitchFamily="34" charset="0"/>
            </a:endParaRPr>
          </a:p>
          <a:p>
            <a:pPr defTabSz="912033" eaLnBrk="1" hangingPunct="1">
              <a:defRPr/>
            </a:pPr>
            <a:r>
              <a:rPr lang="en-US" sz="2268">
                <a:solidFill>
                  <a:prstClr val="black"/>
                </a:solidFill>
                <a:latin typeface="Calibri" pitchFamily="34" charset="0"/>
              </a:rPr>
              <a:t>• </a:t>
            </a:r>
            <a:r>
              <a:rPr lang="uk-UA" sz="2268">
                <a:solidFill>
                  <a:prstClr val="black"/>
                </a:solidFill>
                <a:latin typeface="Calibri" pitchFamily="34" charset="0"/>
              </a:rPr>
              <a:t>Будує команди та коаліції</a:t>
            </a:r>
            <a:endParaRPr lang="en-US" sz="2268">
              <a:solidFill>
                <a:prstClr val="black"/>
              </a:solidFill>
              <a:latin typeface="Calibri" pitchFamily="34" charset="0"/>
            </a:endParaRPr>
          </a:p>
          <a:p>
            <a:pPr defTabSz="912033" eaLnBrk="1" hangingPunct="1">
              <a:defRPr/>
            </a:pPr>
            <a:r>
              <a:rPr lang="uk-UA" sz="2268" b="1">
                <a:solidFill>
                  <a:srgbClr val="002060"/>
                </a:solidFill>
                <a:latin typeface="Calibri" pitchFamily="34" charset="0"/>
              </a:rPr>
              <a:t>Мотивація та натхнення</a:t>
            </a:r>
            <a:endParaRPr lang="en-US" sz="2268" b="1">
              <a:solidFill>
                <a:srgbClr val="002060"/>
              </a:solidFill>
              <a:latin typeface="Calibri" pitchFamily="34" charset="0"/>
            </a:endParaRPr>
          </a:p>
          <a:p>
            <a:pPr defTabSz="912033" eaLnBrk="1" hangingPunct="1">
              <a:defRPr/>
            </a:pPr>
            <a:r>
              <a:rPr lang="en-US" sz="2268">
                <a:solidFill>
                  <a:prstClr val="black"/>
                </a:solidFill>
                <a:latin typeface="Calibri" pitchFamily="34" charset="0"/>
              </a:rPr>
              <a:t>• </a:t>
            </a:r>
            <a:r>
              <a:rPr lang="uk-UA" sz="2268">
                <a:solidFill>
                  <a:prstClr val="black"/>
                </a:solidFill>
                <a:latin typeface="Calibri" pitchFamily="34" charset="0"/>
              </a:rPr>
              <a:t>Надихає та енергетизує</a:t>
            </a:r>
            <a:endParaRPr lang="en-US" sz="2268">
              <a:solidFill>
                <a:prstClr val="black"/>
              </a:solidFill>
              <a:latin typeface="Calibri" pitchFamily="34" charset="0"/>
            </a:endParaRPr>
          </a:p>
          <a:p>
            <a:pPr defTabSz="912033" eaLnBrk="1" hangingPunct="1">
              <a:defRPr/>
            </a:pPr>
            <a:r>
              <a:rPr lang="en-US" sz="2268">
                <a:solidFill>
                  <a:prstClr val="black"/>
                </a:solidFill>
                <a:latin typeface="Calibri" pitchFamily="34" charset="0"/>
              </a:rPr>
              <a:t>• </a:t>
            </a:r>
            <a:r>
              <a:rPr lang="uk-UA" sz="2268">
                <a:solidFill>
                  <a:prstClr val="black"/>
                </a:solidFill>
                <a:latin typeface="Calibri" pitchFamily="34" charset="0"/>
              </a:rPr>
              <a:t>Розширює права та можливості підлеглих</a:t>
            </a:r>
            <a:endParaRPr lang="en-US" sz="2268">
              <a:solidFill>
                <a:prstClr val="black"/>
              </a:solidFill>
              <a:latin typeface="Calibri" pitchFamily="34" charset="0"/>
            </a:endParaRPr>
          </a:p>
          <a:p>
            <a:pPr defTabSz="912033" eaLnBrk="1" hangingPunct="1">
              <a:defRPr/>
            </a:pPr>
            <a:r>
              <a:rPr lang="en-US" sz="2268">
                <a:solidFill>
                  <a:prstClr val="black"/>
                </a:solidFill>
                <a:latin typeface="Calibri" pitchFamily="34" charset="0"/>
              </a:rPr>
              <a:t>• </a:t>
            </a:r>
            <a:r>
              <a:rPr lang="uk-UA" sz="2268">
                <a:solidFill>
                  <a:prstClr val="black"/>
                </a:solidFill>
                <a:latin typeface="Calibri" pitchFamily="34" charset="0"/>
              </a:rPr>
              <a:t>Задовольняє незадоволені потреби</a:t>
            </a:r>
            <a:endParaRPr lang="ru-RU" sz="1633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727201" y="667081"/>
            <a:ext cx="7632000" cy="500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1" tIns="45627" rIns="91251" bIns="45627">
            <a:spAutoFit/>
          </a:bodyPr>
          <a:lstStyle/>
          <a:p>
            <a:pPr defTabSz="912695">
              <a:defRPr/>
            </a:pPr>
            <a:r>
              <a:rPr lang="uk-UA" sz="3991" i="1" dirty="0">
                <a:solidFill>
                  <a:prstClr val="black"/>
                </a:solidFill>
                <a:latin typeface="Arial" charset="0"/>
              </a:rPr>
              <a:t>«</a:t>
            </a:r>
            <a:r>
              <a:rPr lang="uk-UA" sz="3991" i="1" dirty="0">
                <a:solidFill>
                  <a:srgbClr val="FF0000"/>
                </a:solidFill>
                <a:latin typeface="Arial" charset="0"/>
              </a:rPr>
              <a:t>Менеджмент</a:t>
            </a:r>
            <a:r>
              <a:rPr lang="uk-UA" sz="3991" i="1" dirty="0">
                <a:solidFill>
                  <a:prstClr val="black"/>
                </a:solidFill>
                <a:latin typeface="Arial" charset="0"/>
              </a:rPr>
              <a:t>  існує для того, щоб впоратися зі складністю. </a:t>
            </a:r>
          </a:p>
          <a:p>
            <a:pPr defTabSz="912695">
              <a:defRPr/>
            </a:pPr>
            <a:r>
              <a:rPr lang="uk-UA" sz="3991" i="1" dirty="0">
                <a:solidFill>
                  <a:prstClr val="black"/>
                </a:solidFill>
                <a:latin typeface="Arial" charset="0"/>
              </a:rPr>
              <a:t>       </a:t>
            </a:r>
            <a:r>
              <a:rPr lang="uk-UA" sz="3991" i="1" dirty="0">
                <a:solidFill>
                  <a:srgbClr val="00B050"/>
                </a:solidFill>
                <a:latin typeface="Arial" charset="0"/>
              </a:rPr>
              <a:t>Лідерство</a:t>
            </a:r>
            <a:r>
              <a:rPr lang="uk-UA" sz="3991" i="1" dirty="0">
                <a:solidFill>
                  <a:prstClr val="black"/>
                </a:solidFill>
                <a:latin typeface="Arial" charset="0"/>
              </a:rPr>
              <a:t>, на противагу, існує, щоб впоратися зі змінами».</a:t>
            </a:r>
            <a:endParaRPr lang="ru-RU" sz="3991" dirty="0">
              <a:solidFill>
                <a:prstClr val="black"/>
              </a:solidFill>
              <a:latin typeface="Arial" charset="0"/>
            </a:endParaRPr>
          </a:p>
          <a:p>
            <a:pPr defTabSz="912695">
              <a:defRPr/>
            </a:pPr>
            <a:endParaRPr lang="uk-UA" sz="3991" i="1" dirty="0">
              <a:solidFill>
                <a:prstClr val="black"/>
              </a:solidFill>
              <a:latin typeface="Arial" charset="0"/>
            </a:endParaRPr>
          </a:p>
          <a:p>
            <a:pPr defTabSz="912695">
              <a:defRPr/>
            </a:pPr>
            <a:endParaRPr lang="uk-UA" sz="3991" i="1" dirty="0">
              <a:solidFill>
                <a:prstClr val="black"/>
              </a:solidFill>
              <a:latin typeface="Arial" charset="0"/>
            </a:endParaRPr>
          </a:p>
          <a:p>
            <a:pPr defTabSz="912695">
              <a:defRPr/>
            </a:pPr>
            <a:endParaRPr lang="uk-UA" sz="3991" i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553121" y="6169321"/>
            <a:ext cx="5797680" cy="39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51" tIns="45627" rIns="91251" bIns="456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2695" eaLnBrk="1" hangingPunct="1">
              <a:defRPr/>
            </a:pPr>
            <a:r>
              <a:rPr lang="en-AU" sz="1996" b="1" i="1" dirty="0">
                <a:solidFill>
                  <a:prstClr val="black"/>
                </a:solidFill>
              </a:rPr>
              <a:t>John P. </a:t>
            </a:r>
            <a:r>
              <a:rPr lang="en-AU" sz="1996" b="1" i="1" dirty="0" err="1">
                <a:solidFill>
                  <a:prstClr val="black"/>
                </a:solidFill>
              </a:rPr>
              <a:t>Kotter</a:t>
            </a:r>
            <a:r>
              <a:rPr lang="en-AU" sz="1996" b="1" i="1" dirty="0">
                <a:solidFill>
                  <a:prstClr val="black"/>
                </a:solidFill>
              </a:rPr>
              <a:t>,</a:t>
            </a:r>
            <a:r>
              <a:rPr lang="en-AU" sz="1996" dirty="0">
                <a:solidFill>
                  <a:prstClr val="black"/>
                </a:solidFill>
              </a:rPr>
              <a:t> Harvard Business Review, 1990</a:t>
            </a:r>
            <a:r>
              <a:rPr lang="en-AU" sz="1996" b="1" i="1" dirty="0">
                <a:solidFill>
                  <a:prstClr val="black"/>
                </a:solidFill>
              </a:rPr>
              <a:t>  </a:t>
            </a:r>
            <a:endParaRPr lang="ru-RU" sz="1996" dirty="0">
              <a:solidFill>
                <a:prstClr val="black"/>
              </a:solidFill>
            </a:endParaRPr>
          </a:p>
        </p:txBody>
      </p:sp>
      <p:pic>
        <p:nvPicPr>
          <p:cNvPr id="153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201" y="3423241"/>
            <a:ext cx="4055040" cy="252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81" y="3789001"/>
            <a:ext cx="2312640" cy="23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0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239000" cy="3000396"/>
          </a:xfrm>
        </p:spPr>
        <p:txBody>
          <a:bodyPr/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331640" y="607084"/>
            <a:ext cx="6643734" cy="38644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Влада в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менеджменті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— реальна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впливати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поведінку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змінювати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визначеному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>
                <a:latin typeface="Times New Roman" pitchFamily="18" charset="0"/>
                <a:cs typeface="Times New Roman" pitchFamily="18" charset="0"/>
              </a:rPr>
              <a:t>напрямі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 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147742" y="5085184"/>
            <a:ext cx="5857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Влада є необхідною умовою успішної діяльності організації.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Заголовок 1"/>
          <p:cNvSpPr>
            <a:spLocks noGrp="1"/>
          </p:cNvSpPr>
          <p:nvPr>
            <p:ph type="title"/>
          </p:nvPr>
        </p:nvSpPr>
        <p:spPr>
          <a:xfrm>
            <a:off x="456481" y="361"/>
            <a:ext cx="8231040" cy="836640"/>
          </a:xfrm>
        </p:spPr>
        <p:txBody>
          <a:bodyPr/>
          <a:lstStyle/>
          <a:p>
            <a:r>
              <a:rPr lang="uk-UA" altLang="uk-UA" b="1" smtClean="0">
                <a:solidFill>
                  <a:srgbClr val="FF0000"/>
                </a:solidFill>
              </a:rPr>
              <a:t>Експрес-питання</a:t>
            </a:r>
            <a:endParaRPr lang="ru-RU" altLang="uk-UA" b="1" smtClean="0">
              <a:solidFill>
                <a:srgbClr val="FF0000"/>
              </a:solidFill>
            </a:endParaRPr>
          </a:p>
        </p:txBody>
      </p:sp>
      <p:sp>
        <p:nvSpPr>
          <p:cNvPr id="155651" name="Объект 2"/>
          <p:cNvSpPr>
            <a:spLocks noGrp="1"/>
          </p:cNvSpPr>
          <p:nvPr>
            <p:ph idx="1"/>
          </p:nvPr>
        </p:nvSpPr>
        <p:spPr>
          <a:xfrm>
            <a:off x="456481" y="765001"/>
            <a:ext cx="8231040" cy="6092640"/>
          </a:xfrm>
        </p:spPr>
        <p:txBody>
          <a:bodyPr>
            <a:normAutofit lnSpcReduction="10000"/>
          </a:bodyPr>
          <a:lstStyle/>
          <a:p>
            <a:r>
              <a:rPr lang="uk-UA" altLang="uk-UA" sz="2721" dirty="0"/>
              <a:t>Якщо тренер футбольної команди пояснює гравцям плани наступних двох-трьох ігор, то це: </a:t>
            </a:r>
            <a:r>
              <a:rPr lang="uk-UA" altLang="uk-UA" sz="2721" dirty="0">
                <a:solidFill>
                  <a:srgbClr val="00B050"/>
                </a:solidFill>
              </a:rPr>
              <a:t>Лідерство </a:t>
            </a:r>
            <a:r>
              <a:rPr lang="uk-UA" altLang="uk-UA" sz="2721" dirty="0"/>
              <a:t>/ </a:t>
            </a:r>
            <a:r>
              <a:rPr lang="uk-UA" altLang="uk-UA" sz="2721" dirty="0">
                <a:solidFill>
                  <a:srgbClr val="FF0000"/>
                </a:solidFill>
              </a:rPr>
              <a:t>Менеджмент</a:t>
            </a:r>
            <a:r>
              <a:rPr lang="uk-UA" altLang="uk-UA" sz="2721" dirty="0"/>
              <a:t>?</a:t>
            </a:r>
          </a:p>
          <a:p>
            <a:r>
              <a:rPr lang="uk-UA" altLang="uk-UA" sz="2721" dirty="0"/>
              <a:t>Якщо тренер футбольної команди пояснює гравцям новий загальний підхід до гри, який буде використаний у другий половині сезону, то це: </a:t>
            </a:r>
            <a:r>
              <a:rPr lang="uk-UA" altLang="uk-UA" sz="2721" dirty="0">
                <a:solidFill>
                  <a:srgbClr val="00B050"/>
                </a:solidFill>
              </a:rPr>
              <a:t>Лідерство </a:t>
            </a:r>
            <a:r>
              <a:rPr lang="uk-UA" altLang="uk-UA" sz="2721" dirty="0"/>
              <a:t>/ </a:t>
            </a:r>
            <a:r>
              <a:rPr lang="uk-UA" altLang="uk-UA" sz="2721" dirty="0">
                <a:solidFill>
                  <a:srgbClr val="FF0000"/>
                </a:solidFill>
              </a:rPr>
              <a:t>Менеджмент</a:t>
            </a:r>
            <a:r>
              <a:rPr lang="uk-UA" altLang="uk-UA" sz="2721" dirty="0"/>
              <a:t>?</a:t>
            </a:r>
          </a:p>
          <a:p>
            <a:r>
              <a:rPr lang="uk-UA" altLang="uk-UA" sz="2721" dirty="0"/>
              <a:t>Якщо відбувається керівництво армією у </a:t>
            </a:r>
            <a:r>
              <a:rPr lang="uk-UA" altLang="uk-UA" sz="2721" dirty="0" smtClean="0"/>
              <a:t>мирний </a:t>
            </a:r>
            <a:r>
              <a:rPr lang="uk-UA" altLang="uk-UA" sz="2721" dirty="0"/>
              <a:t>час з підтримкою чіткої ієрархії та вдосконаленням проведення учінь, то це: </a:t>
            </a:r>
            <a:r>
              <a:rPr lang="uk-UA" altLang="uk-UA" sz="2721" dirty="0">
                <a:solidFill>
                  <a:srgbClr val="00B050"/>
                </a:solidFill>
              </a:rPr>
              <a:t>Лідерство </a:t>
            </a:r>
            <a:r>
              <a:rPr lang="uk-UA" altLang="uk-UA" sz="2721" dirty="0"/>
              <a:t>/ </a:t>
            </a:r>
            <a:r>
              <a:rPr lang="uk-UA" altLang="uk-UA" sz="2721" dirty="0">
                <a:solidFill>
                  <a:srgbClr val="FF0000"/>
                </a:solidFill>
              </a:rPr>
              <a:t>Менеджмент</a:t>
            </a:r>
            <a:r>
              <a:rPr lang="uk-UA" altLang="uk-UA" sz="2721" dirty="0"/>
              <a:t>?</a:t>
            </a:r>
          </a:p>
          <a:p>
            <a:r>
              <a:rPr lang="uk-UA" altLang="uk-UA" sz="2721" dirty="0"/>
              <a:t>Якщо керівництво армією відбувається під час неочікуваних бойових дій, що погано прогнозуються, то це: </a:t>
            </a:r>
            <a:r>
              <a:rPr lang="uk-UA" altLang="uk-UA" sz="2721" dirty="0">
                <a:solidFill>
                  <a:srgbClr val="00B050"/>
                </a:solidFill>
              </a:rPr>
              <a:t>Лідерство </a:t>
            </a:r>
            <a:r>
              <a:rPr lang="uk-UA" altLang="uk-UA" sz="2721" dirty="0"/>
              <a:t>/ </a:t>
            </a:r>
            <a:r>
              <a:rPr lang="uk-UA" altLang="uk-UA" sz="2721" dirty="0">
                <a:solidFill>
                  <a:srgbClr val="FF0000"/>
                </a:solidFill>
              </a:rPr>
              <a:t>Менеджмент</a:t>
            </a:r>
            <a:r>
              <a:rPr lang="uk-UA" altLang="uk-UA" sz="272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84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Заголовок 1"/>
          <p:cNvSpPr>
            <a:spLocks noGrp="1"/>
          </p:cNvSpPr>
          <p:nvPr>
            <p:ph type="title"/>
          </p:nvPr>
        </p:nvSpPr>
        <p:spPr>
          <a:xfrm>
            <a:off x="456481" y="24841"/>
            <a:ext cx="8229600" cy="851040"/>
          </a:xfrm>
        </p:spPr>
        <p:txBody>
          <a:bodyPr/>
          <a:lstStyle/>
          <a:p>
            <a:r>
              <a:rPr lang="uk-UA" altLang="uk-UA" b="1" smtClean="0">
                <a:solidFill>
                  <a:srgbClr val="FF6600"/>
                </a:solidFill>
              </a:rPr>
              <a:t>Підсумок</a:t>
            </a:r>
          </a:p>
        </p:txBody>
      </p:sp>
      <p:sp>
        <p:nvSpPr>
          <p:cNvPr id="156675" name="Объект 2"/>
          <p:cNvSpPr>
            <a:spLocks noGrp="1"/>
          </p:cNvSpPr>
          <p:nvPr>
            <p:ph idx="1"/>
          </p:nvPr>
        </p:nvSpPr>
        <p:spPr>
          <a:xfrm>
            <a:off x="456481" y="881640"/>
            <a:ext cx="8229600" cy="5518080"/>
          </a:xfrm>
        </p:spPr>
        <p:txBody>
          <a:bodyPr>
            <a:normAutofit lnSpcReduction="10000"/>
          </a:bodyPr>
          <a:lstStyle/>
          <a:p>
            <a:r>
              <a:rPr lang="uk-UA" altLang="uk-UA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Лідерство – це процес, який виникає, коли певний індивід впливає на групу щоб досягти спільної мети. </a:t>
            </a:r>
          </a:p>
          <a:p>
            <a:r>
              <a:rPr lang="uk-UA" altLang="uk-UA" sz="254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Лідерство виникає як через набір певних рис лідера, так і через спосіб взаємодії лідера с послідовниками.</a:t>
            </a:r>
          </a:p>
          <a:p>
            <a:r>
              <a:rPr lang="uk-UA" altLang="uk-UA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Лідером стає людина, яка займає цю роль спонтанно, хоча призначена людина теж може бути лідером (спонтанне/встановлене лідерство).</a:t>
            </a:r>
          </a:p>
          <a:p>
            <a:r>
              <a:rPr lang="uk-UA" altLang="uk-UA" sz="254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Спонтанне лідерство базується на референтній та експертній владі, а призначене лідерство – на законодавчій владі, владі-примусі, та нагородах.</a:t>
            </a:r>
          </a:p>
          <a:p>
            <a:r>
              <a:rPr lang="uk-UA" altLang="uk-UA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Лідерство, яке базується лише на примусі, є деструктивним та породжує нестабільність групи.</a:t>
            </a:r>
          </a:p>
          <a:p>
            <a:r>
              <a:rPr lang="uk-UA" altLang="uk-UA" sz="25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 створює порядок, а лідерство продукує зміни.</a:t>
            </a:r>
            <a:endParaRPr lang="uk-UA" altLang="uk-UA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70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0808"/>
            <a:ext cx="3733800" cy="374441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800600" y="1600200"/>
            <a:ext cx="3733800" cy="485313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1 .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Лідер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мети.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2 .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Об'єднання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3 .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індивідів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4 .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психологічним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кліматом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колективу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5 .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синергетичного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ефекту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6 .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Лідер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представник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7 .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Лідер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 символ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8 .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Лідер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провідник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світогляду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9 .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Мотивація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10 .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Цілеспрямованість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11 .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повноважень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12 .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13 .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. Контроль.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dirty="0">
                <a:latin typeface="Arial Black" pitchFamily="34" charset="0"/>
              </a:rPr>
              <a:t>Функції лідера</a:t>
            </a:r>
            <a:endParaRPr lang="ru-RU" sz="4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ЛІДЕРСТВА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собою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новаторська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інтегративна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організаторська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комунікативна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лідерства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772816"/>
            <a:ext cx="7355160" cy="4353347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так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1. 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Вираження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7239000" cy="48989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обійняти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посаду, претендент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вносить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устрою.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2. </a:t>
            </a:r>
            <a:r>
              <a:rPr lang="ru-RU" dirty="0" err="1"/>
              <a:t>Новаторська</a:t>
            </a:r>
            <a:r>
              <a:rPr lang="ru-RU" dirty="0"/>
              <a:t> </a:t>
            </a:r>
            <a:r>
              <a:rPr lang="ru-RU" dirty="0" err="1"/>
              <a:t>функція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7239000" cy="48269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згуртування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Інтегративна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злагоди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кризових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інтегративних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txBody>
          <a:bodyPr/>
          <a:lstStyle/>
          <a:p>
            <a:pPr algn="ctr"/>
            <a:r>
              <a:rPr lang="ru-RU" dirty="0"/>
              <a:t>3. </a:t>
            </a:r>
            <a:r>
              <a:rPr lang="ru-RU" dirty="0" err="1"/>
              <a:t>Інтегративна</a:t>
            </a:r>
            <a:r>
              <a:rPr lang="ru-RU" dirty="0"/>
              <a:t> </a:t>
            </a:r>
            <a:r>
              <a:rPr lang="ru-RU" dirty="0" err="1"/>
              <a:t>функція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7239000" cy="4682920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стоять перед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4. </a:t>
            </a:r>
            <a:r>
              <a:rPr lang="ru-RU" dirty="0" err="1"/>
              <a:t>Організаторська</a:t>
            </a:r>
            <a:r>
              <a:rPr lang="ru-RU" dirty="0"/>
              <a:t> </a:t>
            </a:r>
            <a:r>
              <a:rPr lang="ru-RU" dirty="0" err="1"/>
              <a:t>функція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7239000" cy="4610912"/>
          </a:xfrm>
        </p:spPr>
        <p:txBody>
          <a:bodyPr/>
          <a:lstStyle/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лідерами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9273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5. </a:t>
            </a:r>
            <a:r>
              <a:rPr lang="ru-RU" dirty="0" err="1"/>
              <a:t>Комунікативна</a:t>
            </a:r>
            <a:r>
              <a:rPr lang="ru-RU" dirty="0"/>
              <a:t> </a:t>
            </a:r>
            <a:r>
              <a:rPr lang="ru-RU" dirty="0" err="1"/>
              <a:t>функція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7239000" cy="4610912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типологія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стилів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endParaRPr lang="ru-RU" sz="7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92736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0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Заголовок 1"/>
          <p:cNvSpPr>
            <a:spLocks noGrp="1"/>
          </p:cNvSpPr>
          <p:nvPr>
            <p:ph type="title"/>
          </p:nvPr>
        </p:nvSpPr>
        <p:spPr>
          <a:xfrm>
            <a:off x="456481" y="360"/>
            <a:ext cx="8231040" cy="1272960"/>
          </a:xfrm>
        </p:spPr>
        <p:txBody>
          <a:bodyPr/>
          <a:lstStyle/>
          <a:p>
            <a:r>
              <a:rPr lang="uk-UA" altLang="uk-UA" b="1" dirty="0" smtClean="0">
                <a:solidFill>
                  <a:srgbClr val="002060"/>
                </a:solidFill>
              </a:rPr>
              <a:t>Влада - це</a:t>
            </a:r>
            <a:endParaRPr lang="ru-RU" altLang="uk-UA" b="1" dirty="0" smtClean="0">
              <a:solidFill>
                <a:srgbClr val="002060"/>
              </a:solidFill>
            </a:endParaRPr>
          </a:p>
        </p:txBody>
      </p:sp>
      <p:sp>
        <p:nvSpPr>
          <p:cNvPr id="146435" name="Объект 2"/>
          <p:cNvSpPr>
            <a:spLocks noGrp="1"/>
          </p:cNvSpPr>
          <p:nvPr>
            <p:ph idx="1"/>
          </p:nvPr>
        </p:nvSpPr>
        <p:spPr>
          <a:xfrm>
            <a:off x="456481" y="1404361"/>
            <a:ext cx="8231040" cy="4721760"/>
          </a:xfrm>
        </p:spPr>
        <p:txBody>
          <a:bodyPr/>
          <a:lstStyle/>
          <a:p>
            <a:r>
              <a:rPr lang="uk-UA" altLang="uk-UA" dirty="0" smtClean="0"/>
              <a:t>здатність або потенціал впливу. Можливість впливати на вірування, ставлення та дії інших людей.</a:t>
            </a:r>
          </a:p>
          <a:p>
            <a:r>
              <a:rPr lang="uk-UA" altLang="uk-UA" dirty="0" smtClean="0"/>
              <a:t>Іншими словами – влада певної людини визначається ступенем залежності від неї інших людей.</a:t>
            </a:r>
            <a:endParaRPr lang="ru-RU" altLang="uk-UA" dirty="0" smtClean="0"/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921" y="4697640"/>
            <a:ext cx="359856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81" y="4697640"/>
            <a:ext cx="324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8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052736"/>
            <a:ext cx="6120680" cy="3888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Авторитарний стиль 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керівник сам визначає групові цілі, сам приймає рішення, на підлеглих діє, головним чином, наказом, розпорядженнями, які не підлягають обговоренню.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Форми:</a:t>
            </a:r>
          </a:p>
          <a:p>
            <a:pPr marL="342900" indent="-342900" algn="ctr">
              <a:buAutoNum type="arabicParenR"/>
            </a:pPr>
            <a:r>
              <a:rPr lang="uk-UA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патріархальне; 2) автократичне; 3) бюрократичне;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 харизматичне</a:t>
            </a:r>
          </a:p>
          <a:p>
            <a:pPr algn="ctr"/>
            <a:endParaRPr lang="uk-UA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39095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3857652" cy="60007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Демократичний стиль 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це поведінка керівника, який намагається не нав’язувати свою волю підлеглим, а створює клімат у колективі, де працівники мотивують себе самі до праці через потреби вищого рівня. </a:t>
            </a:r>
            <a:br>
              <a:rPr lang="uk-UA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Основними позитивними характеристиками керівника-демократа є справедливість, повага до підлеглих, турбота про них, делегування другорядних питань підлеглим, </a:t>
            </a:r>
            <a:r>
              <a:rPr lang="uk-UA" b="1" dirty="0" err="1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прислуховування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думок підлеглих, доведення вказівок підлеглим у вигляді пропозицій, порад і навіть прохань, інформування колективу про стан справ та перспективи розвитку організації тощо.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571480"/>
            <a:ext cx="3857652" cy="59293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Ліберальний стиль 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це поведінка керівника, який надає своїм підлеглим майже повну волю у виборі завдань та контролю за ними.</a:t>
            </a:r>
            <a:br>
              <a:rPr lang="uk-UA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Основними позитивними характеристиками керівника-ліберала є: ввічливість, добродушність до підлеглих, готовність вислуховувати пропозиції і навіть критику підлеглих тощо.</a:t>
            </a:r>
            <a:br>
              <a:rPr lang="uk-UA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Негативним у керівника-ліберала є: відсутність ініціативи, очікування вказівок зверху, невпевненість, легкість впливу оточуючих, невимогливість до підлеглих, легко роздає нереальні обіцянки, безконтрольність, якщо вказівка не виконується підлеглим, може виконувати її сам тощо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68760"/>
            <a:ext cx="3259063" cy="42807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4895404" cy="5976664"/>
          </a:xfrm>
        </p:spPr>
        <p:txBody>
          <a:bodyPr>
            <a:noAutofit/>
          </a:bodyPr>
          <a:lstStyle/>
          <a:p>
            <a:pPr algn="just"/>
            <a:r>
              <a:rPr lang="uk-UA" sz="20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uk-UA" sz="2000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cap="none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0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cap="none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none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втілювати</a:t>
            </a:r>
            <a:r>
              <a:rPr lang="ru-RU" sz="20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волю, </a:t>
            </a:r>
            <a:r>
              <a:rPr lang="ru-RU" sz="2000" b="1" cap="none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справляти</a:t>
            </a:r>
            <a:r>
              <a:rPr lang="ru-RU" sz="20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none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визначальний</a:t>
            </a:r>
            <a:r>
              <a:rPr lang="ru-RU" sz="20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none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 </a:t>
            </a:r>
            <a:br>
              <a:rPr lang="ru-RU" sz="20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b="1" i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000" b="1" cap="none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20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cap="none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0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долю </a:t>
            </a:r>
            <a:r>
              <a:rPr lang="ru-RU" sz="2000" b="1" cap="none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за </a:t>
            </a:r>
            <a:r>
              <a:rPr lang="ru-RU" sz="2000" b="1" cap="none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авторитету, права, шляхом </a:t>
            </a:r>
            <a:r>
              <a:rPr lang="ru-RU" sz="2000" b="1" cap="none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насилля</a:t>
            </a:r>
            <a:r>
              <a:rPr lang="ru-RU" sz="20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cap="none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</a:t>
            </a:r>
            <a:r>
              <a:rPr lang="ru-RU" sz="20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cap="none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sz="20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cap="none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2000" b="1" cap="none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cap="none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сімейна</a:t>
            </a:r>
            <a:r>
              <a:rPr lang="ru-RU" sz="2000" b="1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2000" b="1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Влада –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менеджера (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менеджерів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розпоряджатися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ресурсами,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за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певнихз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асобів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авторитету, права,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батьківського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державного, 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1" cap="none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Основні форми влади: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390198"/>
            <a:ext cx="300039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Влада,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що базується на засадах примусу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1386841"/>
            <a:ext cx="2786082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Влада, яка базується на винагороді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3071810"/>
            <a:ext cx="2928958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Експертна влада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3212976"/>
            <a:ext cx="2786082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Еталонна влада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5036435"/>
            <a:ext cx="292895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Традиційна (законна)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влада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44624"/>
            <a:ext cx="8186766" cy="5578687"/>
          </a:xfrm>
        </p:spPr>
        <p:txBody>
          <a:bodyPr>
            <a:normAutofit/>
          </a:bodyPr>
          <a:lstStyle/>
          <a:p>
            <a:pPr marL="87313" indent="271463">
              <a:buNone/>
            </a:pP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 marL="87313" indent="271463">
              <a:buNone/>
            </a:pPr>
            <a:endParaRPr lang="uk-UA" sz="1800" dirty="0">
              <a:latin typeface="Times New Roman" pitchFamily="18" charset="0"/>
              <a:cs typeface="Times New Roman" pitchFamily="18" charset="0"/>
            </a:endParaRPr>
          </a:p>
          <a:p>
            <a:pPr marL="87313" indent="271463">
              <a:buNone/>
            </a:pPr>
            <a:endParaRPr lang="uk-UA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3" indent="271463">
              <a:buNone/>
            </a:pPr>
            <a: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Заснована </a:t>
            </a:r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примусі</a:t>
            </a:r>
            <a:r>
              <a:rPr lang="uk-UA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якщо підлеглий відчуває, що керівник може його позбавити певних ресурсів, благ або звільнити з роботи тощо.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3" indent="271463">
              <a:buNone/>
            </a:pPr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Заснована на винагороді</a:t>
            </a:r>
            <a:r>
              <a:rPr lang="uk-UA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якщо підлеглий відчуває, що керівник може задовольнити ті чи інші його потреби.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3" indent="271463">
              <a:buNone/>
            </a:pPr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Експертна</a:t>
            </a:r>
            <a:r>
              <a:rPr lang="uk-UA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якщо підлеглий вірить у достатні знання керівника для прийняття ефективних рішень.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3" indent="271463">
              <a:buNone/>
            </a:pPr>
            <a:r>
              <a:rPr lang="uk-UA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Еталонна (харизма), </a:t>
            </a:r>
            <a:r>
              <a:rPr lang="uk-UA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 підлеглий сприймає поведінку керівника як приклад для себе.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7313" indent="271463">
              <a:buNone/>
            </a:pPr>
            <a:r>
              <a:rPr lang="uk-UA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Законна (традиційна), </a:t>
            </a:r>
            <a:r>
              <a:rPr lang="uk-UA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 підлеглий вірить у законність рішень вищого за рівнем керівника і тому підкоряється безпосередньому керівнику.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Заголовок 1"/>
          <p:cNvSpPr>
            <a:spLocks noGrp="1"/>
          </p:cNvSpPr>
          <p:nvPr>
            <p:ph type="title"/>
          </p:nvPr>
        </p:nvSpPr>
        <p:spPr>
          <a:xfrm>
            <a:off x="195841" y="261001"/>
            <a:ext cx="8687520" cy="114192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uk-UA" sz="3628">
                <a:solidFill>
                  <a:srgbClr val="0070C0"/>
                </a:solidFill>
              </a:rPr>
              <a:t>Феномен влади як і лідерства відноситься до процесу впливу на людей.</a:t>
            </a:r>
            <a:endParaRPr lang="ru-RU" altLang="uk-UA" sz="3628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481" y="1600201"/>
            <a:ext cx="8231040" cy="525744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uk-UA" dirty="0" smtClean="0">
                <a:solidFill>
                  <a:srgbClr val="FF0000"/>
                </a:solidFill>
              </a:rPr>
              <a:t>Виділяють </a:t>
            </a:r>
            <a:r>
              <a:rPr lang="uk-UA" dirty="0">
                <a:solidFill>
                  <a:srgbClr val="FF0000"/>
                </a:solidFill>
              </a:rPr>
              <a:t>7</a:t>
            </a:r>
            <a:r>
              <a:rPr lang="uk-UA" dirty="0" smtClean="0">
                <a:solidFill>
                  <a:srgbClr val="FF0000"/>
                </a:solidFill>
              </a:rPr>
              <a:t> видів влади: </a:t>
            </a:r>
          </a:p>
          <a:p>
            <a:pPr marL="466567" indent="-466567">
              <a:buFont typeface="+mj-lt"/>
              <a:buAutoNum type="arabicPeriod"/>
              <a:defRPr/>
            </a:pPr>
            <a:r>
              <a:rPr lang="uk-UA" sz="2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Референтну (вчитель, якого обожнюють учні…), </a:t>
            </a:r>
          </a:p>
          <a:p>
            <a:pPr marL="466567" indent="-466567">
              <a:buFont typeface="+mj-lt"/>
              <a:buAutoNum type="arabicPeriod"/>
              <a:defRPr/>
            </a:pPr>
            <a:r>
              <a:rPr lang="uk-UA" sz="2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Законну (судді, законодавці, директори…), </a:t>
            </a:r>
          </a:p>
          <a:p>
            <a:pPr marL="466567" indent="-466567">
              <a:buFont typeface="+mj-lt"/>
              <a:buAutoNum type="arabicPeriod"/>
              <a:defRPr/>
            </a:pPr>
            <a:r>
              <a:rPr lang="uk-UA" sz="2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Експертну (гід туру, голова журі, експерт-фахівець…), </a:t>
            </a:r>
          </a:p>
          <a:p>
            <a:pPr marL="466567" indent="-466567">
              <a:buFont typeface="+mj-lt"/>
              <a:buAutoNum type="arabicPeriod"/>
              <a:defRPr/>
            </a:pPr>
            <a:r>
              <a:rPr lang="uk-UA" sz="2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Засновану на примусі (тренер, правоохоронець…), </a:t>
            </a:r>
          </a:p>
          <a:p>
            <a:pPr marL="466567" indent="-466567">
              <a:buFont typeface="+mj-lt"/>
              <a:buAutoNum type="arabicPeriod"/>
              <a:defRPr/>
            </a:pPr>
            <a:r>
              <a:rPr lang="uk-UA" sz="2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Засновану на нагородах (</a:t>
            </a:r>
            <a:r>
              <a:rPr lang="uk-UA" sz="22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грантодавець</a:t>
            </a:r>
            <a:r>
              <a:rPr lang="uk-UA" sz="2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спонсор…),</a:t>
            </a:r>
          </a:p>
          <a:p>
            <a:pPr marL="466567" indent="-466567">
              <a:buFont typeface="+mj-lt"/>
              <a:buAutoNum type="arabicPeriod"/>
              <a:defRPr/>
            </a:pPr>
            <a:r>
              <a:rPr lang="uk-UA" sz="2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Інформаційну владу (журналісти, ті, хто має доступ до певної інформації…),</a:t>
            </a:r>
          </a:p>
          <a:p>
            <a:pPr marL="466567" indent="-466567">
              <a:buFont typeface="+mj-lt"/>
              <a:buAutoNum type="arabicPeriod"/>
              <a:defRPr/>
            </a:pPr>
            <a:r>
              <a:rPr lang="uk-UA" sz="2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Екологічну владу (муніципальна влада, приватна власність, контроль над природними або іншими прив’язаними до території ресурсами…).</a:t>
            </a:r>
            <a:endParaRPr lang="ru-RU" sz="2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/>
              <a:t>   </a:t>
            </a:r>
            <a:r>
              <a:rPr lang="uk-UA" sz="4000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Така поведінка однієї особи, яка вносить зміни в поведінку іншої. З точки зору управління важливим є не вплив взагалі, а такий вплив, який забезпечує досягнення цілей організації.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b="0" dirty="0">
                <a:latin typeface="Times New Roman" pitchFamily="18" charset="0"/>
                <a:cs typeface="Times New Roman" pitchFamily="18" charset="0"/>
              </a:rPr>
              <a:t>Вплив</a:t>
            </a: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4965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Открытая">
  <a:themeElements>
    <a:clrScheme name="Другая 9">
      <a:dk1>
        <a:srgbClr val="138677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етро">
  <a:themeElements>
    <a:clrScheme name="Другая 9">
      <a:dk1>
        <a:srgbClr val="138677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795</TotalTime>
  <Words>1477</Words>
  <Application>Microsoft Office PowerPoint</Application>
  <PresentationFormat>Экран (4:3)</PresentationFormat>
  <Paragraphs>270</Paragraphs>
  <Slides>41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41</vt:i4>
      </vt:variant>
    </vt:vector>
  </HeadingPairs>
  <TitlesOfParts>
    <vt:vector size="57" baseType="lpstr">
      <vt:lpstr>Arial</vt:lpstr>
      <vt:lpstr>Arial Black</vt:lpstr>
      <vt:lpstr>Calibri</vt:lpstr>
      <vt:lpstr>Consolas</vt:lpstr>
      <vt:lpstr>Corbel</vt:lpstr>
      <vt:lpstr>Franklin Gothic Book</vt:lpstr>
      <vt:lpstr>Franklin Gothic Medium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Трек</vt:lpstr>
      <vt:lpstr>Метро</vt:lpstr>
      <vt:lpstr>Керівництво в системі менеджменту</vt:lpstr>
      <vt:lpstr>Презентация PowerPoint</vt:lpstr>
      <vt:lpstr>Презентация PowerPoint</vt:lpstr>
      <vt:lpstr>Влада - це</vt:lpstr>
      <vt:lpstr>Влада - здатність і можливість втілювати свою волю, справляти визначальний вплив на  діяльність, поведінку і загалом долю інших людей за допомогою авторитету, права, шляхом насилля (державна, економічна, політична, сімейна).  Влада – це можливість менеджера (групи менеджерів) розпоряджатися ресурсами, впливати на поведінку і дії інших людей, за допомогою певнихз асобів – волі, авторитету, права, насильства (батьківського, державного, економічного).</vt:lpstr>
      <vt:lpstr>Основні форми влади: </vt:lpstr>
      <vt:lpstr>Презентация PowerPoint</vt:lpstr>
      <vt:lpstr>Феномен влади як і лідерства відноситься до процесу впливу на людей.</vt:lpstr>
      <vt:lpstr>Вплив</vt:lpstr>
      <vt:lpstr>Форми впливу</vt:lpstr>
      <vt:lpstr>Презентация PowerPoint</vt:lpstr>
      <vt:lpstr>Поняття лідерства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Дискусійні питання</vt:lpstr>
      <vt:lpstr>Презентация PowerPoint</vt:lpstr>
      <vt:lpstr>Результати досліджень</vt:lpstr>
      <vt:lpstr>Дискусійні питання</vt:lpstr>
      <vt:lpstr>«Встановлене» або «спонтанне» лідерство?</vt:lpstr>
      <vt:lpstr>Центральні лідерські риси</vt:lpstr>
      <vt:lpstr>Дискусійні питання</vt:lpstr>
      <vt:lpstr>Співвідношення лідерства та влади </vt:lpstr>
      <vt:lpstr>Дискусійні питання</vt:lpstr>
      <vt:lpstr>Чи дорівнює лідерство примусу?</vt:lpstr>
      <vt:lpstr>Дискусійні питання</vt:lpstr>
      <vt:lpstr>Розбіжності менеджменту та лідерства</vt:lpstr>
      <vt:lpstr>Презентация PowerPoint</vt:lpstr>
      <vt:lpstr>Експрес-питання</vt:lpstr>
      <vt:lpstr>Підсумок</vt:lpstr>
      <vt:lpstr>Функції лідера</vt:lpstr>
      <vt:lpstr>Функції лідерства</vt:lpstr>
      <vt:lpstr>1. Функція Вираження соціальних інтересів</vt:lpstr>
      <vt:lpstr>2. Новаторська функція</vt:lpstr>
      <vt:lpstr>3. Інтегративна функція</vt:lpstr>
      <vt:lpstr>4. Організаторська функція</vt:lpstr>
      <vt:lpstr>5. Комунікативна функція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Пащенко Ольга Петрівна</cp:lastModifiedBy>
  <cp:revision>93</cp:revision>
  <dcterms:created xsi:type="dcterms:W3CDTF">2013-11-25T17:40:22Z</dcterms:created>
  <dcterms:modified xsi:type="dcterms:W3CDTF">2024-11-04T06:54:01Z</dcterms:modified>
</cp:coreProperties>
</file>