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76" r:id="rId6"/>
    <p:sldId id="259" r:id="rId7"/>
    <p:sldId id="278" r:id="rId8"/>
    <p:sldId id="279" r:id="rId9"/>
    <p:sldId id="286" r:id="rId10"/>
    <p:sldId id="280" r:id="rId11"/>
    <p:sldId id="260" r:id="rId12"/>
    <p:sldId id="272" r:id="rId13"/>
    <p:sldId id="263" r:id="rId14"/>
    <p:sldId id="264" r:id="rId15"/>
    <p:sldId id="261" r:id="rId16"/>
    <p:sldId id="262" r:id="rId17"/>
    <p:sldId id="265" r:id="rId18"/>
    <p:sldId id="266" r:id="rId19"/>
    <p:sldId id="267" r:id="rId20"/>
    <p:sldId id="268" r:id="rId21"/>
    <p:sldId id="281" r:id="rId22"/>
    <p:sldId id="269" r:id="rId23"/>
    <p:sldId id="282" r:id="rId24"/>
    <p:sldId id="283" r:id="rId25"/>
    <p:sldId id="270" r:id="rId26"/>
    <p:sldId id="277" r:id="rId27"/>
    <p:sldId id="271" r:id="rId28"/>
    <p:sldId id="284" r:id="rId29"/>
    <p:sldId id="274" r:id="rId30"/>
    <p:sldId id="285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03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8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51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47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90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43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08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56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89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32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0DCFF-9AF2-4D26-99A9-C24BB7D5378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6211-74DA-4B58-99A8-8EB8637CA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81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55727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як функція менеджменту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248678"/>
            <a:ext cx="9144000" cy="3009122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1.Сутність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контролю.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контролю. 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Характеристики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</a:t>
            </a:r>
            <a:r>
              <a:rPr lang="ru-RU" dirty="0" smtClean="0"/>
              <a:t>.</a:t>
            </a:r>
            <a:endParaRPr lang="ru-RU" dirty="0"/>
          </a:p>
          <a:p>
            <a:pPr algn="l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754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893" y="365125"/>
            <a:ext cx="10515600" cy="278687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</a:t>
            </a: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8190" y="839788"/>
            <a:ext cx="5015619" cy="536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07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283"/>
          </a:xfrm>
        </p:spPr>
        <p:txBody>
          <a:bodyPr>
            <a:normAutofit fontScale="90000"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56996"/>
            <a:ext cx="10515600" cy="50199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змістом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Контроль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: система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запасів</a:t>
            </a:r>
            <a:r>
              <a:rPr lang="ru-RU" dirty="0" smtClean="0"/>
              <a:t>, стан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і </a:t>
            </a:r>
            <a:r>
              <a:rPr lang="ru-RU" dirty="0" err="1" smtClean="0"/>
              <a:t>відповідність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потребам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Контроль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оцінюванні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забезпеченості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власними</a:t>
            </a:r>
            <a:r>
              <a:rPr lang="ru-RU" dirty="0" smtClean="0"/>
              <a:t> та </a:t>
            </a:r>
            <a:r>
              <a:rPr lang="ru-RU" dirty="0" err="1" smtClean="0"/>
              <a:t>залученими</a:t>
            </a:r>
            <a:r>
              <a:rPr lang="ru-RU" dirty="0" smtClean="0"/>
              <a:t> коштами,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, </a:t>
            </a:r>
            <a:r>
              <a:rPr lang="ru-RU" dirty="0" err="1" smtClean="0"/>
              <a:t>правильності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, </a:t>
            </a:r>
            <a:r>
              <a:rPr lang="ru-RU" dirty="0" err="1" smtClean="0"/>
              <a:t>відстеженні</a:t>
            </a:r>
            <a:r>
              <a:rPr lang="ru-RU" dirty="0" smtClean="0"/>
              <a:t> та </a:t>
            </a:r>
            <a:r>
              <a:rPr lang="ru-RU" dirty="0" err="1" smtClean="0"/>
              <a:t>регулюванні</a:t>
            </a:r>
            <a:r>
              <a:rPr lang="ru-RU" dirty="0" smtClean="0"/>
              <a:t>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, </a:t>
            </a:r>
            <a:r>
              <a:rPr lang="ru-RU" dirty="0" err="1" smtClean="0"/>
              <a:t>аналізі</a:t>
            </a:r>
            <a:r>
              <a:rPr lang="ru-RU" dirty="0" smtClean="0"/>
              <a:t> й </a:t>
            </a:r>
            <a:r>
              <a:rPr lang="ru-RU" dirty="0" err="1" smtClean="0"/>
              <a:t>регулюванні</a:t>
            </a:r>
            <a:r>
              <a:rPr lang="ru-RU" dirty="0" smtClean="0"/>
              <a:t> </a:t>
            </a:r>
            <a:r>
              <a:rPr lang="ru-RU" dirty="0" err="1" smtClean="0"/>
              <a:t>боргів</a:t>
            </a:r>
            <a:r>
              <a:rPr lang="ru-RU" dirty="0" smtClean="0"/>
              <a:t> і </a:t>
            </a:r>
            <a:r>
              <a:rPr lang="ru-RU" dirty="0" err="1" smtClean="0"/>
              <a:t>зобов’язань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Контроль </a:t>
            </a:r>
            <a:r>
              <a:rPr lang="ru-RU" dirty="0" err="1" smtClean="0"/>
              <a:t>людських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–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контрольних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при </a:t>
            </a:r>
            <a:r>
              <a:rPr lang="ru-RU" dirty="0" err="1" smtClean="0"/>
              <a:t>відборі</a:t>
            </a:r>
            <a:r>
              <a:rPr lang="ru-RU" dirty="0" smtClean="0"/>
              <a:t> та </a:t>
            </a:r>
            <a:r>
              <a:rPr lang="ru-RU" dirty="0" err="1" smtClean="0"/>
              <a:t>зарахуванні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на посади,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і </a:t>
            </a:r>
            <a:r>
              <a:rPr lang="ru-RU" dirty="0" err="1" smtClean="0"/>
              <a:t>коригування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з </a:t>
            </a:r>
            <a:r>
              <a:rPr lang="ru-RU" dirty="0" err="1" smtClean="0"/>
              <a:t>перепідготовки</a:t>
            </a:r>
            <a:r>
              <a:rPr lang="ru-RU" dirty="0" smtClean="0"/>
              <a:t> та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 персоналу, </a:t>
            </a:r>
            <a:r>
              <a:rPr lang="ru-RU" dirty="0" err="1" smtClean="0"/>
              <a:t>ділових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ефективності</a:t>
            </a:r>
            <a:r>
              <a:rPr lang="ru-RU" dirty="0" smtClean="0"/>
              <a:t> систем оплати </a:t>
            </a:r>
            <a:r>
              <a:rPr lang="ru-RU" dirty="0" err="1" smtClean="0"/>
              <a:t>праці</a:t>
            </a:r>
            <a:r>
              <a:rPr lang="ru-RU" dirty="0" smtClean="0"/>
              <a:t> і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Контроль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–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потребам </a:t>
            </a:r>
            <a:r>
              <a:rPr lang="ru-RU" dirty="0" err="1" smtClean="0"/>
              <a:t>виробництва</a:t>
            </a:r>
            <a:r>
              <a:rPr lang="ru-RU" dirty="0" smtClean="0"/>
              <a:t> і </a:t>
            </a:r>
            <a:r>
              <a:rPr lang="ru-RU" dirty="0" err="1" smtClean="0"/>
              <a:t>управління</a:t>
            </a:r>
            <a:r>
              <a:rPr lang="ru-RU" dirty="0" smtClean="0"/>
              <a:t>; </a:t>
            </a:r>
            <a:r>
              <a:rPr lang="ru-RU" dirty="0" err="1" smtClean="0"/>
              <a:t>вивчення</a:t>
            </a:r>
            <a:r>
              <a:rPr lang="ru-RU" dirty="0" smtClean="0"/>
              <a:t> і </a:t>
            </a:r>
            <a:r>
              <a:rPr lang="ru-RU" dirty="0" err="1" smtClean="0"/>
              <a:t>вдосконалення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в </a:t>
            </a:r>
            <a:r>
              <a:rPr lang="ru-RU" dirty="0" err="1" smtClean="0"/>
              <a:t>організацію</a:t>
            </a:r>
            <a:r>
              <a:rPr lang="ru-RU" dirty="0" smtClean="0"/>
              <a:t>,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і </a:t>
            </a:r>
            <a:r>
              <a:rPr lang="ru-RU" dirty="0" err="1" smtClean="0"/>
              <a:t>назовні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3489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 сферами: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5616"/>
            <a:ext cx="10515600" cy="486134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Контроль стану </a:t>
            </a:r>
            <a:r>
              <a:rPr lang="ru-RU" dirty="0" err="1" smtClean="0"/>
              <a:t>матеріально-технічного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потреб </a:t>
            </a:r>
            <a:r>
              <a:rPr lang="ru-RU" dirty="0" err="1" smtClean="0"/>
              <a:t>організації</a:t>
            </a:r>
            <a:r>
              <a:rPr lang="ru-RU" dirty="0" smtClean="0"/>
              <a:t> в </a:t>
            </a:r>
            <a:r>
              <a:rPr lang="ru-RU" dirty="0" err="1" smtClean="0"/>
              <a:t>постійних</a:t>
            </a:r>
            <a:r>
              <a:rPr lang="ru-RU" dirty="0" smtClean="0"/>
              <a:t> ресурсах (</a:t>
            </a:r>
            <a:r>
              <a:rPr lang="ru-RU" dirty="0" err="1" smtClean="0"/>
              <a:t>обладнання</a:t>
            </a:r>
            <a:r>
              <a:rPr lang="ru-RU" dirty="0" smtClean="0"/>
              <a:t>, персонал, </a:t>
            </a: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),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обсягів</a:t>
            </a:r>
            <a:r>
              <a:rPr lang="ru-RU" dirty="0" smtClean="0"/>
              <a:t> і </a:t>
            </a:r>
            <a:r>
              <a:rPr lang="ru-RU" dirty="0" err="1" smtClean="0"/>
              <a:t>ритмічності</a:t>
            </a:r>
            <a:r>
              <a:rPr lang="ru-RU" dirty="0" smtClean="0"/>
              <a:t> </a:t>
            </a:r>
            <a:r>
              <a:rPr lang="ru-RU" dirty="0" err="1" smtClean="0"/>
              <a:t>постачання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і </a:t>
            </a:r>
            <a:r>
              <a:rPr lang="ru-RU" dirty="0" err="1" smtClean="0"/>
              <a:t>матеріалів</a:t>
            </a:r>
            <a:r>
              <a:rPr lang="ru-RU" dirty="0" smtClean="0"/>
              <a:t>, стану і </a:t>
            </a:r>
            <a:r>
              <a:rPr lang="ru-RU" dirty="0" err="1" smtClean="0"/>
              <a:t>динаміки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запасів</a:t>
            </a:r>
            <a:r>
              <a:rPr lang="ru-RU" dirty="0" smtClean="0"/>
              <a:t>,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поставленої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, </a:t>
            </a:r>
            <a:r>
              <a:rPr lang="ru-RU" dirty="0" err="1" smtClean="0"/>
              <a:t>матеріалів</a:t>
            </a:r>
            <a:r>
              <a:rPr lang="ru-RU" dirty="0" smtClean="0"/>
              <a:t>, </a:t>
            </a:r>
            <a:r>
              <a:rPr lang="ru-RU" dirty="0" err="1" smtClean="0"/>
              <a:t>напівфабрикатів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і </a:t>
            </a:r>
            <a:r>
              <a:rPr lang="ru-RU" dirty="0" err="1" smtClean="0"/>
              <a:t>технічних</a:t>
            </a:r>
            <a:r>
              <a:rPr lang="ru-RU" dirty="0" smtClean="0"/>
              <a:t> умов. </a:t>
            </a:r>
          </a:p>
          <a:p>
            <a:r>
              <a:rPr lang="ru-RU" dirty="0" smtClean="0"/>
              <a:t>Контроль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на </a:t>
            </a:r>
            <a:r>
              <a:rPr lang="ru-RU" dirty="0" err="1" smtClean="0"/>
              <a:t>продукцію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запланованих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фактичними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, </a:t>
            </a:r>
            <a:r>
              <a:rPr lang="ru-RU" dirty="0" err="1" smtClean="0"/>
              <a:t>виявленні</a:t>
            </a:r>
            <a:r>
              <a:rPr lang="ru-RU" dirty="0" smtClean="0"/>
              <a:t> </a:t>
            </a:r>
            <a:r>
              <a:rPr lang="ru-RU" dirty="0" err="1" smtClean="0"/>
              <a:t>відхилень</a:t>
            </a:r>
            <a:r>
              <a:rPr lang="ru-RU" dirty="0" smtClean="0"/>
              <a:t> і </a:t>
            </a:r>
            <a:r>
              <a:rPr lang="ru-RU" dirty="0" err="1" smtClean="0"/>
              <a:t>аналізі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спричинили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відхилення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Контроль маркетингу і </a:t>
            </a:r>
            <a:r>
              <a:rPr lang="ru-RU" dirty="0" err="1" smtClean="0"/>
              <a:t>збуту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: </a:t>
            </a:r>
            <a:r>
              <a:rPr lang="ru-RU" dirty="0" err="1" smtClean="0"/>
              <a:t>оцінювання</a:t>
            </a:r>
            <a:r>
              <a:rPr lang="ru-RU" dirty="0" smtClean="0"/>
              <a:t> і </a:t>
            </a:r>
            <a:r>
              <a:rPr lang="ru-RU" dirty="0" err="1" smtClean="0"/>
              <a:t>коригування</a:t>
            </a:r>
            <a:r>
              <a:rPr lang="ru-RU" dirty="0" smtClean="0"/>
              <a:t> </a:t>
            </a:r>
            <a:r>
              <a:rPr lang="ru-RU" dirty="0" err="1" smtClean="0"/>
              <a:t>комерційної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; </a:t>
            </a:r>
            <a:r>
              <a:rPr lang="ru-RU" dirty="0" err="1" smtClean="0"/>
              <a:t>конкурентоспроможність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;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; </a:t>
            </a:r>
            <a:r>
              <a:rPr lang="ru-RU" dirty="0" err="1" smtClean="0"/>
              <a:t>обсяг</a:t>
            </a:r>
            <a:r>
              <a:rPr lang="ru-RU" dirty="0" smtClean="0"/>
              <a:t> і структуру </a:t>
            </a:r>
            <a:r>
              <a:rPr lang="ru-RU" dirty="0" err="1" smtClean="0"/>
              <a:t>маркетингової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; широту і </a:t>
            </a:r>
            <a:r>
              <a:rPr lang="ru-RU" dirty="0" err="1" smtClean="0"/>
              <a:t>глибину</a:t>
            </a:r>
            <a:r>
              <a:rPr lang="ru-RU" dirty="0" smtClean="0"/>
              <a:t> </a:t>
            </a:r>
            <a:r>
              <a:rPr lang="ru-RU" dirty="0" err="1" smtClean="0"/>
              <a:t>асортименту</a:t>
            </a:r>
            <a:r>
              <a:rPr lang="ru-RU" dirty="0" smtClean="0"/>
              <a:t> </a:t>
            </a:r>
            <a:r>
              <a:rPr lang="ru-RU" dirty="0" err="1" smtClean="0"/>
              <a:t>пропонованих</a:t>
            </a:r>
            <a:r>
              <a:rPr lang="ru-RU" dirty="0" smtClean="0"/>
              <a:t> </a:t>
            </a:r>
            <a:r>
              <a:rPr lang="ru-RU" dirty="0" err="1" smtClean="0"/>
              <a:t>покупцям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(</a:t>
            </a:r>
            <a:r>
              <a:rPr lang="ru-RU" dirty="0" err="1" smtClean="0"/>
              <a:t>послуг</a:t>
            </a:r>
            <a:r>
              <a:rPr lang="ru-RU" dirty="0" smtClean="0"/>
              <a:t>); </a:t>
            </a:r>
            <a:r>
              <a:rPr lang="ru-RU" dirty="0" err="1" smtClean="0"/>
              <a:t>обґрунтованість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на </a:t>
            </a:r>
            <a:r>
              <a:rPr lang="ru-RU" dirty="0" err="1" smtClean="0"/>
              <a:t>продукцію</a:t>
            </a:r>
            <a:r>
              <a:rPr lang="ru-RU" dirty="0" smtClean="0"/>
              <a:t>;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збутових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;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рекламу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654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етапами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виробничо-господарської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поточний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завершальний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Попередній</a:t>
            </a:r>
            <a:r>
              <a:rPr lang="ru-RU" b="1" dirty="0" smtClean="0"/>
              <a:t> контроль </a:t>
            </a:r>
            <a:r>
              <a:rPr lang="ru-RU" dirty="0" smtClean="0"/>
              <a:t>(</a:t>
            </a:r>
            <a:r>
              <a:rPr lang="ru-RU" dirty="0" err="1" smtClean="0"/>
              <a:t>здійснюється</a:t>
            </a:r>
            <a:r>
              <a:rPr lang="ru-RU" dirty="0" smtClean="0"/>
              <a:t> на </a:t>
            </a:r>
            <a:r>
              <a:rPr lang="ru-RU" dirty="0" err="1" smtClean="0"/>
              <a:t>вході</a:t>
            </a:r>
            <a:r>
              <a:rPr lang="ru-RU" dirty="0" smtClean="0"/>
              <a:t> в систему </a:t>
            </a:r>
            <a:r>
              <a:rPr lang="ru-RU" dirty="0" err="1" smtClean="0"/>
              <a:t>організації</a:t>
            </a:r>
            <a:r>
              <a:rPr lang="ru-RU" dirty="0" smtClean="0"/>
              <a:t>) </a:t>
            </a:r>
            <a:r>
              <a:rPr lang="ru-RU" dirty="0" err="1" smtClean="0"/>
              <a:t>реалізується</a:t>
            </a:r>
            <a:r>
              <a:rPr lang="ru-RU" dirty="0" smtClean="0"/>
              <a:t> через правила, </a:t>
            </a:r>
            <a:r>
              <a:rPr lang="ru-RU" dirty="0" err="1" smtClean="0"/>
              <a:t>процедури</a:t>
            </a:r>
            <a:r>
              <a:rPr lang="ru-RU" dirty="0" smtClean="0"/>
              <a:t>,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важелі</a:t>
            </a:r>
            <a:r>
              <a:rPr lang="ru-RU" dirty="0" smtClean="0"/>
              <a:t> </a:t>
            </a:r>
            <a:r>
              <a:rPr lang="ru-RU" dirty="0" err="1" smtClean="0"/>
              <a:t>закладені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таких </a:t>
            </a:r>
            <a:r>
              <a:rPr lang="ru-RU" dirty="0" err="1" smtClean="0"/>
              <a:t>функцій</a:t>
            </a:r>
            <a:r>
              <a:rPr lang="ru-RU" dirty="0" smtClean="0"/>
              <a:t> менеджменту, як </a:t>
            </a:r>
            <a:r>
              <a:rPr lang="ru-RU" dirty="0" err="1" smtClean="0"/>
              <a:t>планування</a:t>
            </a:r>
            <a:r>
              <a:rPr lang="ru-RU" dirty="0" smtClean="0"/>
              <a:t>, </a:t>
            </a:r>
            <a:r>
              <a:rPr lang="ru-RU" dirty="0" err="1" smtClean="0"/>
              <a:t>організовування</a:t>
            </a:r>
            <a:r>
              <a:rPr lang="ru-RU" dirty="0" smtClean="0"/>
              <a:t>, </a:t>
            </a:r>
            <a:r>
              <a:rPr lang="ru-RU" dirty="0" err="1" smtClean="0"/>
              <a:t>мотивування</a:t>
            </a:r>
            <a:r>
              <a:rPr lang="ru-RU" dirty="0" smtClean="0"/>
              <a:t> і </a:t>
            </a:r>
            <a:r>
              <a:rPr lang="ru-RU" dirty="0" err="1" smtClean="0"/>
              <a:t>регулювання</a:t>
            </a:r>
            <a:r>
              <a:rPr lang="ru-RU" dirty="0" smtClean="0"/>
              <a:t>.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: </a:t>
            </a:r>
            <a:r>
              <a:rPr lang="ru-RU" dirty="0" err="1" smtClean="0"/>
              <a:t>трудових</a:t>
            </a:r>
            <a:r>
              <a:rPr lang="ru-RU" dirty="0" smtClean="0"/>
              <a:t>, </a:t>
            </a:r>
            <a:r>
              <a:rPr lang="ru-RU" dirty="0" err="1" smtClean="0"/>
              <a:t>матеріальних</a:t>
            </a:r>
            <a:r>
              <a:rPr lang="ru-RU" dirty="0" smtClean="0"/>
              <a:t>, </a:t>
            </a:r>
            <a:r>
              <a:rPr lang="ru-RU" dirty="0" err="1" smtClean="0"/>
              <a:t>фінансових</a:t>
            </a:r>
            <a:r>
              <a:rPr lang="ru-RU" dirty="0" smtClean="0"/>
              <a:t>, </a:t>
            </a:r>
            <a:r>
              <a:rPr lang="ru-RU" dirty="0" err="1" smtClean="0"/>
              <a:t>інформаційних</a:t>
            </a:r>
            <a:r>
              <a:rPr lang="ru-RU" dirty="0" smtClean="0"/>
              <a:t>, </a:t>
            </a:r>
            <a:r>
              <a:rPr lang="ru-RU" dirty="0" err="1" smtClean="0"/>
              <a:t>енергетичних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Поточний</a:t>
            </a:r>
            <a:r>
              <a:rPr lang="ru-RU" b="1" dirty="0" smtClean="0"/>
              <a:t> контроль </a:t>
            </a:r>
            <a:r>
              <a:rPr lang="ru-RU" dirty="0" err="1" smtClean="0"/>
              <a:t>реалізується</a:t>
            </a:r>
            <a:r>
              <a:rPr lang="ru-RU" dirty="0" smtClean="0"/>
              <a:t> у </a:t>
            </a:r>
            <a:r>
              <a:rPr lang="ru-RU" dirty="0" err="1" smtClean="0"/>
              <a:t>самій</a:t>
            </a:r>
            <a:r>
              <a:rPr lang="ru-RU" dirty="0" smtClean="0"/>
              <a:t> </a:t>
            </a:r>
            <a:r>
              <a:rPr lang="ru-RU" dirty="0" err="1" smtClean="0"/>
              <a:t>системі-організації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виробничо-господарської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і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характер </a:t>
            </a:r>
            <a:r>
              <a:rPr lang="ru-RU" dirty="0" err="1" smtClean="0"/>
              <a:t>управлінської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; </a:t>
            </a:r>
            <a:r>
              <a:rPr lang="ru-RU" dirty="0" err="1" smtClean="0"/>
              <a:t>має</a:t>
            </a:r>
            <a:r>
              <a:rPr lang="ru-RU" dirty="0" smtClean="0"/>
              <a:t> мету та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;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перетворює</a:t>
            </a:r>
            <a:r>
              <a:rPr lang="ru-RU" dirty="0" smtClean="0"/>
              <a:t> в </a:t>
            </a:r>
            <a:r>
              <a:rPr lang="ru-RU" dirty="0" err="1" smtClean="0"/>
              <a:t>ресурси</a:t>
            </a:r>
            <a:r>
              <a:rPr lang="ru-RU" dirty="0" smtClean="0"/>
              <a:t> для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; </a:t>
            </a:r>
            <a:r>
              <a:rPr lang="ru-RU" dirty="0" err="1" smtClean="0"/>
              <a:t>націлений</a:t>
            </a:r>
            <a:r>
              <a:rPr lang="ru-RU" dirty="0" smtClean="0"/>
              <a:t> на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При </a:t>
            </a:r>
            <a:r>
              <a:rPr lang="ru-RU" b="1" dirty="0" err="1" smtClean="0"/>
              <a:t>завершальному</a:t>
            </a:r>
            <a:r>
              <a:rPr lang="ru-RU" b="1" dirty="0" smtClean="0"/>
              <a:t> </a:t>
            </a:r>
            <a:r>
              <a:rPr lang="ru-RU" b="1" dirty="0" err="1" smtClean="0"/>
              <a:t>контролі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здійснюється</a:t>
            </a:r>
            <a:r>
              <a:rPr lang="ru-RU" dirty="0" smtClean="0"/>
              <a:t> на </a:t>
            </a:r>
            <a:r>
              <a:rPr lang="ru-RU" dirty="0" err="1" smtClean="0"/>
              <a:t>виході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) </a:t>
            </a:r>
            <a:r>
              <a:rPr lang="ru-RU" dirty="0" err="1" smtClean="0"/>
              <a:t>зворотний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необхідний</a:t>
            </a:r>
            <a:r>
              <a:rPr lang="ru-RU" dirty="0" smtClean="0"/>
              <a:t> для </a:t>
            </a:r>
            <a:r>
              <a:rPr lang="ru-RU" dirty="0" err="1" smtClean="0"/>
              <a:t>врахування</a:t>
            </a:r>
            <a:r>
              <a:rPr lang="ru-RU" dirty="0" smtClean="0"/>
              <a:t> </a:t>
            </a:r>
            <a:r>
              <a:rPr lang="ru-RU" dirty="0" err="1" smtClean="0"/>
              <a:t>організацією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мотивування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391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663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За формами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1762"/>
            <a:ext cx="10515600" cy="5365201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Централізований</a:t>
            </a:r>
            <a:r>
              <a:rPr lang="ru-RU" dirty="0" smtClean="0"/>
              <a:t> контроль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підрозділи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функціонують</a:t>
            </a:r>
            <a:r>
              <a:rPr lang="ru-RU" dirty="0" smtClean="0"/>
              <a:t> у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(</a:t>
            </a:r>
            <a:r>
              <a:rPr lang="ru-RU" dirty="0" err="1" smtClean="0"/>
              <a:t>контролери</a:t>
            </a:r>
            <a:r>
              <a:rPr lang="ru-RU" dirty="0" smtClean="0"/>
              <a:t>, </a:t>
            </a:r>
            <a:r>
              <a:rPr lang="ru-RU" dirty="0" err="1" smtClean="0"/>
              <a:t>ревізійні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, </a:t>
            </a:r>
            <a:r>
              <a:rPr lang="ru-RU" dirty="0" err="1" smtClean="0"/>
              <a:t>відділи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аудиту). </a:t>
            </a:r>
          </a:p>
          <a:p>
            <a:r>
              <a:rPr lang="ru-RU" dirty="0" err="1" smtClean="0"/>
              <a:t>Різновидом</a:t>
            </a:r>
            <a:r>
              <a:rPr lang="ru-RU" dirty="0" smtClean="0"/>
              <a:t> </a:t>
            </a:r>
            <a:r>
              <a:rPr lang="ru-RU" dirty="0" err="1" smtClean="0"/>
              <a:t>централізованого</a:t>
            </a:r>
            <a:r>
              <a:rPr lang="ru-RU" dirty="0" smtClean="0"/>
              <a:t> контролю є аудит – </a:t>
            </a:r>
            <a:r>
              <a:rPr lang="ru-RU" dirty="0" err="1" smtClean="0"/>
              <a:t>експертиза</a:t>
            </a:r>
            <a:r>
              <a:rPr lang="ru-RU" dirty="0" smtClean="0"/>
              <a:t>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звітності</a:t>
            </a:r>
            <a:r>
              <a:rPr lang="ru-RU" dirty="0" smtClean="0"/>
              <a:t> та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</a:t>
            </a:r>
            <a:r>
              <a:rPr lang="ru-RU" dirty="0" err="1" smtClean="0"/>
              <a:t>господарсько-фінансову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господарювання</a:t>
            </a:r>
            <a:r>
              <a:rPr lang="ru-RU" dirty="0" smtClean="0"/>
              <a:t> для </a:t>
            </a:r>
            <a:r>
              <a:rPr lang="ru-RU" dirty="0" err="1" smtClean="0"/>
              <a:t>з’ясування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реального </a:t>
            </a:r>
            <a:r>
              <a:rPr lang="ru-RU" dirty="0" err="1" smtClean="0"/>
              <a:t>фінансового</a:t>
            </a:r>
            <a:r>
              <a:rPr lang="ru-RU" dirty="0" smtClean="0"/>
              <a:t> стану. Аудит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зовнішнім</a:t>
            </a:r>
            <a:r>
              <a:rPr lang="ru-RU" dirty="0" smtClean="0"/>
              <a:t> (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незалежні</a:t>
            </a:r>
            <a:r>
              <a:rPr lang="ru-RU" dirty="0" smtClean="0"/>
              <a:t> </a:t>
            </a:r>
            <a:r>
              <a:rPr lang="ru-RU" dirty="0" err="1" smtClean="0"/>
              <a:t>експерти</a:t>
            </a:r>
            <a:r>
              <a:rPr lang="ru-RU" dirty="0" smtClean="0"/>
              <a:t>) і </a:t>
            </a:r>
            <a:r>
              <a:rPr lang="ru-RU" dirty="0" err="1" smtClean="0"/>
              <a:t>внутрішнім</a:t>
            </a:r>
            <a:r>
              <a:rPr lang="ru-RU" dirty="0" smtClean="0"/>
              <a:t> (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штатні</a:t>
            </a:r>
            <a:r>
              <a:rPr lang="ru-RU" dirty="0" smtClean="0"/>
              <a:t>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). </a:t>
            </a:r>
          </a:p>
          <a:p>
            <a:r>
              <a:rPr lang="ru-RU" dirty="0" err="1" smtClean="0"/>
              <a:t>Децентралізований</a:t>
            </a:r>
            <a:r>
              <a:rPr lang="ru-RU" dirty="0" smtClean="0"/>
              <a:t> контроль </a:t>
            </a:r>
            <a:r>
              <a:rPr lang="ru-RU" dirty="0" err="1" smtClean="0"/>
              <a:t>локалізують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функціональних</a:t>
            </a:r>
            <a:r>
              <a:rPr lang="ru-RU" dirty="0" smtClean="0"/>
              <a:t> і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бухгалтерія</a:t>
            </a:r>
            <a:r>
              <a:rPr lang="ru-RU" dirty="0" smtClean="0"/>
              <a:t> </a:t>
            </a:r>
            <a:r>
              <a:rPr lang="ru-RU" dirty="0" err="1" smtClean="0"/>
              <a:t>контролює</a:t>
            </a:r>
            <a:r>
              <a:rPr lang="ru-RU" dirty="0" smtClean="0"/>
              <a:t> стан </a:t>
            </a:r>
            <a:r>
              <a:rPr lang="ru-RU" dirty="0" err="1" smtClean="0"/>
              <a:t>обліку</a:t>
            </a:r>
            <a:r>
              <a:rPr lang="ru-RU" dirty="0" smtClean="0"/>
              <a:t> у </a:t>
            </a:r>
            <a:r>
              <a:rPr lang="ru-RU" dirty="0" err="1" smtClean="0"/>
              <a:t>виробничих</a:t>
            </a:r>
            <a:r>
              <a:rPr lang="ru-RU" dirty="0" smtClean="0"/>
              <a:t> і </a:t>
            </a:r>
            <a:r>
              <a:rPr lang="ru-RU" dirty="0" err="1" smtClean="0"/>
              <a:t>допоміжних</a:t>
            </a:r>
            <a:r>
              <a:rPr lang="ru-RU" dirty="0" smtClean="0"/>
              <a:t> </a:t>
            </a:r>
            <a:r>
              <a:rPr lang="ru-RU" dirty="0" err="1" smtClean="0"/>
              <a:t>підрозділах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; </a:t>
            </a:r>
            <a:r>
              <a:rPr lang="ru-RU" dirty="0" err="1" smtClean="0"/>
              <a:t>відділ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і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– </a:t>
            </a:r>
            <a:r>
              <a:rPr lang="ru-RU" dirty="0" err="1" smtClean="0"/>
              <a:t>дотримання</a:t>
            </a:r>
            <a:r>
              <a:rPr lang="ru-RU" dirty="0" smtClean="0"/>
              <a:t> норм і </a:t>
            </a:r>
            <a:r>
              <a:rPr lang="ru-RU" dirty="0" err="1" smtClean="0"/>
              <a:t>нормативів</a:t>
            </a:r>
            <a:r>
              <a:rPr lang="ru-RU" dirty="0" smtClean="0"/>
              <a:t> оплати і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 </a:t>
            </a:r>
            <a:r>
              <a:rPr lang="ru-RU" dirty="0" err="1" smtClean="0"/>
              <a:t>керівники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 </a:t>
            </a:r>
            <a:r>
              <a:rPr lang="ru-RU" dirty="0" err="1" smtClean="0"/>
              <a:t>контролюють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підрозділах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Самоконтроль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контролюванні</a:t>
            </a:r>
            <a:r>
              <a:rPr lang="ru-RU" dirty="0" smtClean="0"/>
              <a:t> </a:t>
            </a:r>
            <a:r>
              <a:rPr lang="ru-RU" dirty="0" err="1" smtClean="0"/>
              <a:t>працівником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операцій</a:t>
            </a:r>
            <a:r>
              <a:rPr lang="ru-RU" dirty="0" smtClean="0"/>
              <a:t>, </a:t>
            </a:r>
            <a:r>
              <a:rPr lang="ru-RU" dirty="0" err="1" smtClean="0"/>
              <a:t>виробленої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493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27788"/>
            <a:ext cx="10515600" cy="544917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Державний</a:t>
            </a:r>
            <a:r>
              <a:rPr lang="ru-RU" b="1" dirty="0" smtClean="0"/>
              <a:t> </a:t>
            </a:r>
            <a:r>
              <a:rPr lang="ru-RU" b="1" dirty="0" err="1" smtClean="0"/>
              <a:t>позавідомчий</a:t>
            </a:r>
            <a:r>
              <a:rPr lang="ru-RU" b="1" dirty="0" smtClean="0"/>
              <a:t> </a:t>
            </a:r>
            <a:r>
              <a:rPr lang="ru-RU" dirty="0" smtClean="0"/>
              <a:t>контроль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спеціальними</a:t>
            </a:r>
            <a:r>
              <a:rPr lang="ru-RU" dirty="0" smtClean="0"/>
              <a:t> органами державного </a:t>
            </a:r>
            <a:r>
              <a:rPr lang="ru-RU" dirty="0" err="1" smtClean="0"/>
              <a:t>апарату</a:t>
            </a:r>
            <a:r>
              <a:rPr lang="ru-RU" dirty="0" smtClean="0"/>
              <a:t>,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поширюється</a:t>
            </a:r>
            <a:r>
              <a:rPr lang="ru-RU" dirty="0" smtClean="0"/>
              <a:t> на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відомчої</a:t>
            </a:r>
            <a:r>
              <a:rPr lang="ru-RU" dirty="0" smtClean="0"/>
              <a:t> </a:t>
            </a:r>
            <a:r>
              <a:rPr lang="ru-RU" dirty="0" err="1" smtClean="0"/>
              <a:t>підпорядкованості</a:t>
            </a:r>
            <a:r>
              <a:rPr lang="ru-RU" dirty="0" smtClean="0"/>
              <a:t>.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соціально-політичних</a:t>
            </a:r>
            <a:r>
              <a:rPr lang="ru-RU" dirty="0" smtClean="0"/>
              <a:t> та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перетворень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контроль </a:t>
            </a:r>
            <a:r>
              <a:rPr lang="ru-RU" dirty="0" err="1" smtClean="0"/>
              <a:t>перетворився</a:t>
            </a:r>
            <a:r>
              <a:rPr lang="ru-RU" dirty="0" smtClean="0"/>
              <a:t> з </a:t>
            </a:r>
            <a:r>
              <a:rPr lang="ru-RU" dirty="0" err="1" smtClean="0"/>
              <a:t>домінуючого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у </a:t>
            </a:r>
            <a:r>
              <a:rPr lang="ru-RU" dirty="0" err="1" smtClean="0"/>
              <a:t>дореформеному</a:t>
            </a:r>
            <a:r>
              <a:rPr lang="ru-RU" dirty="0" smtClean="0"/>
              <a:t> </a:t>
            </a:r>
            <a:r>
              <a:rPr lang="ru-RU" dirty="0" err="1" smtClean="0"/>
              <a:t>періоді</a:t>
            </a:r>
            <a:r>
              <a:rPr lang="ru-RU" dirty="0" smtClean="0"/>
              <a:t> до </a:t>
            </a:r>
            <a:r>
              <a:rPr lang="ru-RU" dirty="0" err="1" smtClean="0"/>
              <a:t>звичайної</a:t>
            </a:r>
            <a:r>
              <a:rPr lang="ru-RU" dirty="0" smtClean="0"/>
              <a:t> практики, яка </a:t>
            </a:r>
            <a:r>
              <a:rPr lang="ru-RU" dirty="0" err="1" smtClean="0"/>
              <a:t>прийнята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ринкової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державного </a:t>
            </a:r>
            <a:r>
              <a:rPr lang="ru-RU" dirty="0" err="1" smtClean="0"/>
              <a:t>регулювання</a:t>
            </a:r>
            <a:r>
              <a:rPr lang="ru-RU" dirty="0" smtClean="0"/>
              <a:t> на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Внутрішній</a:t>
            </a:r>
            <a:r>
              <a:rPr lang="ru-RU" b="1" dirty="0" smtClean="0"/>
              <a:t> </a:t>
            </a:r>
            <a:r>
              <a:rPr lang="ru-RU" dirty="0" smtClean="0"/>
              <a:t>контроль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корпоративного </a:t>
            </a:r>
            <a:r>
              <a:rPr lang="ru-RU" dirty="0" err="1" smtClean="0"/>
              <a:t>управління</a:t>
            </a:r>
            <a:r>
              <a:rPr lang="ru-RU" dirty="0" smtClean="0"/>
              <a:t> і </a:t>
            </a:r>
            <a:r>
              <a:rPr lang="ru-RU" dirty="0" err="1" smtClean="0"/>
              <a:t>здійснюється</a:t>
            </a:r>
            <a:r>
              <a:rPr lang="ru-RU" dirty="0" smtClean="0"/>
              <a:t> як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та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посадовими</a:t>
            </a:r>
            <a:r>
              <a:rPr lang="ru-RU" dirty="0" smtClean="0"/>
              <a:t> особами </a:t>
            </a:r>
            <a:r>
              <a:rPr lang="ru-RU" dirty="0" err="1" smtClean="0"/>
              <a:t>господарюючого</a:t>
            </a:r>
            <a:r>
              <a:rPr lang="ru-RU" dirty="0" smtClean="0"/>
              <a:t> </a:t>
            </a:r>
            <a:r>
              <a:rPr lang="ru-RU" dirty="0" err="1" smtClean="0"/>
              <a:t>суб'єкта</a:t>
            </a:r>
            <a:r>
              <a:rPr lang="ru-RU" dirty="0" smtClean="0"/>
              <a:t>, так і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спеціальними</a:t>
            </a:r>
            <a:r>
              <a:rPr lang="ru-RU" dirty="0" smtClean="0"/>
              <a:t> </a:t>
            </a:r>
            <a:r>
              <a:rPr lang="ru-RU" dirty="0" err="1" smtClean="0"/>
              <a:t>контрольними</a:t>
            </a:r>
            <a:r>
              <a:rPr lang="ru-RU" dirty="0" smtClean="0"/>
              <a:t> службами. В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внутрішній</a:t>
            </a:r>
            <a:r>
              <a:rPr lang="ru-RU" dirty="0" smtClean="0"/>
              <a:t> контроль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здійснюватися</a:t>
            </a:r>
            <a:r>
              <a:rPr lang="ru-RU" dirty="0" smtClean="0"/>
              <a:t> </a:t>
            </a:r>
            <a:r>
              <a:rPr lang="ru-RU" dirty="0" err="1" smtClean="0"/>
              <a:t>власником</a:t>
            </a:r>
            <a:r>
              <a:rPr lang="ru-RU" dirty="0" smtClean="0"/>
              <a:t> (через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ревізійних</a:t>
            </a:r>
            <a:r>
              <a:rPr lang="ru-RU" dirty="0" smtClean="0"/>
              <a:t> </a:t>
            </a:r>
            <a:r>
              <a:rPr lang="ru-RU" dirty="0" err="1" smtClean="0"/>
              <a:t>комісій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на </a:t>
            </a:r>
            <a:r>
              <a:rPr lang="ru-RU" dirty="0" err="1" smtClean="0"/>
              <a:t>договірній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), </a:t>
            </a:r>
            <a:r>
              <a:rPr lang="ru-RU" dirty="0" err="1" smtClean="0"/>
              <a:t>виконавчим</a:t>
            </a:r>
            <a:r>
              <a:rPr lang="ru-RU" dirty="0" smtClean="0"/>
              <a:t> органом шляхом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спеціальної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контролю (аудиту),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управлінським</a:t>
            </a:r>
            <a:r>
              <a:rPr lang="ru-RU" dirty="0" smtClean="0"/>
              <a:t> </a:t>
            </a:r>
            <a:r>
              <a:rPr lang="ru-RU" dirty="0" err="1" smtClean="0"/>
              <a:t>апаратом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Аудит</a:t>
            </a:r>
            <a:r>
              <a:rPr lang="ru-RU" dirty="0" smtClean="0"/>
              <a:t> </a:t>
            </a:r>
            <a:r>
              <a:rPr lang="ru-RU" dirty="0" err="1" smtClean="0"/>
              <a:t>незалежний</a:t>
            </a:r>
            <a:r>
              <a:rPr lang="ru-RU" dirty="0" smtClean="0"/>
              <a:t> </a:t>
            </a:r>
            <a:r>
              <a:rPr lang="ru-RU" dirty="0" err="1" smtClean="0"/>
              <a:t>фінансовий</a:t>
            </a:r>
            <a:r>
              <a:rPr lang="ru-RU" dirty="0" smtClean="0"/>
              <a:t> контроль </a:t>
            </a:r>
            <a:r>
              <a:rPr lang="ru-RU" dirty="0" err="1" smtClean="0"/>
              <a:t>здійснюється</a:t>
            </a:r>
            <a:r>
              <a:rPr lang="ru-RU" dirty="0" smtClean="0"/>
              <a:t> на </a:t>
            </a:r>
            <a:r>
              <a:rPr lang="ru-RU" dirty="0" err="1" smtClean="0"/>
              <a:t>договірній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спеціальними</a:t>
            </a:r>
            <a:r>
              <a:rPr lang="ru-RU" dirty="0" smtClean="0"/>
              <a:t> </a:t>
            </a:r>
            <a:r>
              <a:rPr lang="ru-RU" dirty="0" err="1" smtClean="0"/>
              <a:t>аудиторськими</a:t>
            </a:r>
            <a:r>
              <a:rPr lang="ru-RU" dirty="0" smtClean="0"/>
              <a:t> </a:t>
            </a:r>
            <a:r>
              <a:rPr lang="ru-RU" dirty="0" err="1" smtClean="0"/>
              <a:t>фірмами</a:t>
            </a:r>
            <a:r>
              <a:rPr lang="ru-RU" dirty="0" smtClean="0"/>
              <a:t> з метою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фінансово-господарських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, </a:t>
            </a:r>
            <a:r>
              <a:rPr lang="ru-RU" dirty="0" err="1" smtClean="0"/>
              <a:t>обліку</a:t>
            </a:r>
            <a:r>
              <a:rPr lang="ru-RU" dirty="0" smtClean="0"/>
              <a:t> і </a:t>
            </a:r>
            <a:r>
              <a:rPr lang="ru-RU" dirty="0" err="1" smtClean="0"/>
              <a:t>звітності</a:t>
            </a:r>
            <a:r>
              <a:rPr lang="ru-RU" dirty="0" smtClean="0"/>
              <a:t> чинному </a:t>
            </a:r>
            <a:r>
              <a:rPr lang="ru-RU" dirty="0" err="1" smtClean="0"/>
              <a:t>законодавству</a:t>
            </a:r>
            <a:r>
              <a:rPr lang="ru-RU" dirty="0" smtClean="0"/>
              <a:t>, яке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економіко-правові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і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 </a:t>
            </a:r>
            <a:r>
              <a:rPr lang="ru-RU" b="1" dirty="0" err="1" smtClean="0"/>
              <a:t>Громадський</a:t>
            </a:r>
            <a:r>
              <a:rPr lang="ru-RU" b="1" dirty="0" smtClean="0"/>
              <a:t> </a:t>
            </a:r>
            <a:r>
              <a:rPr lang="ru-RU" dirty="0" smtClean="0"/>
              <a:t>контроль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контрольними</a:t>
            </a:r>
            <a:r>
              <a:rPr lang="ru-RU" dirty="0" smtClean="0"/>
              <a:t> органами </a:t>
            </a:r>
            <a:r>
              <a:rPr lang="ru-RU" dirty="0" err="1" smtClean="0"/>
              <a:t>громадськості</a:t>
            </a:r>
            <a:r>
              <a:rPr lang="ru-RU" dirty="0" smtClean="0"/>
              <a:t> і є самим </a:t>
            </a:r>
            <a:r>
              <a:rPr lang="ru-RU" dirty="0" err="1" smtClean="0"/>
              <a:t>масовим</a:t>
            </a:r>
            <a:r>
              <a:rPr lang="ru-RU" dirty="0" smtClean="0"/>
              <a:t> видом контролю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719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суцільний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Суцільний</a:t>
            </a:r>
            <a:r>
              <a:rPr lang="ru-RU" dirty="0" smtClean="0"/>
              <a:t> </a:t>
            </a:r>
            <a:r>
              <a:rPr lang="ru-RU" dirty="0" smtClean="0"/>
              <a:t>контроль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перевірку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 (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) в </a:t>
            </a:r>
            <a:r>
              <a:rPr lang="ru-RU" dirty="0" err="1" smtClean="0"/>
              <a:t>суцільному</a:t>
            </a:r>
            <a:r>
              <a:rPr lang="ru-RU" dirty="0" smtClean="0"/>
              <a:t> порядку і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трудомісткістю</a:t>
            </a:r>
            <a:r>
              <a:rPr lang="ru-RU" dirty="0" smtClean="0"/>
              <a:t>, у </a:t>
            </a:r>
            <a:r>
              <a:rPr lang="ru-RU" dirty="0" err="1" smtClean="0"/>
              <a:t>зв'язку</a:t>
            </a:r>
            <a:r>
              <a:rPr lang="ru-RU" dirty="0" smtClean="0"/>
              <a:t> з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окремих</a:t>
            </a:r>
            <a:r>
              <a:rPr lang="ru-RU" dirty="0" smtClean="0"/>
              <a:t> ланках </a:t>
            </a:r>
            <a:r>
              <a:rPr lang="ru-RU" dirty="0" err="1" smtClean="0"/>
              <a:t>фінансово-господарської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Вибірковий</a:t>
            </a:r>
            <a:r>
              <a:rPr lang="ru-RU" dirty="0" smtClean="0"/>
              <a:t> контроль </a:t>
            </a:r>
            <a:r>
              <a:rPr lang="ru-RU" dirty="0" err="1" smtClean="0"/>
              <a:t>обмежується</a:t>
            </a:r>
            <a:r>
              <a:rPr lang="ru-RU" dirty="0" smtClean="0"/>
              <a:t> </a:t>
            </a:r>
            <a:r>
              <a:rPr lang="ru-RU" dirty="0" err="1" smtClean="0"/>
              <a:t>перевіркою</a:t>
            </a:r>
            <a:r>
              <a:rPr lang="ru-RU" dirty="0" smtClean="0"/>
              <a:t> </a:t>
            </a:r>
            <a:r>
              <a:rPr lang="ru-RU" dirty="0" err="1" smtClean="0"/>
              <a:t>окремого</a:t>
            </a:r>
            <a:r>
              <a:rPr lang="ru-RU" dirty="0" smtClean="0"/>
              <a:t> кола </a:t>
            </a:r>
            <a:r>
              <a:rPr lang="ru-RU" dirty="0" err="1" smtClean="0"/>
              <a:t>перевіряємих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 (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) по </a:t>
            </a:r>
            <a:r>
              <a:rPr lang="ru-RU" dirty="0" err="1" smtClean="0"/>
              <a:t>існуючим</a:t>
            </a:r>
            <a:r>
              <a:rPr lang="ru-RU" dirty="0" smtClean="0"/>
              <a:t> методам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,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висновки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591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епізодичний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контроль.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Систематичний</a:t>
            </a:r>
            <a:r>
              <a:rPr lang="ru-RU" dirty="0" smtClean="0"/>
              <a:t> (</a:t>
            </a:r>
            <a:r>
              <a:rPr lang="ru-RU" dirty="0" err="1" smtClean="0"/>
              <a:t>регулярний</a:t>
            </a:r>
            <a:r>
              <a:rPr lang="ru-RU" dirty="0" smtClean="0"/>
              <a:t>) контроль проводиться, як правило, з </a:t>
            </a:r>
            <a:r>
              <a:rPr lang="ru-RU" dirty="0" err="1" smtClean="0"/>
              <a:t>визначеною</a:t>
            </a:r>
            <a:r>
              <a:rPr lang="ru-RU" dirty="0" smtClean="0"/>
              <a:t> </a:t>
            </a:r>
            <a:r>
              <a:rPr lang="ru-RU" dirty="0" err="1" smtClean="0"/>
              <a:t>періодичністю</a:t>
            </a:r>
            <a:r>
              <a:rPr lang="ru-RU" dirty="0" smtClean="0"/>
              <a:t> і </a:t>
            </a:r>
            <a:r>
              <a:rPr lang="ru-RU" dirty="0" err="1" smtClean="0"/>
              <a:t>характерний</a:t>
            </a:r>
            <a:r>
              <a:rPr lang="ru-RU" dirty="0" smtClean="0"/>
              <a:t> для державного, </a:t>
            </a:r>
            <a:r>
              <a:rPr lang="ru-RU" dirty="0" err="1" smtClean="0"/>
              <a:t>внутрішнього</a:t>
            </a:r>
            <a:r>
              <a:rPr lang="ru-RU" dirty="0" smtClean="0"/>
              <a:t> і </a:t>
            </a:r>
            <a:r>
              <a:rPr lang="ru-RU" dirty="0" err="1" smtClean="0"/>
              <a:t>аудиторського</a:t>
            </a:r>
            <a:r>
              <a:rPr lang="ru-RU" dirty="0" smtClean="0"/>
              <a:t> контролю. </a:t>
            </a:r>
          </a:p>
          <a:p>
            <a:r>
              <a:rPr lang="ru-RU" dirty="0" err="1" smtClean="0"/>
              <a:t>Разовим</a:t>
            </a:r>
            <a:r>
              <a:rPr lang="ru-RU" dirty="0" smtClean="0"/>
              <a:t> (</a:t>
            </a:r>
            <a:r>
              <a:rPr lang="ru-RU" dirty="0" err="1" smtClean="0"/>
              <a:t>епізодичним</a:t>
            </a:r>
            <a:r>
              <a:rPr lang="ru-RU" dirty="0" smtClean="0"/>
              <a:t>) в основному є </a:t>
            </a:r>
            <a:r>
              <a:rPr lang="ru-RU" dirty="0" err="1" smtClean="0"/>
              <a:t>громадський</a:t>
            </a:r>
            <a:r>
              <a:rPr lang="ru-RU" dirty="0" smtClean="0"/>
              <a:t> контроль,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обумовлюється</a:t>
            </a:r>
            <a:r>
              <a:rPr lang="ru-RU" dirty="0" smtClean="0"/>
              <a:t> </a:t>
            </a:r>
            <a:r>
              <a:rPr lang="ru-RU" dirty="0" err="1" smtClean="0"/>
              <a:t>тими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ініціативами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03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864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контролювання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2392"/>
            <a:ext cx="10515600" cy="5234571"/>
          </a:xfrm>
        </p:spPr>
        <p:txBody>
          <a:bodyPr/>
          <a:lstStyle/>
          <a:p>
            <a:r>
              <a:rPr lang="ru-RU" dirty="0" smtClean="0"/>
              <a:t>1.Визначення </a:t>
            </a:r>
            <a:r>
              <a:rPr lang="ru-RU" dirty="0" err="1" smtClean="0"/>
              <a:t>стандартів</a:t>
            </a:r>
            <a:r>
              <a:rPr lang="ru-RU" dirty="0" smtClean="0"/>
              <a:t> і </a:t>
            </a:r>
            <a:r>
              <a:rPr lang="ru-RU" dirty="0" err="1" smtClean="0"/>
              <a:t>критеріїв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Стандарт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офіційний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нормативно-</a:t>
            </a:r>
            <a:r>
              <a:rPr lang="ru-RU" dirty="0" err="1" smtClean="0"/>
              <a:t>технічний</a:t>
            </a:r>
            <a:r>
              <a:rPr lang="ru-RU" dirty="0" smtClean="0"/>
              <a:t> документ </a:t>
            </a:r>
            <a:r>
              <a:rPr lang="ru-RU" dirty="0" err="1" smtClean="0"/>
              <a:t>галузі</a:t>
            </a:r>
            <a:r>
              <a:rPr lang="ru-RU" dirty="0" smtClean="0"/>
              <a:t>,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характеристики </a:t>
            </a:r>
            <a:r>
              <a:rPr lang="ru-RU" dirty="0" err="1" smtClean="0"/>
              <a:t>вимог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повинен </a:t>
            </a:r>
            <a:r>
              <a:rPr lang="ru-RU" dirty="0" err="1" smtClean="0"/>
              <a:t>відповідати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вид </a:t>
            </a:r>
            <a:r>
              <a:rPr lang="ru-RU" dirty="0" err="1" smtClean="0"/>
              <a:t>продукції</a:t>
            </a:r>
            <a:r>
              <a:rPr lang="ru-RU" dirty="0" smtClean="0"/>
              <a:t>; </a:t>
            </a:r>
            <a:r>
              <a:rPr lang="ru-RU" dirty="0" err="1" smtClean="0"/>
              <a:t>критерій</a:t>
            </a:r>
            <a:r>
              <a:rPr lang="ru-RU" dirty="0" smtClean="0"/>
              <a:t> – </a:t>
            </a:r>
            <a:r>
              <a:rPr lang="ru-RU" dirty="0" err="1" smtClean="0"/>
              <a:t>показник</a:t>
            </a:r>
            <a:r>
              <a:rPr lang="ru-RU" dirty="0" smtClean="0"/>
              <a:t>, за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оцінюють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err="1" smtClean="0"/>
              <a:t>Загальноприйнятими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них є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обмеженість</a:t>
            </a:r>
            <a:r>
              <a:rPr lang="ru-RU" dirty="0" smtClean="0"/>
              <a:t> у </a:t>
            </a:r>
            <a:r>
              <a:rPr lang="ru-RU" dirty="0" err="1" smtClean="0"/>
              <a:t>часі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конкретність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реальність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прогнозування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і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778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3894"/>
            <a:ext cx="10515600" cy="581306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2.Оцінювання </a:t>
            </a:r>
            <a:r>
              <a:rPr lang="ru-RU" dirty="0" err="1" smtClean="0"/>
              <a:t>виконання</a:t>
            </a:r>
            <a:r>
              <a:rPr lang="ru-RU" dirty="0" smtClean="0"/>
              <a:t>.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з’ясуванні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та 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загального</a:t>
            </a:r>
            <a:r>
              <a:rPr lang="ru-RU" dirty="0" smtClean="0"/>
              <a:t> стану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встановленим</a:t>
            </a:r>
            <a:r>
              <a:rPr lang="ru-RU" dirty="0" smtClean="0"/>
              <a:t> стандартам, </a:t>
            </a:r>
            <a:r>
              <a:rPr lang="ru-RU" dirty="0" err="1" smtClean="0"/>
              <a:t>загальноприйнятим</a:t>
            </a:r>
            <a:r>
              <a:rPr lang="ru-RU" dirty="0" smtClean="0"/>
              <a:t> нормам і </a:t>
            </a:r>
            <a:r>
              <a:rPr lang="ru-RU" dirty="0" err="1" smtClean="0"/>
              <a:t>критеріям</a:t>
            </a:r>
            <a:r>
              <a:rPr lang="ru-RU" dirty="0" smtClean="0"/>
              <a:t>.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контрольних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та </a:t>
            </a:r>
            <a:r>
              <a:rPr lang="ru-RU" dirty="0" err="1" smtClean="0"/>
              <a:t>приладів</a:t>
            </a:r>
            <a:r>
              <a:rPr lang="ru-RU" dirty="0" smtClean="0"/>
              <a:t>;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здійснюватися</a:t>
            </a:r>
            <a:r>
              <a:rPr lang="ru-RU" dirty="0" smtClean="0"/>
              <a:t> </a:t>
            </a:r>
            <a:r>
              <a:rPr lang="ru-RU" dirty="0" err="1" smtClean="0"/>
              <a:t>централізовано</a:t>
            </a:r>
            <a:r>
              <a:rPr lang="ru-RU" dirty="0" smtClean="0"/>
              <a:t> і </a:t>
            </a:r>
            <a:r>
              <a:rPr lang="ru-RU" dirty="0" err="1" smtClean="0"/>
              <a:t>децентралізовано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3.Порівняння </a:t>
            </a:r>
            <a:r>
              <a:rPr lang="ru-RU" dirty="0" err="1" smtClean="0"/>
              <a:t>досягнутих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з </a:t>
            </a:r>
            <a:r>
              <a:rPr lang="ru-RU" dirty="0" err="1" smtClean="0"/>
              <a:t>установленими</a:t>
            </a:r>
            <a:r>
              <a:rPr lang="ru-RU" dirty="0" smtClean="0"/>
              <a:t> стандартами.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у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етапів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встановлення</a:t>
            </a:r>
            <a:r>
              <a:rPr lang="ru-RU" dirty="0" smtClean="0"/>
              <a:t> масштабу </a:t>
            </a:r>
            <a:r>
              <a:rPr lang="ru-RU" dirty="0" err="1" smtClean="0"/>
              <a:t>допустимих</a:t>
            </a:r>
            <a:r>
              <a:rPr lang="ru-RU" dirty="0" smtClean="0"/>
              <a:t> </a:t>
            </a:r>
            <a:r>
              <a:rPr lang="ru-RU" dirty="0" err="1" smtClean="0"/>
              <a:t>відхилень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вимірювання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– передача і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048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9234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4359"/>
            <a:ext cx="10515600" cy="5122604"/>
          </a:xfrm>
        </p:spPr>
        <p:txBody>
          <a:bodyPr/>
          <a:lstStyle/>
          <a:p>
            <a:pPr algn="just"/>
            <a:r>
              <a:rPr lang="ru-RU" u="sng" dirty="0"/>
              <a:t>У </a:t>
            </a:r>
            <a:r>
              <a:rPr lang="ru-RU" u="sng" dirty="0" err="1"/>
              <a:t>вузькому</a:t>
            </a:r>
            <a:r>
              <a:rPr lang="ru-RU" u="sng" dirty="0"/>
              <a:t> </a:t>
            </a:r>
            <a:r>
              <a:rPr lang="ru-RU" u="sng" dirty="0" err="1"/>
              <a:t>розумінні</a:t>
            </a:r>
            <a:r>
              <a:rPr lang="ru-RU" u="sng" dirty="0"/>
              <a:t> контроль </a:t>
            </a:r>
            <a:r>
              <a:rPr lang="ru-RU" dirty="0" err="1"/>
              <a:t>пов’язують</a:t>
            </a:r>
            <a:r>
              <a:rPr lang="ru-RU" dirty="0"/>
              <a:t> з будь-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окремою</a:t>
            </a:r>
            <a:r>
              <a:rPr lang="ru-RU" dirty="0"/>
              <a:t> </a:t>
            </a:r>
            <a:r>
              <a:rPr lang="ru-RU" dirty="0" err="1"/>
              <a:t>функцією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плануванням</a:t>
            </a:r>
            <a:r>
              <a:rPr lang="ru-RU" dirty="0"/>
              <a:t>, коли за </a:t>
            </a:r>
            <a:r>
              <a:rPr lang="ru-RU" dirty="0" err="1"/>
              <a:t>допомогою</a:t>
            </a:r>
            <a:r>
              <a:rPr lang="ru-RU" dirty="0"/>
              <a:t> контролю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r>
              <a:rPr lang="ru-RU" dirty="0"/>
              <a:t> в </a:t>
            </a:r>
            <a:r>
              <a:rPr lang="ru-RU" dirty="0" err="1"/>
              <a:t>плані</a:t>
            </a:r>
            <a:r>
              <a:rPr lang="ru-RU" dirty="0"/>
              <a:t> та </a:t>
            </a:r>
            <a:r>
              <a:rPr lang="ru-RU" dirty="0" err="1"/>
              <a:t>усувається</a:t>
            </a:r>
            <a:r>
              <a:rPr lang="ru-RU" dirty="0"/>
              <a:t>, таким чином, </a:t>
            </a:r>
            <a:r>
              <a:rPr lang="ru-RU" dirty="0" err="1"/>
              <a:t>зрив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контролем у </a:t>
            </a:r>
            <a:r>
              <a:rPr lang="ru-RU" dirty="0" err="1"/>
              <a:t>вузькому</a:t>
            </a:r>
            <a:r>
              <a:rPr lang="ru-RU" dirty="0"/>
              <a:t> </a:t>
            </a:r>
            <a:r>
              <a:rPr lang="ru-RU" dirty="0" err="1"/>
              <a:t>сенсі</a:t>
            </a:r>
            <a:r>
              <a:rPr lang="ru-RU" dirty="0"/>
              <a:t> </a:t>
            </a:r>
            <a:r>
              <a:rPr lang="ru-RU" dirty="0" err="1"/>
              <a:t>розуміється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u="sng" dirty="0" smtClean="0"/>
              <a:t>У </a:t>
            </a:r>
            <a:r>
              <a:rPr lang="ru-RU" u="sng" dirty="0"/>
              <a:t>широкому </a:t>
            </a:r>
            <a:r>
              <a:rPr lang="ru-RU" u="sng" dirty="0" err="1"/>
              <a:t>розумінні</a:t>
            </a:r>
            <a:r>
              <a:rPr lang="ru-RU" u="sng" dirty="0"/>
              <a:t> контроль </a:t>
            </a:r>
            <a:r>
              <a:rPr lang="ru-RU" dirty="0"/>
              <a:t>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економікою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як </a:t>
            </a: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і </a:t>
            </a:r>
            <a:r>
              <a:rPr lang="ru-RU" dirty="0" err="1"/>
              <a:t>виконання</a:t>
            </a:r>
            <a:r>
              <a:rPr lang="ru-RU" dirty="0"/>
              <a:t> нормативно </a:t>
            </a:r>
            <a:r>
              <a:rPr lang="ru-RU" dirty="0" err="1"/>
              <a:t>встановлених</a:t>
            </a:r>
            <a:r>
              <a:rPr lang="ru-RU" dirty="0"/>
              <a:t> задач, </a:t>
            </a:r>
            <a:r>
              <a:rPr lang="ru-RU" dirty="0" err="1"/>
              <a:t>планів</a:t>
            </a:r>
            <a:r>
              <a:rPr lang="ru-RU" dirty="0"/>
              <a:t> і </a:t>
            </a:r>
            <a:r>
              <a:rPr lang="ru-RU" dirty="0" err="1"/>
              <a:t>рішень</a:t>
            </a:r>
            <a:r>
              <a:rPr lang="ru-RU" dirty="0"/>
              <a:t>. У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на перший план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функціональне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контроля, </a:t>
            </a:r>
            <a:r>
              <a:rPr lang="ru-RU" dirty="0" err="1"/>
              <a:t>його</a:t>
            </a:r>
            <a:r>
              <a:rPr lang="ru-RU" dirty="0"/>
              <a:t> участь на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073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5861"/>
            <a:ext cx="10515600" cy="5701102"/>
          </a:xfrm>
        </p:spPr>
        <p:txBody>
          <a:bodyPr/>
          <a:lstStyle/>
          <a:p>
            <a:r>
              <a:rPr lang="ru-RU" dirty="0" smtClean="0"/>
              <a:t>4. </a:t>
            </a:r>
            <a:r>
              <a:rPr lang="ru-RU" dirty="0" err="1" smtClean="0"/>
              <a:t>З’ясування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коректив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процедур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подальше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організаційної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. </a:t>
            </a:r>
            <a:r>
              <a:rPr lang="ru-RU" dirty="0" err="1" smtClean="0"/>
              <a:t>Здійснюється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обґрунтованих</a:t>
            </a:r>
            <a:r>
              <a:rPr lang="ru-RU" dirty="0" smtClean="0"/>
              <a:t> </a:t>
            </a:r>
            <a:r>
              <a:rPr lang="ru-RU" dirty="0" err="1" smtClean="0"/>
              <a:t>висновків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невідповідності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встановленим</a:t>
            </a:r>
            <a:r>
              <a:rPr lang="ru-RU" dirty="0" smtClean="0"/>
              <a:t> стандартам. </a:t>
            </a:r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невідповідності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потреба у </a:t>
            </a:r>
            <a:r>
              <a:rPr lang="ru-RU" dirty="0" err="1" smtClean="0"/>
              <a:t>корективах</a:t>
            </a:r>
            <a:r>
              <a:rPr lang="ru-RU" dirty="0" smtClean="0"/>
              <a:t> (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недоліків</a:t>
            </a:r>
            <a:r>
              <a:rPr lang="ru-RU" dirty="0" smtClean="0"/>
              <a:t>,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є </a:t>
            </a:r>
            <a:r>
              <a:rPr lang="ru-RU" dirty="0" err="1" smtClean="0"/>
              <a:t>завданням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659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9208"/>
            <a:ext cx="10515600" cy="574775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менеджер </a:t>
            </a:r>
            <a:r>
              <a:rPr lang="ru-RU" dirty="0" err="1"/>
              <a:t>обирає</a:t>
            </a:r>
            <a:r>
              <a:rPr lang="ru-RU" dirty="0"/>
              <a:t> один з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: 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робити</a:t>
            </a:r>
            <a:r>
              <a:rPr lang="ru-RU" dirty="0"/>
              <a:t>, </a:t>
            </a:r>
            <a:r>
              <a:rPr lang="ru-RU" dirty="0" err="1"/>
              <a:t>усунути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передивитися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u="sng" dirty="0" err="1"/>
              <a:t>Нічого</a:t>
            </a:r>
            <a:r>
              <a:rPr lang="ru-RU" u="sng" dirty="0"/>
              <a:t> не </a:t>
            </a:r>
            <a:r>
              <a:rPr lang="ru-RU" u="sng" dirty="0" err="1"/>
              <a:t>робити</a:t>
            </a:r>
            <a:r>
              <a:rPr lang="ru-RU" dirty="0"/>
              <a:t>. Головна мета контролю </a:t>
            </a:r>
            <a:r>
              <a:rPr lang="ru-RU" dirty="0" err="1"/>
              <a:t>полягає</a:t>
            </a:r>
            <a:r>
              <a:rPr lang="ru-RU" dirty="0"/>
              <a:t> у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добитися</a:t>
            </a:r>
            <a:r>
              <a:rPr lang="ru-RU" dirty="0"/>
              <a:t> такого </a:t>
            </a:r>
            <a:r>
              <a:rPr lang="ru-RU" dirty="0" err="1"/>
              <a:t>положення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контролю над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дійсно</a:t>
            </a:r>
            <a:r>
              <a:rPr lang="ru-RU" dirty="0"/>
              <a:t> </a:t>
            </a:r>
            <a:r>
              <a:rPr lang="ru-RU" dirty="0" err="1"/>
              <a:t>змушував</a:t>
            </a:r>
            <a:r>
              <a:rPr lang="ru-RU" dirty="0"/>
              <a:t> би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функціонувати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плану. </a:t>
            </a:r>
            <a:r>
              <a:rPr lang="ru-RU" dirty="0" err="1"/>
              <a:t>Якщо</a:t>
            </a:r>
            <a:r>
              <a:rPr lang="ru-RU" dirty="0"/>
              <a:t> система контролю </a:t>
            </a:r>
            <a:r>
              <a:rPr lang="ru-RU" dirty="0" err="1"/>
              <a:t>показує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якомусь</a:t>
            </a:r>
            <a:r>
              <a:rPr lang="ru-RU" dirty="0"/>
              <a:t> </a:t>
            </a:r>
            <a:r>
              <a:rPr lang="ru-RU" dirty="0" err="1"/>
              <a:t>елементі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все </a:t>
            </a:r>
            <a:r>
              <a:rPr lang="ru-RU" dirty="0" err="1"/>
              <a:t>йде</a:t>
            </a:r>
            <a:r>
              <a:rPr lang="ru-RU" dirty="0"/>
              <a:t> добре,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продовжувати</a:t>
            </a:r>
            <a:r>
              <a:rPr lang="ru-RU" dirty="0"/>
              <a:t> </a:t>
            </a:r>
            <a:r>
              <a:rPr lang="ru-RU" dirty="0" err="1"/>
              <a:t>вимірювати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, </a:t>
            </a:r>
            <a:r>
              <a:rPr lang="ru-RU" dirty="0" err="1"/>
              <a:t>повторюючи</a:t>
            </a:r>
            <a:r>
              <a:rPr lang="ru-RU" dirty="0"/>
              <a:t> цикл контроля. </a:t>
            </a:r>
            <a:endParaRPr lang="ru-RU" dirty="0" smtClean="0"/>
          </a:p>
          <a:p>
            <a:pPr algn="just"/>
            <a:r>
              <a:rPr lang="ru-RU" u="sng" dirty="0" err="1" smtClean="0"/>
              <a:t>Усунути</a:t>
            </a:r>
            <a:r>
              <a:rPr lang="ru-RU" u="sng" dirty="0" smtClean="0"/>
              <a:t> </a:t>
            </a:r>
            <a:r>
              <a:rPr lang="ru-RU" u="sng" dirty="0" err="1"/>
              <a:t>відхилення</a:t>
            </a:r>
            <a:r>
              <a:rPr lang="ru-RU" dirty="0"/>
              <a:t>.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спрямоване</a:t>
            </a:r>
            <a:r>
              <a:rPr lang="ru-RU" dirty="0"/>
              <a:t> на </a:t>
            </a:r>
            <a:r>
              <a:rPr lang="ru-RU" dirty="0" err="1"/>
              <a:t>усуненні</a:t>
            </a:r>
            <a:r>
              <a:rPr lang="ru-RU" dirty="0"/>
              <a:t> </a:t>
            </a:r>
            <a:r>
              <a:rPr lang="ru-RU" dirty="0" err="1"/>
              <a:t>дійсної</a:t>
            </a:r>
            <a:r>
              <a:rPr lang="ru-RU" dirty="0"/>
              <a:t> причини </a:t>
            </a:r>
            <a:r>
              <a:rPr lang="ru-RU" dirty="0" err="1"/>
              <a:t>відхилення</a:t>
            </a:r>
            <a:r>
              <a:rPr lang="ru-RU" dirty="0"/>
              <a:t>. </a:t>
            </a:r>
            <a:r>
              <a:rPr lang="ru-RU" dirty="0" err="1"/>
              <a:t>Стадія</a:t>
            </a:r>
            <a:r>
              <a:rPr lang="ru-RU" dirty="0"/>
              <a:t>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показувати</a:t>
            </a:r>
            <a:r>
              <a:rPr lang="ru-RU" dirty="0"/>
              <a:t> масштаб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стандарту та точно </a:t>
            </a:r>
            <a:r>
              <a:rPr lang="ru-RU" dirty="0" err="1"/>
              <a:t>вказувати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причину. Але у реальному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є результатом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людей.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 причини </a:t>
            </a:r>
            <a:r>
              <a:rPr lang="ru-RU" dirty="0" err="1"/>
              <a:t>відхилень</a:t>
            </a:r>
            <a:r>
              <a:rPr lang="ru-RU" dirty="0"/>
              <a:t> і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до правильного </a:t>
            </a:r>
            <a:r>
              <a:rPr lang="ru-RU" dirty="0" err="1"/>
              <a:t>функціонування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u="sng" dirty="0" err="1" smtClean="0"/>
              <a:t>Передивитися</a:t>
            </a:r>
            <a:r>
              <a:rPr lang="ru-RU" u="sng" dirty="0" smtClean="0"/>
              <a:t> </a:t>
            </a:r>
            <a:r>
              <a:rPr lang="ru-RU" u="sng" dirty="0" err="1"/>
              <a:t>стандарти</a:t>
            </a:r>
            <a:r>
              <a:rPr lang="ru-RU" dirty="0"/>
              <a:t>. Не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помітні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усувати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виявитися</a:t>
            </a:r>
            <a:r>
              <a:rPr lang="ru-RU" dirty="0"/>
              <a:t> </a:t>
            </a:r>
            <a:r>
              <a:rPr lang="ru-RU" dirty="0" err="1"/>
              <a:t>нереальними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ґрунтуються</a:t>
            </a:r>
            <a:r>
              <a:rPr lang="ru-RU" dirty="0"/>
              <a:t> на планах, а </a:t>
            </a:r>
            <a:r>
              <a:rPr lang="ru-RU" dirty="0" err="1"/>
              <a:t>плани</a:t>
            </a:r>
            <a:r>
              <a:rPr lang="ru-RU" dirty="0"/>
              <a:t> є </a:t>
            </a:r>
            <a:r>
              <a:rPr lang="ru-RU" dirty="0" err="1"/>
              <a:t>лише</a:t>
            </a:r>
            <a:r>
              <a:rPr lang="ru-RU" dirty="0"/>
              <a:t> прогнозами </a:t>
            </a:r>
            <a:r>
              <a:rPr lang="ru-RU" dirty="0" err="1"/>
              <a:t>майбутнього</a:t>
            </a:r>
            <a:r>
              <a:rPr lang="ru-RU" dirty="0"/>
              <a:t>. Т</a:t>
            </a:r>
          </a:p>
        </p:txBody>
      </p:sp>
    </p:spTree>
    <p:extLst>
      <p:ext uri="{BB962C8B-B14F-4D97-AF65-F5344CB8AC3E}">
        <p14:creationId xmlns:p14="http://schemas.microsoft.com/office/powerpoint/2010/main" val="2368277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Функція</a:t>
            </a:r>
            <a:r>
              <a:rPr lang="ru-RU" dirty="0" smtClean="0"/>
              <a:t> контролю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розглядатись</a:t>
            </a:r>
            <a:r>
              <a:rPr lang="ru-RU" dirty="0" smtClean="0"/>
              <a:t> і як </a:t>
            </a:r>
            <a:r>
              <a:rPr lang="ru-RU" dirty="0" err="1" smtClean="0"/>
              <a:t>зворотний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727" y="1903444"/>
            <a:ext cx="9914137" cy="395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418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6531"/>
            <a:ext cx="10515600" cy="571043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Менеджер </a:t>
            </a:r>
            <a:r>
              <a:rPr lang="ru-RU" dirty="0" err="1"/>
              <a:t>має</a:t>
            </a:r>
            <a:r>
              <a:rPr lang="ru-RU" dirty="0"/>
              <a:t> знати,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контролю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дуже</a:t>
            </a:r>
            <a:r>
              <a:rPr lang="ru-RU" dirty="0"/>
              <a:t> дорогим, тому </a:t>
            </a:r>
            <a:r>
              <a:rPr lang="ru-RU" dirty="0" err="1"/>
              <a:t>рішення</a:t>
            </a:r>
            <a:r>
              <a:rPr lang="ru-RU" dirty="0"/>
              <a:t> про те, </a:t>
            </a:r>
            <a:r>
              <a:rPr lang="ru-RU" dirty="0" err="1"/>
              <a:t>який</a:t>
            </a:r>
            <a:r>
              <a:rPr lang="ru-RU" dirty="0"/>
              <a:t> тип контролю </a:t>
            </a:r>
            <a:r>
              <a:rPr lang="ru-RU" dirty="0" err="1"/>
              <a:t>використовувати</a:t>
            </a:r>
            <a:r>
              <a:rPr lang="ru-RU" dirty="0"/>
              <a:t>,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ретельного</a:t>
            </a:r>
            <a:r>
              <a:rPr lang="ru-RU" dirty="0"/>
              <a:t> </a:t>
            </a:r>
            <a:r>
              <a:rPr lang="ru-RU" dirty="0" err="1"/>
              <a:t>обміркування</a:t>
            </a:r>
            <a:r>
              <a:rPr lang="ru-RU" dirty="0"/>
              <a:t>.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проведення</a:t>
            </a:r>
            <a:r>
              <a:rPr lang="ru-RU" dirty="0"/>
              <a:t> контролю.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/>
              <a:t>враховувати</a:t>
            </a:r>
            <a:r>
              <a:rPr lang="ru-RU" dirty="0"/>
              <a:t> низку </a:t>
            </a:r>
            <a:r>
              <a:rPr lang="ru-RU" dirty="0" err="1"/>
              <a:t>факторів</a:t>
            </a:r>
            <a:r>
              <a:rPr lang="ru-RU" dirty="0"/>
              <a:t> та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: </a:t>
            </a:r>
            <a:endParaRPr lang="ru-RU" dirty="0" smtClean="0"/>
          </a:p>
          <a:p>
            <a:pPr algn="just"/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співробітники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? </a:t>
            </a:r>
            <a:endParaRPr lang="ru-RU" dirty="0" smtClean="0"/>
          </a:p>
          <a:p>
            <a:pPr algn="just"/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/>
              <a:t>спроєктована</a:t>
            </a:r>
            <a:r>
              <a:rPr lang="ru-RU" dirty="0"/>
              <a:t> система контролю так,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істотні</a:t>
            </a:r>
            <a:r>
              <a:rPr lang="ru-RU" dirty="0"/>
              <a:t>, а не </a:t>
            </a:r>
            <a:r>
              <a:rPr lang="ru-RU" dirty="0" err="1"/>
              <a:t>тривіальні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? </a:t>
            </a:r>
            <a:endParaRPr lang="ru-RU" dirty="0" smtClean="0"/>
          </a:p>
          <a:p>
            <a:pPr algn="just"/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діюча</a:t>
            </a:r>
            <a:r>
              <a:rPr lang="ru-RU" dirty="0"/>
              <a:t> система контроля менеджерам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в </a:t>
            </a:r>
            <a:r>
              <a:rPr lang="ru-RU" dirty="0" err="1"/>
              <a:t>розумних</a:t>
            </a:r>
            <a:r>
              <a:rPr lang="ru-RU" dirty="0"/>
              <a:t> </a:t>
            </a:r>
            <a:r>
              <a:rPr lang="ru-RU" dirty="0" err="1"/>
              <a:t>часових</a:t>
            </a:r>
            <a:r>
              <a:rPr lang="ru-RU" dirty="0"/>
              <a:t> межах?</a:t>
            </a:r>
          </a:p>
        </p:txBody>
      </p:sp>
    </p:spTree>
    <p:extLst>
      <p:ext uri="{BB962C8B-B14F-4D97-AF65-F5344CB8AC3E}">
        <p14:creationId xmlns:p14="http://schemas.microsoft.com/office/powerpoint/2010/main" val="2239851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 (компоненти) технології контролю: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0344"/>
            <a:ext cx="10515600" cy="50666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– </a:t>
            </a:r>
            <a:r>
              <a:rPr lang="ru-RU" dirty="0"/>
              <a:t>перша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контролю та </a:t>
            </a:r>
            <a:r>
              <a:rPr lang="ru-RU" dirty="0" err="1"/>
              <a:t>включає</a:t>
            </a:r>
            <a:r>
              <a:rPr lang="ru-RU" dirty="0"/>
              <a:t> систему,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приватні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; </a:t>
            </a:r>
            <a:r>
              <a:rPr lang="ru-RU" dirty="0" err="1"/>
              <a:t>визначення</a:t>
            </a:r>
            <a:r>
              <a:rPr lang="ru-RU" dirty="0"/>
              <a:t> предмету у </a:t>
            </a:r>
            <a:r>
              <a:rPr lang="ru-RU" dirty="0" err="1"/>
              <a:t>цілі</a:t>
            </a:r>
            <a:r>
              <a:rPr lang="ru-RU" dirty="0"/>
              <a:t> контролю;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контролюючого</a:t>
            </a:r>
            <a:r>
              <a:rPr lang="ru-RU" dirty="0"/>
              <a:t> органу;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/>
              <a:t>друга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норм контролю та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етичні</a:t>
            </a:r>
            <a:r>
              <a:rPr lang="ru-RU" dirty="0"/>
              <a:t>, </a:t>
            </a:r>
            <a:r>
              <a:rPr lang="ru-RU" dirty="0" err="1"/>
              <a:t>правові</a:t>
            </a:r>
            <a:r>
              <a:rPr lang="ru-RU" dirty="0"/>
              <a:t>, </a:t>
            </a:r>
            <a:r>
              <a:rPr lang="ru-RU" dirty="0" err="1"/>
              <a:t>виробничі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: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/>
              <a:t>третя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та </a:t>
            </a:r>
            <a:r>
              <a:rPr lang="ru-RU" dirty="0" err="1"/>
              <a:t>сфери</a:t>
            </a:r>
            <a:r>
              <a:rPr lang="ru-RU" dirty="0"/>
              <a:t> контролю,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повним</a:t>
            </a:r>
            <a:r>
              <a:rPr lang="ru-RU" dirty="0"/>
              <a:t>, </a:t>
            </a:r>
            <a:r>
              <a:rPr lang="ru-RU" dirty="0" err="1"/>
              <a:t>суцільним</a:t>
            </a:r>
            <a:r>
              <a:rPr lang="ru-RU" dirty="0"/>
              <a:t>, </a:t>
            </a:r>
            <a:r>
              <a:rPr lang="ru-RU" dirty="0" err="1"/>
              <a:t>епізодичним</a:t>
            </a:r>
            <a:r>
              <a:rPr lang="ru-RU" dirty="0"/>
              <a:t>, </a:t>
            </a:r>
            <a:r>
              <a:rPr lang="ru-RU" dirty="0" err="1"/>
              <a:t>вибірковим</a:t>
            </a:r>
            <a:r>
              <a:rPr lang="ru-RU" dirty="0"/>
              <a:t>, </a:t>
            </a:r>
            <a:r>
              <a:rPr lang="ru-RU" dirty="0" err="1"/>
              <a:t>фінансовим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Контролю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підлягати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Контроль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інспекцією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та </a:t>
            </a:r>
            <a:r>
              <a:rPr lang="ru-RU" dirty="0" err="1"/>
              <a:t>відносять</a:t>
            </a:r>
            <a:r>
              <a:rPr lang="ru-RU" dirty="0"/>
              <a:t> до контролю у </a:t>
            </a:r>
            <a:r>
              <a:rPr lang="ru-RU" dirty="0" err="1"/>
              <a:t>вузькому</a:t>
            </a:r>
            <a:r>
              <a:rPr lang="ru-RU" dirty="0"/>
              <a:t> </a:t>
            </a:r>
            <a:r>
              <a:rPr lang="ru-RU" dirty="0" err="1"/>
              <a:t>розумінні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/>
              <a:t>четверта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об’єднує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контролю,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попередній</a:t>
            </a:r>
            <a:r>
              <a:rPr lang="ru-RU" dirty="0"/>
              <a:t> (</a:t>
            </a:r>
            <a:r>
              <a:rPr lang="ru-RU" dirty="0" err="1"/>
              <a:t>діагностичний</a:t>
            </a:r>
            <a:r>
              <a:rPr lang="ru-RU" dirty="0"/>
              <a:t>, </a:t>
            </a:r>
            <a:r>
              <a:rPr lang="ru-RU" dirty="0" err="1"/>
              <a:t>терапевтичний</a:t>
            </a:r>
            <a:r>
              <a:rPr lang="ru-RU" dirty="0"/>
              <a:t>), </a:t>
            </a:r>
            <a:r>
              <a:rPr lang="ru-RU" dirty="0" err="1"/>
              <a:t>поточний</a:t>
            </a:r>
            <a:r>
              <a:rPr lang="ru-RU" dirty="0"/>
              <a:t>, </a:t>
            </a:r>
            <a:r>
              <a:rPr lang="ru-RU" dirty="0" err="1"/>
              <a:t>заключний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/>
              <a:t>п’ята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контролю, в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: </a:t>
            </a:r>
            <a:r>
              <a:rPr lang="ru-RU" dirty="0" err="1"/>
              <a:t>доцільність</a:t>
            </a:r>
            <a:r>
              <a:rPr lang="ru-RU" dirty="0"/>
              <a:t>, </a:t>
            </a:r>
            <a:r>
              <a:rPr lang="ru-RU" dirty="0" err="1"/>
              <a:t>вірність</a:t>
            </a:r>
            <a:r>
              <a:rPr lang="ru-RU" dirty="0"/>
              <a:t>, </a:t>
            </a:r>
            <a:r>
              <a:rPr lang="ru-RU" dirty="0" err="1"/>
              <a:t>регулярність</a:t>
            </a:r>
            <a:r>
              <a:rPr lang="ru-RU" dirty="0"/>
              <a:t> та </a:t>
            </a:r>
            <a:r>
              <a:rPr lang="ru-RU" dirty="0" err="1"/>
              <a:t>ефективність</a:t>
            </a:r>
            <a:r>
              <a:rPr lang="ru-RU" dirty="0"/>
              <a:t> контролю.</a:t>
            </a:r>
          </a:p>
        </p:txBody>
      </p:sp>
    </p:spTree>
    <p:extLst>
      <p:ext uri="{BB962C8B-B14F-4D97-AF65-F5344CB8AC3E}">
        <p14:creationId xmlns:p14="http://schemas.microsoft.com/office/powerpoint/2010/main" val="3282006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4.Характеристики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0261"/>
            <a:ext cx="10515600" cy="478670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Системи</a:t>
            </a:r>
            <a:r>
              <a:rPr lang="ru-RU" dirty="0"/>
              <a:t> контролю </a:t>
            </a:r>
            <a:r>
              <a:rPr lang="ru-RU" dirty="0" err="1"/>
              <a:t>ефективніші</a:t>
            </a:r>
            <a:r>
              <a:rPr lang="ru-RU" dirty="0"/>
              <a:t>, коли вони </a:t>
            </a:r>
            <a:r>
              <a:rPr lang="ru-RU" dirty="0" err="1"/>
              <a:t>інтегровані</a:t>
            </a:r>
            <a:r>
              <a:rPr lang="ru-RU" dirty="0"/>
              <a:t> з </a:t>
            </a:r>
            <a:r>
              <a:rPr lang="ru-RU" dirty="0" err="1"/>
              <a:t>плануванням</a:t>
            </a:r>
            <a:r>
              <a:rPr lang="ru-RU" dirty="0"/>
              <a:t>, </a:t>
            </a:r>
            <a:r>
              <a:rPr lang="ru-RU" dirty="0" err="1"/>
              <a:t>гнучкі</a:t>
            </a:r>
            <a:r>
              <a:rPr lang="ru-RU" dirty="0"/>
              <a:t>, </a:t>
            </a:r>
            <a:r>
              <a:rPr lang="ru-RU" dirty="0" err="1"/>
              <a:t>достовірні</a:t>
            </a:r>
            <a:r>
              <a:rPr lang="ru-RU" dirty="0"/>
              <a:t>, </a:t>
            </a:r>
            <a:r>
              <a:rPr lang="ru-RU" dirty="0" err="1"/>
              <a:t>своєчасні</a:t>
            </a:r>
            <a:r>
              <a:rPr lang="ru-RU" dirty="0"/>
              <a:t> та </a:t>
            </a:r>
            <a:r>
              <a:rPr lang="ru-RU" dirty="0" err="1"/>
              <a:t>об'єктивні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/>
              <a:t>Контроль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пов’язувати</a:t>
            </a:r>
            <a:r>
              <a:rPr lang="ru-RU" dirty="0"/>
              <a:t> з </a:t>
            </a:r>
            <a:r>
              <a:rPr lang="ru-RU" dirty="0" err="1"/>
              <a:t>плануванням</a:t>
            </a:r>
            <a:r>
              <a:rPr lang="ru-RU" dirty="0"/>
              <a:t>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точніший</a:t>
            </a:r>
            <a:r>
              <a:rPr lang="ru-RU" dirty="0"/>
              <a:t> і </a:t>
            </a:r>
            <a:r>
              <a:rPr lang="ru-RU" dirty="0" err="1"/>
              <a:t>виразніший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, то </a:t>
            </a:r>
            <a:r>
              <a:rPr lang="ru-RU" dirty="0" err="1"/>
              <a:t>ефективніша</a:t>
            </a:r>
            <a:r>
              <a:rPr lang="ru-RU" dirty="0"/>
              <a:t> система контролю. </a:t>
            </a:r>
            <a:r>
              <a:rPr lang="ru-RU" dirty="0" err="1"/>
              <a:t>Найліпшим</a:t>
            </a:r>
            <a:r>
              <a:rPr lang="ru-RU" dirty="0"/>
              <a:t> шляхом до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 є </a:t>
            </a:r>
            <a:r>
              <a:rPr lang="ru-RU" dirty="0" err="1"/>
              <a:t>врахування</a:t>
            </a:r>
            <a:r>
              <a:rPr lang="ru-RU" dirty="0"/>
              <a:t> контролю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Гнучкість</a:t>
            </a:r>
            <a:r>
              <a:rPr lang="ru-RU" dirty="0"/>
              <a:t>. Система контролю повинна бути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гнучкою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пристосуватися</a:t>
            </a:r>
            <a:r>
              <a:rPr lang="ru-RU" dirty="0"/>
              <a:t> до </a:t>
            </a:r>
            <a:r>
              <a:rPr lang="ru-RU" dirty="0" err="1"/>
              <a:t>змін</a:t>
            </a:r>
            <a:r>
              <a:rPr lang="ru-RU" dirty="0"/>
              <a:t>. </a:t>
            </a:r>
            <a:endParaRPr lang="ru-RU" i="1" dirty="0" smtClean="0"/>
          </a:p>
          <a:p>
            <a:pPr marL="0" indent="0" algn="just">
              <a:buNone/>
            </a:pPr>
            <a:r>
              <a:rPr lang="ru-RU" i="1" dirty="0" err="1" smtClean="0"/>
              <a:t>Достовірність</a:t>
            </a:r>
            <a:r>
              <a:rPr lang="ru-RU" dirty="0"/>
              <a:t>. </a:t>
            </a:r>
            <a:r>
              <a:rPr lang="ru-RU" dirty="0" err="1"/>
              <a:t>Менеджери</a:t>
            </a:r>
            <a:r>
              <a:rPr lang="ru-RU" dirty="0"/>
              <a:t> </a:t>
            </a:r>
            <a:r>
              <a:rPr lang="ru-RU" dirty="0" err="1"/>
              <a:t>ухвалюють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ґрунтуються</a:t>
            </a:r>
            <a:r>
              <a:rPr lang="ru-RU" dirty="0"/>
              <a:t> на </a:t>
            </a:r>
            <a:r>
              <a:rPr lang="ru-RU" dirty="0" err="1"/>
              <a:t>недостовірній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i="1" dirty="0" err="1"/>
              <a:t>Своєчасність</a:t>
            </a:r>
            <a:r>
              <a:rPr lang="ru-RU" i="1" dirty="0"/>
              <a:t>.</a:t>
            </a:r>
            <a:r>
              <a:rPr lang="ru-RU" dirty="0"/>
              <a:t> Чим не </a:t>
            </a:r>
            <a:r>
              <a:rPr lang="ru-RU" dirty="0" err="1"/>
              <a:t>певніші</a:t>
            </a:r>
            <a:r>
              <a:rPr lang="ru-RU" dirty="0"/>
              <a:t> та не </a:t>
            </a:r>
            <a:r>
              <a:rPr lang="ru-RU" dirty="0" err="1"/>
              <a:t>стабільніші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заміри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Об’єктивність</a:t>
            </a:r>
            <a:r>
              <a:rPr lang="ru-RU" dirty="0"/>
              <a:t>. Система контролю повинна </a:t>
            </a:r>
            <a:r>
              <a:rPr lang="ru-RU" dirty="0" err="1"/>
              <a:t>забезпечувати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об’єктивну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6857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0947" y="979714"/>
            <a:ext cx="4734513" cy="517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269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187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контролю. </a:t>
            </a:r>
            <a:r>
              <a:rPr lang="ru-RU" sz="2800" dirty="0" err="1"/>
              <a:t>Опір</a:t>
            </a:r>
            <a:r>
              <a:rPr lang="ru-RU" sz="2800" dirty="0"/>
              <a:t> контролю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1641"/>
            <a:ext cx="10515600" cy="49453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/>
              <a:t>Б</a:t>
            </a:r>
            <a:r>
              <a:rPr lang="ru-RU" dirty="0" err="1" smtClean="0"/>
              <a:t>агато</a:t>
            </a:r>
            <a:r>
              <a:rPr lang="ru-RU" dirty="0" smtClean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контролю, особливо коли </a:t>
            </a:r>
            <a:r>
              <a:rPr lang="ru-RU" dirty="0" err="1"/>
              <a:t>відчувають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надмірний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неправильно </a:t>
            </a:r>
            <a:r>
              <a:rPr lang="ru-RU" dirty="0" err="1"/>
              <a:t>спрямований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невідповідні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почувають</a:t>
            </a:r>
            <a:r>
              <a:rPr lang="ru-RU" dirty="0"/>
              <a:t> себе </a:t>
            </a:r>
            <a:r>
              <a:rPr lang="ru-RU" dirty="0" err="1"/>
              <a:t>обтяженими</a:t>
            </a:r>
            <a:r>
              <a:rPr lang="ru-RU" dirty="0"/>
              <a:t> </a:t>
            </a:r>
            <a:r>
              <a:rPr lang="ru-RU" dirty="0" err="1"/>
              <a:t>підзвітністю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 smtClean="0"/>
              <a:t>відповідальністю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/>
              <a:t>Надмірний</a:t>
            </a:r>
            <a:r>
              <a:rPr lang="ru-RU" dirty="0"/>
              <a:t> контроль.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намагаються</a:t>
            </a:r>
            <a:r>
              <a:rPr lang="ru-RU" dirty="0"/>
              <a:t> </a:t>
            </a:r>
            <a:r>
              <a:rPr lang="ru-RU" dirty="0" err="1"/>
              <a:t>контролювати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речей.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особливо проблематичною, коли контроль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/>
              <a:t>Невідповідна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. Система контролю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вузькою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занадто</a:t>
            </a:r>
            <a:r>
              <a:rPr lang="ru-RU" dirty="0"/>
              <a:t> </a:t>
            </a:r>
            <a:r>
              <a:rPr lang="ru-RU" dirty="0" err="1"/>
              <a:t>зосередженою</a:t>
            </a:r>
            <a:r>
              <a:rPr lang="ru-RU" dirty="0"/>
              <a:t> на </a:t>
            </a:r>
            <a:r>
              <a:rPr lang="ru-RU" dirty="0" err="1"/>
              <a:t>кількісних</a:t>
            </a:r>
            <a:r>
              <a:rPr lang="ru-RU" dirty="0"/>
              <a:t> </a:t>
            </a:r>
            <a:r>
              <a:rPr lang="ru-RU" dirty="0" err="1"/>
              <a:t>показниках</a:t>
            </a:r>
            <a:r>
              <a:rPr lang="ru-RU" dirty="0"/>
              <a:t>, не </a:t>
            </a:r>
            <a:r>
              <a:rPr lang="ru-RU" dirty="0" err="1" smtClean="0"/>
              <a:t>залишаючи</a:t>
            </a:r>
            <a:r>
              <a:rPr lang="ru-RU" dirty="0" smtClean="0"/>
              <a:t> </a:t>
            </a:r>
            <a:r>
              <a:rPr lang="ru-RU" dirty="0" err="1"/>
              <a:t>місця</a:t>
            </a:r>
            <a:r>
              <a:rPr lang="ru-RU" dirty="0"/>
              <a:t> для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інтерпретації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/>
              <a:t>Нагорода</a:t>
            </a:r>
            <a:r>
              <a:rPr lang="ru-RU" dirty="0"/>
              <a:t> за </a:t>
            </a:r>
            <a:r>
              <a:rPr lang="ru-RU" dirty="0" err="1"/>
              <a:t>неефективність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/>
              <a:t>Надмірна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.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не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за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так, як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керівник</a:t>
            </a:r>
            <a:r>
              <a:rPr lang="ru-RU" dirty="0"/>
              <a:t>, </a:t>
            </a:r>
            <a:r>
              <a:rPr lang="ru-RU" dirty="0" err="1"/>
              <a:t>опираються</a:t>
            </a:r>
            <a:r>
              <a:rPr lang="ru-RU" dirty="0"/>
              <a:t> </a:t>
            </a:r>
            <a:r>
              <a:rPr lang="ru-RU" dirty="0" smtClean="0"/>
              <a:t>контролю.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910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0614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прояви контролю: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95740"/>
            <a:ext cx="10515600" cy="528122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– </a:t>
            </a:r>
            <a:r>
              <a:rPr lang="ru-RU" dirty="0"/>
              <a:t>той факт,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співробітник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наглядом</a:t>
            </a:r>
            <a:r>
              <a:rPr lang="ru-RU" dirty="0"/>
              <a:t>, </a:t>
            </a:r>
            <a:r>
              <a:rPr lang="ru-RU" dirty="0" err="1"/>
              <a:t>змушує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 за собою, але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замислюватися</a:t>
            </a:r>
            <a:r>
              <a:rPr lang="ru-RU" dirty="0"/>
              <a:t> над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автоматичними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 та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впевненість</a:t>
            </a:r>
            <a:r>
              <a:rPr lang="ru-RU" dirty="0"/>
              <a:t> у </a:t>
            </a:r>
            <a:r>
              <a:rPr lang="ru-RU" dirty="0" err="1"/>
              <a:t>собі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контроль є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різниці</a:t>
            </a:r>
            <a:r>
              <a:rPr lang="ru-RU" dirty="0"/>
              <a:t> в </a:t>
            </a:r>
            <a:r>
              <a:rPr lang="ru-RU" dirty="0" err="1"/>
              <a:t>статусі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врозріз</a:t>
            </a:r>
            <a:r>
              <a:rPr lang="ru-RU" dirty="0"/>
              <a:t> з </a:t>
            </a:r>
            <a:r>
              <a:rPr lang="ru-RU" dirty="0" err="1"/>
              <a:t>людською</a:t>
            </a:r>
            <a:r>
              <a:rPr lang="ru-RU" dirty="0"/>
              <a:t> потребою у </a:t>
            </a:r>
            <a:r>
              <a:rPr lang="ru-RU" dirty="0" err="1"/>
              <a:t>визнанні</a:t>
            </a:r>
            <a:r>
              <a:rPr lang="ru-RU" dirty="0"/>
              <a:t> та </a:t>
            </a:r>
            <a:r>
              <a:rPr lang="ru-RU" dirty="0" err="1"/>
              <a:t>високій</a:t>
            </a:r>
            <a:r>
              <a:rPr lang="ru-RU" dirty="0"/>
              <a:t> </a:t>
            </a:r>
            <a:r>
              <a:rPr lang="ru-RU" dirty="0" err="1"/>
              <a:t>оцінці</a:t>
            </a:r>
            <a:r>
              <a:rPr lang="ru-RU" dirty="0"/>
              <a:t> (той, кого </a:t>
            </a:r>
            <a:r>
              <a:rPr lang="ru-RU" dirty="0" err="1"/>
              <a:t>контролюють</a:t>
            </a:r>
            <a:r>
              <a:rPr lang="ru-RU" dirty="0"/>
              <a:t>, є в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підлеглим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оскільки</a:t>
            </a:r>
            <a:r>
              <a:rPr lang="ru-RU" dirty="0"/>
              <a:t> контроль узаконений,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захиститися</a:t>
            </a:r>
            <a:r>
              <a:rPr lang="ru-RU" dirty="0"/>
              <a:t>; </a:t>
            </a:r>
            <a:r>
              <a:rPr lang="ru-RU" dirty="0" err="1"/>
              <a:t>роздратування</a:t>
            </a:r>
            <a:r>
              <a:rPr lang="ru-RU" dirty="0"/>
              <a:t>, яке </a:t>
            </a:r>
            <a:r>
              <a:rPr lang="ru-RU" dirty="0" err="1"/>
              <a:t>виникає</a:t>
            </a:r>
            <a:r>
              <a:rPr lang="ru-RU" dirty="0"/>
              <a:t> з </a:t>
            </a:r>
            <a:r>
              <a:rPr lang="ru-RU" dirty="0" err="1"/>
              <a:t>цієї</a:t>
            </a:r>
            <a:r>
              <a:rPr lang="ru-RU" dirty="0"/>
              <a:t> причини «</a:t>
            </a:r>
            <a:r>
              <a:rPr lang="ru-RU" dirty="0" err="1"/>
              <a:t>виливається</a:t>
            </a:r>
            <a:r>
              <a:rPr lang="ru-RU" dirty="0"/>
              <a:t>» де-</a:t>
            </a:r>
            <a:r>
              <a:rPr lang="ru-RU" dirty="0" err="1"/>
              <a:t>небудь</a:t>
            </a:r>
            <a:r>
              <a:rPr lang="ru-RU" dirty="0"/>
              <a:t> у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контроль часто </a:t>
            </a:r>
            <a:r>
              <a:rPr lang="ru-RU" dirty="0" err="1"/>
              <a:t>суб’єктивно</a:t>
            </a:r>
            <a:r>
              <a:rPr lang="ru-RU" dirty="0"/>
              <a:t> </a:t>
            </a:r>
            <a:r>
              <a:rPr lang="ru-RU" dirty="0" err="1"/>
              <a:t>сприймається</a:t>
            </a:r>
            <a:r>
              <a:rPr lang="ru-RU" dirty="0"/>
              <a:t> як </a:t>
            </a:r>
            <a:r>
              <a:rPr lang="ru-RU" dirty="0" err="1"/>
              <a:t>прискіпування</a:t>
            </a:r>
            <a:r>
              <a:rPr lang="ru-RU" dirty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/>
              <a:t>керівник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думає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контроль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сприйматися</a:t>
            </a:r>
            <a:r>
              <a:rPr lang="ru-RU" dirty="0"/>
              <a:t> як </a:t>
            </a:r>
            <a:r>
              <a:rPr lang="ru-RU" dirty="0" err="1"/>
              <a:t>недовіра</a:t>
            </a:r>
            <a:r>
              <a:rPr lang="ru-RU" dirty="0"/>
              <a:t>,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перешкоджає</a:t>
            </a:r>
            <a:r>
              <a:rPr lang="ru-RU" dirty="0"/>
              <a:t> </a:t>
            </a:r>
            <a:r>
              <a:rPr lang="ru-RU" dirty="0" err="1"/>
              <a:t>гарним</a:t>
            </a:r>
            <a:r>
              <a:rPr lang="ru-RU" dirty="0"/>
              <a:t> </a:t>
            </a:r>
            <a:r>
              <a:rPr lang="ru-RU" dirty="0" err="1"/>
              <a:t>відносинам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керівником</a:t>
            </a:r>
            <a:r>
              <a:rPr lang="ru-RU" dirty="0"/>
              <a:t> та </a:t>
            </a:r>
            <a:r>
              <a:rPr lang="ru-RU" dirty="0" err="1"/>
              <a:t>підлеглим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3071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234"/>
          </a:xfrm>
        </p:spPr>
        <p:txBody>
          <a:bodyPr/>
          <a:lstStyle/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Долання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опору контролю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0302"/>
            <a:ext cx="10515600" cy="4926661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Н</a:t>
            </a:r>
            <a:r>
              <a:rPr lang="ru-RU" dirty="0" err="1" smtClean="0"/>
              <a:t>айліпшим</a:t>
            </a:r>
            <a:r>
              <a:rPr lang="ru-RU" dirty="0" smtClean="0"/>
              <a:t> </a:t>
            </a:r>
            <a:r>
              <a:rPr lang="ru-RU" dirty="0"/>
              <a:t>методом </a:t>
            </a:r>
            <a:r>
              <a:rPr lang="ru-RU" dirty="0" err="1"/>
              <a:t>долання</a:t>
            </a:r>
            <a:r>
              <a:rPr lang="ru-RU" dirty="0"/>
              <a:t> опору контролю, для початку, 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контролю</a:t>
            </a:r>
            <a:r>
              <a:rPr lang="ru-RU" dirty="0" smtClean="0"/>
              <a:t>.</a:t>
            </a:r>
          </a:p>
          <a:p>
            <a:r>
              <a:rPr lang="ru-RU" dirty="0" err="1"/>
              <a:t>Заохочення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. Коли </a:t>
            </a:r>
            <a:r>
              <a:rPr lang="ru-RU" dirty="0" err="1"/>
              <a:t>працівники</a:t>
            </a:r>
            <a:r>
              <a:rPr lang="ru-RU" dirty="0"/>
              <a:t> активно </a:t>
            </a:r>
            <a:r>
              <a:rPr lang="ru-RU" dirty="0" err="1"/>
              <a:t>співпрацюють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контролю, вони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 smtClean="0"/>
              <a:t>опираються</a:t>
            </a:r>
            <a:r>
              <a:rPr lang="ru-RU" dirty="0" smtClean="0"/>
              <a:t>.</a:t>
            </a:r>
          </a:p>
          <a:p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. </a:t>
            </a:r>
            <a:r>
              <a:rPr lang="ru-RU" dirty="0" err="1"/>
              <a:t>Безліч</a:t>
            </a:r>
            <a:r>
              <a:rPr lang="ru-RU" dirty="0"/>
              <a:t> систем </a:t>
            </a:r>
            <a:r>
              <a:rPr lang="ru-RU" dirty="0" err="1"/>
              <a:t>стандартів</a:t>
            </a:r>
            <a:r>
              <a:rPr lang="ru-RU" dirty="0"/>
              <a:t> та </a:t>
            </a:r>
            <a:r>
              <a:rPr lang="ru-RU" dirty="0" err="1"/>
              <a:t>інформаційних</a:t>
            </a:r>
            <a:r>
              <a:rPr lang="ru-RU" dirty="0"/>
              <a:t> систем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контролювання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контролю та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перевіряти</a:t>
            </a:r>
            <a:r>
              <a:rPr lang="ru-RU" dirty="0"/>
              <a:t> </a:t>
            </a:r>
            <a:r>
              <a:rPr lang="ru-RU" dirty="0" err="1"/>
              <a:t>достовірність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844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3961"/>
          </a:xfrm>
        </p:spPr>
        <p:txBody>
          <a:bodyPr/>
          <a:lstStyle/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7706"/>
            <a:ext cx="10515600" cy="51692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u="sng" dirty="0" err="1" smtClean="0"/>
              <a:t>Контролювання</a:t>
            </a:r>
            <a:r>
              <a:rPr lang="ru-RU" sz="2400" dirty="0" smtClean="0"/>
              <a:t> 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вид </a:t>
            </a:r>
            <a:r>
              <a:rPr lang="ru-RU" sz="2400" dirty="0" err="1" smtClean="0"/>
              <a:t>управлінської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завдань</a:t>
            </a:r>
            <a:r>
              <a:rPr lang="ru-RU" sz="2400" dirty="0" smtClean="0"/>
              <a:t> і </a:t>
            </a:r>
            <a:r>
              <a:rPr lang="ru-RU" sz="2400" dirty="0" err="1" smtClean="0"/>
              <a:t>досягнення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цілей</a:t>
            </a:r>
            <a:r>
              <a:rPr lang="ru-RU" sz="2400" dirty="0" smtClean="0"/>
              <a:t>, </a:t>
            </a:r>
            <a:r>
              <a:rPr lang="ru-RU" sz="2400" dirty="0" err="1" smtClean="0"/>
              <a:t>виявлення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відхилень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збоїв</a:t>
            </a:r>
            <a:r>
              <a:rPr lang="ru-RU" sz="2400" dirty="0" smtClean="0"/>
              <a:t>, </a:t>
            </a:r>
            <a:r>
              <a:rPr lang="ru-RU" sz="2400" dirty="0" err="1" smtClean="0"/>
              <a:t>недоліків</a:t>
            </a:r>
            <a:r>
              <a:rPr lang="ru-RU" sz="2400" dirty="0" smtClean="0"/>
              <a:t> та причин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виникнення</a:t>
            </a:r>
            <a:r>
              <a:rPr lang="ru-RU" sz="2400" dirty="0" smtClean="0"/>
              <a:t> з метою </a:t>
            </a:r>
            <a:r>
              <a:rPr lang="ru-RU" sz="2400" dirty="0" err="1" smtClean="0"/>
              <a:t>усунення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нагромадження</a:t>
            </a:r>
            <a:r>
              <a:rPr lang="ru-RU" sz="2400" dirty="0" smtClean="0"/>
              <a:t> й </a:t>
            </a:r>
            <a:r>
              <a:rPr lang="ru-RU" sz="2400" dirty="0" err="1" smtClean="0"/>
              <a:t>повторення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помилок</a:t>
            </a:r>
            <a:r>
              <a:rPr lang="ru-RU" sz="2400" dirty="0" smtClean="0"/>
              <a:t>, </a:t>
            </a:r>
            <a:r>
              <a:rPr lang="ru-RU" sz="2400" dirty="0" err="1" smtClean="0"/>
              <a:t>мінімізації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втрат</a:t>
            </a:r>
            <a:r>
              <a:rPr lang="ru-RU" sz="2400" dirty="0" smtClean="0"/>
              <a:t>, </a:t>
            </a:r>
            <a:r>
              <a:rPr lang="ru-RU" sz="2400" dirty="0" err="1" smtClean="0"/>
              <a:t>подолання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організаційних</a:t>
            </a:r>
            <a:r>
              <a:rPr lang="ru-RU" sz="2400" dirty="0" smtClean="0"/>
              <a:t> проблем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 </a:t>
            </a:r>
          </a:p>
          <a:p>
            <a:pPr marL="0" indent="0" algn="just">
              <a:buNone/>
            </a:pPr>
            <a:r>
              <a:rPr lang="ru-RU" sz="2400" dirty="0" err="1" smtClean="0"/>
              <a:t>Основними</a:t>
            </a:r>
            <a:r>
              <a:rPr lang="ru-RU" sz="2400" dirty="0" smtClean="0"/>
              <a:t> </a:t>
            </a:r>
            <a:r>
              <a:rPr lang="ru-RU" sz="2400" b="1" i="1" dirty="0" err="1" smtClean="0"/>
              <a:t>завданнями</a:t>
            </a:r>
            <a:r>
              <a:rPr lang="ru-RU" sz="2400" dirty="0" smtClean="0"/>
              <a:t> контролю є: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досягнення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цілей</a:t>
            </a:r>
            <a:r>
              <a:rPr lang="ru-RU" sz="2400" dirty="0" smtClean="0"/>
              <a:t> і </a:t>
            </a:r>
            <a:r>
              <a:rPr lang="ru-RU" sz="2400" dirty="0" err="1" smtClean="0"/>
              <a:t>місії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, </a:t>
            </a:r>
          </a:p>
          <a:p>
            <a:pPr algn="just"/>
            <a:r>
              <a:rPr lang="ru-RU" sz="2400" dirty="0" err="1" smtClean="0"/>
              <a:t>виявлення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відхилень</a:t>
            </a:r>
            <a:r>
              <a:rPr lang="ru-RU" sz="2400" dirty="0" smtClean="0"/>
              <a:t> та </a:t>
            </a:r>
            <a:r>
              <a:rPr lang="ru-RU" sz="2400" dirty="0" err="1" smtClean="0"/>
              <a:t>недоліків</a:t>
            </a:r>
            <a:r>
              <a:rPr lang="ru-RU" sz="2400" dirty="0" smtClean="0"/>
              <a:t>, </a:t>
            </a:r>
          </a:p>
          <a:p>
            <a:pPr algn="just"/>
            <a:r>
              <a:rPr lang="ru-RU" sz="2400" dirty="0" err="1" smtClean="0"/>
              <a:t>уникнення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нагромадження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повторення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помилок</a:t>
            </a:r>
            <a:r>
              <a:rPr lang="ru-RU" sz="2400" dirty="0" smtClean="0"/>
              <a:t>, </a:t>
            </a:r>
          </a:p>
          <a:p>
            <a:pPr algn="just"/>
            <a:r>
              <a:rPr lang="ru-RU" sz="2400" dirty="0" err="1" smtClean="0"/>
              <a:t>мінімізація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втрат</a:t>
            </a:r>
            <a:r>
              <a:rPr lang="ru-RU" sz="2400" dirty="0" smtClean="0"/>
              <a:t>, </a:t>
            </a:r>
          </a:p>
          <a:p>
            <a:pPr algn="just"/>
            <a:r>
              <a:rPr lang="ru-RU" sz="2400" dirty="0" err="1" smtClean="0"/>
              <a:t>подолання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організаційних</a:t>
            </a:r>
            <a:r>
              <a:rPr lang="ru-RU" sz="2400" dirty="0" smtClean="0"/>
              <a:t> проблем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 </a:t>
            </a:r>
          </a:p>
          <a:p>
            <a:pPr marL="0" indent="0" algn="just">
              <a:buNone/>
            </a:pPr>
            <a:r>
              <a:rPr lang="ru-RU" sz="2400" b="1" i="1" dirty="0" smtClean="0"/>
              <a:t>Метою</a:t>
            </a:r>
            <a:r>
              <a:rPr lang="ru-RU" sz="2400" dirty="0" smtClean="0"/>
              <a:t> контролю, 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з </a:t>
            </a:r>
            <a:r>
              <a:rPr lang="ru-RU" sz="2400" dirty="0" err="1" smtClean="0"/>
              <a:t>позицією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західних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фахівців</a:t>
            </a:r>
            <a:r>
              <a:rPr lang="ru-RU" sz="2400" dirty="0" smtClean="0"/>
              <a:t>, є </a:t>
            </a:r>
            <a:r>
              <a:rPr lang="ru-RU" sz="2400" dirty="0" err="1" smtClean="0"/>
              <a:t>сприяння</a:t>
            </a:r>
            <a:r>
              <a:rPr lang="ru-RU" sz="2400" dirty="0" smtClean="0"/>
              <a:t> тому,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фактичні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результати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очікуваним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56695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2581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контролю, для того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95465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– </a:t>
            </a:r>
            <a:r>
              <a:rPr lang="ru-RU" dirty="0" err="1"/>
              <a:t>співробітник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контроль направлений не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особистість</a:t>
            </a:r>
            <a:r>
              <a:rPr lang="ru-RU" dirty="0"/>
              <a:t>, а на </a:t>
            </a:r>
            <a:r>
              <a:rPr lang="ru-RU" dirty="0" err="1"/>
              <a:t>робочий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співробітник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знати,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контролюється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контролювати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відкрито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здійснювати</a:t>
            </a:r>
            <a:r>
              <a:rPr lang="ru-RU" dirty="0"/>
              <a:t> контроль </a:t>
            </a:r>
            <a:r>
              <a:rPr lang="ru-RU" dirty="0" err="1"/>
              <a:t>необхідно</a:t>
            </a:r>
            <a:r>
              <a:rPr lang="ru-RU" dirty="0"/>
              <a:t> за результатом, а не за </a:t>
            </a:r>
            <a:r>
              <a:rPr lang="ru-RU" dirty="0" err="1"/>
              <a:t>діями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при </a:t>
            </a:r>
            <a:r>
              <a:rPr lang="ru-RU" dirty="0" err="1"/>
              <a:t>організації</a:t>
            </a:r>
            <a:r>
              <a:rPr lang="ru-RU" dirty="0"/>
              <a:t> контролю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обмежуватися</a:t>
            </a:r>
            <a:r>
              <a:rPr lang="ru-RU" dirty="0"/>
              <a:t> </a:t>
            </a:r>
            <a:r>
              <a:rPr lang="ru-RU" dirty="0" err="1"/>
              <a:t>істотними</a:t>
            </a:r>
            <a:r>
              <a:rPr lang="ru-RU" dirty="0"/>
              <a:t> моментами;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здійснюючи</a:t>
            </a:r>
            <a:r>
              <a:rPr lang="ru-RU" dirty="0"/>
              <a:t> контроль,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товариського</a:t>
            </a:r>
            <a:r>
              <a:rPr lang="ru-RU" dirty="0"/>
              <a:t> тону при </a:t>
            </a:r>
            <a:r>
              <a:rPr lang="ru-RU" dirty="0" err="1"/>
              <a:t>спілкуванні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при </a:t>
            </a:r>
            <a:r>
              <a:rPr lang="ru-RU" dirty="0" err="1"/>
              <a:t>доведенні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вказівок</a:t>
            </a:r>
            <a:r>
              <a:rPr lang="ru-RU" dirty="0"/>
              <a:t>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приділяти</a:t>
            </a:r>
            <a:r>
              <a:rPr lang="ru-RU" dirty="0"/>
              <a:t> </a:t>
            </a:r>
            <a:r>
              <a:rPr lang="ru-RU" dirty="0" err="1"/>
              <a:t>викладенню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контролю;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</a:t>
            </a:r>
            <a:r>
              <a:rPr lang="ru-RU" dirty="0" err="1"/>
              <a:t>цільове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/>
              <a:t> контролю, не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перетворитися</a:t>
            </a:r>
            <a:r>
              <a:rPr lang="ru-RU" dirty="0"/>
              <a:t> у </a:t>
            </a:r>
            <a:r>
              <a:rPr lang="ru-RU" dirty="0" err="1"/>
              <a:t>самостійну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контроль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характеру </a:t>
            </a:r>
            <a:r>
              <a:rPr lang="ru-RU" dirty="0" err="1"/>
              <a:t>процесу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контролюється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обґрунтовувати</a:t>
            </a:r>
            <a:r>
              <a:rPr lang="ru-RU" dirty="0"/>
              <a:t> контроль,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зрозумілим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мету;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делегувати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50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2581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відомчі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7706"/>
            <a:ext cx="10515600" cy="51692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повинен бути: </a:t>
            </a:r>
          </a:p>
          <a:p>
            <a:r>
              <a:rPr lang="ru-RU" sz="2000" dirty="0" smtClean="0"/>
              <a:t>бути </a:t>
            </a:r>
            <a:r>
              <a:rPr lang="ru-RU" sz="2000" dirty="0" err="1" smtClean="0"/>
              <a:t>всеосяжним</a:t>
            </a:r>
            <a:r>
              <a:rPr lang="ru-RU" sz="2000" dirty="0" smtClean="0"/>
              <a:t> та </a:t>
            </a:r>
            <a:r>
              <a:rPr lang="ru-RU" sz="2000" dirty="0" err="1" smtClean="0"/>
              <a:t>об’єктивним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зорієнтованим</a:t>
            </a:r>
            <a:r>
              <a:rPr lang="ru-RU" sz="2000" dirty="0" smtClean="0"/>
              <a:t> на </a:t>
            </a:r>
            <a:r>
              <a:rPr lang="ru-RU" sz="2000" dirty="0" err="1" smtClean="0"/>
              <a:t>адекватне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відображення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досягнутих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параметрів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обраних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стратегій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– </a:t>
            </a:r>
            <a:r>
              <a:rPr lang="ru-RU" sz="2000" dirty="0" err="1" smtClean="0"/>
              <a:t>орієнтуватися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кінцеві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результати</a:t>
            </a:r>
            <a:r>
              <a:rPr lang="ru-RU" sz="2000" dirty="0" smtClean="0"/>
              <a:t>, в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контексті</a:t>
            </a:r>
            <a:r>
              <a:rPr lang="ru-RU" sz="2000" dirty="0" smtClean="0"/>
              <a:t> контроль </a:t>
            </a:r>
            <a:r>
              <a:rPr lang="ru-RU" sz="2000" dirty="0" err="1" smtClean="0"/>
              <a:t>розглядається</a:t>
            </a:r>
            <a:r>
              <a:rPr lang="ru-RU" sz="2000" dirty="0" smtClean="0"/>
              <a:t> як </a:t>
            </a:r>
            <a:r>
              <a:rPr lang="ru-RU" sz="2000" dirty="0" err="1" smtClean="0"/>
              <a:t>засіб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цілей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– повинен </a:t>
            </a:r>
            <a:r>
              <a:rPr lang="ru-RU" sz="2000" dirty="0" err="1" smtClean="0"/>
              <a:t>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безперервний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регулярний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невідворотний</a:t>
            </a:r>
            <a:r>
              <a:rPr lang="ru-RU" sz="2000" dirty="0" smtClean="0"/>
              <a:t> характер; – бути </a:t>
            </a:r>
            <a:r>
              <a:rPr lang="ru-RU" sz="2000" dirty="0" err="1" smtClean="0"/>
              <a:t>гнучким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не </a:t>
            </a:r>
            <a:r>
              <a:rPr lang="ru-RU" sz="2000" dirty="0" err="1" smtClean="0"/>
              <a:t>заважати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виконанню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роботи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– </a:t>
            </a:r>
            <a:r>
              <a:rPr lang="ru-RU" sz="2000" dirty="0" err="1" smtClean="0"/>
              <a:t>відповідати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змісту</a:t>
            </a:r>
            <a:r>
              <a:rPr lang="ru-RU" sz="2000" dirty="0" smtClean="0"/>
              <a:t> тих </a:t>
            </a:r>
            <a:r>
              <a:rPr lang="ru-RU" sz="2000" dirty="0" err="1" smtClean="0"/>
              <a:t>робіт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контролюються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перевіряти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і </a:t>
            </a:r>
            <a:r>
              <a:rPr lang="ru-RU" sz="2000" dirty="0" err="1" smtClean="0"/>
              <a:t>термін</a:t>
            </a:r>
            <a:r>
              <a:rPr lang="ru-RU" sz="2000" dirty="0" smtClean="0"/>
              <a:t>, а й </a:t>
            </a:r>
            <a:r>
              <a:rPr lang="ru-RU" sz="2000" dirty="0" err="1" smtClean="0"/>
              <a:t>якість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роботи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– бути </a:t>
            </a:r>
            <a:r>
              <a:rPr lang="ru-RU" sz="2000" dirty="0" err="1" smtClean="0"/>
              <a:t>зрозумілим</a:t>
            </a:r>
            <a:r>
              <a:rPr lang="ru-RU" sz="2000" dirty="0" smtClean="0"/>
              <a:t> для тих, кого </a:t>
            </a:r>
            <a:r>
              <a:rPr lang="ru-RU" sz="2000" dirty="0" err="1" smtClean="0"/>
              <a:t>контролюють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перевіряють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– бути </a:t>
            </a:r>
            <a:r>
              <a:rPr lang="ru-RU" sz="2000" dirty="0" err="1" smtClean="0"/>
              <a:t>своєчасним</a:t>
            </a:r>
            <a:r>
              <a:rPr lang="ru-RU" sz="2000" dirty="0" smtClean="0"/>
              <a:t>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змогу</a:t>
            </a:r>
            <a:r>
              <a:rPr lang="ru-RU" sz="2000" dirty="0" smtClean="0"/>
              <a:t> </a:t>
            </a:r>
            <a:r>
              <a:rPr lang="ru-RU" sz="2000" dirty="0" err="1" smtClean="0"/>
              <a:t>втручання</a:t>
            </a:r>
            <a:r>
              <a:rPr lang="ru-RU" sz="2000" dirty="0" smtClean="0"/>
              <a:t> і </a:t>
            </a:r>
            <a:r>
              <a:rPr lang="ru-RU" sz="2000" dirty="0" err="1" smtClean="0"/>
              <a:t>коригування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відбуваються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– </a:t>
            </a:r>
            <a:r>
              <a:rPr lang="ru-RU" sz="2000" dirty="0" err="1" smtClean="0"/>
              <a:t>забезпечувати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перевіряючих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повною</a:t>
            </a:r>
            <a:r>
              <a:rPr lang="ru-RU" sz="2000" dirty="0" smtClean="0"/>
              <a:t>, </a:t>
            </a:r>
            <a:r>
              <a:rPr lang="ru-RU" sz="2000" dirty="0" err="1" smtClean="0"/>
              <a:t>зрозумілою</a:t>
            </a:r>
            <a:r>
              <a:rPr lang="ru-RU" sz="2000" dirty="0" smtClean="0"/>
              <a:t> та </a:t>
            </a:r>
            <a:r>
              <a:rPr lang="ru-RU" sz="2000" dirty="0" err="1" smtClean="0"/>
              <a:t>лаконічною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інформацією</a:t>
            </a:r>
            <a:r>
              <a:rPr lang="ru-RU" sz="2000" dirty="0" smtClean="0"/>
              <a:t>; – бути </a:t>
            </a:r>
            <a:r>
              <a:rPr lang="ru-RU" sz="2000" dirty="0" err="1" smtClean="0"/>
              <a:t>економічним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вимозі</a:t>
            </a:r>
            <a:r>
              <a:rPr lang="ru-RU" sz="2000" dirty="0" smtClean="0"/>
              <a:t>: </a:t>
            </a:r>
            <a:r>
              <a:rPr lang="ru-RU" sz="2000" dirty="0" err="1" smtClean="0"/>
              <a:t>затрати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більшими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ті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результати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досягають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процесі</a:t>
            </a:r>
            <a:r>
              <a:rPr lang="ru-RU" sz="2000" dirty="0" smtClean="0"/>
              <a:t> контролю; </a:t>
            </a:r>
          </a:p>
          <a:p>
            <a:r>
              <a:rPr lang="ru-RU" sz="2000" dirty="0" smtClean="0"/>
              <a:t>–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дієвим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не </a:t>
            </a:r>
            <a:r>
              <a:rPr lang="ru-RU" sz="2000" dirty="0" err="1" smtClean="0"/>
              <a:t>обмежуватися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виявом</a:t>
            </a:r>
            <a:r>
              <a:rPr lang="ru-RU" sz="2000" dirty="0" smtClean="0"/>
              <a:t> фактичного стану </a:t>
            </a:r>
            <a:r>
              <a:rPr lang="ru-RU" sz="2000" dirty="0" err="1" smtClean="0"/>
              <a:t>об’єкта</a:t>
            </a:r>
            <a:r>
              <a:rPr lang="ru-RU" sz="2000" dirty="0" smtClean="0"/>
              <a:t> контролю, а й </a:t>
            </a:r>
            <a:r>
              <a:rPr lang="ru-RU" sz="2000" dirty="0" err="1" smtClean="0"/>
              <a:t>супроводжуватися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рішеннями</a:t>
            </a:r>
            <a:r>
              <a:rPr lang="ru-RU" sz="2000" dirty="0" smtClean="0"/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895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Контроль на </a:t>
            </a:r>
            <a:r>
              <a:rPr lang="ru-RU" dirty="0" err="1"/>
              <a:t>підприємстві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виявлення</a:t>
            </a:r>
            <a:r>
              <a:rPr lang="ru-RU" dirty="0"/>
              <a:t>,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 та </a:t>
            </a:r>
            <a:r>
              <a:rPr lang="ru-RU" dirty="0" err="1"/>
              <a:t>недоліків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/>
              <a:t>інструментом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є </a:t>
            </a:r>
            <a:r>
              <a:rPr lang="ru-RU" dirty="0" err="1"/>
              <a:t>спостереження</a:t>
            </a:r>
            <a:r>
              <a:rPr lang="ru-RU" dirty="0"/>
              <a:t>,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облік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56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92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функціями</a:t>
            </a:r>
            <a:r>
              <a:rPr lang="ru-RU" dirty="0" smtClean="0"/>
              <a:t> контролю є: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84988"/>
            <a:ext cx="10515600" cy="49919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1. </a:t>
            </a:r>
            <a:r>
              <a:rPr lang="ru-RU" dirty="0" err="1"/>
              <a:t>Захисна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контролю.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, </a:t>
            </a:r>
            <a:r>
              <a:rPr lang="ru-RU" dirty="0" err="1"/>
              <a:t>поперше</a:t>
            </a:r>
            <a:r>
              <a:rPr lang="ru-RU" dirty="0"/>
              <a:t>, у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метою </a:t>
            </a:r>
            <a:r>
              <a:rPr lang="ru-RU" dirty="0" err="1"/>
              <a:t>управлінського</a:t>
            </a:r>
            <a:r>
              <a:rPr lang="ru-RU" dirty="0"/>
              <a:t> контролю є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раціонального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та </a:t>
            </a:r>
            <a:r>
              <a:rPr lang="ru-RU" dirty="0" err="1"/>
              <a:t>отримання</a:t>
            </a:r>
            <a:r>
              <a:rPr lang="ru-RU" dirty="0"/>
              <a:t> максимально </a:t>
            </a:r>
            <a:r>
              <a:rPr lang="ru-RU" dirty="0" err="1"/>
              <a:t>можливого</a:t>
            </a:r>
            <a:r>
              <a:rPr lang="ru-RU" dirty="0"/>
              <a:t> </a:t>
            </a:r>
            <a:r>
              <a:rPr lang="ru-RU" dirty="0" err="1"/>
              <a:t>кінцевого</a:t>
            </a:r>
            <a:r>
              <a:rPr lang="ru-RU" dirty="0"/>
              <a:t> результату; </a:t>
            </a:r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управлінський</a:t>
            </a:r>
            <a:r>
              <a:rPr lang="ru-RU" dirty="0"/>
              <a:t> контроль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, </a:t>
            </a:r>
            <a:r>
              <a:rPr lang="ru-RU" dirty="0" err="1"/>
              <a:t>міжнародних</a:t>
            </a:r>
            <a:r>
              <a:rPr lang="ru-RU" dirty="0"/>
              <a:t>, </a:t>
            </a:r>
            <a:r>
              <a:rPr lang="ru-RU" dirty="0" err="1"/>
              <a:t>галузевих</a:t>
            </a:r>
            <a:r>
              <a:rPr lang="ru-RU" dirty="0"/>
              <a:t>, </a:t>
            </a:r>
            <a:r>
              <a:rPr lang="ru-RU" dirty="0" err="1"/>
              <a:t>регіональних</a:t>
            </a:r>
            <a:r>
              <a:rPr lang="ru-RU" dirty="0"/>
              <a:t> та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і </a:t>
            </a:r>
            <a:r>
              <a:rPr lang="ru-RU" dirty="0" err="1"/>
              <a:t>технічних</a:t>
            </a:r>
            <a:r>
              <a:rPr lang="ru-RU" dirty="0"/>
              <a:t> умов,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; </a:t>
            </a:r>
            <a:r>
              <a:rPr lang="ru-RU" dirty="0" err="1"/>
              <a:t>по-третє</a:t>
            </a:r>
            <a:r>
              <a:rPr lang="ru-RU" dirty="0"/>
              <a:t>, в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контроль повинен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Регулююча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контролю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обов’язковій</a:t>
            </a:r>
            <a:r>
              <a:rPr lang="ru-RU" dirty="0"/>
              <a:t> </a:t>
            </a:r>
            <a:r>
              <a:rPr lang="ru-RU" dirty="0" err="1"/>
              <a:t>наступній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на </a:t>
            </a:r>
            <a:r>
              <a:rPr lang="ru-RU" dirty="0" err="1"/>
              <a:t>виявлені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контролю </a:t>
            </a:r>
            <a:r>
              <a:rPr lang="ru-RU" dirty="0" err="1"/>
              <a:t>порушення</a:t>
            </a:r>
            <a:r>
              <a:rPr lang="ru-RU" dirty="0"/>
              <a:t> в </a:t>
            </a:r>
            <a:r>
              <a:rPr lang="ru-RU" dirty="0" err="1"/>
              <a:t>господарській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веденні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складанні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та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та </a:t>
            </a:r>
            <a:r>
              <a:rPr lang="ru-RU" dirty="0" err="1"/>
              <a:t>попередження</a:t>
            </a:r>
            <a:r>
              <a:rPr lang="ru-RU" dirty="0"/>
              <a:t> у </a:t>
            </a:r>
            <a:r>
              <a:rPr lang="ru-RU" dirty="0" err="1"/>
              <a:t>майбутньому</a:t>
            </a:r>
            <a:r>
              <a:rPr lang="ru-RU" dirty="0"/>
              <a:t> з </a:t>
            </a:r>
            <a:r>
              <a:rPr lang="ru-RU" dirty="0" err="1"/>
              <a:t>обов’язковим</a:t>
            </a:r>
            <a:r>
              <a:rPr lang="ru-RU" dirty="0"/>
              <a:t> контролем за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прийнятих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793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1216"/>
            <a:ext cx="10515600" cy="577574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3.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контролю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з </a:t>
            </a:r>
            <a:r>
              <a:rPr lang="ru-RU" dirty="0" err="1"/>
              <a:t>соціалізацією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забезпеченням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сталого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Сьогодні</a:t>
            </a:r>
            <a:r>
              <a:rPr lang="ru-RU" dirty="0"/>
              <a:t> у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роль </a:t>
            </a:r>
            <a:r>
              <a:rPr lang="ru-RU" dirty="0" err="1"/>
              <a:t>громадського</a:t>
            </a:r>
            <a:r>
              <a:rPr lang="ru-RU" dirty="0"/>
              <a:t> контролю та </a:t>
            </a:r>
            <a:r>
              <a:rPr lang="ru-RU" dirty="0" err="1"/>
              <a:t>посилюється</a:t>
            </a:r>
            <a:r>
              <a:rPr lang="ru-RU" dirty="0"/>
              <a:t> контроль за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трудового </a:t>
            </a:r>
            <a:r>
              <a:rPr lang="ru-RU" dirty="0" err="1"/>
              <a:t>колективу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пов’язаний</a:t>
            </a:r>
            <a:r>
              <a:rPr lang="ru-RU" dirty="0"/>
              <a:t> з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покращенням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забезпеченням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підвищенням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оплати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забезпеченням</a:t>
            </a:r>
            <a:r>
              <a:rPr lang="ru-RU" dirty="0"/>
              <a:t> умов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 персоналу </a:t>
            </a:r>
            <a:r>
              <a:rPr lang="ru-RU" dirty="0" err="1"/>
              <a:t>тощо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Екологічна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контролю покликана </a:t>
            </a:r>
            <a:r>
              <a:rPr lang="ru-RU" dirty="0" err="1"/>
              <a:t>забезпечити</a:t>
            </a:r>
            <a:r>
              <a:rPr lang="ru-RU" dirty="0"/>
              <a:t>: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ru-RU" dirty="0" err="1"/>
              <a:t>граничнодопустимих</a:t>
            </a:r>
            <a:r>
              <a:rPr lang="ru-RU" dirty="0"/>
              <a:t> норм </a:t>
            </a:r>
            <a:r>
              <a:rPr lang="ru-RU" dirty="0" err="1"/>
              <a:t>викидів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у </a:t>
            </a:r>
            <a:r>
              <a:rPr lang="ru-RU" dirty="0" err="1"/>
              <a:t>повітря</a:t>
            </a:r>
            <a:r>
              <a:rPr lang="ru-RU" dirty="0"/>
              <a:t> та </a:t>
            </a:r>
            <a:r>
              <a:rPr lang="ru-RU" dirty="0" err="1"/>
              <a:t>водне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; </a:t>
            </a:r>
            <a:r>
              <a:rPr lang="ru-RU" dirty="0" err="1"/>
              <a:t>раціональне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передусім</a:t>
            </a:r>
            <a:r>
              <a:rPr lang="ru-RU" dirty="0"/>
              <a:t> тих,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відновлюються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відновлюються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часу;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енергозберігаючих</a:t>
            </a:r>
            <a:r>
              <a:rPr lang="ru-RU" dirty="0"/>
              <a:t> та </a:t>
            </a:r>
            <a:r>
              <a:rPr lang="ru-RU" dirty="0" err="1"/>
              <a:t>ресурсозберігаючих</a:t>
            </a:r>
            <a:r>
              <a:rPr lang="ru-RU" dirty="0"/>
              <a:t>, </a:t>
            </a:r>
            <a:r>
              <a:rPr lang="ru-RU" dirty="0" err="1"/>
              <a:t>екологічно-чистих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r>
              <a:rPr lang="uk-UA" dirty="0" smtClean="0"/>
              <a:t>5. </a:t>
            </a:r>
            <a:r>
              <a:rPr lang="ru-RU" dirty="0" err="1"/>
              <a:t>Інформаційна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контролю </a:t>
            </a:r>
            <a:r>
              <a:rPr lang="ru-RU" dirty="0" err="1"/>
              <a:t>реалізується</a:t>
            </a:r>
            <a:r>
              <a:rPr lang="ru-RU" dirty="0"/>
              <a:t> через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основну</a:t>
            </a:r>
            <a:r>
              <a:rPr lang="ru-RU" dirty="0"/>
              <a:t> </a:t>
            </a:r>
            <a:r>
              <a:rPr lang="ru-RU" dirty="0" err="1"/>
              <a:t>підфункцію</a:t>
            </a:r>
            <a:r>
              <a:rPr lang="ru-RU" dirty="0"/>
              <a:t> – </a:t>
            </a:r>
            <a:r>
              <a:rPr lang="ru-RU" dirty="0" err="1"/>
              <a:t>облік</a:t>
            </a:r>
            <a:r>
              <a:rPr lang="ru-RU" dirty="0"/>
              <a:t> (</a:t>
            </a:r>
            <a:r>
              <a:rPr lang="ru-RU" dirty="0" err="1"/>
              <a:t>первинний</a:t>
            </a:r>
            <a:r>
              <a:rPr lang="ru-RU" dirty="0"/>
              <a:t>, </a:t>
            </a:r>
            <a:r>
              <a:rPr lang="ru-RU" dirty="0" err="1"/>
              <a:t>бухгалтерський</a:t>
            </a:r>
            <a:r>
              <a:rPr lang="ru-RU" dirty="0"/>
              <a:t>, </a:t>
            </a:r>
            <a:r>
              <a:rPr lang="ru-RU" dirty="0" err="1"/>
              <a:t>статистичний</a:t>
            </a:r>
            <a:r>
              <a:rPr lang="ru-RU" dirty="0"/>
              <a:t>) та </a:t>
            </a:r>
            <a:r>
              <a:rPr lang="ru-RU" dirty="0" err="1"/>
              <a:t>моніторинг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характеристик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Створена </a:t>
            </a:r>
            <a:r>
              <a:rPr lang="ru-RU" dirty="0" err="1"/>
              <a:t>інформаційна</a:t>
            </a:r>
            <a:r>
              <a:rPr lang="ru-RU" dirty="0"/>
              <a:t> база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вхідної</a:t>
            </a:r>
            <a:r>
              <a:rPr lang="ru-RU" dirty="0"/>
              <a:t> та </a:t>
            </a:r>
            <a:r>
              <a:rPr lang="ru-RU" dirty="0" err="1"/>
              <a:t>проміжної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є предметом 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а </a:t>
            </a:r>
            <a:r>
              <a:rPr lang="ru-RU" dirty="0" err="1"/>
              <a:t>вихідна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документально </a:t>
            </a:r>
            <a:r>
              <a:rPr lang="ru-RU" dirty="0" err="1"/>
              <a:t>оформлених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є результатом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персоналу.</a:t>
            </a:r>
          </a:p>
        </p:txBody>
      </p:sp>
    </p:spTree>
    <p:extLst>
      <p:ext uri="{BB962C8B-B14F-4D97-AF65-F5344CB8AC3E}">
        <p14:creationId xmlns:p14="http://schemas.microsoft.com/office/powerpoint/2010/main" val="67143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5902"/>
            <a:ext cx="10515600" cy="584106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6.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Діагностично-оціночна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оціночно-аналітична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поточного та оперативного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реалізуються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підфункцію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структурного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стану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Превентивна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чинного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штрафів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депреміювання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контролю, яка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функцією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реальною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вагомістю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положенням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правами та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обов’язками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оцінюванням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винагородою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Невідповідність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перерахованих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оцінюється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несправедливість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погіршення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клімату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трудовому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полягають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висококваліфікованими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контролюючими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структурами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Профілактична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непродуктивних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525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7226"/>
          </a:xfrm>
        </p:spPr>
        <p:txBody>
          <a:bodyPr/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 методами: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5576"/>
            <a:ext cx="10515600" cy="472138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– </a:t>
            </a:r>
            <a:r>
              <a:rPr lang="ru-RU" dirty="0" err="1"/>
              <a:t>перевірка</a:t>
            </a:r>
            <a:r>
              <a:rPr lang="ru-RU" dirty="0"/>
              <a:t> (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та </a:t>
            </a:r>
            <a:r>
              <a:rPr lang="ru-RU" dirty="0" err="1"/>
              <a:t>вивчення</a:t>
            </a:r>
            <a:r>
              <a:rPr lang="ru-RU" dirty="0"/>
              <a:t> стану справ на </a:t>
            </a:r>
            <a:r>
              <a:rPr lang="ru-RU" dirty="0" err="1"/>
              <a:t>місці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спостереження</a:t>
            </a:r>
            <a:r>
              <a:rPr lang="ru-RU" dirty="0"/>
              <a:t> (</a:t>
            </a:r>
            <a:r>
              <a:rPr lang="ru-RU" dirty="0" err="1"/>
              <a:t>спрямоване</a:t>
            </a:r>
            <a:r>
              <a:rPr lang="ru-RU" dirty="0"/>
              <a:t> на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недоліків</a:t>
            </a:r>
            <a:r>
              <a:rPr lang="ru-RU" dirty="0"/>
              <a:t>, </a:t>
            </a:r>
            <a:r>
              <a:rPr lang="ru-RU" dirty="0" err="1"/>
              <a:t>прихованих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підготовка</a:t>
            </a:r>
            <a:r>
              <a:rPr lang="ru-RU" dirty="0"/>
              <a:t> та </a:t>
            </a:r>
            <a:r>
              <a:rPr lang="ru-RU" dirty="0" err="1"/>
              <a:t>обговорення</a:t>
            </a:r>
            <a:r>
              <a:rPr lang="ru-RU" dirty="0"/>
              <a:t> </a:t>
            </a:r>
            <a:r>
              <a:rPr lang="ru-RU" dirty="0" err="1"/>
              <a:t>звітів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нарад</a:t>
            </a:r>
            <a:r>
              <a:rPr lang="ru-RU" dirty="0"/>
              <a:t> (з </a:t>
            </a:r>
            <a:r>
              <a:rPr lang="ru-RU" dirty="0" err="1"/>
              <a:t>обговоренням</a:t>
            </a:r>
            <a:r>
              <a:rPr lang="ru-RU" dirty="0"/>
              <a:t> проблем).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/>
              <a:t>методів</a:t>
            </a:r>
            <a:r>
              <a:rPr lang="ru-RU" dirty="0"/>
              <a:t> контролю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завдань</a:t>
            </a:r>
            <a:r>
              <a:rPr lang="ru-RU" dirty="0"/>
              <a:t>.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керуватися</a:t>
            </a:r>
            <a:r>
              <a:rPr lang="ru-RU" dirty="0"/>
              <a:t> такими </a:t>
            </a:r>
            <a:r>
              <a:rPr lang="ru-RU" dirty="0" err="1"/>
              <a:t>критеріями</a:t>
            </a:r>
            <a:r>
              <a:rPr lang="ru-RU" dirty="0"/>
              <a:t>: </a:t>
            </a:r>
            <a:r>
              <a:rPr lang="ru-RU" dirty="0" err="1"/>
              <a:t>мінімізація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на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найбільшого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; </a:t>
            </a:r>
            <a:r>
              <a:rPr lang="ru-RU" dirty="0" err="1"/>
              <a:t>результативність</a:t>
            </a:r>
            <a:r>
              <a:rPr lang="ru-RU" dirty="0"/>
              <a:t> і </a:t>
            </a:r>
            <a:r>
              <a:rPr lang="ru-RU" dirty="0" err="1"/>
              <a:t>доказовість</a:t>
            </a:r>
            <a:r>
              <a:rPr lang="ru-RU" dirty="0"/>
              <a:t> </a:t>
            </a:r>
            <a:r>
              <a:rPr lang="ru-RU" dirty="0" err="1"/>
              <a:t>обраного</a:t>
            </a:r>
            <a:r>
              <a:rPr lang="ru-RU" dirty="0"/>
              <a:t> методу; </a:t>
            </a:r>
            <a:r>
              <a:rPr lang="ru-RU" dirty="0" err="1"/>
              <a:t>типові</a:t>
            </a:r>
            <a:r>
              <a:rPr lang="ru-RU" dirty="0"/>
              <a:t> для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й </a:t>
            </a:r>
            <a:r>
              <a:rPr lang="ru-RU" dirty="0" err="1"/>
              <a:t>адекватність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92793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3097</Words>
  <Application>Microsoft Office PowerPoint</Application>
  <PresentationFormat>Широкоэкранный</PresentationFormat>
  <Paragraphs>145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Тема Office</vt:lpstr>
      <vt:lpstr>Контроль як функція менеджменту</vt:lpstr>
      <vt:lpstr>1. Сутність, принципи і функції управлінського контролю</vt:lpstr>
      <vt:lpstr>Презентация PowerPoint</vt:lpstr>
      <vt:lpstr>Суб’єктами контролю є: державні та відомчі органи колективні та колегіальні органи управління; громадські організації; лінійні і функціональні менеджери.</vt:lpstr>
      <vt:lpstr>Презентация PowerPoint</vt:lpstr>
      <vt:lpstr>Основними функціями контролю є: </vt:lpstr>
      <vt:lpstr>Презентация PowerPoint</vt:lpstr>
      <vt:lpstr>Презентация PowerPoint</vt:lpstr>
      <vt:lpstr>Контроль здійснюється такими методами: </vt:lpstr>
      <vt:lpstr>2. Види контролю</vt:lpstr>
      <vt:lpstr>Презентация PowerPoint</vt:lpstr>
      <vt:lpstr>За сферами: </vt:lpstr>
      <vt:lpstr>За етапами здійснення виробничо-господарської діяльності: попередній, поточний та завершальний контроль. </vt:lpstr>
      <vt:lpstr>За формами організації:</vt:lpstr>
      <vt:lpstr>Презентация PowerPoint</vt:lpstr>
      <vt:lpstr>За охопленням об'єктів, що перевіряються виділяють суцільний і вибірковий контроль</vt:lpstr>
      <vt:lpstr>За періодичністю проведення виділяють систематичний (регулярний) і разовий (епізодичний) контроль. </vt:lpstr>
      <vt:lpstr>3. Етапи контролювання</vt:lpstr>
      <vt:lpstr>Презентация PowerPoint</vt:lpstr>
      <vt:lpstr>Презентация PowerPoint</vt:lpstr>
      <vt:lpstr>Презентация PowerPoint</vt:lpstr>
      <vt:lpstr>Функція контролю може розглядатись і як зворотний зв’язок системи</vt:lpstr>
      <vt:lpstr>Презентация PowerPoint</vt:lpstr>
      <vt:lpstr>Групи (компоненти) технології контролю:</vt:lpstr>
      <vt:lpstr>4.Характеристики ефективного контролю </vt:lpstr>
      <vt:lpstr>Потреби учасників ринкових відносин у ефективній системі управлінського контролю </vt:lpstr>
      <vt:lpstr>5. Психологічні аспекти контролю. Опір контролю</vt:lpstr>
      <vt:lpstr>Негативні прояви контролю: </vt:lpstr>
      <vt:lpstr>Долання опору контролю </vt:lpstr>
      <vt:lpstr>Правила або рекомендації, яких необхідно дотримуватися при проведенні контролю, для того щоб зменшити його можливі негативні прояви: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як функція менеджменту</dc:title>
  <dc:creator>User</dc:creator>
  <cp:lastModifiedBy>User</cp:lastModifiedBy>
  <cp:revision>76</cp:revision>
  <dcterms:created xsi:type="dcterms:W3CDTF">2024-10-28T20:57:24Z</dcterms:created>
  <dcterms:modified xsi:type="dcterms:W3CDTF">2024-10-29T17:00:47Z</dcterms:modified>
</cp:coreProperties>
</file>