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Playfair Display" charset="-52"/>
      <p:regular r:id="rId35"/>
      <p:bold r:id="rId36"/>
      <p:italic r:id="rId37"/>
      <p:boldItalic r:id="rId38"/>
    </p:embeddedFont>
    <p:embeddedFont>
      <p:font typeface="Oswald" charset="-52"/>
      <p:regular r:id="rId39"/>
      <p:bold r:id="rId40"/>
    </p:embeddedFont>
    <p:embeddedFont>
      <p:font typeface="Montserrat" charset="-52"/>
      <p:regular r:id="rId41"/>
      <p:bold r:id="rId42"/>
      <p:italic r:id="rId43"/>
      <p:boldItalic r:id="rId44"/>
    </p:embeddedFont>
    <p:embeddedFont>
      <p:font typeface="Georgia"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2" d="100"/>
          <a:sy n="152" d="100"/>
        </p:scale>
        <p:origin x="-44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4583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225e420d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225e420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225e420d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225e420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225e420d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225e420d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2261544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226154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2d0bcd7a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2d0bcd7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2d0bcd7a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2d0bcd7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2d0bcd7a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2d0bcd7a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2d0bcd7a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2d0bcd7a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2d0bcd7a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2d0bcd7a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2d0bcd7a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2d0bcd7a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a3228262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a3228262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a3228262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a3228262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2d0bcd7a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2d0bcd7a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2d0bcd7a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2d0bcd7a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2d0bcd7a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2d0bcd7a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2d0bcd7a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2d0bcd7a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a3228262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a3228262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a3228262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a3228262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a3228262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a3228262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a3228262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a3228262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a3228262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a3228262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211529539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2115295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a3228262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a3228262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a32282627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a3228262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a3228262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a3228262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1152953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1152953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a32282627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a3228262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21152953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21152953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225e420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225e420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a3228262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a3228262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a32282627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a3228262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ru"/>
              <a:t>Гендерна соціологія</a:t>
            </a:r>
            <a:endParaRPr/>
          </a:p>
        </p:txBody>
      </p:sp>
      <p:sp>
        <p:nvSpPr>
          <p:cNvPr id="2" name="Підзаголовок 1"/>
          <p:cNvSpPr>
            <a:spLocks noGrp="1"/>
          </p:cNvSpPr>
          <p:nvPr>
            <p:ph type="subTitle" idx="1"/>
          </p:nvPr>
        </p:nvSpPr>
        <p:spPr>
          <a:xfrm>
            <a:off x="6951945" y="4647155"/>
            <a:ext cx="1941216" cy="326801"/>
          </a:xfrm>
        </p:spPr>
        <p:txBody>
          <a:bodyPr>
            <a:normAutofit fontScale="70000" lnSpcReduction="20000"/>
          </a:bodyPr>
          <a:lstStyle/>
          <a:p>
            <a:pPr algn="r"/>
            <a:r>
              <a:rPr lang="uk-UA" sz="1600" dirty="0" smtClean="0"/>
              <a:t>13.05.2024 Лекція №8</a:t>
            </a:r>
            <a:endParaRPr lang="ru-RU"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691587" y="1445765"/>
            <a:ext cx="2624537" cy="1762125"/>
          </a:xfrm>
          <a:prstGeom prst="rect">
            <a:avLst/>
          </a:prstGeom>
          <a:noFill/>
          <a:ln>
            <a:noFill/>
          </a:ln>
        </p:spPr>
      </p:pic>
      <p:sp>
        <p:nvSpPr>
          <p:cNvPr id="125" name="Google Shape;125;p22"/>
          <p:cNvSpPr txBox="1"/>
          <p:nvPr/>
        </p:nvSpPr>
        <p:spPr>
          <a:xfrm>
            <a:off x="3992921" y="710578"/>
            <a:ext cx="44595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200" b="1" i="1">
                <a:latin typeface="Georgia"/>
                <a:ea typeface="Georgia"/>
                <a:cs typeface="Georgia"/>
                <a:sym typeface="Georgia"/>
              </a:rPr>
              <a:t>Гендерна рівність </a:t>
            </a:r>
            <a:r>
              <a:rPr lang="ru" sz="2200" i="1">
                <a:latin typeface="Georgia"/>
                <a:ea typeface="Georgia"/>
                <a:cs typeface="Georgia"/>
                <a:sym typeface="Georgia"/>
              </a:rPr>
              <a:t>- це рівний правовий статус жінок і чоловіків та рівні можливості для його реалізації, що дозволяє особам обох статей брати рівну участь у всіх сферах життєдіяльності суспільства.</a:t>
            </a:r>
            <a:endParaRPr sz="2200" i="1">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0" name="Google Shape;130;p23"/>
          <p:cNvSpPr txBox="1"/>
          <p:nvPr/>
        </p:nvSpPr>
        <p:spPr>
          <a:xfrm>
            <a:off x="3625975" y="402875"/>
            <a:ext cx="46602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i="1">
                <a:latin typeface="Georgia"/>
                <a:ea typeface="Georgia"/>
                <a:cs typeface="Georgia"/>
                <a:sym typeface="Georgia"/>
              </a:rPr>
              <a:t>Кожна культура має свої стандарти фемінності (жіночності) й маскулінності (чоловічості), які називають </a:t>
            </a:r>
            <a:r>
              <a:rPr lang="ru" sz="2100" b="1" i="1">
                <a:latin typeface="Georgia"/>
                <a:ea typeface="Georgia"/>
                <a:cs typeface="Georgia"/>
                <a:sym typeface="Georgia"/>
              </a:rPr>
              <a:t>гендерними нормами.</a:t>
            </a:r>
            <a:endParaRPr sz="2100" b="1" i="1">
              <a:latin typeface="Georgia"/>
              <a:ea typeface="Georgia"/>
              <a:cs typeface="Georgia"/>
              <a:sym typeface="Georgia"/>
            </a:endParaRPr>
          </a:p>
        </p:txBody>
      </p:sp>
      <p:pic>
        <p:nvPicPr>
          <p:cNvPr id="131" name="Google Shape;131;p23"/>
          <p:cNvPicPr preferRelativeResize="0"/>
          <p:nvPr/>
        </p:nvPicPr>
        <p:blipFill>
          <a:blip r:embed="rId3">
            <a:alphaModFix/>
          </a:blip>
          <a:stretch>
            <a:fillRect/>
          </a:stretch>
        </p:blipFill>
        <p:spPr>
          <a:xfrm>
            <a:off x="662725" y="540150"/>
            <a:ext cx="2552700" cy="1790700"/>
          </a:xfrm>
          <a:prstGeom prst="rect">
            <a:avLst/>
          </a:prstGeom>
          <a:noFill/>
          <a:ln>
            <a:noFill/>
          </a:ln>
        </p:spPr>
      </p:pic>
      <p:sp>
        <p:nvSpPr>
          <p:cNvPr id="132" name="Google Shape;132;p23"/>
          <p:cNvSpPr txBox="1"/>
          <p:nvPr/>
        </p:nvSpPr>
        <p:spPr>
          <a:xfrm>
            <a:off x="725200" y="2591900"/>
            <a:ext cx="7869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b="1" i="1">
              <a:latin typeface="Georgia"/>
              <a:ea typeface="Georgia"/>
              <a:cs typeface="Georgia"/>
              <a:sym typeface="Georgia"/>
            </a:endParaRPr>
          </a:p>
        </p:txBody>
      </p:sp>
      <p:sp>
        <p:nvSpPr>
          <p:cNvPr id="133" name="Google Shape;133;p23"/>
          <p:cNvSpPr/>
          <p:nvPr/>
        </p:nvSpPr>
        <p:spPr>
          <a:xfrm>
            <a:off x="671475" y="2471025"/>
            <a:ext cx="7923300" cy="232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b="1" i="1">
              <a:latin typeface="Georgia"/>
              <a:ea typeface="Georgia"/>
              <a:cs typeface="Georgia"/>
              <a:sym typeface="Georgia"/>
            </a:endParaRPr>
          </a:p>
          <a:p>
            <a:pPr marL="0" lvl="0" indent="360000" algn="l" rtl="0">
              <a:spcBef>
                <a:spcPts val="0"/>
              </a:spcBef>
              <a:spcAft>
                <a:spcPts val="0"/>
              </a:spcAft>
              <a:buNone/>
            </a:pPr>
            <a:endParaRPr sz="2000" b="1" i="1">
              <a:latin typeface="Georgia"/>
              <a:ea typeface="Georgia"/>
              <a:cs typeface="Georgia"/>
              <a:sym typeface="Georgia"/>
            </a:endParaRPr>
          </a:p>
          <a:p>
            <a:pPr marL="0" lvl="0" indent="360000" algn="l" rtl="0">
              <a:spcBef>
                <a:spcPts val="0"/>
              </a:spcBef>
              <a:spcAft>
                <a:spcPts val="0"/>
              </a:spcAft>
              <a:buNone/>
            </a:pPr>
            <a:r>
              <a:rPr lang="ru" sz="2000" b="1" i="1">
                <a:latin typeface="Georgia"/>
                <a:ea typeface="Georgia"/>
                <a:cs typeface="Georgia"/>
                <a:sym typeface="Georgia"/>
              </a:rPr>
              <a:t>Гендерні стереотипи - </a:t>
            </a:r>
            <a:r>
              <a:rPr lang="ru" sz="2000" i="1">
                <a:latin typeface="Georgia"/>
                <a:ea typeface="Georgia"/>
                <a:cs typeface="Georgia"/>
                <a:sym typeface="Georgia"/>
              </a:rPr>
              <a:t>один із видів соціальних стереотипів, заснованих на прийнятих в суспільстві уявленнях про маскулінне та фемінне.</a:t>
            </a:r>
            <a:endParaRPr sz="2000" i="1">
              <a:latin typeface="Georgia"/>
              <a:ea typeface="Georgia"/>
              <a:cs typeface="Georgia"/>
              <a:sym typeface="Georgia"/>
            </a:endParaRPr>
          </a:p>
          <a:p>
            <a:pPr marL="0" lvl="0" indent="360000" algn="l" rtl="0">
              <a:spcBef>
                <a:spcPts val="0"/>
              </a:spcBef>
              <a:spcAft>
                <a:spcPts val="0"/>
              </a:spcAft>
              <a:buNone/>
            </a:pPr>
            <a:r>
              <a:rPr lang="ru" sz="2000" i="1">
                <a:latin typeface="Georgia"/>
                <a:ea typeface="Georgia"/>
                <a:cs typeface="Georgia"/>
                <a:sym typeface="Georgia"/>
              </a:rPr>
              <a:t>Під соціальними стереотипами розуміють набір загальноприйнятих норм і суджень, які стосуються існуючого становища чоловіків і жінок, норм їхньої поведінки, мотивів і потреб.</a:t>
            </a:r>
            <a:endParaRPr sz="2000" i="1">
              <a:latin typeface="Georgia"/>
              <a:ea typeface="Georgia"/>
              <a:cs typeface="Georgia"/>
              <a:sym typeface="Georgia"/>
            </a:endParaRPr>
          </a:p>
          <a:p>
            <a:pPr marL="0" lvl="0" indent="0" algn="l" rtl="0">
              <a:spcBef>
                <a:spcPts val="0"/>
              </a:spcBef>
              <a:spcAft>
                <a:spcPts val="0"/>
              </a:spcAft>
              <a:buNone/>
            </a:pPr>
            <a:endParaRPr sz="2100" i="1">
              <a:latin typeface="Georgia"/>
              <a:ea typeface="Georgia"/>
              <a:cs typeface="Georgia"/>
              <a:sym typeface="Georgia"/>
            </a:endParaRPr>
          </a:p>
          <a:p>
            <a:pPr marL="0" lvl="0" indent="0" algn="l" rtl="0">
              <a:spcBef>
                <a:spcPts val="0"/>
              </a:spcBef>
              <a:spcAft>
                <a:spcPts val="0"/>
              </a:spcAft>
              <a:buNone/>
            </a:pPr>
            <a:endParaRPr sz="2100" i="1">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38" name="Google Shape;138;p24"/>
          <p:cNvSpPr txBox="1"/>
          <p:nvPr/>
        </p:nvSpPr>
        <p:spPr>
          <a:xfrm>
            <a:off x="572400" y="671475"/>
            <a:ext cx="799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a:latin typeface="Georgia"/>
                <a:ea typeface="Georgia"/>
                <a:cs typeface="Georgia"/>
                <a:sym typeface="Georgia"/>
              </a:rPr>
              <a:t>У кожній культурі існують різні фемінності й різні маскулінності, які залежать або тісно взаємодіють з іншими соціальними характеристиками - класом, віком, сексуальною орієнтацією, місцем проживання.</a:t>
            </a:r>
            <a:endParaRPr sz="2100">
              <a:latin typeface="Georgia"/>
              <a:ea typeface="Georgia"/>
              <a:cs typeface="Georgia"/>
              <a:sym typeface="Georgia"/>
            </a:endParaRPr>
          </a:p>
        </p:txBody>
      </p:sp>
      <p:pic>
        <p:nvPicPr>
          <p:cNvPr id="139" name="Google Shape;139;p24"/>
          <p:cNvPicPr preferRelativeResize="0"/>
          <p:nvPr/>
        </p:nvPicPr>
        <p:blipFill>
          <a:blip r:embed="rId3">
            <a:alphaModFix/>
          </a:blip>
          <a:stretch>
            <a:fillRect/>
          </a:stretch>
        </p:blipFill>
        <p:spPr>
          <a:xfrm>
            <a:off x="676150" y="2489150"/>
            <a:ext cx="2476500" cy="1847850"/>
          </a:xfrm>
          <a:prstGeom prst="rect">
            <a:avLst/>
          </a:prstGeom>
          <a:noFill/>
          <a:ln>
            <a:noFill/>
          </a:ln>
        </p:spPr>
      </p:pic>
      <p:sp>
        <p:nvSpPr>
          <p:cNvPr id="140" name="Google Shape;140;p24"/>
          <p:cNvSpPr txBox="1"/>
          <p:nvPr/>
        </p:nvSpPr>
        <p:spPr>
          <a:xfrm>
            <a:off x="3720000" y="2512625"/>
            <a:ext cx="48516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i="1">
                <a:solidFill>
                  <a:schemeClr val="dk2"/>
                </a:solidFill>
                <a:latin typeface="Georgia"/>
                <a:ea typeface="Georgia"/>
                <a:cs typeface="Georgia"/>
                <a:sym typeface="Georgia"/>
              </a:rPr>
              <a:t>Гендерна поляризація - </a:t>
            </a:r>
            <a:r>
              <a:rPr lang="ru" sz="2100" i="1">
                <a:solidFill>
                  <a:schemeClr val="dk2"/>
                </a:solidFill>
                <a:latin typeface="Georgia"/>
                <a:ea typeface="Georgia"/>
                <a:cs typeface="Georgia"/>
                <a:sym typeface="Georgia"/>
              </a:rPr>
              <a:t>інтерпретація жіночості й чоловічості як різних та протилежних, ізольованих одна від одної якостей.</a:t>
            </a:r>
            <a:r>
              <a:rPr lang="ru" sz="2100" b="1" i="1">
                <a:solidFill>
                  <a:schemeClr val="dk2"/>
                </a:solidFill>
                <a:latin typeface="Georgia"/>
                <a:ea typeface="Georgia"/>
                <a:cs typeface="Georgia"/>
                <a:sym typeface="Georgia"/>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pic>
        <p:nvPicPr>
          <p:cNvPr id="145" name="Google Shape;145;p25"/>
          <p:cNvPicPr preferRelativeResize="0"/>
          <p:nvPr/>
        </p:nvPicPr>
        <p:blipFill>
          <a:blip r:embed="rId3">
            <a:alphaModFix/>
          </a:blip>
          <a:stretch>
            <a:fillRect/>
          </a:stretch>
        </p:blipFill>
        <p:spPr>
          <a:xfrm>
            <a:off x="649300" y="555275"/>
            <a:ext cx="1614787" cy="2016475"/>
          </a:xfrm>
          <a:prstGeom prst="rect">
            <a:avLst/>
          </a:prstGeom>
          <a:noFill/>
          <a:ln>
            <a:noFill/>
          </a:ln>
        </p:spPr>
      </p:pic>
      <p:sp>
        <p:nvSpPr>
          <p:cNvPr id="146" name="Google Shape;146;p25"/>
          <p:cNvSpPr txBox="1"/>
          <p:nvPr/>
        </p:nvSpPr>
        <p:spPr>
          <a:xfrm>
            <a:off x="422588" y="2571750"/>
            <a:ext cx="20682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600" b="1">
                <a:latin typeface="Georgia"/>
                <a:ea typeface="Georgia"/>
                <a:cs typeface="Georgia"/>
                <a:sym typeface="Georgia"/>
              </a:rPr>
              <a:t>Елеонор Маккобі (1917-2018)- американська психологиня в сфері гендерних досліджень та психології розвитку</a:t>
            </a:r>
            <a:endParaRPr sz="1600" b="1">
              <a:latin typeface="Georgia"/>
              <a:ea typeface="Georgia"/>
              <a:cs typeface="Georgia"/>
              <a:sym typeface="Georgia"/>
            </a:endParaRPr>
          </a:p>
        </p:txBody>
      </p:sp>
      <p:sp>
        <p:nvSpPr>
          <p:cNvPr id="147" name="Google Shape;147;p25"/>
          <p:cNvSpPr txBox="1"/>
          <p:nvPr/>
        </p:nvSpPr>
        <p:spPr>
          <a:xfrm>
            <a:off x="2417300" y="201450"/>
            <a:ext cx="65535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a:latin typeface="Georgia"/>
                <a:ea typeface="Georgia"/>
                <a:cs typeface="Georgia"/>
                <a:sym typeface="Georgia"/>
              </a:rPr>
              <a:t>У 1975 р. Елеонор Маккобі (1917-2018) і Керол Джеклін (1939-2011) видали працю “Психологія статевих розбіжностей”. Здійснивши більше ніж 1400 психологічних досліджень вчені склали </a:t>
            </a:r>
            <a:r>
              <a:rPr lang="ru" sz="2000" b="1">
                <a:latin typeface="Georgia"/>
                <a:ea typeface="Georgia"/>
                <a:cs typeface="Georgia"/>
                <a:sym typeface="Georgia"/>
              </a:rPr>
              <a:t>список “непідтверджених переконань”</a:t>
            </a:r>
            <a:r>
              <a:rPr lang="ru" sz="2000">
                <a:latin typeface="Georgia"/>
                <a:ea typeface="Georgia"/>
                <a:cs typeface="Georgia"/>
                <a:sym typeface="Georgia"/>
              </a:rPr>
              <a:t>:</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дівчатка більш комунікабельні, ніж хлопчики;</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в дівчаток нижча самооцінка та краща механічна пам’ять;</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у хлопчиків кращі мисленнєві здібності, хлопчики аналітичніші;</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на дівчаток більше впливає спадковість, а на хлопчиків - оточення;</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дівчаткам бракує мотивації для досягнень;</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дівчатка краще сприймають інформацію на слух, а хлопчики - візуально.</a:t>
            </a:r>
            <a:endParaRPr sz="20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 </a:t>
            </a:r>
            <a:endParaRPr/>
          </a:p>
        </p:txBody>
      </p:sp>
      <p:sp>
        <p:nvSpPr>
          <p:cNvPr id="153" name="Google Shape;153;p26"/>
          <p:cNvSpPr txBox="1"/>
          <p:nvPr/>
        </p:nvSpPr>
        <p:spPr>
          <a:xfrm>
            <a:off x="1222050" y="866875"/>
            <a:ext cx="7158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І. Теорія соціального конструювання гендеру</a:t>
            </a:r>
            <a:endParaRPr sz="2100" b="1">
              <a:latin typeface="Georgia"/>
              <a:ea typeface="Georgia"/>
              <a:cs typeface="Georgia"/>
              <a:sym typeface="Georgia"/>
            </a:endParaRPr>
          </a:p>
        </p:txBody>
      </p:sp>
      <p:sp>
        <p:nvSpPr>
          <p:cNvPr id="154" name="Google Shape;154;p26"/>
          <p:cNvSpPr txBox="1"/>
          <p:nvPr/>
        </p:nvSpPr>
        <p:spPr>
          <a:xfrm>
            <a:off x="0" y="13425"/>
            <a:ext cx="1155000" cy="514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55" name="Google Shape;155;p26"/>
          <p:cNvSpPr txBox="1">
            <a:spLocks noGrp="1"/>
          </p:cNvSpPr>
          <p:nvPr>
            <p:ph type="body" idx="1"/>
          </p:nvPr>
        </p:nvSpPr>
        <p:spPr>
          <a:xfrm>
            <a:off x="311700" y="2617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sz="2100" b="1"/>
              <a:t>Основні теорії гендеру</a:t>
            </a:r>
            <a:endParaRPr sz="2100" b="1"/>
          </a:p>
        </p:txBody>
      </p:sp>
      <p:sp>
        <p:nvSpPr>
          <p:cNvPr id="156" name="Google Shape;156;p26"/>
          <p:cNvSpPr/>
          <p:nvPr/>
        </p:nvSpPr>
        <p:spPr>
          <a:xfrm>
            <a:off x="738625" y="1726188"/>
            <a:ext cx="926700" cy="6051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738625" y="3484450"/>
            <a:ext cx="926700" cy="6051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1812975" y="1476525"/>
            <a:ext cx="6500100" cy="110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2000">
                <a:latin typeface="Georgia"/>
                <a:ea typeface="Georgia"/>
                <a:cs typeface="Georgia"/>
                <a:sym typeface="Georgia"/>
              </a:rPr>
              <a:t>гендер конструюється шляхом соціалізації, розподілу праці, системою гендерних ролей, сім’єю, засобами масової інформації</a:t>
            </a:r>
            <a:endParaRPr sz="2000">
              <a:latin typeface="Georgia"/>
              <a:ea typeface="Georgia"/>
              <a:cs typeface="Georgia"/>
              <a:sym typeface="Georgia"/>
            </a:endParaRPr>
          </a:p>
        </p:txBody>
      </p:sp>
      <p:sp>
        <p:nvSpPr>
          <p:cNvPr id="159" name="Google Shape;159;p26"/>
          <p:cNvSpPr/>
          <p:nvPr/>
        </p:nvSpPr>
        <p:spPr>
          <a:xfrm>
            <a:off x="1812975" y="2954500"/>
            <a:ext cx="6500100" cy="1665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2000">
                <a:latin typeface="Georgia"/>
                <a:ea typeface="Georgia"/>
                <a:cs typeface="Georgia"/>
                <a:sym typeface="Georgia"/>
              </a:rPr>
              <a:t>гендер формується також самими індивідами - на рівні їх свідомості (гендерна ідентифікація), прийняття заданих суспільством норм і підлаштування під них (в одязі, зовнішності, манері поведінки тощо)</a:t>
            </a:r>
            <a:endParaRPr sz="20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367300" y="625150"/>
            <a:ext cx="4682225" cy="3716050"/>
          </a:xfrm>
          <a:prstGeom prst="rect">
            <a:avLst/>
          </a:prstGeom>
          <a:noFill/>
          <a:ln>
            <a:noFill/>
          </a:ln>
        </p:spPr>
      </p:pic>
      <p:sp>
        <p:nvSpPr>
          <p:cNvPr id="165" name="Google Shape;165;p27"/>
          <p:cNvSpPr txBox="1"/>
          <p:nvPr/>
        </p:nvSpPr>
        <p:spPr>
          <a:xfrm>
            <a:off x="5318075" y="612975"/>
            <a:ext cx="31425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Створювати, конструювати гендер </a:t>
            </a:r>
            <a:r>
              <a:rPr lang="ru" sz="2100">
                <a:latin typeface="Georgia"/>
                <a:ea typeface="Georgia"/>
                <a:cs typeface="Georgia"/>
                <a:sym typeface="Georgia"/>
              </a:rPr>
              <a:t>означає створювати такі відмінності між хлопчиками і дівчатками, чоловіками і жінками, які не є природними, сутнісними чи біологічними.</a:t>
            </a:r>
            <a:endParaRPr sz="21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9"/>
        <p:cNvGrpSpPr/>
        <p:nvPr/>
      </p:nvGrpSpPr>
      <p:grpSpPr>
        <a:xfrm>
          <a:off x="0" y="0"/>
          <a:ext cx="0" cy="0"/>
          <a:chOff x="0" y="0"/>
          <a:chExt cx="0" cy="0"/>
        </a:xfrm>
      </p:grpSpPr>
      <p:sp>
        <p:nvSpPr>
          <p:cNvPr id="170" name="Google Shape;170;p28"/>
          <p:cNvSpPr txBox="1"/>
          <p:nvPr/>
        </p:nvSpPr>
        <p:spPr>
          <a:xfrm>
            <a:off x="537175" y="3088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1" name="Google Shape;171;p28"/>
          <p:cNvSpPr txBox="1"/>
          <p:nvPr/>
        </p:nvSpPr>
        <p:spPr>
          <a:xfrm>
            <a:off x="1114650" y="447750"/>
            <a:ext cx="74265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solidFill>
                  <a:schemeClr val="dk1"/>
                </a:solidFill>
                <a:latin typeface="Georgia"/>
                <a:ea typeface="Georgia"/>
                <a:cs typeface="Georgia"/>
                <a:sym typeface="Georgia"/>
              </a:rPr>
              <a:t>ХАРАКТЕРИСТИКИ ДЛЯ КОНСТРУЮВАННЯ ГЕНДЕРУ:</a:t>
            </a:r>
            <a:endParaRPr sz="2100" b="1">
              <a:solidFill>
                <a:schemeClr val="dk1"/>
              </a:solidFill>
              <a:latin typeface="Georgia"/>
              <a:ea typeface="Georgia"/>
              <a:cs typeface="Georgia"/>
              <a:sym typeface="Georgia"/>
            </a:endParaRPr>
          </a:p>
          <a:p>
            <a:pPr marL="0" lvl="0" indent="0" algn="l" rtl="0">
              <a:spcBef>
                <a:spcPts val="0"/>
              </a:spcBef>
              <a:spcAft>
                <a:spcPts val="0"/>
              </a:spcAft>
              <a:buNone/>
            </a:pPr>
            <a:endParaRPr sz="2100" b="1">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b="1">
                <a:latin typeface="Georgia"/>
                <a:ea typeface="Georgia"/>
                <a:cs typeface="Georgia"/>
                <a:sym typeface="Georgia"/>
              </a:rPr>
              <a:t>БІОЛОГІЧНА СТАТЬ</a:t>
            </a:r>
            <a:endParaRPr sz="2100" b="1">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b="1">
                <a:latin typeface="Georgia"/>
                <a:ea typeface="Georgia"/>
                <a:cs typeface="Georgia"/>
                <a:sym typeface="Georgia"/>
              </a:rPr>
              <a:t>СТАТЕВО-РОЛЬОВІ СТЕРЕОТИПИ</a:t>
            </a:r>
            <a:endParaRPr sz="2100" b="1">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b="1">
                <a:latin typeface="Georgia"/>
                <a:ea typeface="Georgia"/>
                <a:cs typeface="Georgia"/>
                <a:sym typeface="Georgia"/>
              </a:rPr>
              <a:t>ГЕНДЕРНИЙ ДИСПЛЕЙ </a:t>
            </a:r>
            <a:endParaRPr sz="2100" b="1">
              <a:latin typeface="Georgia"/>
              <a:ea typeface="Georgia"/>
              <a:cs typeface="Georgia"/>
              <a:sym typeface="Georgia"/>
            </a:endParaRPr>
          </a:p>
        </p:txBody>
      </p:sp>
      <p:sp>
        <p:nvSpPr>
          <p:cNvPr id="172" name="Google Shape;172;p28"/>
          <p:cNvSpPr txBox="1"/>
          <p:nvPr/>
        </p:nvSpPr>
        <p:spPr>
          <a:xfrm>
            <a:off x="3545400" y="2941050"/>
            <a:ext cx="51705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i="1">
                <a:latin typeface="Georgia"/>
                <a:ea typeface="Georgia"/>
                <a:cs typeface="Georgia"/>
                <a:sym typeface="Georgia"/>
              </a:rPr>
              <a:t>Гендерний дисплей - різноманіття проявів, пов’язаних з суспільними приписами норм чоловічої та жіночої дії  і взаємодії. </a:t>
            </a:r>
            <a:endParaRPr sz="2000" i="1">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pic>
        <p:nvPicPr>
          <p:cNvPr id="177" name="Google Shape;177;p29"/>
          <p:cNvPicPr preferRelativeResize="0"/>
          <p:nvPr/>
        </p:nvPicPr>
        <p:blipFill>
          <a:blip r:embed="rId3">
            <a:alphaModFix/>
          </a:blip>
          <a:stretch>
            <a:fillRect/>
          </a:stretch>
        </p:blipFill>
        <p:spPr>
          <a:xfrm>
            <a:off x="649300" y="562000"/>
            <a:ext cx="1911795" cy="2266950"/>
          </a:xfrm>
          <a:prstGeom prst="rect">
            <a:avLst/>
          </a:prstGeom>
          <a:noFill/>
          <a:ln>
            <a:noFill/>
          </a:ln>
        </p:spPr>
      </p:pic>
      <p:sp>
        <p:nvSpPr>
          <p:cNvPr id="178" name="Google Shape;178;p29"/>
          <p:cNvSpPr txBox="1"/>
          <p:nvPr/>
        </p:nvSpPr>
        <p:spPr>
          <a:xfrm>
            <a:off x="658050" y="3021650"/>
            <a:ext cx="1911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600" b="1">
                <a:latin typeface="Georgia"/>
                <a:ea typeface="Georgia"/>
                <a:cs typeface="Georgia"/>
                <a:sym typeface="Georgia"/>
              </a:rPr>
              <a:t>Ервінг Гоффман (1922-1982) - американський соціолог</a:t>
            </a:r>
            <a:endParaRPr sz="1600" b="1">
              <a:latin typeface="Georgia"/>
              <a:ea typeface="Georgia"/>
              <a:cs typeface="Georgia"/>
              <a:sym typeface="Georgia"/>
            </a:endParaRPr>
          </a:p>
        </p:txBody>
      </p:sp>
      <p:sp>
        <p:nvSpPr>
          <p:cNvPr id="179" name="Google Shape;179;p29"/>
          <p:cNvSpPr txBox="1"/>
          <p:nvPr/>
        </p:nvSpPr>
        <p:spPr>
          <a:xfrm>
            <a:off x="3317100" y="953500"/>
            <a:ext cx="5130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Е. Гоффман ввів поняття “гендерний дисплей”для опису соціальних аспектів статті.</a:t>
            </a:r>
            <a:endParaRPr sz="2100">
              <a:latin typeface="Georgia"/>
              <a:ea typeface="Georgia"/>
              <a:cs typeface="Georgia"/>
              <a:sym typeface="Georgia"/>
            </a:endParaRPr>
          </a:p>
          <a:p>
            <a:pPr marL="0" lvl="0" indent="0" algn="l" rtl="0">
              <a:spcBef>
                <a:spcPts val="0"/>
              </a:spcBef>
              <a:spcAft>
                <a:spcPts val="0"/>
              </a:spcAft>
              <a:buNone/>
            </a:pPr>
            <a:r>
              <a:rPr lang="ru" sz="2100">
                <a:latin typeface="Georgia"/>
                <a:ea typeface="Georgia"/>
                <a:cs typeface="Georgia"/>
                <a:sym typeface="Georgia"/>
              </a:rPr>
              <a:t>Гендерний дисплей являє собою механізм створення гендеру, оскільки виражає безліч проявів складових статті - гендерні стереотипи, статево-рольові норми та статево-рольову ідентичність. </a:t>
            </a:r>
            <a:endParaRPr sz="2100">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3"/>
        <p:cNvGrpSpPr/>
        <p:nvPr/>
      </p:nvGrpSpPr>
      <p:grpSpPr>
        <a:xfrm>
          <a:off x="0" y="0"/>
          <a:ext cx="0" cy="0"/>
          <a:chOff x="0" y="0"/>
          <a:chExt cx="0" cy="0"/>
        </a:xfrm>
      </p:grpSpPr>
      <p:pic>
        <p:nvPicPr>
          <p:cNvPr id="184" name="Google Shape;184;p30"/>
          <p:cNvPicPr preferRelativeResize="0"/>
          <p:nvPr/>
        </p:nvPicPr>
        <p:blipFill>
          <a:blip r:embed="rId3">
            <a:alphaModFix/>
          </a:blip>
          <a:stretch>
            <a:fillRect/>
          </a:stretch>
        </p:blipFill>
        <p:spPr>
          <a:xfrm>
            <a:off x="582125" y="541850"/>
            <a:ext cx="2828925" cy="1619250"/>
          </a:xfrm>
          <a:prstGeom prst="rect">
            <a:avLst/>
          </a:prstGeom>
          <a:noFill/>
          <a:ln>
            <a:noFill/>
          </a:ln>
        </p:spPr>
      </p:pic>
      <p:sp>
        <p:nvSpPr>
          <p:cNvPr id="185" name="Google Shape;185;p30"/>
          <p:cNvSpPr txBox="1"/>
          <p:nvPr/>
        </p:nvSpPr>
        <p:spPr>
          <a:xfrm>
            <a:off x="3693125" y="456600"/>
            <a:ext cx="4659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Гендерний стереотип - </a:t>
            </a:r>
            <a:r>
              <a:rPr lang="ru" sz="2100">
                <a:latin typeface="Georgia"/>
                <a:ea typeface="Georgia"/>
                <a:cs typeface="Georgia"/>
                <a:sym typeface="Georgia"/>
              </a:rPr>
              <a:t>стійка, спрощена, емоційно забарвлена модель поведінки і рис характеру чоловіків і жінок.</a:t>
            </a:r>
            <a:endParaRPr sz="2100">
              <a:latin typeface="Georgia"/>
              <a:ea typeface="Georgia"/>
              <a:cs typeface="Georgia"/>
              <a:sym typeface="Georgia"/>
            </a:endParaRPr>
          </a:p>
        </p:txBody>
      </p:sp>
      <p:sp>
        <p:nvSpPr>
          <p:cNvPr id="186" name="Google Shape;186;p30"/>
          <p:cNvSpPr txBox="1"/>
          <p:nvPr/>
        </p:nvSpPr>
        <p:spPr>
          <a:xfrm>
            <a:off x="488125" y="2336725"/>
            <a:ext cx="8160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Приклади гендерних стереотипів:</a:t>
            </a:r>
            <a:endParaRPr sz="2100" b="1">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завищена оцінка усього того, що стосується чоловічої статі;</a:t>
            </a:r>
            <a:endParaRPr sz="2100">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подвійний стандарт статевої моралі з переважним забезпеченням свободи чоловіків;</a:t>
            </a:r>
            <a:endParaRPr sz="2100">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уявлення про розподіл сімейних і професійних ролей між чоловіками і жінками.</a:t>
            </a:r>
            <a:endParaRPr sz="21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3">
            <a:alphaModFix/>
          </a:blip>
          <a:stretch>
            <a:fillRect/>
          </a:stretch>
        </p:blipFill>
        <p:spPr>
          <a:xfrm>
            <a:off x="689600" y="512363"/>
            <a:ext cx="2619375" cy="1743075"/>
          </a:xfrm>
          <a:prstGeom prst="rect">
            <a:avLst/>
          </a:prstGeom>
          <a:noFill/>
          <a:ln>
            <a:noFill/>
          </a:ln>
        </p:spPr>
      </p:pic>
      <p:sp>
        <p:nvSpPr>
          <p:cNvPr id="192" name="Google Shape;192;p31"/>
          <p:cNvSpPr txBox="1"/>
          <p:nvPr/>
        </p:nvSpPr>
        <p:spPr>
          <a:xfrm>
            <a:off x="3666250" y="483450"/>
            <a:ext cx="44988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Гендерна роль - </a:t>
            </a:r>
            <a:r>
              <a:rPr lang="ru" sz="2100">
                <a:latin typeface="Georgia"/>
                <a:ea typeface="Georgia"/>
                <a:cs typeface="Georgia"/>
                <a:sym typeface="Georgia"/>
              </a:rPr>
              <a:t>система соціальних стандартів, вказівок, нормативів, очікувань, яким людина повинна відповідати, щоб її визнали як чоловіка чи жінку.</a:t>
            </a:r>
            <a:endParaRPr sz="2100">
              <a:latin typeface="Georgia"/>
              <a:ea typeface="Georgia"/>
              <a:cs typeface="Georgia"/>
              <a:sym typeface="Georgia"/>
            </a:endParaRPr>
          </a:p>
        </p:txBody>
      </p:sp>
      <p:sp>
        <p:nvSpPr>
          <p:cNvPr id="193" name="Google Shape;193;p31"/>
          <p:cNvSpPr txBox="1"/>
          <p:nvPr/>
        </p:nvSpPr>
        <p:spPr>
          <a:xfrm>
            <a:off x="568725" y="2571750"/>
            <a:ext cx="7735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У гендерну роль включаються усі думки, почуття, слова і вчинки, що вказують на стать індивіда.</a:t>
            </a:r>
            <a:endParaRPr sz="2100">
              <a:latin typeface="Georgia"/>
              <a:ea typeface="Georgia"/>
              <a:cs typeface="Georgia"/>
              <a:sym typeface="Georgia"/>
            </a:endParaRPr>
          </a:p>
          <a:p>
            <a:pPr marL="0" lvl="0" indent="0" algn="l" rtl="0">
              <a:spcBef>
                <a:spcPts val="0"/>
              </a:spcBef>
              <a:spcAft>
                <a:spcPts val="0"/>
              </a:spcAft>
              <a:buNone/>
            </a:pPr>
            <a:r>
              <a:rPr lang="ru" sz="2100">
                <a:latin typeface="Georgia"/>
                <a:ea typeface="Georgia"/>
                <a:cs typeface="Georgia"/>
                <a:sym typeface="Georgia"/>
              </a:rPr>
              <a:t>Гендерна роль виражає гендерну ідентичність.</a:t>
            </a:r>
            <a:endParaRPr sz="2100">
              <a:latin typeface="Georgia"/>
              <a:ea typeface="Georgia"/>
              <a:cs typeface="Georgia"/>
              <a:sym typeface="Georgia"/>
            </a:endParaRPr>
          </a:p>
          <a:p>
            <a:pPr marL="0" lvl="0" indent="0" algn="l" rtl="0">
              <a:spcBef>
                <a:spcPts val="0"/>
              </a:spcBef>
              <a:spcAft>
                <a:spcPts val="0"/>
              </a:spcAft>
              <a:buNone/>
            </a:pPr>
            <a:endParaRPr sz="2100">
              <a:latin typeface="Georgia"/>
              <a:ea typeface="Georgia"/>
              <a:cs typeface="Georgia"/>
              <a:sym typeface="Georgia"/>
            </a:endParaRPr>
          </a:p>
          <a:p>
            <a:pPr marL="0" lvl="0" indent="0" algn="l" rtl="0">
              <a:spcBef>
                <a:spcPts val="0"/>
              </a:spcBef>
              <a:spcAft>
                <a:spcPts val="0"/>
              </a:spcAft>
              <a:buNone/>
            </a:pPr>
            <a:r>
              <a:rPr lang="ru" sz="2100" b="1">
                <a:latin typeface="Georgia"/>
                <a:ea typeface="Georgia"/>
                <a:cs typeface="Georgia"/>
                <a:sym typeface="Georgia"/>
              </a:rPr>
              <a:t>Гендерна ідентичність</a:t>
            </a:r>
            <a:r>
              <a:rPr lang="ru" sz="2100">
                <a:latin typeface="Georgia"/>
                <a:ea typeface="Georgia"/>
                <a:cs typeface="Georgia"/>
                <a:sym typeface="Georgia"/>
              </a:rPr>
              <a:t> є внутрішнім переживанням внутрішньої ролі.</a:t>
            </a:r>
            <a:endParaRPr sz="21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3"/>
        <p:cNvGrpSpPr/>
        <p:nvPr/>
      </p:nvGrpSpPr>
      <p:grpSpPr>
        <a:xfrm>
          <a:off x="0" y="0"/>
          <a:ext cx="0" cy="0"/>
          <a:chOff x="0" y="0"/>
          <a:chExt cx="0" cy="0"/>
        </a:xfrm>
      </p:grpSpPr>
      <p:sp>
        <p:nvSpPr>
          <p:cNvPr id="64" name="Google Shape;64;p14"/>
          <p:cNvSpPr txBox="1"/>
          <p:nvPr/>
        </p:nvSpPr>
        <p:spPr>
          <a:xfrm>
            <a:off x="3877675" y="977788"/>
            <a:ext cx="39618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dirty="0" smtClean="0">
                <a:latin typeface="Georgia"/>
                <a:ea typeface="Georgia"/>
                <a:cs typeface="Georgia"/>
                <a:sym typeface="Georgia"/>
              </a:rPr>
              <a:t>ПЛАН</a:t>
            </a:r>
            <a:r>
              <a:rPr lang="ru" sz="2100" b="1" dirty="0" smtClean="0">
                <a:latin typeface="Georgia"/>
                <a:ea typeface="Georgia"/>
                <a:cs typeface="Georgia"/>
                <a:sym typeface="Georgia"/>
              </a:rPr>
              <a:t>:</a:t>
            </a:r>
            <a:endParaRPr sz="2100" b="1" dirty="0">
              <a:latin typeface="Georgia"/>
              <a:ea typeface="Georgia"/>
              <a:cs typeface="Georgia"/>
              <a:sym typeface="Georgia"/>
            </a:endParaRPr>
          </a:p>
        </p:txBody>
      </p:sp>
      <p:sp>
        <p:nvSpPr>
          <p:cNvPr id="65" name="Google Shape;65;p14"/>
          <p:cNvSpPr txBox="1"/>
          <p:nvPr/>
        </p:nvSpPr>
        <p:spPr>
          <a:xfrm>
            <a:off x="959400" y="2645625"/>
            <a:ext cx="72252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Georgia"/>
              <a:buAutoNum type="arabicPeriod"/>
            </a:pPr>
            <a:r>
              <a:rPr lang="ru" sz="2100">
                <a:latin typeface="Georgia"/>
                <a:ea typeface="Georgia"/>
                <a:cs typeface="Georgia"/>
                <a:sym typeface="Georgia"/>
              </a:rPr>
              <a:t>Поняття “гендерна соціологія”, основні категорії гендерної соціології</a:t>
            </a:r>
            <a:endParaRPr sz="2100">
              <a:latin typeface="Georgia"/>
              <a:ea typeface="Georgia"/>
              <a:cs typeface="Georgia"/>
              <a:sym typeface="Georgia"/>
            </a:endParaRPr>
          </a:p>
          <a:p>
            <a:pPr marL="457200" lvl="0" indent="-361950" algn="l" rtl="0">
              <a:spcBef>
                <a:spcPts val="0"/>
              </a:spcBef>
              <a:spcAft>
                <a:spcPts val="0"/>
              </a:spcAft>
              <a:buSzPts val="2100"/>
              <a:buFont typeface="Georgia"/>
              <a:buAutoNum type="arabicPeriod"/>
            </a:pPr>
            <a:r>
              <a:rPr lang="ru" sz="2100">
                <a:latin typeface="Georgia"/>
                <a:ea typeface="Georgia"/>
                <a:cs typeface="Georgia"/>
                <a:sym typeface="Georgia"/>
              </a:rPr>
              <a:t>Основні теорії гендеру</a:t>
            </a:r>
            <a:endParaRPr sz="2100">
              <a:latin typeface="Georgia"/>
              <a:ea typeface="Georgia"/>
              <a:cs typeface="Georgia"/>
              <a:sym typeface="Georgia"/>
            </a:endParaRPr>
          </a:p>
          <a:p>
            <a:pPr marL="457200" lvl="0" indent="-361950" algn="l" rtl="0">
              <a:spcBef>
                <a:spcPts val="0"/>
              </a:spcBef>
              <a:spcAft>
                <a:spcPts val="0"/>
              </a:spcAft>
              <a:buSzPts val="2100"/>
              <a:buFont typeface="Georgia"/>
              <a:buAutoNum type="arabicPeriod"/>
            </a:pPr>
            <a:r>
              <a:rPr lang="ru" sz="2100">
                <a:latin typeface="Georgia"/>
                <a:ea typeface="Georgia"/>
                <a:cs typeface="Georgia"/>
                <a:sym typeface="Georgia"/>
              </a:rPr>
              <a:t>Теорії формування гендерних ролей</a:t>
            </a:r>
            <a:endParaRPr sz="2100">
              <a:latin typeface="Georgia"/>
              <a:ea typeface="Georgia"/>
              <a:cs typeface="Georgia"/>
              <a:sym typeface="Georgia"/>
            </a:endParaRPr>
          </a:p>
        </p:txBody>
      </p:sp>
      <p:pic>
        <p:nvPicPr>
          <p:cNvPr id="66" name="Google Shape;66;p14"/>
          <p:cNvPicPr preferRelativeResize="0"/>
          <p:nvPr/>
        </p:nvPicPr>
        <p:blipFill>
          <a:blip r:embed="rId3">
            <a:alphaModFix/>
          </a:blip>
          <a:stretch>
            <a:fillRect/>
          </a:stretch>
        </p:blipFill>
        <p:spPr>
          <a:xfrm>
            <a:off x="959400" y="649525"/>
            <a:ext cx="2771775" cy="164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7"/>
        <p:cNvGrpSpPr/>
        <p:nvPr/>
      </p:nvGrpSpPr>
      <p:grpSpPr>
        <a:xfrm>
          <a:off x="0" y="0"/>
          <a:ext cx="0" cy="0"/>
          <a:chOff x="0" y="0"/>
          <a:chExt cx="0" cy="0"/>
        </a:xfrm>
      </p:grpSpPr>
      <p:sp>
        <p:nvSpPr>
          <p:cNvPr id="198" name="Google Shape;198;p32"/>
          <p:cNvSpPr txBox="1"/>
          <p:nvPr/>
        </p:nvSpPr>
        <p:spPr>
          <a:xfrm>
            <a:off x="778900" y="335750"/>
            <a:ext cx="385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solidFill>
                  <a:schemeClr val="dk1"/>
                </a:solidFill>
                <a:latin typeface="Georgia"/>
                <a:ea typeface="Georgia"/>
                <a:cs typeface="Georgia"/>
                <a:sym typeface="Georgia"/>
              </a:rPr>
              <a:t>КОНСТРУЮВАННЯ ГЕНДЕРУ</a:t>
            </a:r>
            <a:endParaRPr sz="2100" b="1">
              <a:solidFill>
                <a:schemeClr val="dk1"/>
              </a:solidFill>
              <a:latin typeface="Georgia"/>
              <a:ea typeface="Georgia"/>
              <a:cs typeface="Georgia"/>
              <a:sym typeface="Georgia"/>
            </a:endParaRPr>
          </a:p>
        </p:txBody>
      </p:sp>
      <p:sp>
        <p:nvSpPr>
          <p:cNvPr id="199" name="Google Shape;199;p32"/>
          <p:cNvSpPr/>
          <p:nvPr/>
        </p:nvSpPr>
        <p:spPr>
          <a:xfrm>
            <a:off x="5210650" y="368600"/>
            <a:ext cx="2874000" cy="56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2000">
                <a:latin typeface="Georgia"/>
                <a:ea typeface="Georgia"/>
                <a:cs typeface="Georgia"/>
                <a:sym typeface="Georgia"/>
              </a:rPr>
              <a:t>Біологічна категорія</a:t>
            </a:r>
            <a:endParaRPr sz="2000">
              <a:latin typeface="Georgia"/>
              <a:ea typeface="Georgia"/>
              <a:cs typeface="Georgia"/>
              <a:sym typeface="Georgia"/>
            </a:endParaRPr>
          </a:p>
        </p:txBody>
      </p:sp>
      <p:sp>
        <p:nvSpPr>
          <p:cNvPr id="200" name="Google Shape;200;p32"/>
          <p:cNvSpPr/>
          <p:nvPr/>
        </p:nvSpPr>
        <p:spPr>
          <a:xfrm>
            <a:off x="5210650" y="1247625"/>
            <a:ext cx="2874000" cy="52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2000">
                <a:latin typeface="Georgia"/>
                <a:ea typeface="Georgia"/>
                <a:cs typeface="Georgia"/>
                <a:sym typeface="Georgia"/>
              </a:rPr>
              <a:t>Соціальна категорія</a:t>
            </a:r>
            <a:endParaRPr sz="2000">
              <a:latin typeface="Georgia"/>
              <a:ea typeface="Georgia"/>
              <a:cs typeface="Georgia"/>
              <a:sym typeface="Georgia"/>
            </a:endParaRPr>
          </a:p>
        </p:txBody>
      </p:sp>
      <p:sp>
        <p:nvSpPr>
          <p:cNvPr id="201" name="Google Shape;201;p32"/>
          <p:cNvSpPr/>
          <p:nvPr/>
        </p:nvSpPr>
        <p:spPr>
          <a:xfrm>
            <a:off x="5210650" y="2124338"/>
            <a:ext cx="2874000" cy="52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2000">
                <a:latin typeface="Georgia"/>
                <a:ea typeface="Georgia"/>
                <a:cs typeface="Georgia"/>
                <a:sym typeface="Georgia"/>
              </a:rPr>
              <a:t>Гендерна ідентичність</a:t>
            </a:r>
            <a:endParaRPr sz="2000">
              <a:latin typeface="Georgia"/>
              <a:ea typeface="Georgia"/>
              <a:cs typeface="Georgia"/>
              <a:sym typeface="Georgia"/>
            </a:endParaRPr>
          </a:p>
        </p:txBody>
      </p:sp>
      <p:sp>
        <p:nvSpPr>
          <p:cNvPr id="202" name="Google Shape;202;p32"/>
          <p:cNvSpPr/>
          <p:nvPr/>
        </p:nvSpPr>
        <p:spPr>
          <a:xfrm>
            <a:off x="5210650" y="3001050"/>
            <a:ext cx="2874000" cy="52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000">
                <a:latin typeface="Georgia"/>
                <a:ea typeface="Georgia"/>
                <a:cs typeface="Georgia"/>
                <a:sym typeface="Georgia"/>
              </a:rPr>
              <a:t>Прийняття ролі</a:t>
            </a:r>
            <a:endParaRPr sz="2000">
              <a:latin typeface="Georgia"/>
              <a:ea typeface="Georgia"/>
              <a:cs typeface="Georgia"/>
              <a:sym typeface="Georgia"/>
            </a:endParaRPr>
          </a:p>
        </p:txBody>
      </p:sp>
      <p:sp>
        <p:nvSpPr>
          <p:cNvPr id="203" name="Google Shape;203;p32"/>
          <p:cNvSpPr/>
          <p:nvPr/>
        </p:nvSpPr>
        <p:spPr>
          <a:xfrm>
            <a:off x="5210650" y="3918050"/>
            <a:ext cx="2874000" cy="52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000">
                <a:latin typeface="Georgia"/>
                <a:ea typeface="Georgia"/>
                <a:cs typeface="Georgia"/>
                <a:sym typeface="Georgia"/>
              </a:rPr>
              <a:t>Встановлення статусу</a:t>
            </a:r>
            <a:endParaRPr sz="2000">
              <a:latin typeface="Georgia"/>
              <a:ea typeface="Georgia"/>
              <a:cs typeface="Georgia"/>
              <a:sym typeface="Georgia"/>
            </a:endParaRPr>
          </a:p>
        </p:txBody>
      </p:sp>
      <p:cxnSp>
        <p:nvCxnSpPr>
          <p:cNvPr id="204" name="Google Shape;204;p32"/>
          <p:cNvCxnSpPr>
            <a:stCxn id="199" idx="2"/>
            <a:endCxn id="200" idx="0"/>
          </p:cNvCxnSpPr>
          <p:nvPr/>
        </p:nvCxnSpPr>
        <p:spPr>
          <a:xfrm>
            <a:off x="6647650" y="937700"/>
            <a:ext cx="0" cy="309900"/>
          </a:xfrm>
          <a:prstGeom prst="straightConnector1">
            <a:avLst/>
          </a:prstGeom>
          <a:noFill/>
          <a:ln w="28575" cap="flat" cmpd="sng">
            <a:solidFill>
              <a:schemeClr val="dk2"/>
            </a:solidFill>
            <a:prstDash val="solid"/>
            <a:round/>
            <a:headEnd type="none" w="med" len="med"/>
            <a:tailEnd type="triangle" w="med" len="med"/>
          </a:ln>
        </p:spPr>
      </p:cxnSp>
      <p:cxnSp>
        <p:nvCxnSpPr>
          <p:cNvPr id="205" name="Google Shape;205;p32"/>
          <p:cNvCxnSpPr/>
          <p:nvPr/>
        </p:nvCxnSpPr>
        <p:spPr>
          <a:xfrm>
            <a:off x="6647650" y="1774125"/>
            <a:ext cx="0" cy="309900"/>
          </a:xfrm>
          <a:prstGeom prst="straightConnector1">
            <a:avLst/>
          </a:prstGeom>
          <a:noFill/>
          <a:ln w="28575" cap="flat" cmpd="sng">
            <a:solidFill>
              <a:schemeClr val="dk2"/>
            </a:solidFill>
            <a:prstDash val="solid"/>
            <a:round/>
            <a:headEnd type="none" w="med" len="med"/>
            <a:tailEnd type="triangle" w="med" len="med"/>
          </a:ln>
        </p:spPr>
      </p:cxnSp>
      <p:cxnSp>
        <p:nvCxnSpPr>
          <p:cNvPr id="206" name="Google Shape;206;p32"/>
          <p:cNvCxnSpPr/>
          <p:nvPr/>
        </p:nvCxnSpPr>
        <p:spPr>
          <a:xfrm>
            <a:off x="6647650" y="2650850"/>
            <a:ext cx="0" cy="309900"/>
          </a:xfrm>
          <a:prstGeom prst="straightConnector1">
            <a:avLst/>
          </a:prstGeom>
          <a:noFill/>
          <a:ln w="28575" cap="flat" cmpd="sng">
            <a:solidFill>
              <a:schemeClr val="dk2"/>
            </a:solidFill>
            <a:prstDash val="solid"/>
            <a:round/>
            <a:headEnd type="none" w="med" len="med"/>
            <a:tailEnd type="triangle" w="med" len="med"/>
          </a:ln>
        </p:spPr>
      </p:cxnSp>
      <p:cxnSp>
        <p:nvCxnSpPr>
          <p:cNvPr id="207" name="Google Shape;207;p32"/>
          <p:cNvCxnSpPr/>
          <p:nvPr/>
        </p:nvCxnSpPr>
        <p:spPr>
          <a:xfrm>
            <a:off x="6647650" y="3567850"/>
            <a:ext cx="0" cy="309900"/>
          </a:xfrm>
          <a:prstGeom prst="straightConnector1">
            <a:avLst/>
          </a:prstGeom>
          <a:noFill/>
          <a:ln w="28575" cap="flat" cmpd="sng">
            <a:solidFill>
              <a:schemeClr val="dk2"/>
            </a:solidFill>
            <a:prstDash val="solid"/>
            <a:round/>
            <a:headEnd type="none" w="med" len="med"/>
            <a:tailEnd type="triangle" w="med" len="med"/>
          </a:ln>
        </p:spPr>
      </p:cxnSp>
      <p:pic>
        <p:nvPicPr>
          <p:cNvPr id="208" name="Google Shape;208;p32"/>
          <p:cNvPicPr preferRelativeResize="0"/>
          <p:nvPr/>
        </p:nvPicPr>
        <p:blipFill>
          <a:blip r:embed="rId3">
            <a:alphaModFix/>
          </a:blip>
          <a:stretch>
            <a:fillRect/>
          </a:stretch>
        </p:blipFill>
        <p:spPr>
          <a:xfrm>
            <a:off x="1805988" y="1534200"/>
            <a:ext cx="1800225" cy="2543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2"/>
        <p:cNvGrpSpPr/>
        <p:nvPr/>
      </p:nvGrpSpPr>
      <p:grpSpPr>
        <a:xfrm>
          <a:off x="0" y="0"/>
          <a:ext cx="0" cy="0"/>
          <a:chOff x="0" y="0"/>
          <a:chExt cx="0" cy="0"/>
        </a:xfrm>
      </p:grpSpPr>
      <p:sp>
        <p:nvSpPr>
          <p:cNvPr id="213" name="Google Shape;213;p33"/>
          <p:cNvSpPr txBox="1"/>
          <p:nvPr/>
        </p:nvSpPr>
        <p:spPr>
          <a:xfrm>
            <a:off x="630450" y="282025"/>
            <a:ext cx="7883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000" b="1">
                <a:latin typeface="Georgia"/>
                <a:ea typeface="Georgia"/>
                <a:cs typeface="Georgia"/>
                <a:sym typeface="Georgia"/>
              </a:rPr>
              <a:t>ІІ. Розуміння гендеру як мережі, структури чи процесу, розгляд гендеру в ряду таких стратифікаційних категорій, як вік, клас, раса.</a:t>
            </a:r>
            <a:endParaRPr sz="2000" b="1">
              <a:latin typeface="Georgia"/>
              <a:ea typeface="Georgia"/>
              <a:cs typeface="Georgia"/>
              <a:sym typeface="Georgia"/>
            </a:endParaRPr>
          </a:p>
        </p:txBody>
      </p:sp>
      <p:sp>
        <p:nvSpPr>
          <p:cNvPr id="214" name="Google Shape;214;p33"/>
          <p:cNvSpPr/>
          <p:nvPr/>
        </p:nvSpPr>
        <p:spPr>
          <a:xfrm>
            <a:off x="658050" y="1390225"/>
            <a:ext cx="7883100" cy="3525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000" b="1">
                <a:latin typeface="Georgia"/>
                <a:ea typeface="Georgia"/>
                <a:cs typeface="Georgia"/>
                <a:sym typeface="Georgia"/>
              </a:rPr>
              <a:t>ЕТАПИ СТАНОВЛЕННЯ ГЕНДЕРА:</a:t>
            </a:r>
            <a:endParaRPr sz="2000" b="1">
              <a:latin typeface="Georgia"/>
              <a:ea typeface="Georgia"/>
              <a:cs typeface="Georgia"/>
              <a:sym typeface="Georgia"/>
            </a:endParaRPr>
          </a:p>
          <a:p>
            <a:pPr marL="457200" lvl="0" indent="-336550" algn="l" rtl="0">
              <a:spcBef>
                <a:spcPts val="0"/>
              </a:spcBef>
              <a:spcAft>
                <a:spcPts val="0"/>
              </a:spcAft>
              <a:buSzPts val="1700"/>
              <a:buFont typeface="Georgia"/>
              <a:buAutoNum type="arabicPeriod"/>
            </a:pPr>
            <a:r>
              <a:rPr lang="ru" sz="1700" b="1">
                <a:latin typeface="Georgia"/>
                <a:ea typeface="Georgia"/>
                <a:cs typeface="Georgia"/>
                <a:sym typeface="Georgia"/>
              </a:rPr>
              <a:t>стать (sex) як біологічна категорія</a:t>
            </a:r>
            <a:r>
              <a:rPr lang="ru" sz="1700">
                <a:latin typeface="Georgia"/>
                <a:ea typeface="Georgia"/>
                <a:cs typeface="Georgia"/>
                <a:sym typeface="Georgia"/>
              </a:rPr>
              <a:t> - безпосереднє дане поєднання генів і геніталій</a:t>
            </a:r>
            <a:endParaRPr sz="1700">
              <a:latin typeface="Georgia"/>
              <a:ea typeface="Georgia"/>
              <a:cs typeface="Georgia"/>
              <a:sym typeface="Georgia"/>
            </a:endParaRPr>
          </a:p>
          <a:p>
            <a:pPr marL="457200" lvl="0" indent="-336550" algn="l" rtl="0">
              <a:spcBef>
                <a:spcPts val="0"/>
              </a:spcBef>
              <a:spcAft>
                <a:spcPts val="0"/>
              </a:spcAft>
              <a:buSzPts val="1700"/>
              <a:buFont typeface="Georgia"/>
              <a:buAutoNum type="arabicPeriod"/>
            </a:pPr>
            <a:r>
              <a:rPr lang="ru" sz="1700" b="1">
                <a:solidFill>
                  <a:schemeClr val="dk2"/>
                </a:solidFill>
                <a:latin typeface="Georgia"/>
                <a:ea typeface="Georgia"/>
                <a:cs typeface="Georgia"/>
                <a:sym typeface="Georgia"/>
              </a:rPr>
              <a:t>стать (sex) як соціальна категорія</a:t>
            </a:r>
            <a:r>
              <a:rPr lang="ru" sz="1700">
                <a:solidFill>
                  <a:schemeClr val="dk2"/>
                </a:solidFill>
                <a:latin typeface="Georgia"/>
                <a:ea typeface="Georgia"/>
                <a:cs typeface="Georgia"/>
                <a:sym typeface="Georgia"/>
              </a:rPr>
              <a:t> - призначення від народження, засноване на типі геніталій</a:t>
            </a:r>
            <a:endParaRPr sz="1700">
              <a:solidFill>
                <a:schemeClr val="dk2"/>
              </a:solidFill>
              <a:latin typeface="Georgia"/>
              <a:ea typeface="Georgia"/>
              <a:cs typeface="Georgia"/>
              <a:sym typeface="Georgia"/>
            </a:endParaRPr>
          </a:p>
          <a:p>
            <a:pPr marL="457200" lvl="0" indent="-336550" algn="l" rtl="0">
              <a:spcBef>
                <a:spcPts val="0"/>
              </a:spcBef>
              <a:spcAft>
                <a:spcPts val="0"/>
              </a:spcAft>
              <a:buClr>
                <a:schemeClr val="dk2"/>
              </a:buClr>
              <a:buSzPts val="1700"/>
              <a:buFont typeface="Georgia"/>
              <a:buAutoNum type="arabicPeriod"/>
            </a:pPr>
            <a:r>
              <a:rPr lang="ru" sz="1700" b="1">
                <a:solidFill>
                  <a:schemeClr val="dk2"/>
                </a:solidFill>
                <a:latin typeface="Georgia"/>
                <a:ea typeface="Georgia"/>
                <a:cs typeface="Georgia"/>
                <a:sym typeface="Georgia"/>
              </a:rPr>
              <a:t>статева (sex-gender) ідентичність</a:t>
            </a:r>
            <a:r>
              <a:rPr lang="ru" sz="1700">
                <a:solidFill>
                  <a:schemeClr val="dk2"/>
                </a:solidFill>
                <a:latin typeface="Georgia"/>
                <a:ea typeface="Georgia"/>
                <a:cs typeface="Georgia"/>
                <a:sym typeface="Georgia"/>
              </a:rPr>
              <a:t> - усвідомлення себе як представника даної статі</a:t>
            </a:r>
            <a:endParaRPr sz="1700">
              <a:solidFill>
                <a:schemeClr val="dk2"/>
              </a:solidFill>
              <a:latin typeface="Georgia"/>
              <a:ea typeface="Georgia"/>
              <a:cs typeface="Georgia"/>
              <a:sym typeface="Georgia"/>
            </a:endParaRPr>
          </a:p>
          <a:p>
            <a:pPr marL="457200" lvl="0" indent="-336550" algn="l" rtl="0">
              <a:spcBef>
                <a:spcPts val="0"/>
              </a:spcBef>
              <a:spcAft>
                <a:spcPts val="0"/>
              </a:spcAft>
              <a:buClr>
                <a:schemeClr val="dk2"/>
              </a:buClr>
              <a:buSzPts val="1700"/>
              <a:buFont typeface="Georgia"/>
              <a:buAutoNum type="arabicPeriod"/>
            </a:pPr>
            <a:r>
              <a:rPr lang="ru" sz="1700" b="1">
                <a:solidFill>
                  <a:schemeClr val="dk2"/>
                </a:solidFill>
                <a:latin typeface="Georgia"/>
                <a:ea typeface="Georgia"/>
                <a:cs typeface="Georgia"/>
                <a:sym typeface="Georgia"/>
              </a:rPr>
              <a:t>стать (gender) як процес</a:t>
            </a:r>
            <a:r>
              <a:rPr lang="ru" sz="1700">
                <a:solidFill>
                  <a:schemeClr val="dk2"/>
                </a:solidFill>
                <a:latin typeface="Georgia"/>
                <a:ea typeface="Georgia"/>
                <a:cs typeface="Georgia"/>
                <a:sym typeface="Georgia"/>
              </a:rPr>
              <a:t> - навчання, прийняття ролі, оволодіння поведінковими діями відповідно до певного гендерного статусу</a:t>
            </a:r>
            <a:endParaRPr sz="1700">
              <a:solidFill>
                <a:schemeClr val="dk2"/>
              </a:solidFill>
              <a:latin typeface="Georgia"/>
              <a:ea typeface="Georgia"/>
              <a:cs typeface="Georgia"/>
              <a:sym typeface="Georgia"/>
            </a:endParaRPr>
          </a:p>
          <a:p>
            <a:pPr marL="457200" lvl="0" indent="-336550" algn="l" rtl="0">
              <a:spcBef>
                <a:spcPts val="0"/>
              </a:spcBef>
              <a:spcAft>
                <a:spcPts val="0"/>
              </a:spcAft>
              <a:buClr>
                <a:schemeClr val="dk2"/>
              </a:buClr>
              <a:buSzPts val="1700"/>
              <a:buFont typeface="Georgia"/>
              <a:buAutoNum type="arabicPeriod"/>
            </a:pPr>
            <a:r>
              <a:rPr lang="ru" sz="1700" b="1">
                <a:solidFill>
                  <a:schemeClr val="dk2"/>
                </a:solidFill>
                <a:latin typeface="Georgia"/>
                <a:ea typeface="Georgia"/>
                <a:cs typeface="Georgia"/>
                <a:sym typeface="Georgia"/>
              </a:rPr>
              <a:t>стать (gender) як статус і структура</a:t>
            </a:r>
            <a:r>
              <a:rPr lang="ru" sz="1700">
                <a:solidFill>
                  <a:schemeClr val="dk2"/>
                </a:solidFill>
                <a:latin typeface="Georgia"/>
                <a:ea typeface="Georgia"/>
                <a:cs typeface="Georgia"/>
                <a:sym typeface="Georgia"/>
              </a:rPr>
              <a:t> - завершення оформлення гендерного статусу індивіда як частини громадської структури</a:t>
            </a:r>
            <a:endParaRPr sz="1700">
              <a:solidFill>
                <a:schemeClr val="dk2"/>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8"/>
        <p:cNvGrpSpPr/>
        <p:nvPr/>
      </p:nvGrpSpPr>
      <p:grpSpPr>
        <a:xfrm>
          <a:off x="0" y="0"/>
          <a:ext cx="0" cy="0"/>
          <a:chOff x="0" y="0"/>
          <a:chExt cx="0" cy="0"/>
        </a:xfrm>
      </p:grpSpPr>
      <p:sp>
        <p:nvSpPr>
          <p:cNvPr id="219" name="Google Shape;219;p34"/>
          <p:cNvSpPr txBox="1"/>
          <p:nvPr/>
        </p:nvSpPr>
        <p:spPr>
          <a:xfrm>
            <a:off x="940075" y="376025"/>
            <a:ext cx="7359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ІІІ. Розуміння гендеру як культурної метафори</a:t>
            </a:r>
            <a:endParaRPr sz="2100" b="1">
              <a:latin typeface="Georgia"/>
              <a:ea typeface="Georgia"/>
              <a:cs typeface="Georgia"/>
              <a:sym typeface="Georgia"/>
            </a:endParaRPr>
          </a:p>
        </p:txBody>
      </p:sp>
      <p:pic>
        <p:nvPicPr>
          <p:cNvPr id="220" name="Google Shape;220;p34"/>
          <p:cNvPicPr preferRelativeResize="0"/>
          <p:nvPr/>
        </p:nvPicPr>
        <p:blipFill>
          <a:blip r:embed="rId3">
            <a:alphaModFix/>
          </a:blip>
          <a:stretch>
            <a:fillRect/>
          </a:stretch>
        </p:blipFill>
        <p:spPr>
          <a:xfrm>
            <a:off x="676150" y="1112600"/>
            <a:ext cx="1459150" cy="1459150"/>
          </a:xfrm>
          <a:prstGeom prst="rect">
            <a:avLst/>
          </a:prstGeom>
          <a:noFill/>
          <a:ln>
            <a:noFill/>
          </a:ln>
        </p:spPr>
      </p:pic>
      <p:sp>
        <p:nvSpPr>
          <p:cNvPr id="221" name="Google Shape;221;p34"/>
          <p:cNvSpPr txBox="1"/>
          <p:nvPr/>
        </p:nvSpPr>
        <p:spPr>
          <a:xfrm>
            <a:off x="2283025" y="883925"/>
            <a:ext cx="6258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a:latin typeface="Georgia"/>
                <a:ea typeface="Georgia"/>
                <a:cs typeface="Georgia"/>
                <a:sym typeface="Georgia"/>
              </a:rPr>
              <a:t>Чоловіче і жіноче існують як елементи культурно-символічних рядів: </a:t>
            </a:r>
            <a:endParaRPr sz="2000">
              <a:latin typeface="Georgia"/>
              <a:ea typeface="Georgia"/>
              <a:cs typeface="Georgia"/>
              <a:sym typeface="Georgia"/>
            </a:endParaRPr>
          </a:p>
          <a:p>
            <a:pPr marL="0" lvl="0" indent="0" algn="l" rtl="0">
              <a:spcBef>
                <a:spcPts val="0"/>
              </a:spcBef>
              <a:spcAft>
                <a:spcPts val="0"/>
              </a:spcAft>
              <a:buNone/>
            </a:pPr>
            <a:r>
              <a:rPr lang="ru" sz="2000" b="1">
                <a:latin typeface="Georgia"/>
                <a:ea typeface="Georgia"/>
                <a:cs typeface="Georgia"/>
                <a:sym typeface="Georgia"/>
              </a:rPr>
              <a:t>чоловіче</a:t>
            </a:r>
            <a:r>
              <a:rPr lang="ru" sz="2000">
                <a:latin typeface="Georgia"/>
                <a:ea typeface="Georgia"/>
                <a:cs typeface="Georgia"/>
                <a:sym typeface="Georgia"/>
              </a:rPr>
              <a:t> - раціональне, духовне, божественне, культурне; позитивне, значуще, домінуюче;</a:t>
            </a:r>
            <a:endParaRPr sz="2000">
              <a:latin typeface="Georgia"/>
              <a:ea typeface="Georgia"/>
              <a:cs typeface="Georgia"/>
              <a:sym typeface="Georgia"/>
            </a:endParaRPr>
          </a:p>
          <a:p>
            <a:pPr marL="0" lvl="0" indent="0" algn="l" rtl="0">
              <a:spcBef>
                <a:spcPts val="0"/>
              </a:spcBef>
              <a:spcAft>
                <a:spcPts val="0"/>
              </a:spcAft>
              <a:buNone/>
            </a:pPr>
            <a:r>
              <a:rPr lang="ru" sz="2000" b="1">
                <a:latin typeface="Georgia"/>
                <a:ea typeface="Georgia"/>
                <a:cs typeface="Georgia"/>
                <a:sym typeface="Georgia"/>
              </a:rPr>
              <a:t>жіноче </a:t>
            </a:r>
            <a:r>
              <a:rPr lang="ru" sz="2000">
                <a:latin typeface="Georgia"/>
                <a:ea typeface="Georgia"/>
                <a:cs typeface="Georgia"/>
                <a:sym typeface="Georgia"/>
              </a:rPr>
              <a:t>- чуттєве, тілесне, гріховне, природне; негативне, вторинне, субординоване.</a:t>
            </a:r>
            <a:endParaRPr sz="2000">
              <a:latin typeface="Georgia"/>
              <a:ea typeface="Georgia"/>
              <a:cs typeface="Georgia"/>
              <a:sym typeface="Georgia"/>
            </a:endParaRPr>
          </a:p>
          <a:p>
            <a:pPr marL="0" lvl="0" indent="0" algn="l" rtl="0">
              <a:spcBef>
                <a:spcPts val="0"/>
              </a:spcBef>
              <a:spcAft>
                <a:spcPts val="0"/>
              </a:spcAft>
              <a:buNone/>
            </a:pPr>
            <a:endParaRPr sz="2000">
              <a:latin typeface="Georgia"/>
              <a:ea typeface="Georgia"/>
              <a:cs typeface="Georgia"/>
              <a:sym typeface="Georgia"/>
            </a:endParaRPr>
          </a:p>
        </p:txBody>
      </p:sp>
      <p:sp>
        <p:nvSpPr>
          <p:cNvPr id="222" name="Google Shape;222;p34"/>
          <p:cNvSpPr txBox="1"/>
          <p:nvPr/>
        </p:nvSpPr>
        <p:spPr>
          <a:xfrm>
            <a:off x="556500" y="2954475"/>
            <a:ext cx="8031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a:latin typeface="Georgia"/>
                <a:ea typeface="Georgia"/>
                <a:cs typeface="Georgia"/>
                <a:sym typeface="Georgia"/>
              </a:rPr>
              <a:t>У соціальному і культурно-символічному аспектах статі, на відміну від біологічного, містяться неявні ціннісні орієнтації і установки, сформовані таким чином, що усе, обумовлене як “чоловіче”, вважається позитивним і первинним, а визначене як “жіноче” - негативним і вторинним.</a:t>
            </a:r>
            <a:endParaRPr sz="200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6"/>
        <p:cNvGrpSpPr/>
        <p:nvPr/>
      </p:nvGrpSpPr>
      <p:grpSpPr>
        <a:xfrm>
          <a:off x="0" y="0"/>
          <a:ext cx="0" cy="0"/>
          <a:chOff x="0" y="0"/>
          <a:chExt cx="0" cy="0"/>
        </a:xfrm>
      </p:grpSpPr>
      <p:pic>
        <p:nvPicPr>
          <p:cNvPr id="227" name="Google Shape;227;p35"/>
          <p:cNvPicPr preferRelativeResize="0"/>
          <p:nvPr/>
        </p:nvPicPr>
        <p:blipFill>
          <a:blip r:embed="rId3">
            <a:alphaModFix/>
          </a:blip>
          <a:stretch>
            <a:fillRect/>
          </a:stretch>
        </p:blipFill>
        <p:spPr>
          <a:xfrm>
            <a:off x="528425" y="428625"/>
            <a:ext cx="2143125" cy="2143125"/>
          </a:xfrm>
          <a:prstGeom prst="rect">
            <a:avLst/>
          </a:prstGeom>
          <a:noFill/>
          <a:ln>
            <a:noFill/>
          </a:ln>
        </p:spPr>
      </p:pic>
      <p:sp>
        <p:nvSpPr>
          <p:cNvPr id="228" name="Google Shape;228;p35"/>
          <p:cNvSpPr txBox="1"/>
          <p:nvPr/>
        </p:nvSpPr>
        <p:spPr>
          <a:xfrm>
            <a:off x="539038" y="2739625"/>
            <a:ext cx="21219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600" b="1">
                <a:latin typeface="Georgia"/>
                <a:ea typeface="Georgia"/>
                <a:cs typeface="Georgia"/>
                <a:sym typeface="Georgia"/>
              </a:rPr>
              <a:t>Майкл Кіммел (1951 р.н.) - американський соціолог, спеціаліст з гендерних досліджень, фемніст</a:t>
            </a:r>
            <a:endParaRPr sz="1600" b="1">
              <a:latin typeface="Georgia"/>
              <a:ea typeface="Georgia"/>
              <a:cs typeface="Georgia"/>
              <a:sym typeface="Georgia"/>
            </a:endParaRPr>
          </a:p>
        </p:txBody>
      </p:sp>
      <p:sp>
        <p:nvSpPr>
          <p:cNvPr id="229" name="Google Shape;229;p35"/>
          <p:cNvSpPr txBox="1"/>
          <p:nvPr/>
        </p:nvSpPr>
        <p:spPr>
          <a:xfrm>
            <a:off x="3021650" y="483450"/>
            <a:ext cx="534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eorgia"/>
              <a:ea typeface="Georgia"/>
              <a:cs typeface="Georgia"/>
              <a:sym typeface="Georgia"/>
            </a:endParaRPr>
          </a:p>
        </p:txBody>
      </p:sp>
      <p:sp>
        <p:nvSpPr>
          <p:cNvPr id="230" name="Google Shape;230;p35"/>
          <p:cNvSpPr txBox="1"/>
          <p:nvPr/>
        </p:nvSpPr>
        <p:spPr>
          <a:xfrm>
            <a:off x="2887350" y="1181825"/>
            <a:ext cx="5882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i="1">
                <a:latin typeface="Georgia"/>
                <a:ea typeface="Georgia"/>
                <a:cs typeface="Georgia"/>
                <a:sym typeface="Georgia"/>
              </a:rPr>
              <a:t>“Гендерна відмінність - продукт гендерної нерівності, а не навпаки. Фактично, гендерна відмінність становить головний наслідок гендерної нерівності, оскільки саме через ідею нерівності узаконюється нерівність… Створення відмінності власне є підґрунтям, на якому виростає нерівність”.</a:t>
            </a:r>
            <a:endParaRPr sz="2000" i="1">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34"/>
        <p:cNvGrpSpPr/>
        <p:nvPr/>
      </p:nvGrpSpPr>
      <p:grpSpPr>
        <a:xfrm>
          <a:off x="0" y="0"/>
          <a:ext cx="0" cy="0"/>
          <a:chOff x="0" y="0"/>
          <a:chExt cx="0" cy="0"/>
        </a:xfrm>
      </p:grpSpPr>
      <p:sp>
        <p:nvSpPr>
          <p:cNvPr id="235" name="Google Shape;235;p36"/>
          <p:cNvSpPr txBox="1">
            <a:spLocks noGrp="1"/>
          </p:cNvSpPr>
          <p:nvPr>
            <p:ph type="body" idx="1"/>
          </p:nvPr>
        </p:nvSpPr>
        <p:spPr>
          <a:xfrm>
            <a:off x="405700" y="309150"/>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sz="2100" b="1"/>
              <a:t>Теорії формування гендерних ролей</a:t>
            </a:r>
            <a:endParaRPr sz="2100" b="1"/>
          </a:p>
        </p:txBody>
      </p:sp>
      <p:sp>
        <p:nvSpPr>
          <p:cNvPr id="236" name="Google Shape;236;p36"/>
          <p:cNvSpPr txBox="1"/>
          <p:nvPr/>
        </p:nvSpPr>
        <p:spPr>
          <a:xfrm>
            <a:off x="341625" y="841063"/>
            <a:ext cx="8084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І. Психодинамічна теорія  </a:t>
            </a:r>
            <a:endParaRPr sz="2100" b="1">
              <a:latin typeface="Georgia"/>
              <a:ea typeface="Georgia"/>
              <a:cs typeface="Georgia"/>
              <a:sym typeface="Georgia"/>
            </a:endParaRPr>
          </a:p>
        </p:txBody>
      </p:sp>
      <p:sp>
        <p:nvSpPr>
          <p:cNvPr id="237" name="Google Shape;237;p36"/>
          <p:cNvSpPr txBox="1"/>
          <p:nvPr/>
        </p:nvSpPr>
        <p:spPr>
          <a:xfrm>
            <a:off x="3276775" y="1348975"/>
            <a:ext cx="52974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b="1">
                <a:latin typeface="Georgia"/>
                <a:ea typeface="Georgia"/>
                <a:cs typeface="Georgia"/>
                <a:sym typeface="Georgia"/>
              </a:rPr>
              <a:t>Стадії гендерного розвитку дитини:</a:t>
            </a:r>
            <a:endParaRPr sz="2000" b="1">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діти не усвідомлюють статевих відмінностей</a:t>
            </a:r>
            <a:endParaRPr sz="2100">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діти у віці 2 років починають помічати, що хлопчики і дівчатка відрізняються один від одного</a:t>
            </a:r>
            <a:endParaRPr sz="2100">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a:latin typeface="Georgia"/>
                <a:ea typeface="Georgia"/>
                <a:cs typeface="Georgia"/>
                <a:sym typeface="Georgia"/>
              </a:rPr>
              <a:t>дитина оцінює усіх людей з точки зору їх статевої належності і поступово знаходить свій шлях до чоловічої і жіночої ідентичності</a:t>
            </a:r>
            <a:endParaRPr sz="2100">
              <a:latin typeface="Georgia"/>
              <a:ea typeface="Georgia"/>
              <a:cs typeface="Georgia"/>
              <a:sym typeface="Georgia"/>
            </a:endParaRPr>
          </a:p>
        </p:txBody>
      </p:sp>
      <p:pic>
        <p:nvPicPr>
          <p:cNvPr id="238" name="Google Shape;238;p36"/>
          <p:cNvPicPr preferRelativeResize="0"/>
          <p:nvPr/>
        </p:nvPicPr>
        <p:blipFill>
          <a:blip r:embed="rId3">
            <a:alphaModFix/>
          </a:blip>
          <a:stretch>
            <a:fillRect/>
          </a:stretch>
        </p:blipFill>
        <p:spPr>
          <a:xfrm>
            <a:off x="541850" y="2065413"/>
            <a:ext cx="2667000" cy="1714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2"/>
        <p:cNvGrpSpPr/>
        <p:nvPr/>
      </p:nvGrpSpPr>
      <p:grpSpPr>
        <a:xfrm>
          <a:off x="0" y="0"/>
          <a:ext cx="0" cy="0"/>
          <a:chOff x="0" y="0"/>
          <a:chExt cx="0" cy="0"/>
        </a:xfrm>
      </p:grpSpPr>
      <p:sp>
        <p:nvSpPr>
          <p:cNvPr id="243" name="Google Shape;243;p37"/>
          <p:cNvSpPr txBox="1"/>
          <p:nvPr/>
        </p:nvSpPr>
        <p:spPr>
          <a:xfrm>
            <a:off x="940075" y="429750"/>
            <a:ext cx="7413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ІІ. Теорія зумовлення і соціального навчання</a:t>
            </a:r>
            <a:endParaRPr sz="2100" b="1">
              <a:latin typeface="Georgia"/>
              <a:ea typeface="Georgia"/>
              <a:cs typeface="Georgia"/>
              <a:sym typeface="Georgia"/>
            </a:endParaRPr>
          </a:p>
        </p:txBody>
      </p:sp>
      <p:pic>
        <p:nvPicPr>
          <p:cNvPr id="244" name="Google Shape;244;p37"/>
          <p:cNvPicPr preferRelativeResize="0"/>
          <p:nvPr/>
        </p:nvPicPr>
        <p:blipFill>
          <a:blip r:embed="rId3">
            <a:alphaModFix/>
          </a:blip>
          <a:stretch>
            <a:fillRect/>
          </a:stretch>
        </p:blipFill>
        <p:spPr>
          <a:xfrm>
            <a:off x="609000" y="1083325"/>
            <a:ext cx="2771775" cy="1647825"/>
          </a:xfrm>
          <a:prstGeom prst="rect">
            <a:avLst/>
          </a:prstGeom>
          <a:noFill/>
          <a:ln>
            <a:noFill/>
          </a:ln>
        </p:spPr>
      </p:pic>
      <p:pic>
        <p:nvPicPr>
          <p:cNvPr id="245" name="Google Shape;245;p37"/>
          <p:cNvPicPr preferRelativeResize="0"/>
          <p:nvPr/>
        </p:nvPicPr>
        <p:blipFill>
          <a:blip r:embed="rId4">
            <a:alphaModFix/>
          </a:blip>
          <a:stretch>
            <a:fillRect/>
          </a:stretch>
        </p:blipFill>
        <p:spPr>
          <a:xfrm>
            <a:off x="609000" y="2876825"/>
            <a:ext cx="2771775" cy="1844490"/>
          </a:xfrm>
          <a:prstGeom prst="rect">
            <a:avLst/>
          </a:prstGeom>
          <a:noFill/>
          <a:ln>
            <a:noFill/>
          </a:ln>
        </p:spPr>
      </p:pic>
      <p:sp>
        <p:nvSpPr>
          <p:cNvPr id="246" name="Google Shape;246;p37"/>
          <p:cNvSpPr txBox="1"/>
          <p:nvPr/>
        </p:nvSpPr>
        <p:spPr>
          <a:xfrm>
            <a:off x="3693125" y="1034050"/>
            <a:ext cx="48078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Уявлення про чоловічу і жіночу формується в рамках кожної культури, а потім засвоюється дітьми в процесі їх інтеграції в систему соціальних стосунків з батьками, однолітками та оточуючими людьми.</a:t>
            </a:r>
            <a:endParaRPr sz="2100">
              <a:latin typeface="Georgia"/>
              <a:ea typeface="Georgia"/>
              <a:cs typeface="Georgia"/>
              <a:sym typeface="Georgia"/>
            </a:endParaRPr>
          </a:p>
          <a:p>
            <a:pPr marL="0" lvl="0" indent="0" algn="l" rtl="0">
              <a:spcBef>
                <a:spcPts val="0"/>
              </a:spcBef>
              <a:spcAft>
                <a:spcPts val="0"/>
              </a:spcAft>
              <a:buNone/>
            </a:pPr>
            <a:r>
              <a:rPr lang="ru" sz="2100">
                <a:latin typeface="Georgia"/>
                <a:ea typeface="Georgia"/>
                <a:cs typeface="Georgia"/>
                <a:sym typeface="Georgia"/>
              </a:rPr>
              <a:t>провідним соціально-психологічним механизмом статевої ідентифікації є </a:t>
            </a:r>
            <a:r>
              <a:rPr lang="ru" sz="2100" b="1">
                <a:latin typeface="Georgia"/>
                <a:ea typeface="Georgia"/>
                <a:cs typeface="Georgia"/>
                <a:sym typeface="Georgia"/>
              </a:rPr>
              <a:t>імітація.</a:t>
            </a:r>
            <a:endParaRPr sz="2100" b="1">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0"/>
        <p:cNvGrpSpPr/>
        <p:nvPr/>
      </p:nvGrpSpPr>
      <p:grpSpPr>
        <a:xfrm>
          <a:off x="0" y="0"/>
          <a:ext cx="0" cy="0"/>
          <a:chOff x="0" y="0"/>
          <a:chExt cx="0" cy="0"/>
        </a:xfrm>
      </p:grpSpPr>
      <p:sp>
        <p:nvSpPr>
          <p:cNvPr id="251" name="Google Shape;251;p38"/>
          <p:cNvSpPr txBox="1"/>
          <p:nvPr/>
        </p:nvSpPr>
        <p:spPr>
          <a:xfrm>
            <a:off x="873050" y="228325"/>
            <a:ext cx="7560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ІІІ. Теорія когнітивного розвитку</a:t>
            </a:r>
            <a:endParaRPr sz="2100" b="1">
              <a:latin typeface="Georgia"/>
              <a:ea typeface="Georgia"/>
              <a:cs typeface="Georgia"/>
              <a:sym typeface="Georgia"/>
            </a:endParaRPr>
          </a:p>
        </p:txBody>
      </p:sp>
      <p:pic>
        <p:nvPicPr>
          <p:cNvPr id="252" name="Google Shape;252;p38"/>
          <p:cNvPicPr preferRelativeResize="0"/>
          <p:nvPr/>
        </p:nvPicPr>
        <p:blipFill>
          <a:blip r:embed="rId3">
            <a:alphaModFix/>
          </a:blip>
          <a:stretch>
            <a:fillRect/>
          </a:stretch>
        </p:blipFill>
        <p:spPr>
          <a:xfrm>
            <a:off x="703025" y="848325"/>
            <a:ext cx="2847975" cy="1609725"/>
          </a:xfrm>
          <a:prstGeom prst="rect">
            <a:avLst/>
          </a:prstGeom>
          <a:noFill/>
          <a:ln>
            <a:noFill/>
          </a:ln>
        </p:spPr>
      </p:pic>
      <p:sp>
        <p:nvSpPr>
          <p:cNvPr id="253" name="Google Shape;253;p38"/>
          <p:cNvSpPr txBox="1"/>
          <p:nvPr/>
        </p:nvSpPr>
        <p:spPr>
          <a:xfrm>
            <a:off x="3881125" y="848313"/>
            <a:ext cx="46869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Людина сприймає оточуючих людей і оцінює своє спілкування з ними через призму гендерних уявлень.</a:t>
            </a:r>
            <a:endParaRPr sz="2100">
              <a:latin typeface="Georgia"/>
              <a:ea typeface="Georgia"/>
              <a:cs typeface="Georgia"/>
              <a:sym typeface="Georgia"/>
            </a:endParaRPr>
          </a:p>
          <a:p>
            <a:pPr marL="0" lvl="0" indent="0" algn="l" rtl="0">
              <a:spcBef>
                <a:spcPts val="0"/>
              </a:spcBef>
              <a:spcAft>
                <a:spcPts val="0"/>
              </a:spcAft>
              <a:buNone/>
            </a:pPr>
            <a:endParaRPr sz="2100">
              <a:latin typeface="Georgia"/>
              <a:ea typeface="Georgia"/>
              <a:cs typeface="Georgia"/>
              <a:sym typeface="Georgia"/>
            </a:endParaRPr>
          </a:p>
        </p:txBody>
      </p:sp>
      <p:sp>
        <p:nvSpPr>
          <p:cNvPr id="254" name="Google Shape;254;p38"/>
          <p:cNvSpPr txBox="1"/>
          <p:nvPr/>
        </p:nvSpPr>
        <p:spPr>
          <a:xfrm>
            <a:off x="663900" y="2570175"/>
            <a:ext cx="7816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Особливість теорії: </a:t>
            </a:r>
            <a:r>
              <a:rPr lang="ru" sz="2100">
                <a:latin typeface="Georgia"/>
                <a:ea typeface="Georgia"/>
                <a:cs typeface="Georgia"/>
                <a:sym typeface="Georgia"/>
              </a:rPr>
              <a:t>припущення про те, що у дитини вже є в наявності базова система чоловічих чи жіночих цінностей і в процесі свого розвитку у зв’язку з бажанням володіти маскулінними чи фемінінними якостями дитина свідомо обирає в якості моделі для наслідування певних чоловіків чи жінок, хлопчиків чи дівчаток.</a:t>
            </a:r>
            <a:endParaRPr sz="21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8"/>
        <p:cNvGrpSpPr/>
        <p:nvPr/>
      </p:nvGrpSpPr>
      <p:grpSpPr>
        <a:xfrm>
          <a:off x="0" y="0"/>
          <a:ext cx="0" cy="0"/>
          <a:chOff x="0" y="0"/>
          <a:chExt cx="0" cy="0"/>
        </a:xfrm>
      </p:grpSpPr>
      <p:sp>
        <p:nvSpPr>
          <p:cNvPr id="259" name="Google Shape;259;p39"/>
          <p:cNvSpPr txBox="1"/>
          <p:nvPr/>
        </p:nvSpPr>
        <p:spPr>
          <a:xfrm>
            <a:off x="3921425" y="590875"/>
            <a:ext cx="4821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ІV. Гуманістично - екзистенціальна теорія </a:t>
            </a:r>
            <a:endParaRPr sz="2100" b="1">
              <a:latin typeface="Georgia"/>
              <a:ea typeface="Georgia"/>
              <a:cs typeface="Georgia"/>
              <a:sym typeface="Georgia"/>
            </a:endParaRPr>
          </a:p>
        </p:txBody>
      </p:sp>
      <p:sp>
        <p:nvSpPr>
          <p:cNvPr id="260" name="Google Shape;260;p39"/>
          <p:cNvSpPr txBox="1"/>
          <p:nvPr/>
        </p:nvSpPr>
        <p:spPr>
          <a:xfrm>
            <a:off x="765475" y="2148725"/>
            <a:ext cx="74937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Суб’єкт фігурує як система, що саморозвивається, продукт самовиховання. Переважна більшість жінок недостатньо реалізована в професійній, громадській діяльності, оскільки їхній вибір часто дикується зовнішніми обставинами, а не прагненням до самовираження, самореалізації. </a:t>
            </a:r>
            <a:endParaRPr sz="2100">
              <a:latin typeface="Georgia"/>
              <a:ea typeface="Georgia"/>
              <a:cs typeface="Georgia"/>
              <a:sym typeface="Georgia"/>
            </a:endParaRPr>
          </a:p>
          <a:p>
            <a:pPr marL="0" lvl="0" indent="0" algn="l" rtl="0">
              <a:spcBef>
                <a:spcPts val="0"/>
              </a:spcBef>
              <a:spcAft>
                <a:spcPts val="0"/>
              </a:spcAft>
              <a:buNone/>
            </a:pPr>
            <a:r>
              <a:rPr lang="ru" sz="2100" b="1">
                <a:latin typeface="Georgia"/>
                <a:ea typeface="Georgia"/>
                <a:cs typeface="Georgia"/>
                <a:sym typeface="Georgia"/>
              </a:rPr>
              <a:t>Основна ідея</a:t>
            </a:r>
            <a:r>
              <a:rPr lang="ru" sz="2100">
                <a:latin typeface="Georgia"/>
                <a:ea typeface="Georgia"/>
                <a:cs typeface="Georgia"/>
                <a:sym typeface="Georgia"/>
              </a:rPr>
              <a:t>: Я-актуалізація статі у різних сферах діяльності. </a:t>
            </a:r>
            <a:endParaRPr sz="2100">
              <a:latin typeface="Georgia"/>
              <a:ea typeface="Georgia"/>
              <a:cs typeface="Georgia"/>
              <a:sym typeface="Georgia"/>
            </a:endParaRPr>
          </a:p>
          <a:p>
            <a:pPr marL="0" lvl="0" indent="0" algn="l" rtl="0">
              <a:spcBef>
                <a:spcPts val="0"/>
              </a:spcBef>
              <a:spcAft>
                <a:spcPts val="0"/>
              </a:spcAft>
              <a:buNone/>
            </a:pPr>
            <a:endParaRPr sz="2100">
              <a:latin typeface="Georgia"/>
              <a:ea typeface="Georgia"/>
              <a:cs typeface="Georgia"/>
              <a:sym typeface="Georgia"/>
            </a:endParaRPr>
          </a:p>
        </p:txBody>
      </p:sp>
      <p:pic>
        <p:nvPicPr>
          <p:cNvPr id="261" name="Google Shape;261;p39"/>
          <p:cNvPicPr preferRelativeResize="0"/>
          <p:nvPr/>
        </p:nvPicPr>
        <p:blipFill>
          <a:blip r:embed="rId3">
            <a:alphaModFix/>
          </a:blip>
          <a:stretch>
            <a:fillRect/>
          </a:stretch>
        </p:blipFill>
        <p:spPr>
          <a:xfrm>
            <a:off x="958200" y="517888"/>
            <a:ext cx="3028950" cy="1514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65"/>
        <p:cNvGrpSpPr/>
        <p:nvPr/>
      </p:nvGrpSpPr>
      <p:grpSpPr>
        <a:xfrm>
          <a:off x="0" y="0"/>
          <a:ext cx="0" cy="0"/>
          <a:chOff x="0" y="0"/>
          <a:chExt cx="0" cy="0"/>
        </a:xfrm>
      </p:grpSpPr>
      <p:sp>
        <p:nvSpPr>
          <p:cNvPr id="266" name="Google Shape;266;p40"/>
          <p:cNvSpPr txBox="1"/>
          <p:nvPr/>
        </p:nvSpPr>
        <p:spPr>
          <a:xfrm>
            <a:off x="913200" y="376025"/>
            <a:ext cx="7184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V. Теорія біхевіоризму (поведінкова школа)</a:t>
            </a:r>
            <a:endParaRPr sz="2100" b="1">
              <a:latin typeface="Georgia"/>
              <a:ea typeface="Georgia"/>
              <a:cs typeface="Georgia"/>
              <a:sym typeface="Georgia"/>
            </a:endParaRPr>
          </a:p>
        </p:txBody>
      </p:sp>
      <p:pic>
        <p:nvPicPr>
          <p:cNvPr id="267" name="Google Shape;267;p40"/>
          <p:cNvPicPr preferRelativeResize="0"/>
          <p:nvPr/>
        </p:nvPicPr>
        <p:blipFill>
          <a:blip r:embed="rId3">
            <a:alphaModFix/>
          </a:blip>
          <a:stretch>
            <a:fillRect/>
          </a:stretch>
        </p:blipFill>
        <p:spPr>
          <a:xfrm>
            <a:off x="810475" y="1150725"/>
            <a:ext cx="2876550" cy="1590675"/>
          </a:xfrm>
          <a:prstGeom prst="rect">
            <a:avLst/>
          </a:prstGeom>
          <a:noFill/>
          <a:ln>
            <a:noFill/>
          </a:ln>
        </p:spPr>
      </p:pic>
      <p:sp>
        <p:nvSpPr>
          <p:cNvPr id="268" name="Google Shape;268;p40"/>
          <p:cNvSpPr txBox="1"/>
          <p:nvPr/>
        </p:nvSpPr>
        <p:spPr>
          <a:xfrm>
            <a:off x="4015425" y="1025213"/>
            <a:ext cx="41631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Поведінка людини - система закріплених стимул-реактивних зв’язків, що формують типову чоловічу або жіночу поведінку.</a:t>
            </a:r>
            <a:endParaRPr sz="2100">
              <a:latin typeface="Georgia"/>
              <a:ea typeface="Georgia"/>
              <a:cs typeface="Georgia"/>
              <a:sym typeface="Georgia"/>
            </a:endParaRPr>
          </a:p>
        </p:txBody>
      </p:sp>
      <p:sp>
        <p:nvSpPr>
          <p:cNvPr id="269" name="Google Shape;269;p40"/>
          <p:cNvSpPr txBox="1"/>
          <p:nvPr/>
        </p:nvSpPr>
        <p:spPr>
          <a:xfrm>
            <a:off x="658050" y="3008200"/>
            <a:ext cx="7775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Найближче оточення з перших днів народження  дитини підкріплює типові, зазвичай, статево відповідні реакції і тим самим робить з неї чоловіка або жінку. Теорию також називають теорією статевої типізації.</a:t>
            </a:r>
            <a:endParaRPr sz="21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3"/>
        <p:cNvGrpSpPr/>
        <p:nvPr/>
      </p:nvGrpSpPr>
      <p:grpSpPr>
        <a:xfrm>
          <a:off x="0" y="0"/>
          <a:ext cx="0" cy="0"/>
          <a:chOff x="0" y="0"/>
          <a:chExt cx="0" cy="0"/>
        </a:xfrm>
      </p:grpSpPr>
      <p:sp>
        <p:nvSpPr>
          <p:cNvPr id="274" name="Google Shape;274;p41"/>
          <p:cNvSpPr txBox="1"/>
          <p:nvPr/>
        </p:nvSpPr>
        <p:spPr>
          <a:xfrm>
            <a:off x="3894550" y="579725"/>
            <a:ext cx="4418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VI. Теорія соціальних ролей</a:t>
            </a:r>
            <a:endParaRPr sz="2100" b="1">
              <a:latin typeface="Georgia"/>
              <a:ea typeface="Georgia"/>
              <a:cs typeface="Georgia"/>
              <a:sym typeface="Georgia"/>
            </a:endParaRPr>
          </a:p>
        </p:txBody>
      </p:sp>
      <p:pic>
        <p:nvPicPr>
          <p:cNvPr id="275" name="Google Shape;275;p41"/>
          <p:cNvPicPr preferRelativeResize="0"/>
          <p:nvPr/>
        </p:nvPicPr>
        <p:blipFill>
          <a:blip r:embed="rId3">
            <a:alphaModFix/>
          </a:blip>
          <a:stretch>
            <a:fillRect/>
          </a:stretch>
        </p:blipFill>
        <p:spPr>
          <a:xfrm>
            <a:off x="846050" y="378275"/>
            <a:ext cx="2657475" cy="1724025"/>
          </a:xfrm>
          <a:prstGeom prst="rect">
            <a:avLst/>
          </a:prstGeom>
          <a:noFill/>
          <a:ln>
            <a:noFill/>
          </a:ln>
        </p:spPr>
      </p:pic>
      <p:sp>
        <p:nvSpPr>
          <p:cNvPr id="276" name="Google Shape;276;p41"/>
          <p:cNvSpPr txBox="1"/>
          <p:nvPr/>
        </p:nvSpPr>
        <p:spPr>
          <a:xfrm>
            <a:off x="784800" y="2323325"/>
            <a:ext cx="75744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Ряд гендерних відмінностей є продуктами різних соціальних ролей, які підтримують або гальмують в жінках або чоловіках  певні варіанти поведінки. Різні ролі формують різні навички й установки, що призводить до різної поведінки жінок і чоловіків. З того, що  жінки і чоловіки займаються різними справами, робиться висновок, що вони є різними людьми. </a:t>
            </a:r>
            <a:endParaRPr sz="21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719975" y="1022525"/>
            <a:ext cx="48078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Поняття “гендерна соціологія”</a:t>
            </a:r>
            <a:endParaRPr/>
          </a:p>
        </p:txBody>
      </p:sp>
      <p:pic>
        <p:nvPicPr>
          <p:cNvPr id="72" name="Google Shape;72;p15"/>
          <p:cNvPicPr preferRelativeResize="0"/>
          <p:nvPr/>
        </p:nvPicPr>
        <p:blipFill>
          <a:blip r:embed="rId3">
            <a:alphaModFix/>
          </a:blip>
          <a:stretch>
            <a:fillRect/>
          </a:stretch>
        </p:blipFill>
        <p:spPr>
          <a:xfrm>
            <a:off x="813288" y="541275"/>
            <a:ext cx="2638425" cy="1733550"/>
          </a:xfrm>
          <a:prstGeom prst="rect">
            <a:avLst/>
          </a:prstGeom>
          <a:noFill/>
          <a:ln>
            <a:noFill/>
          </a:ln>
        </p:spPr>
      </p:pic>
      <p:sp>
        <p:nvSpPr>
          <p:cNvPr id="73" name="Google Shape;73;p15"/>
          <p:cNvSpPr txBox="1"/>
          <p:nvPr/>
        </p:nvSpPr>
        <p:spPr>
          <a:xfrm>
            <a:off x="813300" y="2435975"/>
            <a:ext cx="7458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i="1">
                <a:latin typeface="Georgia"/>
                <a:ea typeface="Georgia"/>
                <a:cs typeface="Georgia"/>
                <a:sym typeface="Georgia"/>
              </a:rPr>
              <a:t>Гендерна соціологія - </a:t>
            </a:r>
            <a:r>
              <a:rPr lang="ru" sz="2100" i="1">
                <a:latin typeface="Georgia"/>
                <a:ea typeface="Georgia"/>
                <a:cs typeface="Georgia"/>
                <a:sym typeface="Georgia"/>
              </a:rPr>
              <a:t>галузь соціології, яка вивчає закономірності диференціації чоловічих та жіночих ролей, статеві відмінності на всіх рівнях та їх вплив на людське існування та співіснування,  на особливості соціальної організації, специфіку чоловічої та жіночої соціальних спільнот.</a:t>
            </a:r>
            <a:endParaRPr sz="2100" i="1">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80"/>
        <p:cNvGrpSpPr/>
        <p:nvPr/>
      </p:nvGrpSpPr>
      <p:grpSpPr>
        <a:xfrm>
          <a:off x="0" y="0"/>
          <a:ext cx="0" cy="0"/>
          <a:chOff x="0" y="0"/>
          <a:chExt cx="0" cy="0"/>
        </a:xfrm>
      </p:grpSpPr>
      <p:sp>
        <p:nvSpPr>
          <p:cNvPr id="281" name="Google Shape;281;p42"/>
          <p:cNvSpPr txBox="1"/>
          <p:nvPr/>
        </p:nvSpPr>
        <p:spPr>
          <a:xfrm>
            <a:off x="724500" y="228275"/>
            <a:ext cx="7695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VII. Теорія взаємодоповнюваності статей</a:t>
            </a:r>
            <a:endParaRPr sz="2100" b="1">
              <a:latin typeface="Georgia"/>
              <a:ea typeface="Georgia"/>
              <a:cs typeface="Georgia"/>
              <a:sym typeface="Georgia"/>
            </a:endParaRPr>
          </a:p>
        </p:txBody>
      </p:sp>
      <p:pic>
        <p:nvPicPr>
          <p:cNvPr id="282" name="Google Shape;282;p42"/>
          <p:cNvPicPr preferRelativeResize="0"/>
          <p:nvPr/>
        </p:nvPicPr>
        <p:blipFill>
          <a:blip r:embed="rId3">
            <a:alphaModFix/>
          </a:blip>
          <a:stretch>
            <a:fillRect/>
          </a:stretch>
        </p:blipFill>
        <p:spPr>
          <a:xfrm>
            <a:off x="582150" y="915450"/>
            <a:ext cx="2619375" cy="1743075"/>
          </a:xfrm>
          <a:prstGeom prst="rect">
            <a:avLst/>
          </a:prstGeom>
          <a:noFill/>
          <a:ln>
            <a:noFill/>
          </a:ln>
        </p:spPr>
      </p:pic>
      <p:pic>
        <p:nvPicPr>
          <p:cNvPr id="283" name="Google Shape;283;p42"/>
          <p:cNvPicPr preferRelativeResize="0"/>
          <p:nvPr/>
        </p:nvPicPr>
        <p:blipFill>
          <a:blip r:embed="rId4">
            <a:alphaModFix/>
          </a:blip>
          <a:stretch>
            <a:fillRect/>
          </a:stretch>
        </p:blipFill>
        <p:spPr>
          <a:xfrm>
            <a:off x="582150" y="3039225"/>
            <a:ext cx="2619375" cy="1600200"/>
          </a:xfrm>
          <a:prstGeom prst="rect">
            <a:avLst/>
          </a:prstGeom>
          <a:noFill/>
          <a:ln>
            <a:noFill/>
          </a:ln>
        </p:spPr>
      </p:pic>
      <p:sp>
        <p:nvSpPr>
          <p:cNvPr id="284" name="Google Shape;284;p42"/>
          <p:cNvSpPr txBox="1"/>
          <p:nvPr/>
        </p:nvSpPr>
        <p:spPr>
          <a:xfrm>
            <a:off x="3478250" y="736175"/>
            <a:ext cx="50226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000">
                <a:latin typeface="Georgia"/>
                <a:ea typeface="Georgia"/>
                <a:cs typeface="Georgia"/>
                <a:sym typeface="Georgia"/>
              </a:rPr>
              <a:t>В сучасній сім’ї одружжя повинні виконувати дві різні ролі:</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інструментальна роль - професійна діяльність, що приносить матеріальне благополуччя і соціальний статус</a:t>
            </a:r>
            <a:endParaRPr sz="2000">
              <a:latin typeface="Georgia"/>
              <a:ea typeface="Georgia"/>
              <a:cs typeface="Georgia"/>
              <a:sym typeface="Georgia"/>
            </a:endParaRPr>
          </a:p>
          <a:p>
            <a:pPr marL="457200" lvl="0" indent="-355600" algn="l" rtl="0">
              <a:spcBef>
                <a:spcPts val="0"/>
              </a:spcBef>
              <a:spcAft>
                <a:spcPts val="0"/>
              </a:spcAft>
              <a:buSzPts val="2000"/>
              <a:buFont typeface="Georgia"/>
              <a:buChar char="●"/>
            </a:pPr>
            <a:r>
              <a:rPr lang="ru" sz="2000">
                <a:latin typeface="Georgia"/>
                <a:ea typeface="Georgia"/>
                <a:cs typeface="Georgia"/>
                <a:sym typeface="Georgia"/>
              </a:rPr>
              <a:t>експресивна роль передбачає турботу про дітей і регулювання внутрішньосімейних відносин.</a:t>
            </a:r>
            <a:endParaRPr sz="2000">
              <a:latin typeface="Georgia"/>
              <a:ea typeface="Georgia"/>
              <a:cs typeface="Georgia"/>
              <a:sym typeface="Georgia"/>
            </a:endParaRPr>
          </a:p>
          <a:p>
            <a:pPr marL="0" lvl="0" indent="0" algn="l" rtl="0">
              <a:spcBef>
                <a:spcPts val="0"/>
              </a:spcBef>
              <a:spcAft>
                <a:spcPts val="0"/>
              </a:spcAft>
              <a:buNone/>
            </a:pPr>
            <a:r>
              <a:rPr lang="ru" sz="2000">
                <a:latin typeface="Georgia"/>
                <a:ea typeface="Georgia"/>
                <a:cs typeface="Georgia"/>
                <a:sym typeface="Georgia"/>
              </a:rPr>
              <a:t>Здатність жінки до дітонародження і догляд за дітьми однозначно визначає її експресивну роль, а чоловік стає виконавцем інструментальної ролі.</a:t>
            </a:r>
            <a:endParaRPr sz="200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8"/>
        <p:cNvGrpSpPr/>
        <p:nvPr/>
      </p:nvGrpSpPr>
      <p:grpSpPr>
        <a:xfrm>
          <a:off x="0" y="0"/>
          <a:ext cx="0" cy="0"/>
          <a:chOff x="0" y="0"/>
          <a:chExt cx="0" cy="0"/>
        </a:xfrm>
      </p:grpSpPr>
      <p:sp>
        <p:nvSpPr>
          <p:cNvPr id="289" name="Google Shape;289;p43"/>
          <p:cNvSpPr txBox="1"/>
          <p:nvPr/>
        </p:nvSpPr>
        <p:spPr>
          <a:xfrm>
            <a:off x="1007225" y="483450"/>
            <a:ext cx="7278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VIII. Теорія гендерних схем</a:t>
            </a:r>
            <a:endParaRPr sz="2100" b="1">
              <a:latin typeface="Georgia"/>
              <a:ea typeface="Georgia"/>
              <a:cs typeface="Georgia"/>
              <a:sym typeface="Georgia"/>
            </a:endParaRPr>
          </a:p>
        </p:txBody>
      </p:sp>
      <p:sp>
        <p:nvSpPr>
          <p:cNvPr id="290" name="Google Shape;290;p43"/>
          <p:cNvSpPr txBox="1"/>
          <p:nvPr/>
        </p:nvSpPr>
        <p:spPr>
          <a:xfrm>
            <a:off x="4968925" y="1329525"/>
            <a:ext cx="3639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Оскільки гендерними ролями людина оволодіває в процесі навчання, стереотипні ролі можна змінити, позбавившись від стереотипів.</a:t>
            </a:r>
            <a:endParaRPr sz="2100">
              <a:latin typeface="Georgia"/>
              <a:ea typeface="Georgia"/>
              <a:cs typeface="Georgia"/>
              <a:sym typeface="Georgia"/>
            </a:endParaRPr>
          </a:p>
        </p:txBody>
      </p:sp>
      <p:pic>
        <p:nvPicPr>
          <p:cNvPr id="291" name="Google Shape;291;p43"/>
          <p:cNvPicPr preferRelativeResize="0"/>
          <p:nvPr/>
        </p:nvPicPr>
        <p:blipFill>
          <a:blip r:embed="rId3">
            <a:alphaModFix/>
          </a:blip>
          <a:stretch>
            <a:fillRect/>
          </a:stretch>
        </p:blipFill>
        <p:spPr>
          <a:xfrm>
            <a:off x="779150" y="1509750"/>
            <a:ext cx="3792857" cy="212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95"/>
        <p:cNvGrpSpPr/>
        <p:nvPr/>
      </p:nvGrpSpPr>
      <p:grpSpPr>
        <a:xfrm>
          <a:off x="0" y="0"/>
          <a:ext cx="0" cy="0"/>
          <a:chOff x="0" y="0"/>
          <a:chExt cx="0" cy="0"/>
        </a:xfrm>
      </p:grpSpPr>
      <p:sp>
        <p:nvSpPr>
          <p:cNvPr id="296" name="Google Shape;296;p44"/>
          <p:cNvSpPr txBox="1"/>
          <p:nvPr/>
        </p:nvSpPr>
        <p:spPr>
          <a:xfrm>
            <a:off x="698325" y="470025"/>
            <a:ext cx="2874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297" name="Google Shape;297;p44"/>
          <p:cNvSpPr txBox="1">
            <a:spLocks noGrp="1"/>
          </p:cNvSpPr>
          <p:nvPr>
            <p:ph type="body" idx="1"/>
          </p:nvPr>
        </p:nvSpPr>
        <p:spPr>
          <a:xfrm>
            <a:off x="698325" y="336025"/>
            <a:ext cx="55719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sz="2100" b="1">
                <a:latin typeface="Georgia"/>
                <a:ea typeface="Georgia"/>
                <a:cs typeface="Georgia"/>
                <a:sym typeface="Georgia"/>
              </a:rPr>
              <a:t>ВИСНОВКИ</a:t>
            </a:r>
            <a:endParaRPr sz="2100" b="1">
              <a:latin typeface="Georgia"/>
              <a:ea typeface="Georgia"/>
              <a:cs typeface="Georgia"/>
              <a:sym typeface="Georgia"/>
            </a:endParaRPr>
          </a:p>
        </p:txBody>
      </p:sp>
      <p:sp>
        <p:nvSpPr>
          <p:cNvPr id="298" name="Google Shape;298;p44"/>
          <p:cNvSpPr txBox="1"/>
          <p:nvPr/>
        </p:nvSpPr>
        <p:spPr>
          <a:xfrm>
            <a:off x="805775" y="1087800"/>
            <a:ext cx="76548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a:latin typeface="Georgia"/>
                <a:ea typeface="Georgia"/>
                <a:cs typeface="Georgia"/>
                <a:sym typeface="Georgia"/>
              </a:rPr>
              <a:t>Поняття “гендер” відображає як складний соціокультурний процес конструювання суспільством відмінностей у чоловічих та жіночих ролях, поведінці, ментальних і емоційних характеристиках, так й сам результат - соціальний конструкт ґендеру.</a:t>
            </a:r>
            <a:endParaRPr sz="2100">
              <a:latin typeface="Georgia"/>
              <a:ea typeface="Georgia"/>
              <a:cs typeface="Georgia"/>
              <a:sym typeface="Georgia"/>
            </a:endParaRPr>
          </a:p>
          <a:p>
            <a:pPr marL="0" lvl="0" indent="0" algn="l" rtl="0">
              <a:spcBef>
                <a:spcPts val="0"/>
              </a:spcBef>
              <a:spcAft>
                <a:spcPts val="0"/>
              </a:spcAft>
              <a:buNone/>
            </a:pPr>
            <a:r>
              <a:rPr lang="ru" sz="2100">
                <a:latin typeface="Georgia"/>
                <a:ea typeface="Georgia"/>
                <a:cs typeface="Georgia"/>
                <a:sym typeface="Georgia"/>
              </a:rPr>
              <a:t>Гендерна соціалізація є результатом складної взаємодії біологічних, психологічних, куоьтурних і соціальних факторів.</a:t>
            </a:r>
            <a:endParaRPr sz="2100">
              <a:latin typeface="Georgia"/>
              <a:ea typeface="Georgia"/>
              <a:cs typeface="Georgia"/>
              <a:sym typeface="Georgia"/>
            </a:endParaRPr>
          </a:p>
          <a:p>
            <a:pPr marL="0" lvl="0" indent="0" algn="l" rtl="0">
              <a:spcBef>
                <a:spcPts val="0"/>
              </a:spcBef>
              <a:spcAft>
                <a:spcPts val="0"/>
              </a:spcAft>
              <a:buNone/>
            </a:pPr>
            <a:endParaRPr sz="21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65500" y="557925"/>
            <a:ext cx="4045200" cy="1456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a:t>Гендер</a:t>
            </a:r>
            <a:endParaRPr/>
          </a:p>
        </p:txBody>
      </p:sp>
      <p:sp>
        <p:nvSpPr>
          <p:cNvPr id="79" name="Google Shape;79;p16"/>
          <p:cNvSpPr txBox="1">
            <a:spLocks noGrp="1"/>
          </p:cNvSpPr>
          <p:nvPr>
            <p:ph type="body" idx="2"/>
          </p:nvPr>
        </p:nvSpPr>
        <p:spPr>
          <a:xfrm>
            <a:off x="4937275" y="187025"/>
            <a:ext cx="3837000" cy="27345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ru" sz="4200">
                <a:latin typeface="Oswald"/>
                <a:ea typeface="Oswald"/>
                <a:cs typeface="Oswald"/>
                <a:sym typeface="Oswald"/>
              </a:rPr>
              <a:t>Стать</a:t>
            </a:r>
            <a:endParaRPr sz="4200">
              <a:latin typeface="Oswald"/>
              <a:ea typeface="Oswald"/>
              <a:cs typeface="Oswald"/>
              <a:sym typeface="Oswald"/>
            </a:endParaRPr>
          </a:p>
        </p:txBody>
      </p:sp>
      <p:sp>
        <p:nvSpPr>
          <p:cNvPr id="80" name="Google Shape;80;p16"/>
          <p:cNvSpPr txBox="1">
            <a:spLocks noGrp="1"/>
          </p:cNvSpPr>
          <p:nvPr>
            <p:ph type="subTitle" idx="1"/>
          </p:nvPr>
        </p:nvSpPr>
        <p:spPr>
          <a:xfrm>
            <a:off x="346075" y="256295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b="1">
                <a:latin typeface="Georgia"/>
                <a:ea typeface="Georgia"/>
                <a:cs typeface="Georgia"/>
                <a:sym typeface="Georgia"/>
              </a:rPr>
              <a:t>соціальне очікування від представників кожної статі</a:t>
            </a:r>
            <a:endParaRPr b="1">
              <a:latin typeface="Georgia"/>
              <a:ea typeface="Georgia"/>
              <a:cs typeface="Georgia"/>
              <a:sym typeface="Georgia"/>
            </a:endParaRPr>
          </a:p>
        </p:txBody>
      </p:sp>
      <p:sp>
        <p:nvSpPr>
          <p:cNvPr id="81" name="Google Shape;81;p16"/>
          <p:cNvSpPr txBox="1"/>
          <p:nvPr/>
        </p:nvSpPr>
        <p:spPr>
          <a:xfrm>
            <a:off x="5156925" y="3075350"/>
            <a:ext cx="3424500" cy="106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82" name="Google Shape;82;p16"/>
          <p:cNvSpPr txBox="1"/>
          <p:nvPr/>
        </p:nvSpPr>
        <p:spPr>
          <a:xfrm>
            <a:off x="5009175" y="2335250"/>
            <a:ext cx="37200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анатомо-фізичні особливості людей, на основі яких людські істоти розрізняються як чоловіки та жінки</a:t>
            </a:r>
            <a:endParaRPr sz="2100" b="1">
              <a:latin typeface="Georgia"/>
              <a:ea typeface="Georgia"/>
              <a:cs typeface="Georgia"/>
              <a:sym typeface="Georgia"/>
            </a:endParaRPr>
          </a:p>
        </p:txBody>
      </p:sp>
      <p:cxnSp>
        <p:nvCxnSpPr>
          <p:cNvPr id="83" name="Google Shape;83;p16"/>
          <p:cNvCxnSpPr/>
          <p:nvPr/>
        </p:nvCxnSpPr>
        <p:spPr>
          <a:xfrm>
            <a:off x="4579450" y="0"/>
            <a:ext cx="27000" cy="51435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65500" y="557925"/>
            <a:ext cx="4045200" cy="145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a:t> Гендерна ідентичність</a:t>
            </a:r>
            <a:endParaRPr/>
          </a:p>
        </p:txBody>
      </p:sp>
      <p:sp>
        <p:nvSpPr>
          <p:cNvPr id="89" name="Google Shape;89;p17"/>
          <p:cNvSpPr txBox="1">
            <a:spLocks noGrp="1"/>
          </p:cNvSpPr>
          <p:nvPr>
            <p:ph type="body" idx="2"/>
          </p:nvPr>
        </p:nvSpPr>
        <p:spPr>
          <a:xfrm>
            <a:off x="4937275" y="187025"/>
            <a:ext cx="3837000" cy="23109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ru" sz="3700">
                <a:latin typeface="Oswald"/>
                <a:ea typeface="Oswald"/>
                <a:cs typeface="Oswald"/>
                <a:sym typeface="Oswald"/>
              </a:rPr>
              <a:t> Статева ідентичність</a:t>
            </a:r>
            <a:endParaRPr sz="3700">
              <a:latin typeface="Oswald"/>
              <a:ea typeface="Oswald"/>
              <a:cs typeface="Oswald"/>
              <a:sym typeface="Oswald"/>
            </a:endParaRPr>
          </a:p>
        </p:txBody>
      </p:sp>
      <p:sp>
        <p:nvSpPr>
          <p:cNvPr id="90" name="Google Shape;90;p17"/>
          <p:cNvSpPr txBox="1">
            <a:spLocks noGrp="1"/>
          </p:cNvSpPr>
          <p:nvPr>
            <p:ph type="subTitle" idx="1"/>
          </p:nvPr>
        </p:nvSpPr>
        <p:spPr>
          <a:xfrm>
            <a:off x="346075" y="2562949"/>
            <a:ext cx="4045200" cy="22179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ru" b="1">
                <a:latin typeface="Georgia"/>
                <a:ea typeface="Georgia"/>
                <a:cs typeface="Georgia"/>
                <a:sym typeface="Georgia"/>
              </a:rPr>
              <a:t>переживання своєї відповідності гендерним ролям, тобто сукупності суспільних норм і стереотипів поведінки, характерних для представників певної статі</a:t>
            </a:r>
            <a:endParaRPr b="1">
              <a:latin typeface="Georgia"/>
              <a:ea typeface="Georgia"/>
              <a:cs typeface="Georgia"/>
              <a:sym typeface="Georgia"/>
            </a:endParaRPr>
          </a:p>
        </p:txBody>
      </p:sp>
      <p:sp>
        <p:nvSpPr>
          <p:cNvPr id="91" name="Google Shape;91;p17"/>
          <p:cNvSpPr txBox="1"/>
          <p:nvPr/>
        </p:nvSpPr>
        <p:spPr>
          <a:xfrm>
            <a:off x="5156925" y="3075350"/>
            <a:ext cx="34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92" name="Google Shape;92;p17"/>
          <p:cNvSpPr txBox="1"/>
          <p:nvPr/>
        </p:nvSpPr>
        <p:spPr>
          <a:xfrm>
            <a:off x="4995775" y="2698250"/>
            <a:ext cx="37200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усвідомлення себе представником тієї чи іншої статі</a:t>
            </a:r>
            <a:endParaRPr sz="2100" b="1">
              <a:latin typeface="Georgia"/>
              <a:ea typeface="Georgia"/>
              <a:cs typeface="Georgia"/>
              <a:sym typeface="Georgia"/>
            </a:endParaRPr>
          </a:p>
        </p:txBody>
      </p:sp>
      <p:cxnSp>
        <p:nvCxnSpPr>
          <p:cNvPr id="93" name="Google Shape;93;p17"/>
          <p:cNvCxnSpPr/>
          <p:nvPr/>
        </p:nvCxnSpPr>
        <p:spPr>
          <a:xfrm>
            <a:off x="4579450" y="0"/>
            <a:ext cx="27000" cy="51435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solidFill>
                  <a:srgbClr val="FFFFFF"/>
                </a:solidFill>
                <a:highlight>
                  <a:srgbClr val="000000"/>
                </a:highlight>
              </a:rPr>
              <a:t>Андрогінність - вищий рівень спорідненості рис маскулінності та фемінності, досягнутий однією особою</a:t>
            </a:r>
            <a:endParaRPr>
              <a:solidFill>
                <a:srgbClr val="000000"/>
              </a:solidFill>
              <a:highlight>
                <a:srgbClr val="CCCCCC"/>
              </a:highlight>
            </a:endParaRPr>
          </a:p>
        </p:txBody>
      </p:sp>
      <p:sp>
        <p:nvSpPr>
          <p:cNvPr id="99" name="Google Shape;99;p18"/>
          <p:cNvSpPr txBox="1">
            <a:spLocks noGrp="1"/>
          </p:cNvSpPr>
          <p:nvPr>
            <p:ph type="body" idx="1"/>
          </p:nvPr>
        </p:nvSpPr>
        <p:spPr>
          <a:xfrm>
            <a:off x="464917" y="1624950"/>
            <a:ext cx="3999900" cy="2943900"/>
          </a:xfrm>
          <a:prstGeom prst="rect">
            <a:avLst/>
          </a:prstGeom>
          <a:solidFill>
            <a:schemeClr val="dk1"/>
          </a:solidFill>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ru" sz="2100" b="1" i="1">
                <a:solidFill>
                  <a:srgbClr val="000000"/>
                </a:solidFill>
                <a:latin typeface="Georgia"/>
                <a:ea typeface="Georgia"/>
                <a:cs typeface="Georgia"/>
                <a:sym typeface="Georgia"/>
              </a:rPr>
              <a:t>Маскулінність - </a:t>
            </a:r>
            <a:r>
              <a:rPr lang="ru" sz="2100" i="1">
                <a:solidFill>
                  <a:srgbClr val="000000"/>
                </a:solidFill>
                <a:latin typeface="Georgia"/>
                <a:ea typeface="Georgia"/>
                <a:cs typeface="Georgia"/>
                <a:sym typeface="Georgia"/>
              </a:rPr>
              <a:t>психологічні характеристики, пов’язані з чоловічою статтю, історично сформовані особливостями культури певного суспільного середовища.</a:t>
            </a:r>
            <a:endParaRPr sz="2100" i="1">
              <a:solidFill>
                <a:srgbClr val="000000"/>
              </a:solidFill>
              <a:latin typeface="Georgia"/>
              <a:ea typeface="Georgia"/>
              <a:cs typeface="Georgia"/>
              <a:sym typeface="Georgia"/>
            </a:endParaRPr>
          </a:p>
        </p:txBody>
      </p:sp>
      <p:sp>
        <p:nvSpPr>
          <p:cNvPr id="100" name="Google Shape;100;p18"/>
          <p:cNvSpPr txBox="1">
            <a:spLocks noGrp="1"/>
          </p:cNvSpPr>
          <p:nvPr>
            <p:ph type="body" idx="2"/>
          </p:nvPr>
        </p:nvSpPr>
        <p:spPr>
          <a:xfrm>
            <a:off x="4832395" y="1624956"/>
            <a:ext cx="3999900" cy="29439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1200"/>
              </a:spcAft>
              <a:buNone/>
            </a:pPr>
            <a:r>
              <a:rPr lang="ru" sz="2100" b="1" i="1">
                <a:latin typeface="Georgia"/>
                <a:ea typeface="Georgia"/>
                <a:cs typeface="Georgia"/>
                <a:sym typeface="Georgia"/>
              </a:rPr>
              <a:t>Фемінність - </a:t>
            </a:r>
            <a:r>
              <a:rPr lang="ru" sz="2100" i="1">
                <a:latin typeface="Georgia"/>
                <a:ea typeface="Georgia"/>
                <a:cs typeface="Georgia"/>
                <a:sym typeface="Georgia"/>
              </a:rPr>
              <a:t>психологічні характеристики, пов’язані з жіночою статтю, історично сформовані особливостями культури певного суспільного середовища.</a:t>
            </a:r>
            <a:endParaRPr sz="2100" i="1">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19"/>
          <p:cNvSpPr/>
          <p:nvPr/>
        </p:nvSpPr>
        <p:spPr>
          <a:xfrm>
            <a:off x="711775" y="577475"/>
            <a:ext cx="7909800" cy="40290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360000" algn="l" rtl="0">
              <a:spcBef>
                <a:spcPts val="0"/>
              </a:spcBef>
              <a:spcAft>
                <a:spcPts val="0"/>
              </a:spcAft>
              <a:buNone/>
            </a:pPr>
            <a:endParaRPr sz="2000" i="1">
              <a:latin typeface="Georgia"/>
              <a:ea typeface="Georgia"/>
              <a:cs typeface="Georgia"/>
              <a:sym typeface="Georgia"/>
            </a:endParaRPr>
          </a:p>
          <a:p>
            <a:pPr marL="0" lvl="0" indent="360000" algn="l" rtl="0">
              <a:spcBef>
                <a:spcPts val="0"/>
              </a:spcBef>
              <a:spcAft>
                <a:spcPts val="0"/>
              </a:spcAft>
              <a:buNone/>
            </a:pPr>
            <a:endParaRPr sz="2000" i="1">
              <a:latin typeface="Georgia"/>
              <a:ea typeface="Georgia"/>
              <a:cs typeface="Georgia"/>
              <a:sym typeface="Georgia"/>
            </a:endParaRPr>
          </a:p>
          <a:p>
            <a:pPr marL="0" lvl="0" indent="360000" algn="l" rtl="0">
              <a:spcBef>
                <a:spcPts val="0"/>
              </a:spcBef>
              <a:spcAft>
                <a:spcPts val="0"/>
              </a:spcAft>
              <a:buNone/>
            </a:pPr>
            <a:r>
              <a:rPr lang="ru" sz="2000" i="1">
                <a:latin typeface="Georgia"/>
                <a:ea typeface="Georgia"/>
                <a:cs typeface="Georgia"/>
                <a:sym typeface="Georgia"/>
              </a:rPr>
              <a:t>Термін “</a:t>
            </a:r>
            <a:r>
              <a:rPr lang="ru" sz="2000" b="1" i="1">
                <a:latin typeface="Georgia"/>
                <a:ea typeface="Georgia"/>
                <a:cs typeface="Georgia"/>
                <a:sym typeface="Georgia"/>
              </a:rPr>
              <a:t>гендер</a:t>
            </a:r>
            <a:r>
              <a:rPr lang="ru" sz="2000" i="1">
                <a:latin typeface="Georgia"/>
                <a:ea typeface="Georgia"/>
                <a:cs typeface="Georgia"/>
                <a:sym typeface="Georgia"/>
              </a:rPr>
              <a:t>” виник наприкінці 1960-х років завдяки спробам подолати суперечності і знайти найбільш послідовніші інтерпретації норм культури.</a:t>
            </a:r>
            <a:endParaRPr sz="2000" i="1">
              <a:latin typeface="Georgia"/>
              <a:ea typeface="Georgia"/>
              <a:cs typeface="Georgia"/>
              <a:sym typeface="Georgia"/>
            </a:endParaRPr>
          </a:p>
          <a:p>
            <a:pPr marL="0" lvl="0" indent="0" algn="l" rtl="0">
              <a:spcBef>
                <a:spcPts val="0"/>
              </a:spcBef>
              <a:spcAft>
                <a:spcPts val="0"/>
              </a:spcAft>
              <a:buNone/>
            </a:pPr>
            <a:endParaRPr sz="2000" i="1">
              <a:latin typeface="Georgia"/>
              <a:ea typeface="Georgia"/>
              <a:cs typeface="Georgia"/>
              <a:sym typeface="Georgia"/>
            </a:endParaRPr>
          </a:p>
          <a:p>
            <a:pPr marL="0" lvl="0" indent="360000" algn="l" rtl="0">
              <a:spcBef>
                <a:spcPts val="0"/>
              </a:spcBef>
              <a:spcAft>
                <a:spcPts val="0"/>
              </a:spcAft>
              <a:buNone/>
            </a:pPr>
            <a:r>
              <a:rPr lang="ru" sz="2000" i="1">
                <a:latin typeface="Georgia"/>
                <a:ea typeface="Georgia"/>
                <a:cs typeface="Georgia"/>
                <a:sym typeface="Georgia"/>
              </a:rPr>
              <a:t>Розрізнення </a:t>
            </a:r>
            <a:r>
              <a:rPr lang="ru" sz="2000" b="1" i="1">
                <a:latin typeface="Georgia"/>
                <a:ea typeface="Georgia"/>
                <a:cs typeface="Georgia"/>
                <a:sym typeface="Georgia"/>
              </a:rPr>
              <a:t>статі і гендеру</a:t>
            </a:r>
            <a:r>
              <a:rPr lang="ru" sz="2000" i="1">
                <a:latin typeface="Georgia"/>
                <a:ea typeface="Georgia"/>
                <a:cs typeface="Georgia"/>
                <a:sym typeface="Georgia"/>
              </a:rPr>
              <a:t> означало перехід від традиції пояснювати культурну різницю між жінками і чоловіками біологічними чинниками до можливості пояснювати цю різницю соціальними і культурними чинниками.</a:t>
            </a:r>
            <a:endParaRPr sz="2000" i="1">
              <a:latin typeface="Georgia"/>
              <a:ea typeface="Georgia"/>
              <a:cs typeface="Georgia"/>
              <a:sym typeface="Georgia"/>
            </a:endParaRPr>
          </a:p>
          <a:p>
            <a:pPr marL="0" lvl="0" indent="360000" algn="l" rtl="0">
              <a:spcBef>
                <a:spcPts val="0"/>
              </a:spcBef>
              <a:spcAft>
                <a:spcPts val="0"/>
              </a:spcAft>
              <a:buNone/>
            </a:pPr>
            <a:endParaRPr sz="2000" i="1">
              <a:latin typeface="Georgia"/>
              <a:ea typeface="Georgia"/>
              <a:cs typeface="Georgia"/>
              <a:sym typeface="Georgia"/>
            </a:endParaRPr>
          </a:p>
          <a:p>
            <a:pPr marL="0" lvl="0" indent="360000" algn="l" rtl="0">
              <a:spcBef>
                <a:spcPts val="0"/>
              </a:spcBef>
              <a:spcAft>
                <a:spcPts val="0"/>
              </a:spcAft>
              <a:buNone/>
            </a:pPr>
            <a:r>
              <a:rPr lang="ru" sz="2000" i="1">
                <a:latin typeface="Georgia"/>
                <a:ea typeface="Georgia"/>
                <a:cs typeface="Georgia"/>
                <a:sym typeface="Georgia"/>
              </a:rPr>
              <a:t>Термін “</a:t>
            </a:r>
            <a:r>
              <a:rPr lang="ru" sz="2000" b="1" i="1">
                <a:latin typeface="Georgia"/>
                <a:ea typeface="Georgia"/>
                <a:cs typeface="Georgia"/>
                <a:sym typeface="Georgia"/>
              </a:rPr>
              <a:t>гендерна рівність</a:t>
            </a:r>
            <a:r>
              <a:rPr lang="ru" sz="2000" i="1">
                <a:latin typeface="Georgia"/>
                <a:ea typeface="Georgia"/>
                <a:cs typeface="Georgia"/>
                <a:sym typeface="Georgia"/>
              </a:rPr>
              <a:t>”  зафіксований у Законі України “Про забезпечення рівних прав і можливостей жінок і чоловіків” від 08.09.2005 р.</a:t>
            </a:r>
            <a:endParaRPr sz="2000" i="1">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9"/>
        <p:cNvGrpSpPr/>
        <p:nvPr/>
      </p:nvGrpSpPr>
      <p:grpSpPr>
        <a:xfrm>
          <a:off x="0" y="0"/>
          <a:ext cx="0" cy="0"/>
          <a:chOff x="0" y="0"/>
          <a:chExt cx="0" cy="0"/>
        </a:xfrm>
      </p:grpSpPr>
      <p:sp>
        <p:nvSpPr>
          <p:cNvPr id="110" name="Google Shape;110;p20"/>
          <p:cNvSpPr/>
          <p:nvPr/>
        </p:nvSpPr>
        <p:spPr>
          <a:xfrm>
            <a:off x="778900" y="416325"/>
            <a:ext cx="7681800" cy="112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100" b="1">
                <a:latin typeface="Georgia"/>
                <a:ea typeface="Georgia"/>
                <a:cs typeface="Georgia"/>
                <a:sym typeface="Georgia"/>
              </a:rPr>
              <a:t>Гендер - </a:t>
            </a:r>
            <a:r>
              <a:rPr lang="ru" sz="2100">
                <a:latin typeface="Georgia"/>
                <a:ea typeface="Georgia"/>
                <a:cs typeface="Georgia"/>
                <a:sym typeface="Georgia"/>
              </a:rPr>
              <a:t>організована модель соціальних стосунків між чоловіками і жінками, що конструюється основними інститутами суспільства.</a:t>
            </a:r>
            <a:endParaRPr sz="2100">
              <a:latin typeface="Georgia"/>
              <a:ea typeface="Georgia"/>
              <a:cs typeface="Georgia"/>
              <a:sym typeface="Georgia"/>
            </a:endParaRPr>
          </a:p>
        </p:txBody>
      </p:sp>
      <p:sp>
        <p:nvSpPr>
          <p:cNvPr id="111" name="Google Shape;111;p20"/>
          <p:cNvSpPr txBox="1"/>
          <p:nvPr/>
        </p:nvSpPr>
        <p:spPr>
          <a:xfrm>
            <a:off x="3505100" y="1786125"/>
            <a:ext cx="4955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100" b="1">
                <a:latin typeface="Georgia"/>
                <a:ea typeface="Georgia"/>
                <a:cs typeface="Georgia"/>
                <a:sym typeface="Georgia"/>
              </a:rPr>
              <a:t>Гендерна соціалізація - </a:t>
            </a:r>
            <a:r>
              <a:rPr lang="ru" sz="2100">
                <a:latin typeface="Georgia"/>
                <a:ea typeface="Georgia"/>
                <a:cs typeface="Georgia"/>
                <a:sym typeface="Georgia"/>
              </a:rPr>
              <a:t>процес, в якому індивід вбирає в себе гендерні ідеали, гендерні ролі і ґендерно різні моделі поведінки, засвоєння соціальної ролі і ґендерно різні моделі поведінки, засвоєння соціальної ролі, визначеної для неї суспільством відповідно до її статі.</a:t>
            </a:r>
            <a:endParaRPr sz="2100">
              <a:latin typeface="Georgia"/>
              <a:ea typeface="Georgia"/>
              <a:cs typeface="Georgia"/>
              <a:sym typeface="Georgia"/>
            </a:endParaRPr>
          </a:p>
        </p:txBody>
      </p:sp>
      <p:pic>
        <p:nvPicPr>
          <p:cNvPr id="112" name="Google Shape;112;p20"/>
          <p:cNvPicPr preferRelativeResize="0"/>
          <p:nvPr/>
        </p:nvPicPr>
        <p:blipFill>
          <a:blip r:embed="rId3">
            <a:alphaModFix/>
          </a:blip>
          <a:stretch>
            <a:fillRect/>
          </a:stretch>
        </p:blipFill>
        <p:spPr>
          <a:xfrm>
            <a:off x="904450" y="2113350"/>
            <a:ext cx="2343150" cy="195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sp>
        <p:nvSpPr>
          <p:cNvPr id="117" name="Google Shape;117;p21"/>
          <p:cNvSpPr/>
          <p:nvPr/>
        </p:nvSpPr>
        <p:spPr>
          <a:xfrm>
            <a:off x="738625" y="738625"/>
            <a:ext cx="7722000" cy="36258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txBox="1"/>
          <p:nvPr/>
        </p:nvSpPr>
        <p:spPr>
          <a:xfrm>
            <a:off x="1369050" y="1128075"/>
            <a:ext cx="6405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100" b="1">
                <a:latin typeface="Georgia"/>
                <a:ea typeface="Georgia"/>
                <a:cs typeface="Georgia"/>
                <a:sym typeface="Georgia"/>
              </a:rPr>
              <a:t>ФАЗИ ГЕНДЕРНОЇ СОЦІАЛІЗАЦІЇ:</a:t>
            </a:r>
            <a:endParaRPr sz="2100" b="1">
              <a:latin typeface="Georgia"/>
              <a:ea typeface="Georgia"/>
              <a:cs typeface="Georgia"/>
              <a:sym typeface="Georgia"/>
            </a:endParaRPr>
          </a:p>
        </p:txBody>
      </p:sp>
      <p:sp>
        <p:nvSpPr>
          <p:cNvPr id="119" name="Google Shape;119;p21"/>
          <p:cNvSpPr txBox="1"/>
          <p:nvPr/>
        </p:nvSpPr>
        <p:spPr>
          <a:xfrm>
            <a:off x="1262375" y="1933850"/>
            <a:ext cx="64059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Georgia"/>
              <a:buChar char="❏"/>
            </a:pPr>
            <a:r>
              <a:rPr lang="ru" sz="2100" b="1">
                <a:latin typeface="Georgia"/>
                <a:ea typeface="Georgia"/>
                <a:cs typeface="Georgia"/>
                <a:sym typeface="Georgia"/>
              </a:rPr>
              <a:t>Адаптація</a:t>
            </a:r>
            <a:r>
              <a:rPr lang="ru" sz="2100">
                <a:latin typeface="Georgia"/>
                <a:ea typeface="Georgia"/>
                <a:cs typeface="Georgia"/>
                <a:sym typeface="Georgia"/>
              </a:rPr>
              <a:t> - зовнішнє пристосування гендерних відносин, норм і ролей</a:t>
            </a:r>
            <a:endParaRPr sz="2100">
              <a:latin typeface="Georgia"/>
              <a:ea typeface="Georgia"/>
              <a:cs typeface="Georgia"/>
              <a:sym typeface="Georgia"/>
            </a:endParaRPr>
          </a:p>
          <a:p>
            <a:pPr marL="457200" lvl="0" indent="-361950" algn="l" rtl="0">
              <a:spcBef>
                <a:spcPts val="0"/>
              </a:spcBef>
              <a:spcAft>
                <a:spcPts val="0"/>
              </a:spcAft>
              <a:buSzPts val="2100"/>
              <a:buFont typeface="Georgia"/>
              <a:buChar char="❏"/>
            </a:pPr>
            <a:r>
              <a:rPr lang="ru" sz="2100" b="1">
                <a:latin typeface="Georgia"/>
                <a:ea typeface="Georgia"/>
                <a:cs typeface="Georgia"/>
                <a:sym typeface="Georgia"/>
              </a:rPr>
              <a:t>Інтеріоризація</a:t>
            </a:r>
            <a:r>
              <a:rPr lang="ru" sz="2100">
                <a:latin typeface="Georgia"/>
                <a:ea typeface="Georgia"/>
                <a:cs typeface="Georgia"/>
                <a:sym typeface="Georgia"/>
              </a:rPr>
              <a:t> - сутнісне засвоєння чоловічих і жіночих ролей, гендерних відносин і цінностей.</a:t>
            </a:r>
            <a:endParaRPr sz="21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1604</Words>
  <Application>Microsoft Office PowerPoint</Application>
  <PresentationFormat>Екран (16:9)</PresentationFormat>
  <Paragraphs>122</Paragraphs>
  <Slides>32</Slides>
  <Notes>32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32</vt:i4>
      </vt:variant>
    </vt:vector>
  </HeadingPairs>
  <TitlesOfParts>
    <vt:vector size="38" baseType="lpstr">
      <vt:lpstr>Arial</vt:lpstr>
      <vt:lpstr>Playfair Display</vt:lpstr>
      <vt:lpstr>Oswald</vt:lpstr>
      <vt:lpstr>Montserrat</vt:lpstr>
      <vt:lpstr>Georgia</vt:lpstr>
      <vt:lpstr>Pop</vt:lpstr>
      <vt:lpstr>Гендерна соціологія</vt:lpstr>
      <vt:lpstr>Презентація PowerPoint</vt:lpstr>
      <vt:lpstr>Поняття “гендерна соціологія”</vt:lpstr>
      <vt:lpstr>Гендер</vt:lpstr>
      <vt:lpstr> Гендерна ідентичність</vt:lpstr>
      <vt:lpstr>Андрогінність - вищий рівень спорідненості рис маскулінності та фемінності, досягнутий однією особою</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Гендерна соціологія</dc:title>
  <dc:creator>Victoria</dc:creator>
  <cp:lastModifiedBy>User</cp:lastModifiedBy>
  <cp:revision>2</cp:revision>
  <dcterms:modified xsi:type="dcterms:W3CDTF">2024-05-12T18:51:23Z</dcterms:modified>
</cp:coreProperties>
</file>