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8229600" cx="14630400"/>
  <p:notesSz cx="8229600" cy="14630400"/>
  <p:embeddedFontLst>
    <p:embeddedFont>
      <p:font typeface="Quattrocento"/>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attrocen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05b0b9905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d05b0b9905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2d05b0b9905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05b0b990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d05b0b9905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2d05b0b9905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d05b0b9905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d05b0b9905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d05b0b9905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2d05b0b990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g2d05b0b990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g2d05b0b9905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sp>
        <p:nvSpPr>
          <p:cNvPr id="16" name="Google Shape;16;p3"/>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 name="Google Shape;18;p3"/>
          <p:cNvPicPr preferRelativeResize="0"/>
          <p:nvPr/>
        </p:nvPicPr>
        <p:blipFill rotWithShape="1">
          <a:blip r:embed="rId3">
            <a:alphaModFix/>
          </a:blip>
          <a:srcRect b="0" l="0" r="0" t="0"/>
          <a:stretch/>
        </p:blipFill>
        <p:spPr>
          <a:xfrm>
            <a:off x="9151620" y="0"/>
            <a:ext cx="5486400" cy="8229600"/>
          </a:xfrm>
          <a:prstGeom prst="rect">
            <a:avLst/>
          </a:prstGeom>
          <a:noFill/>
          <a:ln>
            <a:noFill/>
          </a:ln>
        </p:spPr>
      </p:pic>
      <p:sp>
        <p:nvSpPr>
          <p:cNvPr id="19" name="Google Shape;19;p3"/>
          <p:cNvSpPr/>
          <p:nvPr/>
        </p:nvSpPr>
        <p:spPr>
          <a:xfrm>
            <a:off x="833199" y="841772"/>
            <a:ext cx="7477601" cy="4791075"/>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FFD9BE"/>
              </a:buClr>
              <a:buSzPts val="6036"/>
              <a:buFont typeface="Quattrocento"/>
              <a:buNone/>
            </a:pPr>
            <a:r>
              <a:rPr b="0" i="0" lang="en-US" sz="4536" u="none" cap="none" strike="noStrike">
                <a:solidFill>
                  <a:srgbClr val="FFD9BE"/>
                </a:solidFill>
                <a:latin typeface="Quattrocento"/>
                <a:ea typeface="Quattrocento"/>
                <a:cs typeface="Quattrocento"/>
                <a:sym typeface="Quattrocento"/>
              </a:rPr>
              <a:t>Рентна плата за користування надрами для видобування корисних копалин</a:t>
            </a:r>
            <a:endParaRPr b="0" i="0" sz="4536" u="none" cap="none" strike="noStrike">
              <a:solidFill>
                <a:schemeClr val="dk1"/>
              </a:solidFill>
              <a:latin typeface="Calibri"/>
              <a:ea typeface="Calibri"/>
              <a:cs typeface="Calibri"/>
              <a:sym typeface="Calibri"/>
            </a:endParaRPr>
          </a:p>
        </p:txBody>
      </p:sp>
      <p:sp>
        <p:nvSpPr>
          <p:cNvPr id="20" name="Google Shape;20;p3"/>
          <p:cNvSpPr/>
          <p:nvPr/>
        </p:nvSpPr>
        <p:spPr>
          <a:xfrm>
            <a:off x="833200" y="4364015"/>
            <a:ext cx="7477500" cy="30237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F9EEE7"/>
              </a:buClr>
              <a:buSzPts val="1750"/>
              <a:buFont typeface="Quattrocento"/>
              <a:buNone/>
            </a:pPr>
            <a:r>
              <a:rPr b="0" i="0" lang="en-US" sz="2250" u="none" cap="none" strike="noStrike">
                <a:solidFill>
                  <a:srgbClr val="F9EEE7"/>
                </a:solidFill>
                <a:latin typeface="Quattrocento"/>
                <a:ea typeface="Quattrocento"/>
                <a:cs typeface="Quattrocento"/>
                <a:sym typeface="Quattrocento"/>
              </a:rPr>
              <a:t>Рентна плата є механізмом, що забезпечує справедливу компенсацію держави за використання її природних ресурсів. Ця плата застосовується до видобутку корисних копалин, таких як нафта, газ, вугілля, руди, та інших мінеральних ресурсів.</a:t>
            </a:r>
            <a:endParaRPr b="0" i="0" sz="225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2"/>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2"/>
          <p:cNvSpPr/>
          <p:nvPr/>
        </p:nvSpPr>
        <p:spPr>
          <a:xfrm>
            <a:off x="0" y="-150"/>
            <a:ext cx="14630400" cy="82299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
          <p:cNvSpPr/>
          <p:nvPr/>
        </p:nvSpPr>
        <p:spPr>
          <a:xfrm>
            <a:off x="1751250" y="509600"/>
            <a:ext cx="11127900" cy="2316000"/>
          </a:xfrm>
          <a:prstGeom prst="rect">
            <a:avLst/>
          </a:prstGeom>
          <a:noFill/>
          <a:ln>
            <a:noFill/>
          </a:ln>
        </p:spPr>
        <p:txBody>
          <a:bodyPr anchorCtr="0" anchor="t" bIns="45700" lIns="91425" spcFirstLastPara="1" rIns="91425" wrap="square" tIns="45700">
            <a:noAutofit/>
          </a:bodyPr>
          <a:lstStyle/>
          <a:p>
            <a:pPr indent="0" lvl="0" marL="0" marR="0" rtl="0" algn="ctr">
              <a:lnSpc>
                <a:spcPct val="125000"/>
              </a:lnSpc>
              <a:spcBef>
                <a:spcPts val="0"/>
              </a:spcBef>
              <a:spcAft>
                <a:spcPts val="0"/>
              </a:spcAft>
              <a:buClr>
                <a:srgbClr val="FFD9BE"/>
              </a:buClr>
              <a:buSzPts val="3648"/>
              <a:buFont typeface="Quattrocento"/>
              <a:buNone/>
            </a:pPr>
            <a:r>
              <a:rPr b="0" i="0" lang="en-US" sz="3648" u="none" cap="none" strike="noStrike">
                <a:solidFill>
                  <a:srgbClr val="FFD9BE"/>
                </a:solidFill>
                <a:latin typeface="Quattrocento"/>
                <a:ea typeface="Quattrocento"/>
                <a:cs typeface="Quattrocento"/>
                <a:sym typeface="Quattrocento"/>
              </a:rPr>
              <a:t>Контроль та відповідальність за сплату рентної плати за користування надрами для видобування корисних копалин</a:t>
            </a:r>
            <a:endParaRPr b="0" i="0" sz="3648" u="none" cap="none" strike="noStrike">
              <a:solidFill>
                <a:schemeClr val="dk1"/>
              </a:solidFill>
              <a:latin typeface="Calibri"/>
              <a:ea typeface="Calibri"/>
              <a:cs typeface="Calibri"/>
              <a:sym typeface="Calibri"/>
            </a:endParaRPr>
          </a:p>
        </p:txBody>
      </p:sp>
      <p:sp>
        <p:nvSpPr>
          <p:cNvPr id="133" name="Google Shape;133;p12"/>
          <p:cNvSpPr/>
          <p:nvPr/>
        </p:nvSpPr>
        <p:spPr>
          <a:xfrm>
            <a:off x="768205" y="3004013"/>
            <a:ext cx="3990600" cy="4617000"/>
          </a:xfrm>
          <a:prstGeom prst="roundRect">
            <a:avLst>
              <a:gd fmla="val 2107" name="adj"/>
            </a:avLst>
          </a:prstGeom>
          <a:solidFill>
            <a:srgbClr val="23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
          <p:cNvSpPr/>
          <p:nvPr/>
        </p:nvSpPr>
        <p:spPr>
          <a:xfrm>
            <a:off x="905597" y="3288750"/>
            <a:ext cx="4720200" cy="5790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FFD9BE"/>
              </a:buClr>
              <a:buSzPts val="1824"/>
              <a:buFont typeface="Quattrocento"/>
              <a:buNone/>
            </a:pPr>
            <a:r>
              <a:rPr b="0" i="0" lang="en-US" sz="2124" u="none" cap="none" strike="noStrike">
                <a:solidFill>
                  <a:srgbClr val="FFD9BE"/>
                </a:solidFill>
                <a:latin typeface="Quattrocento"/>
                <a:ea typeface="Quattrocento"/>
                <a:cs typeface="Quattrocento"/>
                <a:sym typeface="Quattrocento"/>
              </a:rPr>
              <a:t>Податковий контроль</a:t>
            </a:r>
            <a:endParaRPr b="0" i="0" sz="2124" u="none" cap="none" strike="noStrike">
              <a:solidFill>
                <a:schemeClr val="dk1"/>
              </a:solidFill>
              <a:latin typeface="Calibri"/>
              <a:ea typeface="Calibri"/>
              <a:cs typeface="Calibri"/>
              <a:sym typeface="Calibri"/>
            </a:endParaRPr>
          </a:p>
        </p:txBody>
      </p:sp>
      <p:sp>
        <p:nvSpPr>
          <p:cNvPr id="135" name="Google Shape;135;p12"/>
          <p:cNvSpPr/>
          <p:nvPr/>
        </p:nvSpPr>
        <p:spPr>
          <a:xfrm>
            <a:off x="905599" y="3830775"/>
            <a:ext cx="3609600" cy="3620100"/>
          </a:xfrm>
          <a:prstGeom prst="rect">
            <a:avLst/>
          </a:prstGeom>
          <a:noFill/>
          <a:ln>
            <a:noFill/>
          </a:ln>
        </p:spPr>
        <p:txBody>
          <a:bodyPr anchorCtr="0" anchor="t" bIns="45700" lIns="91425" spcFirstLastPara="1" rIns="91425" wrap="square" tIns="45700">
            <a:noAutofit/>
          </a:bodyPr>
          <a:lstStyle/>
          <a:p>
            <a:pPr indent="0" lvl="0" marL="0" marR="0" rtl="0" algn="l">
              <a:lnSpc>
                <a:spcPct val="160041"/>
              </a:lnSpc>
              <a:spcBef>
                <a:spcPts val="0"/>
              </a:spcBef>
              <a:spcAft>
                <a:spcPts val="0"/>
              </a:spcAft>
              <a:buClr>
                <a:srgbClr val="F9EEE7"/>
              </a:buClr>
              <a:buSzPts val="1459"/>
              <a:buFont typeface="Quattrocento"/>
              <a:buNone/>
            </a:pPr>
            <a:r>
              <a:rPr b="0" i="0" lang="en-US" sz="1959" u="none" cap="none" strike="noStrike">
                <a:solidFill>
                  <a:srgbClr val="F9EEE7"/>
                </a:solidFill>
                <a:latin typeface="Quattrocento"/>
                <a:ea typeface="Quattrocento"/>
                <a:cs typeface="Quattrocento"/>
                <a:sym typeface="Quattrocento"/>
              </a:rPr>
              <a:t>Рентна плата перевіряється податковими органами в рамках планових та позапланових перевірок платників податків. Особлива увага приділяється правильності обчислення та своєчасності сплати рентних платежів.</a:t>
            </a:r>
            <a:endParaRPr b="0" i="0" sz="1959" u="none" cap="none" strike="noStrike">
              <a:solidFill>
                <a:schemeClr val="dk1"/>
              </a:solidFill>
              <a:latin typeface="Calibri"/>
              <a:ea typeface="Calibri"/>
              <a:cs typeface="Calibri"/>
              <a:sym typeface="Calibri"/>
            </a:endParaRPr>
          </a:p>
        </p:txBody>
      </p:sp>
      <p:sp>
        <p:nvSpPr>
          <p:cNvPr id="136" name="Google Shape;136;p12"/>
          <p:cNvSpPr/>
          <p:nvPr/>
        </p:nvSpPr>
        <p:spPr>
          <a:xfrm>
            <a:off x="10115205" y="3004013"/>
            <a:ext cx="3990600" cy="4617000"/>
          </a:xfrm>
          <a:prstGeom prst="roundRect">
            <a:avLst>
              <a:gd fmla="val 2107" name="adj"/>
            </a:avLst>
          </a:prstGeom>
          <a:solidFill>
            <a:srgbClr val="23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2"/>
          <p:cNvSpPr/>
          <p:nvPr/>
        </p:nvSpPr>
        <p:spPr>
          <a:xfrm>
            <a:off x="5319905" y="3004025"/>
            <a:ext cx="3990600" cy="4617000"/>
          </a:xfrm>
          <a:prstGeom prst="roundRect">
            <a:avLst>
              <a:gd fmla="val 2107" name="adj"/>
            </a:avLst>
          </a:prstGeom>
          <a:solidFill>
            <a:srgbClr val="23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2"/>
          <p:cNvSpPr/>
          <p:nvPr/>
        </p:nvSpPr>
        <p:spPr>
          <a:xfrm>
            <a:off x="5473477" y="3830775"/>
            <a:ext cx="3609600" cy="3259800"/>
          </a:xfrm>
          <a:prstGeom prst="rect">
            <a:avLst/>
          </a:prstGeom>
          <a:noFill/>
          <a:ln>
            <a:noFill/>
          </a:ln>
        </p:spPr>
        <p:txBody>
          <a:bodyPr anchorCtr="0" anchor="t" bIns="45700" lIns="91425" spcFirstLastPara="1" rIns="91425" wrap="square" tIns="45700">
            <a:noAutofit/>
          </a:bodyPr>
          <a:lstStyle/>
          <a:p>
            <a:pPr indent="0" lvl="0" marL="0" marR="0" rtl="0" algn="l">
              <a:lnSpc>
                <a:spcPct val="160041"/>
              </a:lnSpc>
              <a:spcBef>
                <a:spcPts val="0"/>
              </a:spcBef>
              <a:spcAft>
                <a:spcPts val="0"/>
              </a:spcAft>
              <a:buClr>
                <a:srgbClr val="F9EEE7"/>
              </a:buClr>
              <a:buSzPts val="1459"/>
              <a:buFont typeface="Quattrocento"/>
              <a:buNone/>
            </a:pPr>
            <a:r>
              <a:rPr b="0" i="0" lang="en-US" sz="2059" u="none" cap="none" strike="noStrike">
                <a:solidFill>
                  <a:srgbClr val="F9EEE7"/>
                </a:solidFill>
                <a:latin typeface="Quattrocento"/>
                <a:ea typeface="Quattrocento"/>
                <a:cs typeface="Quattrocento"/>
                <a:sym typeface="Quattrocento"/>
              </a:rPr>
              <a:t>Нагляд за дотриманням законодавства про надра здійснюють спеціально уповноважені органи державної влади, зокрема Державна служба геології та надр України.</a:t>
            </a:r>
            <a:endParaRPr b="0" i="0" sz="2059" u="none" cap="none" strike="noStrike">
              <a:solidFill>
                <a:schemeClr val="dk1"/>
              </a:solidFill>
              <a:latin typeface="Calibri"/>
              <a:ea typeface="Calibri"/>
              <a:cs typeface="Calibri"/>
              <a:sym typeface="Calibri"/>
            </a:endParaRPr>
          </a:p>
        </p:txBody>
      </p:sp>
      <p:sp>
        <p:nvSpPr>
          <p:cNvPr id="139" name="Google Shape;139;p12"/>
          <p:cNvSpPr/>
          <p:nvPr/>
        </p:nvSpPr>
        <p:spPr>
          <a:xfrm>
            <a:off x="5625800" y="3288750"/>
            <a:ext cx="3303600" cy="5790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FFD9BE"/>
              </a:buClr>
              <a:buSzPts val="1824"/>
              <a:buFont typeface="Quattrocento"/>
              <a:buNone/>
            </a:pPr>
            <a:r>
              <a:rPr b="0" i="0" lang="en-US" sz="2124" u="none" cap="none" strike="noStrike">
                <a:solidFill>
                  <a:srgbClr val="FFD9BE"/>
                </a:solidFill>
                <a:latin typeface="Quattrocento"/>
                <a:ea typeface="Quattrocento"/>
                <a:cs typeface="Quattrocento"/>
                <a:sym typeface="Quattrocento"/>
              </a:rPr>
              <a:t>Державний контроль</a:t>
            </a:r>
            <a:endParaRPr b="0" i="0" sz="2124" u="none" cap="none" strike="noStrike">
              <a:solidFill>
                <a:schemeClr val="dk1"/>
              </a:solidFill>
              <a:latin typeface="Calibri"/>
              <a:ea typeface="Calibri"/>
              <a:cs typeface="Calibri"/>
              <a:sym typeface="Calibri"/>
            </a:endParaRPr>
          </a:p>
        </p:txBody>
      </p:sp>
      <p:sp>
        <p:nvSpPr>
          <p:cNvPr id="140" name="Google Shape;140;p12"/>
          <p:cNvSpPr/>
          <p:nvPr/>
        </p:nvSpPr>
        <p:spPr>
          <a:xfrm>
            <a:off x="10409644" y="3288750"/>
            <a:ext cx="3421500" cy="5790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FFD9BE"/>
              </a:buClr>
              <a:buSzPts val="1824"/>
              <a:buFont typeface="Quattrocento"/>
              <a:buNone/>
            </a:pPr>
            <a:r>
              <a:rPr b="0" i="0" lang="en-US" sz="2124" u="none" cap="none" strike="noStrike">
                <a:solidFill>
                  <a:srgbClr val="FFD9BE"/>
                </a:solidFill>
                <a:latin typeface="Quattrocento"/>
                <a:ea typeface="Quattrocento"/>
                <a:cs typeface="Quattrocento"/>
                <a:sym typeface="Quattrocento"/>
              </a:rPr>
              <a:t>Юридична відповідальність</a:t>
            </a:r>
            <a:endParaRPr b="0" i="0" sz="2124" u="none" cap="none" strike="noStrike">
              <a:solidFill>
                <a:schemeClr val="dk1"/>
              </a:solidFill>
              <a:latin typeface="Calibri"/>
              <a:ea typeface="Calibri"/>
              <a:cs typeface="Calibri"/>
              <a:sym typeface="Calibri"/>
            </a:endParaRPr>
          </a:p>
        </p:txBody>
      </p:sp>
      <p:sp>
        <p:nvSpPr>
          <p:cNvPr id="141" name="Google Shape;141;p12"/>
          <p:cNvSpPr/>
          <p:nvPr/>
        </p:nvSpPr>
        <p:spPr>
          <a:xfrm>
            <a:off x="10312993" y="3830775"/>
            <a:ext cx="3609600" cy="3387900"/>
          </a:xfrm>
          <a:prstGeom prst="rect">
            <a:avLst/>
          </a:prstGeom>
          <a:noFill/>
          <a:ln>
            <a:noFill/>
          </a:ln>
        </p:spPr>
        <p:txBody>
          <a:bodyPr anchorCtr="0" anchor="t" bIns="45700" lIns="91425" spcFirstLastPara="1" rIns="91425" wrap="square" tIns="45700">
            <a:noAutofit/>
          </a:bodyPr>
          <a:lstStyle/>
          <a:p>
            <a:pPr indent="0" lvl="0" marL="0" marR="0" rtl="0" algn="l">
              <a:lnSpc>
                <a:spcPct val="160041"/>
              </a:lnSpc>
              <a:spcBef>
                <a:spcPts val="0"/>
              </a:spcBef>
              <a:spcAft>
                <a:spcPts val="0"/>
              </a:spcAft>
              <a:buClr>
                <a:srgbClr val="F9EEE7"/>
              </a:buClr>
              <a:buSzPts val="1459"/>
              <a:buFont typeface="Quattrocento"/>
              <a:buNone/>
            </a:pPr>
            <a:r>
              <a:rPr b="0" i="0" lang="en-US" sz="1900" u="none" cap="none" strike="noStrike">
                <a:solidFill>
                  <a:srgbClr val="F9EEE7"/>
                </a:solidFill>
                <a:latin typeface="Quattrocento"/>
                <a:ea typeface="Quattrocento"/>
                <a:cs typeface="Quattrocento"/>
                <a:sym typeface="Quattrocento"/>
              </a:rPr>
              <a:t>За несвоєчасну або неповну сплату рентної плати передбачена фінансова відповідальність у вигляді штрафів та пені. У разі грубих порушень можливе притягнення до адміністративної чи навіть кримінальної відповідальності.</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148" name="Google Shape;148;p13"/>
          <p:cNvSpPr/>
          <p:nvPr/>
        </p:nvSpPr>
        <p:spPr>
          <a:xfrm>
            <a:off x="0" y="0"/>
            <a:ext cx="14630400" cy="8367355"/>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149" name="Google Shape;149;p13"/>
          <p:cNvSpPr/>
          <p:nvPr/>
        </p:nvSpPr>
        <p:spPr>
          <a:xfrm>
            <a:off x="682074" y="427675"/>
            <a:ext cx="13706700" cy="1944000"/>
          </a:xfrm>
          <a:prstGeom prst="rect">
            <a:avLst/>
          </a:prstGeom>
          <a:noFill/>
          <a:ln>
            <a:noFill/>
          </a:ln>
        </p:spPr>
        <p:txBody>
          <a:bodyPr anchorCtr="0" anchor="t" bIns="45700" lIns="91425" spcFirstLastPara="1" rIns="91425" wrap="square" tIns="45700">
            <a:noAutofit/>
          </a:bodyPr>
          <a:lstStyle/>
          <a:p>
            <a:pPr indent="0" lvl="0" marL="0" marR="0" rtl="0" algn="ctr">
              <a:lnSpc>
                <a:spcPct val="124983"/>
              </a:lnSpc>
              <a:spcBef>
                <a:spcPts val="0"/>
              </a:spcBef>
              <a:spcAft>
                <a:spcPts val="0"/>
              </a:spcAft>
              <a:buClr>
                <a:srgbClr val="FFD9BE"/>
              </a:buClr>
              <a:buSzPts val="3062"/>
              <a:buFont typeface="Quattrocento"/>
              <a:buNone/>
            </a:pPr>
            <a:r>
              <a:rPr b="0" i="0" lang="en-US" sz="3162" u="none" cap="none" strike="noStrike">
                <a:solidFill>
                  <a:srgbClr val="FFD9BE"/>
                </a:solidFill>
                <a:latin typeface="Quattrocento"/>
                <a:ea typeface="Quattrocento"/>
                <a:cs typeface="Quattrocento"/>
                <a:sym typeface="Quattrocento"/>
              </a:rPr>
              <a:t>Значення рентної плати за користування надрами для видобування корисних копалин для державного бюджету</a:t>
            </a:r>
            <a:endParaRPr b="0" i="0" sz="3162" u="none" cap="none" strike="noStrike">
              <a:solidFill>
                <a:schemeClr val="dk1"/>
              </a:solidFill>
              <a:latin typeface="Calibri"/>
              <a:ea typeface="Calibri"/>
              <a:cs typeface="Calibri"/>
              <a:sym typeface="Calibri"/>
            </a:endParaRPr>
          </a:p>
        </p:txBody>
      </p:sp>
      <p:sp>
        <p:nvSpPr>
          <p:cNvPr id="150" name="Google Shape;150;p13"/>
          <p:cNvSpPr/>
          <p:nvPr/>
        </p:nvSpPr>
        <p:spPr>
          <a:xfrm>
            <a:off x="461849" y="1660525"/>
            <a:ext cx="13706700" cy="9948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Рентна плата за користування надрами для видобування корисних копалин є важливим джерелом наповнення державного бюджету України. Ці кошти використовуються для фінансування програм розвитку регіонів, де здійснюється видобування корисних копалин, а також для підтримки інших державних потреб.</a:t>
            </a:r>
            <a:endParaRPr b="0" i="0" sz="2225" u="none" cap="none" strike="noStrike">
              <a:solidFill>
                <a:schemeClr val="dk1"/>
              </a:solidFill>
              <a:latin typeface="Calibri"/>
              <a:ea typeface="Calibri"/>
              <a:cs typeface="Calibri"/>
              <a:sym typeface="Calibri"/>
            </a:endParaRPr>
          </a:p>
        </p:txBody>
      </p:sp>
      <p:sp>
        <p:nvSpPr>
          <p:cNvPr id="151" name="Google Shape;151;p13"/>
          <p:cNvSpPr/>
          <p:nvPr/>
        </p:nvSpPr>
        <p:spPr>
          <a:xfrm>
            <a:off x="682074" y="3465500"/>
            <a:ext cx="4274700" cy="2487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Значення для бюджету</a:t>
            </a:r>
            <a:endParaRPr b="0" i="0" sz="2225" u="none" cap="none" strike="noStrike">
              <a:solidFill>
                <a:schemeClr val="dk1"/>
              </a:solidFill>
              <a:latin typeface="Calibri"/>
              <a:ea typeface="Calibri"/>
              <a:cs typeface="Calibri"/>
              <a:sym typeface="Calibri"/>
            </a:endParaRPr>
          </a:p>
        </p:txBody>
      </p:sp>
      <p:sp>
        <p:nvSpPr>
          <p:cNvPr id="152" name="Google Shape;152;p13"/>
          <p:cNvSpPr/>
          <p:nvPr/>
        </p:nvSpPr>
        <p:spPr>
          <a:xfrm>
            <a:off x="5072875" y="3465500"/>
            <a:ext cx="8990700" cy="12435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Рентна плата становить істотну частку доходів бюджету, забезпечуючи фінансування важливих інфраструктурних та соціальних проектів.</a:t>
            </a:r>
            <a:endParaRPr b="0" i="0" sz="2225" u="none" cap="none" strike="noStrike">
              <a:solidFill>
                <a:schemeClr val="dk1"/>
              </a:solidFill>
              <a:latin typeface="Calibri"/>
              <a:ea typeface="Calibri"/>
              <a:cs typeface="Calibri"/>
              <a:sym typeface="Calibri"/>
            </a:endParaRPr>
          </a:p>
        </p:txBody>
      </p:sp>
      <p:sp>
        <p:nvSpPr>
          <p:cNvPr id="153" name="Google Shape;153;p13"/>
          <p:cNvSpPr/>
          <p:nvPr/>
        </p:nvSpPr>
        <p:spPr>
          <a:xfrm>
            <a:off x="682074" y="4910800"/>
            <a:ext cx="3507900" cy="2487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Регіональний розвиток</a:t>
            </a:r>
            <a:endParaRPr b="0" i="0" sz="2225" u="none" cap="none" strike="noStrike">
              <a:solidFill>
                <a:schemeClr val="dk1"/>
              </a:solidFill>
              <a:latin typeface="Calibri"/>
              <a:ea typeface="Calibri"/>
              <a:cs typeface="Calibri"/>
              <a:sym typeface="Calibri"/>
            </a:endParaRPr>
          </a:p>
        </p:txBody>
      </p:sp>
      <p:sp>
        <p:nvSpPr>
          <p:cNvPr id="154" name="Google Shape;154;p13"/>
          <p:cNvSpPr/>
          <p:nvPr/>
        </p:nvSpPr>
        <p:spPr>
          <a:xfrm>
            <a:off x="5072875" y="4910800"/>
            <a:ext cx="8990700" cy="12435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Кошти від рентної плати спрямовуються на розвиток територій, де видобуваються корисні копалини, підтримуючи їх економічне та соціальне зростання.</a:t>
            </a:r>
            <a:endParaRPr b="0" i="0" sz="2225" u="none" cap="none" strike="noStrike">
              <a:solidFill>
                <a:schemeClr val="dk1"/>
              </a:solidFill>
              <a:latin typeface="Calibri"/>
              <a:ea typeface="Calibri"/>
              <a:cs typeface="Calibri"/>
              <a:sym typeface="Calibri"/>
            </a:endParaRPr>
          </a:p>
        </p:txBody>
      </p:sp>
      <p:sp>
        <p:nvSpPr>
          <p:cNvPr id="155" name="Google Shape;155;p13"/>
          <p:cNvSpPr/>
          <p:nvPr/>
        </p:nvSpPr>
        <p:spPr>
          <a:xfrm>
            <a:off x="682074" y="6604800"/>
            <a:ext cx="3507900" cy="2487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Стимулювання інвестицій</a:t>
            </a:r>
            <a:endParaRPr b="0" i="0" sz="2225" u="none" cap="none" strike="noStrike">
              <a:solidFill>
                <a:schemeClr val="dk1"/>
              </a:solidFill>
              <a:latin typeface="Calibri"/>
              <a:ea typeface="Calibri"/>
              <a:cs typeface="Calibri"/>
              <a:sym typeface="Calibri"/>
            </a:endParaRPr>
          </a:p>
        </p:txBody>
      </p:sp>
      <p:sp>
        <p:nvSpPr>
          <p:cNvPr id="156" name="Google Shape;156;p13"/>
          <p:cNvSpPr/>
          <p:nvPr/>
        </p:nvSpPr>
        <p:spPr>
          <a:xfrm>
            <a:off x="5072875" y="6604800"/>
            <a:ext cx="8990700" cy="9948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225"/>
              <a:buFont typeface="Quattrocento"/>
              <a:buNone/>
            </a:pPr>
            <a:r>
              <a:rPr b="0" i="0" lang="en-US" sz="2225" u="none" cap="none" strike="noStrike">
                <a:solidFill>
                  <a:srgbClr val="F9EEE7"/>
                </a:solidFill>
                <a:latin typeface="Quattrocento"/>
                <a:ea typeface="Quattrocento"/>
                <a:cs typeface="Quattrocento"/>
                <a:sym typeface="Quattrocento"/>
              </a:rPr>
              <a:t>Стабільний та прозорий механізм рентної плати створює сприятливі умови для залучення інвестицій у галузь видобування корисних копалин.</a:t>
            </a:r>
            <a:endParaRPr b="0" i="0" sz="2225"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268850" y="0"/>
            <a:ext cx="14027100" cy="803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225">
                <a:solidFill>
                  <a:srgbClr val="F9EEE7"/>
                </a:solidFill>
                <a:latin typeface="Quattrocento"/>
                <a:ea typeface="Quattrocento"/>
                <a:cs typeface="Quattrocento"/>
                <a:sym typeface="Quattrocento"/>
              </a:rPr>
              <a:t>Приклад</a:t>
            </a:r>
            <a:r>
              <a:rPr lang="en-US" sz="2225">
                <a:solidFill>
                  <a:srgbClr val="F9EEE7"/>
                </a:solidFill>
                <a:latin typeface="Quattrocento"/>
                <a:ea typeface="Quattrocento"/>
                <a:cs typeface="Quattrocento"/>
                <a:sym typeface="Quattrocento"/>
              </a:rPr>
              <a:t> розрахунку ренти за користування надрами (видобуток підземних вод). Нехай підприємство, що випускає яблучне пюре (соки) має такі дані за І квартал 2024 року: </a:t>
            </a:r>
            <a:endParaRPr sz="2225">
              <a:solidFill>
                <a:srgbClr val="F9EEE7"/>
              </a:solidFill>
              <a:latin typeface="Quattrocento"/>
              <a:ea typeface="Quattrocento"/>
              <a:cs typeface="Quattrocento"/>
              <a:sym typeface="Quattrocento"/>
            </a:endParaRPr>
          </a:p>
          <a:p>
            <a:pPr indent="-298450" lvl="0" marL="457200" rtl="0" algn="l">
              <a:lnSpc>
                <a:spcPct val="115000"/>
              </a:lnSpc>
              <a:spcBef>
                <a:spcPts val="1200"/>
              </a:spcBef>
              <a:spcAft>
                <a:spcPts val="0"/>
              </a:spcAft>
              <a:buSzPts val="1100"/>
              <a:buChar char="●"/>
            </a:pPr>
            <a:r>
              <a:rPr lang="en-US" sz="2225">
                <a:solidFill>
                  <a:srgbClr val="F9EEE7"/>
                </a:solidFill>
                <a:latin typeface="Quattrocento"/>
                <a:ea typeface="Quattrocento"/>
                <a:cs typeface="Quattrocento"/>
                <a:sym typeface="Quattrocento"/>
              </a:rPr>
              <a:t>вміст води в готовому продукті (яблучному пюре) – 60% (за даними технологічної картки), тобто для розрахунку – 0,6;</a:t>
            </a:r>
            <a:endParaRPr sz="2225">
              <a:solidFill>
                <a:srgbClr val="F9EEE7"/>
              </a:solidFill>
              <a:latin typeface="Quattrocento"/>
              <a:ea typeface="Quattrocento"/>
              <a:cs typeface="Quattrocento"/>
              <a:sym typeface="Quattrocento"/>
            </a:endParaRPr>
          </a:p>
          <a:p>
            <a:pPr indent="-298450" lvl="0" marL="457200" rtl="0" algn="l">
              <a:lnSpc>
                <a:spcPct val="115000"/>
              </a:lnSpc>
              <a:spcBef>
                <a:spcPts val="0"/>
              </a:spcBef>
              <a:spcAft>
                <a:spcPts val="0"/>
              </a:spcAft>
              <a:buSzPts val="1100"/>
              <a:buChar char="●"/>
            </a:pPr>
            <a:r>
              <a:rPr lang="en-US" sz="2225">
                <a:solidFill>
                  <a:srgbClr val="F9EEE7"/>
                </a:solidFill>
                <a:latin typeface="Quattrocento"/>
                <a:ea typeface="Quattrocento"/>
                <a:cs typeface="Quattrocento"/>
                <a:sym typeface="Quattrocento"/>
              </a:rPr>
              <a:t>питома вага вартості води в калькуляції одиниці продукту – 10% (за розрахунками на основі калькуляції), тобто для розрахунку – 0,1;</a:t>
            </a:r>
            <a:endParaRPr sz="2225">
              <a:solidFill>
                <a:srgbClr val="F9EEE7"/>
              </a:solidFill>
              <a:latin typeface="Quattrocento"/>
              <a:ea typeface="Quattrocento"/>
              <a:cs typeface="Quattrocento"/>
              <a:sym typeface="Quattrocento"/>
            </a:endParaRPr>
          </a:p>
          <a:p>
            <a:pPr indent="-298450" lvl="0" marL="457200" rtl="0" algn="l">
              <a:lnSpc>
                <a:spcPct val="115000"/>
              </a:lnSpc>
              <a:spcBef>
                <a:spcPts val="0"/>
              </a:spcBef>
              <a:spcAft>
                <a:spcPts val="0"/>
              </a:spcAft>
              <a:buSzPts val="1100"/>
              <a:buChar char="●"/>
            </a:pPr>
            <a:r>
              <a:rPr lang="en-US" sz="2225">
                <a:solidFill>
                  <a:srgbClr val="F9EEE7"/>
                </a:solidFill>
                <a:latin typeface="Quattrocento"/>
                <a:ea typeface="Quattrocento"/>
                <a:cs typeface="Quattrocento"/>
                <a:sym typeface="Quattrocento"/>
              </a:rPr>
              <a:t>1200000 грн – дохід від продажу 10000 л яблучного пюре за даними бухгалтерського обліку (без ПДВ);</a:t>
            </a:r>
            <a:endParaRPr sz="2225">
              <a:solidFill>
                <a:srgbClr val="F9EEE7"/>
              </a:solidFill>
              <a:latin typeface="Quattrocento"/>
              <a:ea typeface="Quattrocento"/>
              <a:cs typeface="Quattrocento"/>
              <a:sym typeface="Quattrocento"/>
            </a:endParaRPr>
          </a:p>
          <a:p>
            <a:pPr indent="-298450" lvl="0" marL="457200" rtl="0" algn="l">
              <a:lnSpc>
                <a:spcPct val="115000"/>
              </a:lnSpc>
              <a:spcBef>
                <a:spcPts val="0"/>
              </a:spcBef>
              <a:spcAft>
                <a:spcPts val="0"/>
              </a:spcAft>
              <a:buSzPts val="1100"/>
              <a:buChar char="●"/>
            </a:pPr>
            <a:r>
              <a:rPr lang="en-US" sz="2225">
                <a:solidFill>
                  <a:srgbClr val="F9EEE7"/>
                </a:solidFill>
                <a:latin typeface="Quattrocento"/>
                <a:ea typeface="Quattrocento"/>
                <a:cs typeface="Quattrocento"/>
                <a:sym typeface="Quattrocento"/>
              </a:rPr>
              <a:t>3000 грн – вартість бутелювання;</a:t>
            </a:r>
            <a:endParaRPr sz="2225">
              <a:solidFill>
                <a:srgbClr val="F9EEE7"/>
              </a:solidFill>
              <a:latin typeface="Quattrocento"/>
              <a:ea typeface="Quattrocento"/>
              <a:cs typeface="Quattrocento"/>
              <a:sym typeface="Quattrocento"/>
            </a:endParaRPr>
          </a:p>
          <a:p>
            <a:pPr indent="-298450" lvl="0" marL="457200" rtl="0" algn="l">
              <a:lnSpc>
                <a:spcPct val="115000"/>
              </a:lnSpc>
              <a:spcBef>
                <a:spcPts val="0"/>
              </a:spcBef>
              <a:spcAft>
                <a:spcPts val="0"/>
              </a:spcAft>
              <a:buSzPts val="1100"/>
              <a:buChar char="●"/>
            </a:pPr>
            <a:r>
              <a:rPr lang="en-US" sz="2225">
                <a:solidFill>
                  <a:srgbClr val="F9EEE7"/>
                </a:solidFill>
                <a:latin typeface="Quattrocento"/>
                <a:ea typeface="Quattrocento"/>
                <a:cs typeface="Quattrocento"/>
                <a:sym typeface="Quattrocento"/>
              </a:rPr>
              <a:t>13000 л – обсяг видобутої підземної води за показниками лічильника;</a:t>
            </a:r>
            <a:endParaRPr sz="2225">
              <a:solidFill>
                <a:srgbClr val="F9EEE7"/>
              </a:solidFill>
              <a:latin typeface="Quattrocento"/>
              <a:ea typeface="Quattrocento"/>
              <a:cs typeface="Quattrocento"/>
              <a:sym typeface="Quattrocento"/>
            </a:endParaRPr>
          </a:p>
          <a:p>
            <a:pPr indent="-298450" lvl="0" marL="457200" rtl="0" algn="l">
              <a:lnSpc>
                <a:spcPct val="115000"/>
              </a:lnSpc>
              <a:spcBef>
                <a:spcPts val="0"/>
              </a:spcBef>
              <a:spcAft>
                <a:spcPts val="0"/>
              </a:spcAft>
              <a:buSzPts val="1100"/>
              <a:buChar char="●"/>
            </a:pPr>
            <a:r>
              <a:rPr lang="en-US" sz="2225">
                <a:solidFill>
                  <a:srgbClr val="F9EEE7"/>
                </a:solidFill>
                <a:latin typeface="Quattrocento"/>
                <a:ea typeface="Quattrocento"/>
                <a:cs typeface="Quattrocento"/>
                <a:sym typeface="Quattrocento"/>
              </a:rPr>
              <a:t>16895 грн – сумарні витрати на видобування підземної води (матеріальні – 1000, на оплату праці – 13895, ремонт – 1500).</a:t>
            </a:r>
            <a:endParaRPr sz="22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None/>
            </a:pPr>
            <a:r>
              <a:rPr lang="en-US" sz="2225">
                <a:solidFill>
                  <a:srgbClr val="F9EEE7"/>
                </a:solidFill>
                <a:latin typeface="Quattrocento"/>
                <a:ea typeface="Quattrocento"/>
                <a:cs typeface="Quattrocento"/>
                <a:sym typeface="Quattrocento"/>
              </a:rPr>
              <a:t>Тоді розрахунок матиме вигляд:</a:t>
            </a:r>
            <a:endParaRPr sz="22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None/>
            </a:pPr>
            <a:r>
              <a:rPr lang="en-US" sz="2225">
                <a:solidFill>
                  <a:srgbClr val="F9EEE7"/>
                </a:solidFill>
                <a:latin typeface="Quattrocento"/>
                <a:ea typeface="Quattrocento"/>
                <a:cs typeface="Quattrocento"/>
                <a:sym typeface="Quattrocento"/>
              </a:rPr>
              <a:t>Фактична вартість у цінах продажу = </a:t>
            </a:r>
            <a:endParaRPr sz="22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None/>
            </a:pPr>
            <a:r>
              <a:rPr lang="en-US" sz="2225">
                <a:solidFill>
                  <a:srgbClr val="F9EEE7"/>
                </a:solidFill>
                <a:latin typeface="Quattrocento"/>
                <a:ea typeface="Quattrocento"/>
                <a:cs typeface="Quattrocento"/>
                <a:sym typeface="Quattrocento"/>
              </a:rPr>
              <a:t>Розрахункова вартість =  </a:t>
            </a:r>
            <a:endParaRPr sz="22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None/>
            </a:pPr>
            <a:r>
              <a:rPr lang="en-US" sz="2225">
                <a:solidFill>
                  <a:srgbClr val="F9EEE7"/>
                </a:solidFill>
                <a:latin typeface="Quattrocento"/>
                <a:ea typeface="Quattrocento"/>
                <a:cs typeface="Quattrocento"/>
                <a:sym typeface="Quattrocento"/>
              </a:rPr>
              <a:t>Так як фактична вартість у цінах продажу виявилась більшою, то саме її будемо використовувати у кінцевому розрахунку: </a:t>
            </a:r>
            <a:endParaRPr sz="2225">
              <a:solidFill>
                <a:srgbClr val="F9EEE7"/>
              </a:solidFill>
              <a:latin typeface="Quattrocento"/>
              <a:ea typeface="Quattrocento"/>
              <a:cs typeface="Quattrocento"/>
              <a:sym typeface="Quattrocento"/>
            </a:endParaRPr>
          </a:p>
          <a:p>
            <a:pPr indent="0" lvl="0" marL="0" marR="0" rtl="0" algn="l">
              <a:lnSpc>
                <a:spcPct val="160000"/>
              </a:lnSpc>
              <a:spcBef>
                <a:spcPts val="1200"/>
              </a:spcBef>
              <a:spcAft>
                <a:spcPts val="0"/>
              </a:spcAft>
              <a:buNone/>
            </a:pPr>
            <a:r>
              <a:rPr lang="en-US" sz="2225">
                <a:solidFill>
                  <a:srgbClr val="F9EEE7"/>
                </a:solidFill>
                <a:latin typeface="Quattrocento"/>
                <a:ea typeface="Quattrocento"/>
                <a:cs typeface="Quattrocento"/>
                <a:sym typeface="Quattrocento"/>
              </a:rPr>
              <a:t>Рнадра =13000 × 1,95 ×1,0×0,05 = 1267,50 грy</a:t>
            </a:r>
            <a:endParaRPr sz="3050">
              <a:solidFill>
                <a:srgbClr val="F9EEE7"/>
              </a:solidFill>
              <a:latin typeface="Quattrocento"/>
              <a:ea typeface="Quattrocento"/>
              <a:cs typeface="Quattrocento"/>
              <a:sym typeface="Quattrocento"/>
            </a:endParaRPr>
          </a:p>
        </p:txBody>
      </p:sp>
      <p:pic>
        <p:nvPicPr>
          <p:cNvPr id="165" name="Google Shape;165;p14"/>
          <p:cNvPicPr preferRelativeResize="0"/>
          <p:nvPr/>
        </p:nvPicPr>
        <p:blipFill>
          <a:blip r:embed="rId3">
            <a:alphaModFix/>
          </a:blip>
          <a:stretch>
            <a:fillRect/>
          </a:stretch>
        </p:blipFill>
        <p:spPr>
          <a:xfrm>
            <a:off x="3629025" y="5624525"/>
            <a:ext cx="2999425" cy="508825"/>
          </a:xfrm>
          <a:prstGeom prst="rect">
            <a:avLst/>
          </a:prstGeom>
          <a:noFill/>
          <a:ln>
            <a:noFill/>
          </a:ln>
        </p:spPr>
      </p:pic>
      <p:pic>
        <p:nvPicPr>
          <p:cNvPr id="166" name="Google Shape;166;p14"/>
          <p:cNvPicPr preferRelativeResize="0"/>
          <p:nvPr/>
        </p:nvPicPr>
        <p:blipFill>
          <a:blip r:embed="rId3">
            <a:alphaModFix/>
          </a:blip>
          <a:stretch>
            <a:fillRect/>
          </a:stretch>
        </p:blipFill>
        <p:spPr>
          <a:xfrm>
            <a:off x="4948250" y="5014950"/>
            <a:ext cx="2999390" cy="508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15"/>
          <p:cNvPicPr preferRelativeResize="0"/>
          <p:nvPr/>
        </p:nvPicPr>
        <p:blipFill>
          <a:blip r:embed="rId3">
            <a:alphaModFix/>
          </a:blip>
          <a:stretch>
            <a:fillRect/>
          </a:stretch>
        </p:blipFill>
        <p:spPr>
          <a:xfrm>
            <a:off x="3716736" y="0"/>
            <a:ext cx="7196929" cy="8229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246700" y="136200"/>
            <a:ext cx="13859400" cy="7834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925">
                <a:solidFill>
                  <a:srgbClr val="F9EEE7"/>
                </a:solidFill>
                <a:latin typeface="Quattrocento"/>
                <a:ea typeface="Quattrocento"/>
                <a:cs typeface="Quattrocento"/>
                <a:sym typeface="Quattrocento"/>
              </a:rPr>
              <a:t>Приклад</a:t>
            </a:r>
            <a:r>
              <a:rPr lang="en-US" sz="1925">
                <a:solidFill>
                  <a:srgbClr val="F9EEE7"/>
                </a:solidFill>
                <a:latin typeface="Quattrocento"/>
                <a:ea typeface="Quattrocento"/>
                <a:cs typeface="Quattrocento"/>
                <a:sym typeface="Quattrocento"/>
              </a:rPr>
              <a:t> Гірничим підприємством (далі – Підприємство) за результатами господарської діяльності з добування корисних копалин у 4 кварталі 2022 року (далі – Попередній період) взято на облік 270,1 тонни енергетичного кам’яного вугілля марки Г(Г2)(0-200) (далі – Енергетичне вугілля).</a:t>
            </a:r>
            <a:endParaRPr sz="19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Податкові зобов’язання за Попередній період задекларовані із застосуванням обчисленої в порядку п. 252.16 ст. 252 Кодексу розрахункової вартості Енергетичне вугілля у якості бази оподаткування Рентою у розмірі 7 397,60 гривень за тонну, ставки 0,75 відсотка вартості енергетичного вугілля та коригуючого коефіцієнту 0,95. Сума (див. табл. 1 прикладу) своєчасно виконаних податкових зобов’язань Попереднього періоду склала:</a:t>
            </a:r>
            <a:endParaRPr sz="1925">
              <a:solidFill>
                <a:srgbClr val="F9EEE7"/>
              </a:solidFill>
              <a:latin typeface="Quattrocento"/>
              <a:ea typeface="Quattrocento"/>
              <a:cs typeface="Quattrocento"/>
              <a:sym typeface="Quattrocento"/>
            </a:endParaRPr>
          </a:p>
          <a:p>
            <a:pPr indent="0" lvl="0" marL="0" rtl="0" algn="ctr">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270,1 тонн × 7 397,60 грн/тонн × 0,75% ×0,95 = 14 236,40 гривень;</a:t>
            </a:r>
            <a:endParaRPr sz="19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За результатами господарської діяльності з добування корисних копалин у І кварталі 2023 року (далі – Поточний період) Підприємством взято на облік 1 800 тонни Енергетичного вугілля.</a:t>
            </a:r>
            <a:endParaRPr sz="19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За результатами господарської діяльності з первинної переробки Енергетичного вугілля добутого у Попередньому та Поточному періодах із 2 070,1 тонн добутого Енергетичного вугілля отримано Нову продукцію у формі вугільного концентрату Г(Г2)(3-6) у обсязі 1 830 тонн.</a:t>
            </a:r>
            <a:endParaRPr sz="19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Податкові зобов’язання з Ренти за видобутий вугільний концентрат Г(Г2)(3-6) обчислені за базою оподаткування Рентою у розмірі 14 201 гривень за тонну – фактичною ціною реалізації, у сумі 185 163,29 гривень (див. табл. 2 прикладу):</a:t>
            </a:r>
            <a:endParaRPr sz="1925">
              <a:solidFill>
                <a:srgbClr val="F9EEE7"/>
              </a:solidFill>
              <a:latin typeface="Quattrocento"/>
              <a:ea typeface="Quattrocento"/>
              <a:cs typeface="Quattrocento"/>
              <a:sym typeface="Quattrocento"/>
            </a:endParaRPr>
          </a:p>
          <a:p>
            <a:pPr indent="0" lvl="0" marL="0" rtl="0" algn="ctr">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1 830 тонн × 14 201 грн/тонн × 0, 75% × 0,95 = 185 163,29 гривень.</a:t>
            </a:r>
            <a:endParaRPr sz="1925">
              <a:solidFill>
                <a:srgbClr val="F9EEE7"/>
              </a:solidFill>
              <a:latin typeface="Quattrocento"/>
              <a:ea typeface="Quattrocento"/>
              <a:cs typeface="Quattrocento"/>
              <a:sym typeface="Quattrocento"/>
            </a:endParaRPr>
          </a:p>
          <a:p>
            <a:pPr indent="0" lvl="0" marL="0" rtl="0" algn="l">
              <a:lnSpc>
                <a:spcPct val="115000"/>
              </a:lnSpc>
              <a:spcBef>
                <a:spcPts val="1200"/>
              </a:spcBef>
              <a:spcAft>
                <a:spcPts val="0"/>
              </a:spcAft>
              <a:buClr>
                <a:schemeClr val="dk1"/>
              </a:buClr>
              <a:buSzPts val="1100"/>
              <a:buFont typeface="Arial"/>
              <a:buNone/>
            </a:pPr>
            <a:r>
              <a:rPr lang="en-US" sz="1925">
                <a:solidFill>
                  <a:srgbClr val="F9EEE7"/>
                </a:solidFill>
                <a:latin typeface="Quattrocento"/>
                <a:ea typeface="Quattrocento"/>
                <a:cs typeface="Quattrocento"/>
                <a:sym typeface="Quattrocento"/>
              </a:rPr>
              <a:t>Крім того, для забезпечення уточнення податкового зобов’язання з Ренти за задекларований у Попередньому періоді об’єкт оподаткування Рентою – вугілля, що за результатами підданя первинній переробці взято на облік як вугільний концентрат, складено окремий додаток із зменшенням суми виконаного за Попередній період податкового зобов’язання з Ренти</a:t>
            </a:r>
            <a:endParaRPr sz="800">
              <a:solidFill>
                <a:schemeClr val="dk1"/>
              </a:solidFill>
            </a:endParaRPr>
          </a:p>
          <a:p>
            <a:pPr indent="0" lvl="0" marL="0" rtl="0" algn="ctr">
              <a:lnSpc>
                <a:spcPct val="150000"/>
              </a:lnSpc>
              <a:spcBef>
                <a:spcPts val="1200"/>
              </a:spcBef>
              <a:spcAft>
                <a:spcPts val="1200"/>
              </a:spcAft>
              <a:buClr>
                <a:schemeClr val="dk1"/>
              </a:buClr>
              <a:buSzPts val="1100"/>
              <a:buFont typeface="Arial"/>
              <a:buNone/>
            </a:pPr>
            <a:r>
              <a:t/>
            </a:r>
            <a:endParaRPr sz="2750">
              <a:solidFill>
                <a:srgbClr val="F9EEE7"/>
              </a:solidFill>
              <a:latin typeface="Quattrocento"/>
              <a:ea typeface="Quattrocento"/>
              <a:cs typeface="Quattrocento"/>
              <a:sym typeface="Quattrocen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4"/>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457200" y="180725"/>
            <a:ext cx="14081700" cy="928500"/>
          </a:xfrm>
          <a:prstGeom prst="rect">
            <a:avLst/>
          </a:prstGeom>
          <a:noFill/>
          <a:ln>
            <a:noFill/>
          </a:ln>
        </p:spPr>
        <p:txBody>
          <a:bodyPr anchorCtr="0" anchor="t" bIns="45700" lIns="91425" spcFirstLastPara="1" rIns="91425" wrap="square" tIns="45700">
            <a:noAutofit/>
          </a:bodyPr>
          <a:lstStyle/>
          <a:p>
            <a:pPr indent="0" lvl="0" marL="0" marR="0" rtl="0" algn="ctr">
              <a:lnSpc>
                <a:spcPct val="125011"/>
              </a:lnSpc>
              <a:spcBef>
                <a:spcPts val="0"/>
              </a:spcBef>
              <a:spcAft>
                <a:spcPts val="0"/>
              </a:spcAft>
              <a:buClr>
                <a:srgbClr val="FFD9BE"/>
              </a:buClr>
              <a:buSzPts val="4374"/>
              <a:buFont typeface="Quattrocento"/>
              <a:buNone/>
            </a:pPr>
            <a:r>
              <a:rPr b="0" i="0" lang="en-US" sz="4374" u="none" cap="none" strike="noStrike">
                <a:solidFill>
                  <a:srgbClr val="FFD9BE"/>
                </a:solidFill>
                <a:latin typeface="Quattrocento"/>
                <a:ea typeface="Quattrocento"/>
                <a:cs typeface="Quattrocento"/>
                <a:sym typeface="Quattrocento"/>
              </a:rPr>
              <a:t>Визначення </a:t>
            </a:r>
            <a:endParaRPr b="0" i="0" sz="4374" u="none" cap="none" strike="noStrike">
              <a:solidFill>
                <a:schemeClr val="dk1"/>
              </a:solidFill>
              <a:latin typeface="Calibri"/>
              <a:ea typeface="Calibri"/>
              <a:cs typeface="Calibri"/>
              <a:sym typeface="Calibri"/>
            </a:endParaRPr>
          </a:p>
        </p:txBody>
      </p:sp>
      <p:sp>
        <p:nvSpPr>
          <p:cNvPr id="29" name="Google Shape;29;p4"/>
          <p:cNvSpPr/>
          <p:nvPr/>
        </p:nvSpPr>
        <p:spPr>
          <a:xfrm>
            <a:off x="524400" y="1248850"/>
            <a:ext cx="13581600" cy="4387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9EEE7"/>
              </a:buClr>
              <a:buSzPts val="1750"/>
              <a:buFont typeface="Quattrocento"/>
              <a:buNone/>
            </a:pPr>
            <a:r>
              <a:rPr b="0" i="0" lang="en-US" sz="2750" u="none" cap="none" strike="noStrike">
                <a:solidFill>
                  <a:srgbClr val="F9EEE7"/>
                </a:solidFill>
                <a:latin typeface="Quattrocento"/>
                <a:ea typeface="Quattrocento"/>
                <a:cs typeface="Quattrocento"/>
                <a:sym typeface="Quattrocento"/>
              </a:rPr>
              <a:t>Рентна плата за користування надрами для видобування корисних копалин - це обов'язковий платіж, який справляється з юридичних осіб та фізичних осіб-підприємців, що видобувають корисні копалини з надр на території України, на її континентальному шельфі або в межах виключної (морської) економічної зони України.</a:t>
            </a:r>
            <a:endParaRPr b="0" i="0" sz="2750" u="none" cap="none" strike="noStrike">
              <a:solidFill>
                <a:srgbClr val="F9EEE7"/>
              </a:solidFill>
              <a:latin typeface="Quattrocento"/>
              <a:ea typeface="Quattrocento"/>
              <a:cs typeface="Quattrocento"/>
              <a:sym typeface="Quattrocento"/>
            </a:endParaRPr>
          </a:p>
          <a:p>
            <a:pPr indent="0" lvl="0" marL="0" rtl="0" algn="l">
              <a:lnSpc>
                <a:spcPct val="150000"/>
              </a:lnSpc>
              <a:spcBef>
                <a:spcPts val="1200"/>
              </a:spcBef>
              <a:spcAft>
                <a:spcPts val="0"/>
              </a:spcAft>
              <a:buClr>
                <a:schemeClr val="dk1"/>
              </a:buClr>
              <a:buSzPts val="1100"/>
              <a:buFont typeface="Arial"/>
              <a:buNone/>
            </a:pPr>
            <a:r>
              <a:rPr lang="en-US" sz="2750">
                <a:solidFill>
                  <a:srgbClr val="F9EEE7"/>
                </a:solidFill>
                <a:latin typeface="Quattrocento"/>
                <a:ea typeface="Quattrocento"/>
                <a:cs typeface="Quattrocento"/>
                <a:sym typeface="Quattrocento"/>
              </a:rPr>
              <a:t>Вона представляє собою обов'язковий платіж, який повинні сплачувати всі суб'єкти господарювання, що здійснюють видобування корисних копалин на території України. Ця плата спрямовується на покриття витрат, пов'язаних із наданням права на користування надрами, а також на забезпечення відновлення мінерально-сировинної бази країни та охорону навколишнього середовища.</a:t>
            </a:r>
            <a:endParaRPr sz="2550">
              <a:solidFill>
                <a:srgbClr val="F9EEE7"/>
              </a:solidFill>
              <a:latin typeface="Quattrocento"/>
              <a:ea typeface="Quattrocento"/>
              <a:cs typeface="Quattrocento"/>
              <a:sym typeface="Quattrocento"/>
            </a:endParaRPr>
          </a:p>
          <a:p>
            <a:pPr indent="0" lvl="0" marL="0" marR="0" rtl="0" algn="l">
              <a:lnSpc>
                <a:spcPct val="150000"/>
              </a:lnSpc>
              <a:spcBef>
                <a:spcPts val="1200"/>
              </a:spcBef>
              <a:spcAft>
                <a:spcPts val="0"/>
              </a:spcAft>
              <a:buClr>
                <a:srgbClr val="F9EEE7"/>
              </a:buClr>
              <a:buSzPts val="1750"/>
              <a:buFont typeface="Quattrocento"/>
              <a:buNone/>
            </a:pPr>
            <a:r>
              <a:t/>
            </a:r>
            <a:endParaRPr sz="2550">
              <a:solidFill>
                <a:srgbClr val="F9EEE7"/>
              </a:solidFill>
              <a:latin typeface="Quattrocento"/>
              <a:ea typeface="Quattrocento"/>
              <a:cs typeface="Quattrocento"/>
              <a:sym typeface="Quattrocen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5"/>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524400" y="1685700"/>
            <a:ext cx="13581600" cy="4858200"/>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1200"/>
              </a:spcBef>
              <a:spcAft>
                <a:spcPts val="1200"/>
              </a:spcAft>
              <a:buClr>
                <a:schemeClr val="dk1"/>
              </a:buClr>
              <a:buSzPts val="1100"/>
              <a:buFont typeface="Arial"/>
              <a:buNone/>
            </a:pPr>
            <a:r>
              <a:rPr lang="en-US" sz="3050">
                <a:solidFill>
                  <a:srgbClr val="F9EEE7"/>
                </a:solidFill>
                <a:latin typeface="Quattrocento"/>
                <a:ea typeface="Quattrocento"/>
                <a:cs typeface="Quattrocento"/>
                <a:sym typeface="Quattrocento"/>
              </a:rPr>
              <a:t>Розмір рентної плати визначається відповідно до законодавства України і залежить від виду корисної копалини, обсягів її видобутку, методів та умов видобування. Вона є важливим інструментом регулювання видобувної діяльності, стимулюючи раціональне та екологічно безпечне використання надр. Надходження від рентної плати становлять вагому частку доходів державного та місцевих бюджетів, що дає можливість для фінансування соціально-економічних програм та розвитку регіонів.</a:t>
            </a:r>
            <a:endParaRPr sz="3050">
              <a:solidFill>
                <a:srgbClr val="F9EEE7"/>
              </a:solidFill>
              <a:latin typeface="Quattrocento"/>
              <a:ea typeface="Quattrocento"/>
              <a:cs typeface="Quattrocento"/>
              <a:sym typeface="Quattrocen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6"/>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50">
              <a:solidFill>
                <a:srgbClr val="F9EEE7"/>
              </a:solidFill>
              <a:latin typeface="Quattrocento"/>
              <a:ea typeface="Quattrocento"/>
              <a:cs typeface="Quattrocento"/>
              <a:sym typeface="Quattrocento"/>
            </a:endParaRPr>
          </a:p>
        </p:txBody>
      </p:sp>
      <p:sp>
        <p:nvSpPr>
          <p:cNvPr id="44" name="Google Shape;44;p6"/>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sz="1750">
              <a:solidFill>
                <a:srgbClr val="F9EEE7"/>
              </a:solidFill>
              <a:latin typeface="Quattrocento"/>
              <a:ea typeface="Quattrocento"/>
              <a:cs typeface="Quattrocento"/>
              <a:sym typeface="Quattrocento"/>
            </a:endParaRPr>
          </a:p>
        </p:txBody>
      </p:sp>
      <p:sp>
        <p:nvSpPr>
          <p:cNvPr id="45" name="Google Shape;45;p6"/>
          <p:cNvSpPr/>
          <p:nvPr/>
        </p:nvSpPr>
        <p:spPr>
          <a:xfrm>
            <a:off x="375750" y="0"/>
            <a:ext cx="13878900" cy="1866900"/>
          </a:xfrm>
          <a:prstGeom prst="rect">
            <a:avLst/>
          </a:prstGeom>
          <a:noFill/>
          <a:ln>
            <a:noFill/>
          </a:ln>
        </p:spPr>
        <p:txBody>
          <a:bodyPr anchorCtr="0" anchor="t" bIns="45700" lIns="91425" spcFirstLastPara="1" rIns="91425" wrap="square" tIns="45700">
            <a:noAutofit/>
          </a:bodyPr>
          <a:lstStyle/>
          <a:p>
            <a:pPr indent="0" lvl="0" marL="0" marR="0" rtl="0" algn="ctr">
              <a:lnSpc>
                <a:spcPct val="125011"/>
              </a:lnSpc>
              <a:spcBef>
                <a:spcPts val="0"/>
              </a:spcBef>
              <a:spcAft>
                <a:spcPts val="0"/>
              </a:spcAft>
              <a:buClr>
                <a:srgbClr val="FFD9BE"/>
              </a:buClr>
              <a:buSzPts val="4374"/>
              <a:buFont typeface="Quattrocento"/>
              <a:buNone/>
            </a:pPr>
            <a:r>
              <a:rPr b="0" i="0" lang="en-US" sz="4274" u="none" cap="none" strike="noStrike">
                <a:solidFill>
                  <a:srgbClr val="FFD9BE"/>
                </a:solidFill>
                <a:latin typeface="Quattrocento"/>
                <a:ea typeface="Quattrocento"/>
                <a:cs typeface="Quattrocento"/>
                <a:sym typeface="Quattrocento"/>
              </a:rPr>
              <a:t>Нормативно-правове регулювання рентної плати за користування надрами для видобування корисних копалин</a:t>
            </a:r>
            <a:endParaRPr b="0" i="0" sz="4274" u="none" cap="none" strike="noStrike">
              <a:solidFill>
                <a:schemeClr val="dk1"/>
              </a:solidFill>
              <a:latin typeface="Calibri"/>
              <a:ea typeface="Calibri"/>
              <a:cs typeface="Calibri"/>
              <a:sym typeface="Calibri"/>
            </a:endParaRPr>
          </a:p>
        </p:txBody>
      </p:sp>
      <p:sp>
        <p:nvSpPr>
          <p:cNvPr id="46" name="Google Shape;46;p6"/>
          <p:cNvSpPr/>
          <p:nvPr/>
        </p:nvSpPr>
        <p:spPr>
          <a:xfrm>
            <a:off x="375750" y="1866900"/>
            <a:ext cx="13999500" cy="5491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rPr lang="en-US" sz="1850">
                <a:solidFill>
                  <a:srgbClr val="F9EEE7"/>
                </a:solidFill>
                <a:latin typeface="Quattrocento"/>
                <a:ea typeface="Quattrocento"/>
                <a:cs typeface="Quattrocento"/>
                <a:sym typeface="Quattrocento"/>
              </a:rPr>
              <a:t>Конституційна основа</a:t>
            </a:r>
            <a:endParaRPr sz="1850">
              <a:solidFill>
                <a:srgbClr val="F9EEE7"/>
              </a:solidFill>
              <a:latin typeface="Quattrocento"/>
              <a:ea typeface="Quattrocento"/>
              <a:cs typeface="Quattrocento"/>
              <a:sym typeface="Quattrocento"/>
            </a:endParaRPr>
          </a:p>
          <a:p>
            <a:pPr indent="0" lvl="0" marL="0" marR="0" rtl="0" algn="l">
              <a:lnSpc>
                <a:spcPct val="115000"/>
              </a:lnSpc>
              <a:spcBef>
                <a:spcPts val="1200"/>
              </a:spcBef>
              <a:spcAft>
                <a:spcPts val="0"/>
              </a:spcAft>
              <a:buClr>
                <a:schemeClr val="dk1"/>
              </a:buClr>
              <a:buSzPts val="1100"/>
              <a:buFont typeface="Arial"/>
              <a:buNone/>
            </a:pPr>
            <a:r>
              <a:rPr lang="en-US" sz="1850">
                <a:solidFill>
                  <a:srgbClr val="F9EEE7"/>
                </a:solidFill>
                <a:latin typeface="Quattrocento"/>
                <a:ea typeface="Quattrocento"/>
                <a:cs typeface="Quattrocento"/>
                <a:sym typeface="Quattrocento"/>
              </a:rPr>
              <a:t>Стаття 13 Конституції України закріплює, що земля, її надра, атмосферне повітря, водні та інші природні ресурси, які знаходяться в межах території України, природні ресурси її континентального шельфу, виключної (морської) економічної зони є об'єктами права власності Українського народу. Від імені Українського народу права власника здійснюють органи державної влади та органи місцевого самоврядування в межах, визначених Конституцією. Таким чином, Конституція України встановлює правову основу для запровадження рентної плати за користування надрами, як одного з інструментів реалізації права власності Українського народу на природні ресурси.</a:t>
            </a:r>
            <a:endParaRPr sz="1850">
              <a:solidFill>
                <a:srgbClr val="F9EEE7"/>
              </a:solidFill>
              <a:latin typeface="Quattrocento"/>
              <a:ea typeface="Quattrocento"/>
              <a:cs typeface="Quattrocento"/>
              <a:sym typeface="Quattrocento"/>
            </a:endParaRPr>
          </a:p>
          <a:p>
            <a:pPr indent="0" lvl="0" marL="0" marR="0" rtl="0" algn="l">
              <a:lnSpc>
                <a:spcPct val="115000"/>
              </a:lnSpc>
              <a:spcBef>
                <a:spcPts val="1200"/>
              </a:spcBef>
              <a:spcAft>
                <a:spcPts val="0"/>
              </a:spcAft>
              <a:buClr>
                <a:schemeClr val="dk1"/>
              </a:buClr>
              <a:buSzPts val="1100"/>
              <a:buFont typeface="Arial"/>
              <a:buNone/>
            </a:pPr>
            <a:r>
              <a:rPr lang="en-US" sz="1850">
                <a:solidFill>
                  <a:srgbClr val="F9EEE7"/>
                </a:solidFill>
                <a:latin typeface="Quattrocento"/>
                <a:ea typeface="Quattrocento"/>
                <a:cs typeface="Quattrocento"/>
                <a:sym typeface="Quattrocento"/>
              </a:rPr>
              <a:t>Законодавче регулювання</a:t>
            </a:r>
            <a:endParaRPr sz="1850">
              <a:solidFill>
                <a:srgbClr val="F9EEE7"/>
              </a:solidFill>
              <a:latin typeface="Quattrocento"/>
              <a:ea typeface="Quattrocento"/>
              <a:cs typeface="Quattrocento"/>
              <a:sym typeface="Quattrocento"/>
            </a:endParaRPr>
          </a:p>
          <a:p>
            <a:pPr indent="0" lvl="0" marL="0" marR="0" rtl="0" algn="l">
              <a:lnSpc>
                <a:spcPct val="115000"/>
              </a:lnSpc>
              <a:spcBef>
                <a:spcPts val="1200"/>
              </a:spcBef>
              <a:spcAft>
                <a:spcPts val="0"/>
              </a:spcAft>
              <a:buClr>
                <a:schemeClr val="dk1"/>
              </a:buClr>
              <a:buSzPts val="1100"/>
              <a:buFont typeface="Arial"/>
              <a:buNone/>
            </a:pPr>
            <a:r>
              <a:rPr lang="en-US" sz="1850">
                <a:solidFill>
                  <a:srgbClr val="F9EEE7"/>
                </a:solidFill>
                <a:latin typeface="Quattrocento"/>
                <a:ea typeface="Quattrocento"/>
                <a:cs typeface="Quattrocento"/>
                <a:sym typeface="Quattrocento"/>
              </a:rPr>
              <a:t>Основним законодавчим актом, який регулює рентну плату за користування надрами, є Податковий кодекс України. Зокрема, Розділ IX "Рентна плата" Податкового кодексу визначає платників, ставки, порядок обчислення та сплати, а також контроль і відповідальність за порушення у сфері рентної плати. Крім того, важливим є Кодекс України про надра, який встановлює правові, економічні та соціальні основи користування надрами в інтересах громадян України, суспільства і держави.</a:t>
            </a:r>
            <a:endParaRPr sz="1850">
              <a:solidFill>
                <a:srgbClr val="F9EEE7"/>
              </a:solidFill>
              <a:latin typeface="Quattrocento"/>
              <a:ea typeface="Quattrocento"/>
              <a:cs typeface="Quattrocento"/>
              <a:sym typeface="Quattrocento"/>
            </a:endParaRPr>
          </a:p>
          <a:p>
            <a:pPr indent="0" lvl="0" marL="0" marR="0" rtl="0" algn="l">
              <a:lnSpc>
                <a:spcPct val="115000"/>
              </a:lnSpc>
              <a:spcBef>
                <a:spcPts val="1200"/>
              </a:spcBef>
              <a:spcAft>
                <a:spcPts val="0"/>
              </a:spcAft>
              <a:buClr>
                <a:schemeClr val="dk1"/>
              </a:buClr>
              <a:buSzPts val="1100"/>
              <a:buFont typeface="Arial"/>
              <a:buNone/>
            </a:pPr>
            <a:r>
              <a:rPr lang="en-US" sz="1850">
                <a:solidFill>
                  <a:srgbClr val="F9EEE7"/>
                </a:solidFill>
                <a:latin typeface="Quattrocento"/>
                <a:ea typeface="Quattrocento"/>
                <a:cs typeface="Quattrocento"/>
                <a:sym typeface="Quattrocento"/>
              </a:rPr>
              <a:t>Міжнародні зобов'язання</a:t>
            </a:r>
            <a:endParaRPr sz="1850">
              <a:solidFill>
                <a:srgbClr val="F9EEE7"/>
              </a:solidFill>
              <a:latin typeface="Quattrocento"/>
              <a:ea typeface="Quattrocento"/>
              <a:cs typeface="Quattrocento"/>
              <a:sym typeface="Quattrocento"/>
            </a:endParaRPr>
          </a:p>
          <a:p>
            <a:pPr indent="0" lvl="0" marL="0" marR="0" rtl="0" algn="l">
              <a:lnSpc>
                <a:spcPct val="115000"/>
              </a:lnSpc>
              <a:spcBef>
                <a:spcPts val="1200"/>
              </a:spcBef>
              <a:spcAft>
                <a:spcPts val="1200"/>
              </a:spcAft>
              <a:buClr>
                <a:schemeClr val="dk1"/>
              </a:buClr>
              <a:buSzPts val="1100"/>
              <a:buFont typeface="Arial"/>
              <a:buNone/>
            </a:pPr>
            <a:r>
              <a:rPr lang="en-US" sz="1850">
                <a:solidFill>
                  <a:srgbClr val="F9EEE7"/>
                </a:solidFill>
                <a:latin typeface="Quattrocento"/>
                <a:ea typeface="Quattrocento"/>
                <a:cs typeface="Quattrocento"/>
                <a:sym typeface="Quattrocento"/>
              </a:rPr>
              <a:t>Україна, як учасниця міжнародних договорів, взяла на себе низку зобов'язань щодо регулювання використання природних ресурсів. Зокрема, Європейська хартія про місцеве самоврядування зобов'язує органи місцевого самоврядування мати власні фінансові ресурси, розмір яких вони можуть визначати в межах своїх повноважень. Рентна плата за використання природних ресурсів місцевого значення є одним з таких фінансових ресурсів громад.</a:t>
            </a:r>
            <a:endParaRPr sz="550">
              <a:solidFill>
                <a:srgbClr val="F9EEE7"/>
              </a:solidFill>
              <a:latin typeface="Quattrocento"/>
              <a:ea typeface="Quattrocento"/>
              <a:cs typeface="Quattrocento"/>
              <a:sym typeface="Quattrocen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7"/>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30350" y="-9287"/>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a:off x="178200" y="138675"/>
            <a:ext cx="14274000" cy="2083200"/>
          </a:xfrm>
          <a:prstGeom prst="rect">
            <a:avLst/>
          </a:prstGeom>
          <a:noFill/>
          <a:ln>
            <a:noFill/>
          </a:ln>
        </p:spPr>
        <p:txBody>
          <a:bodyPr anchorCtr="0" anchor="t" bIns="45700" lIns="91425" spcFirstLastPara="1" rIns="91425" wrap="square" tIns="45700">
            <a:noAutofit/>
          </a:bodyPr>
          <a:lstStyle/>
          <a:p>
            <a:pPr indent="0" lvl="0" marL="0" marR="0" rtl="0" algn="ctr">
              <a:lnSpc>
                <a:spcPct val="125011"/>
              </a:lnSpc>
              <a:spcBef>
                <a:spcPts val="0"/>
              </a:spcBef>
              <a:spcAft>
                <a:spcPts val="0"/>
              </a:spcAft>
              <a:buClr>
                <a:srgbClr val="FFD9BE"/>
              </a:buClr>
              <a:buSzPts val="4374"/>
              <a:buFont typeface="Quattrocento"/>
              <a:buNone/>
            </a:pPr>
            <a:r>
              <a:rPr b="0" i="0" lang="en-US" sz="4374" u="none" cap="none" strike="noStrike">
                <a:solidFill>
                  <a:srgbClr val="FFD9BE"/>
                </a:solidFill>
                <a:latin typeface="Quattrocento"/>
                <a:ea typeface="Quattrocento"/>
                <a:cs typeface="Quattrocento"/>
                <a:sym typeface="Quattrocento"/>
              </a:rPr>
              <a:t>Об'єкти оподаткування рентної плати за користування надрами для видобування корисних копалин</a:t>
            </a:r>
            <a:endParaRPr b="0" i="0" sz="4374" u="none" cap="none" strike="noStrike">
              <a:solidFill>
                <a:schemeClr val="dk1"/>
              </a:solidFill>
              <a:latin typeface="Calibri"/>
              <a:ea typeface="Calibri"/>
              <a:cs typeface="Calibri"/>
              <a:sym typeface="Calibri"/>
            </a:endParaRPr>
          </a:p>
        </p:txBody>
      </p:sp>
      <p:pic>
        <p:nvPicPr>
          <p:cNvPr descr="preencoded.png" id="55" name="Google Shape;55;p7"/>
          <p:cNvPicPr preferRelativeResize="0"/>
          <p:nvPr/>
        </p:nvPicPr>
        <p:blipFill rotWithShape="1">
          <a:blip r:embed="rId3">
            <a:alphaModFix/>
          </a:blip>
          <a:srcRect b="0" l="0" r="0" t="0"/>
          <a:stretch/>
        </p:blipFill>
        <p:spPr>
          <a:xfrm>
            <a:off x="178189" y="2221936"/>
            <a:ext cx="555427" cy="555427"/>
          </a:xfrm>
          <a:prstGeom prst="rect">
            <a:avLst/>
          </a:prstGeom>
          <a:noFill/>
          <a:ln>
            <a:noFill/>
          </a:ln>
        </p:spPr>
      </p:pic>
      <p:sp>
        <p:nvSpPr>
          <p:cNvPr id="56" name="Google Shape;56;p7"/>
          <p:cNvSpPr/>
          <p:nvPr/>
        </p:nvSpPr>
        <p:spPr>
          <a:xfrm>
            <a:off x="733614" y="2152395"/>
            <a:ext cx="3089100" cy="69450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FD9BE"/>
              </a:buClr>
              <a:buSzPts val="2187"/>
              <a:buFont typeface="Quattrocento"/>
              <a:buNone/>
            </a:pPr>
            <a:r>
              <a:rPr b="0" i="0" lang="en-US" sz="2187" u="none" cap="none" strike="noStrike">
                <a:solidFill>
                  <a:srgbClr val="FFD9BE"/>
                </a:solidFill>
                <a:latin typeface="Quattrocento"/>
                <a:ea typeface="Quattrocento"/>
                <a:cs typeface="Quattrocento"/>
                <a:sym typeface="Quattrocento"/>
              </a:rPr>
              <a:t>Видобуті корисні копалини</a:t>
            </a:r>
            <a:endParaRPr b="0" i="0" sz="2187" u="none" cap="none" strike="noStrike">
              <a:solidFill>
                <a:schemeClr val="dk1"/>
              </a:solidFill>
              <a:latin typeface="Calibri"/>
              <a:ea typeface="Calibri"/>
              <a:cs typeface="Calibri"/>
              <a:sym typeface="Calibri"/>
            </a:endParaRPr>
          </a:p>
        </p:txBody>
      </p:sp>
      <p:sp>
        <p:nvSpPr>
          <p:cNvPr id="57" name="Google Shape;57;p7"/>
          <p:cNvSpPr/>
          <p:nvPr/>
        </p:nvSpPr>
        <p:spPr>
          <a:xfrm>
            <a:off x="178203" y="3178701"/>
            <a:ext cx="3945000" cy="46956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F9EEE7"/>
              </a:buClr>
              <a:buSzPts val="1750"/>
              <a:buFont typeface="Quattrocento"/>
              <a:buNone/>
            </a:pPr>
            <a:r>
              <a:rPr b="0" i="0" lang="en-US" sz="2350" u="none" cap="none" strike="noStrike">
                <a:solidFill>
                  <a:srgbClr val="F9EEE7"/>
                </a:solidFill>
                <a:latin typeface="Quattrocento"/>
                <a:ea typeface="Quattrocento"/>
                <a:cs typeface="Quattrocento"/>
                <a:sym typeface="Quattrocento"/>
              </a:rPr>
              <a:t>Рентна плата справляється за видобування таких корисних копалин як нафта, природний газ, вугілля, руди чорних, кольорових, рідкісних і благородних металів, солі, інших корисних копалин.</a:t>
            </a:r>
            <a:endParaRPr b="0" i="0" sz="2350" u="none" cap="none" strike="noStrike">
              <a:solidFill>
                <a:schemeClr val="dk1"/>
              </a:solidFill>
              <a:latin typeface="Calibri"/>
              <a:ea typeface="Calibri"/>
              <a:cs typeface="Calibri"/>
              <a:sym typeface="Calibri"/>
            </a:endParaRPr>
          </a:p>
        </p:txBody>
      </p:sp>
      <p:pic>
        <p:nvPicPr>
          <p:cNvPr descr="preencoded.png" id="58" name="Google Shape;58;p7"/>
          <p:cNvPicPr preferRelativeResize="0"/>
          <p:nvPr/>
        </p:nvPicPr>
        <p:blipFill rotWithShape="1">
          <a:blip r:embed="rId4">
            <a:alphaModFix/>
          </a:blip>
          <a:srcRect b="0" l="0" r="0" t="0"/>
          <a:stretch/>
        </p:blipFill>
        <p:spPr>
          <a:xfrm>
            <a:off x="4631477" y="2221936"/>
            <a:ext cx="555427" cy="555427"/>
          </a:xfrm>
          <a:prstGeom prst="rect">
            <a:avLst/>
          </a:prstGeom>
          <a:noFill/>
          <a:ln>
            <a:noFill/>
          </a:ln>
        </p:spPr>
      </p:pic>
      <p:sp>
        <p:nvSpPr>
          <p:cNvPr id="59" name="Google Shape;59;p7"/>
          <p:cNvSpPr/>
          <p:nvPr/>
        </p:nvSpPr>
        <p:spPr>
          <a:xfrm>
            <a:off x="5437352" y="2326058"/>
            <a:ext cx="2777400" cy="34710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FD9BE"/>
              </a:buClr>
              <a:buSzPts val="2187"/>
              <a:buFont typeface="Quattrocento"/>
              <a:buNone/>
            </a:pPr>
            <a:r>
              <a:rPr b="0" i="0" lang="en-US" sz="2187" u="none" cap="none" strike="noStrike">
                <a:solidFill>
                  <a:srgbClr val="FFD9BE"/>
                </a:solidFill>
                <a:latin typeface="Quattrocento"/>
                <a:ea typeface="Quattrocento"/>
                <a:cs typeface="Quattrocento"/>
                <a:sym typeface="Quattrocento"/>
              </a:rPr>
              <a:t>Обсяги видобутку</a:t>
            </a:r>
            <a:endParaRPr b="0" i="0" sz="2187" u="none" cap="none" strike="noStrike">
              <a:solidFill>
                <a:schemeClr val="dk1"/>
              </a:solidFill>
              <a:latin typeface="Calibri"/>
              <a:ea typeface="Calibri"/>
              <a:cs typeface="Calibri"/>
              <a:sym typeface="Calibri"/>
            </a:endParaRPr>
          </a:p>
        </p:txBody>
      </p:sp>
      <p:sp>
        <p:nvSpPr>
          <p:cNvPr id="60" name="Google Shape;60;p7"/>
          <p:cNvSpPr/>
          <p:nvPr/>
        </p:nvSpPr>
        <p:spPr>
          <a:xfrm>
            <a:off x="4631475" y="3178700"/>
            <a:ext cx="3945000" cy="45096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F9EEE7"/>
              </a:buClr>
              <a:buSzPts val="1750"/>
              <a:buFont typeface="Quattrocento"/>
              <a:buNone/>
            </a:pPr>
            <a:r>
              <a:rPr b="0" i="0" lang="en-US" sz="2350" u="none" cap="none" strike="noStrike">
                <a:solidFill>
                  <a:srgbClr val="F9EEE7"/>
                </a:solidFill>
                <a:latin typeface="Quattrocento"/>
                <a:ea typeface="Quattrocento"/>
                <a:cs typeface="Quattrocento"/>
                <a:sym typeface="Quattrocento"/>
              </a:rPr>
              <a:t>Оподаткуванню підлягають фактичні обсяги видобутих корисних копалин за результатами проведення виміру або розрахунку об'ємів видобутих корисних копалин.</a:t>
            </a:r>
            <a:endParaRPr b="0" i="0" sz="2350" u="none" cap="none" strike="noStrike">
              <a:solidFill>
                <a:schemeClr val="dk1"/>
              </a:solidFill>
              <a:latin typeface="Calibri"/>
              <a:ea typeface="Calibri"/>
              <a:cs typeface="Calibri"/>
              <a:sym typeface="Calibri"/>
            </a:endParaRPr>
          </a:p>
        </p:txBody>
      </p:sp>
      <p:pic>
        <p:nvPicPr>
          <p:cNvPr descr="preencoded.png" id="61" name="Google Shape;61;p7"/>
          <p:cNvPicPr preferRelativeResize="0"/>
          <p:nvPr/>
        </p:nvPicPr>
        <p:blipFill rotWithShape="1">
          <a:blip r:embed="rId5">
            <a:alphaModFix/>
          </a:blip>
          <a:srcRect b="0" l="0" r="0" t="0"/>
          <a:stretch/>
        </p:blipFill>
        <p:spPr>
          <a:xfrm>
            <a:off x="9084741" y="2221936"/>
            <a:ext cx="555427" cy="555427"/>
          </a:xfrm>
          <a:prstGeom prst="rect">
            <a:avLst/>
          </a:prstGeom>
          <a:noFill/>
          <a:ln>
            <a:noFill/>
          </a:ln>
        </p:spPr>
      </p:pic>
      <p:sp>
        <p:nvSpPr>
          <p:cNvPr id="62" name="Google Shape;62;p7"/>
          <p:cNvSpPr/>
          <p:nvPr/>
        </p:nvSpPr>
        <p:spPr>
          <a:xfrm>
            <a:off x="9640166" y="2326008"/>
            <a:ext cx="2889900" cy="34710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FD9BE"/>
              </a:buClr>
              <a:buSzPts val="2187"/>
              <a:buFont typeface="Quattrocento"/>
              <a:buNone/>
            </a:pPr>
            <a:r>
              <a:rPr b="0" i="0" lang="en-US" sz="2187" u="none" cap="none" strike="noStrike">
                <a:solidFill>
                  <a:srgbClr val="FFD9BE"/>
                </a:solidFill>
                <a:latin typeface="Quattrocento"/>
                <a:ea typeface="Quattrocento"/>
                <a:cs typeface="Quattrocento"/>
                <a:sym typeface="Quattrocento"/>
              </a:rPr>
              <a:t>Первинна переробка</a:t>
            </a:r>
            <a:endParaRPr b="0" i="0" sz="2187" u="none" cap="none" strike="noStrike">
              <a:solidFill>
                <a:schemeClr val="dk1"/>
              </a:solidFill>
              <a:latin typeface="Calibri"/>
              <a:ea typeface="Calibri"/>
              <a:cs typeface="Calibri"/>
              <a:sym typeface="Calibri"/>
            </a:endParaRPr>
          </a:p>
        </p:txBody>
      </p:sp>
      <p:sp>
        <p:nvSpPr>
          <p:cNvPr id="63" name="Google Shape;63;p7"/>
          <p:cNvSpPr/>
          <p:nvPr/>
        </p:nvSpPr>
        <p:spPr>
          <a:xfrm>
            <a:off x="9192800" y="3178700"/>
            <a:ext cx="4485000" cy="37215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F9EEE7"/>
              </a:buClr>
              <a:buSzPts val="1750"/>
              <a:buFont typeface="Quattrocento"/>
              <a:buNone/>
            </a:pPr>
            <a:r>
              <a:rPr b="0" i="0" lang="en-US" sz="2350" u="none" cap="none" strike="noStrike">
                <a:solidFill>
                  <a:srgbClr val="F9EEE7"/>
                </a:solidFill>
                <a:latin typeface="Quattrocento"/>
                <a:ea typeface="Quattrocento"/>
                <a:cs typeface="Quattrocento"/>
                <a:sym typeface="Quattrocento"/>
              </a:rPr>
              <a:t>Рентна плата також справляється за корисні копалини, що були частково перероблені в процесі видобутку з метою приведення їх у товарний вигляд.</a:t>
            </a:r>
            <a:endParaRPr b="0" i="0" sz="235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8"/>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a:off x="287349" y="520300"/>
            <a:ext cx="13785600" cy="1767000"/>
          </a:xfrm>
          <a:prstGeom prst="rect">
            <a:avLst/>
          </a:prstGeom>
          <a:noFill/>
          <a:ln>
            <a:noFill/>
          </a:ln>
        </p:spPr>
        <p:txBody>
          <a:bodyPr anchorCtr="0" anchor="t" bIns="45700" lIns="91425" spcFirstLastPara="1" rIns="91425" wrap="square" tIns="45700">
            <a:noAutofit/>
          </a:bodyPr>
          <a:lstStyle/>
          <a:p>
            <a:pPr indent="0" lvl="0" marL="0" marR="0" rtl="0" algn="l">
              <a:lnSpc>
                <a:spcPct val="125006"/>
              </a:lnSpc>
              <a:spcBef>
                <a:spcPts val="0"/>
              </a:spcBef>
              <a:spcAft>
                <a:spcPts val="0"/>
              </a:spcAft>
              <a:buClr>
                <a:srgbClr val="FFD9BE"/>
              </a:buClr>
              <a:buSzPts val="3711"/>
              <a:buFont typeface="Quattrocento"/>
              <a:buNone/>
            </a:pPr>
            <a:r>
              <a:rPr b="0" i="0" lang="en-US" sz="3711" u="none" cap="none" strike="noStrike">
                <a:solidFill>
                  <a:srgbClr val="FFD9BE"/>
                </a:solidFill>
                <a:latin typeface="Quattrocento"/>
                <a:ea typeface="Quattrocento"/>
                <a:cs typeface="Quattrocento"/>
                <a:sym typeface="Quattrocento"/>
              </a:rPr>
              <a:t>Ставки рентної плати за користування надрами для видобування корисних копалин</a:t>
            </a:r>
            <a:endParaRPr b="0" i="0" sz="3711" u="none" cap="none" strike="noStrike">
              <a:solidFill>
                <a:schemeClr val="dk1"/>
              </a:solidFill>
              <a:latin typeface="Calibri"/>
              <a:ea typeface="Calibri"/>
              <a:cs typeface="Calibri"/>
              <a:sym typeface="Calibri"/>
            </a:endParaRPr>
          </a:p>
        </p:txBody>
      </p:sp>
      <p:sp>
        <p:nvSpPr>
          <p:cNvPr id="72" name="Google Shape;72;p8"/>
          <p:cNvSpPr/>
          <p:nvPr/>
        </p:nvSpPr>
        <p:spPr>
          <a:xfrm>
            <a:off x="886518" y="1992850"/>
            <a:ext cx="45771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25080"/>
              </a:lnSpc>
              <a:spcBef>
                <a:spcPts val="0"/>
              </a:spcBef>
              <a:spcAft>
                <a:spcPts val="0"/>
              </a:spcAft>
              <a:buClr>
                <a:srgbClr val="FFD9BE"/>
              </a:buClr>
              <a:buSzPts val="1854"/>
              <a:buFont typeface="Quattrocento"/>
              <a:buNone/>
            </a:pPr>
            <a:r>
              <a:rPr b="0" i="0" lang="en-US" sz="2355" u="none" cap="none" strike="noStrike">
                <a:solidFill>
                  <a:srgbClr val="FFD9BE"/>
                </a:solidFill>
                <a:latin typeface="Quattrocento"/>
                <a:ea typeface="Quattrocento"/>
                <a:cs typeface="Quattrocento"/>
                <a:sym typeface="Quattrocento"/>
              </a:rPr>
              <a:t>Диференційовані ставки</a:t>
            </a:r>
            <a:endParaRPr b="0" i="0" sz="2355" u="none" cap="none" strike="noStrike">
              <a:solidFill>
                <a:schemeClr val="dk1"/>
              </a:solidFill>
              <a:latin typeface="Calibri"/>
              <a:ea typeface="Calibri"/>
              <a:cs typeface="Calibri"/>
              <a:sym typeface="Calibri"/>
            </a:endParaRPr>
          </a:p>
        </p:txBody>
      </p:sp>
      <p:sp>
        <p:nvSpPr>
          <p:cNvPr id="73" name="Google Shape;73;p8"/>
          <p:cNvSpPr/>
          <p:nvPr/>
        </p:nvSpPr>
        <p:spPr>
          <a:xfrm>
            <a:off x="287350" y="2680825"/>
            <a:ext cx="7299600" cy="2110200"/>
          </a:xfrm>
          <a:prstGeom prst="rect">
            <a:avLst/>
          </a:prstGeom>
          <a:noFill/>
          <a:ln>
            <a:noFill/>
          </a:ln>
        </p:spPr>
        <p:txBody>
          <a:bodyPr anchorCtr="0" anchor="t" bIns="45700" lIns="91425" spcFirstLastPara="1" rIns="91425" wrap="square" tIns="45700">
            <a:noAutofit/>
          </a:bodyPr>
          <a:lstStyle/>
          <a:p>
            <a:pPr indent="0" lvl="0" marL="0" marR="0" rtl="0" algn="l">
              <a:lnSpc>
                <a:spcPct val="160040"/>
              </a:lnSpc>
              <a:spcBef>
                <a:spcPts val="0"/>
              </a:spcBef>
              <a:spcAft>
                <a:spcPts val="0"/>
              </a:spcAft>
              <a:buClr>
                <a:srgbClr val="F9EEE7"/>
              </a:buClr>
              <a:buSzPts val="1484"/>
              <a:buFont typeface="Quattrocento"/>
              <a:buNone/>
            </a:pPr>
            <a:r>
              <a:rPr b="0" i="0" lang="en-US" sz="2284" u="none" cap="none" strike="noStrike">
                <a:solidFill>
                  <a:srgbClr val="F9EEE7"/>
                </a:solidFill>
                <a:latin typeface="Quattrocento"/>
                <a:ea typeface="Quattrocento"/>
                <a:cs typeface="Quattrocento"/>
                <a:sym typeface="Quattrocento"/>
              </a:rPr>
              <a:t>Ставки рентної плати встановлюються диференційовано залежно від виду корисної копалини, складності її видобутку, стратегічного значення для економіки, етапу розробки родовища та інших факторів.</a:t>
            </a:r>
            <a:endParaRPr b="0" i="0" sz="2284" u="none" cap="none" strike="noStrike">
              <a:solidFill>
                <a:schemeClr val="dk1"/>
              </a:solidFill>
              <a:latin typeface="Calibri"/>
              <a:ea typeface="Calibri"/>
              <a:cs typeface="Calibri"/>
              <a:sym typeface="Calibri"/>
            </a:endParaRPr>
          </a:p>
        </p:txBody>
      </p:sp>
      <p:sp>
        <p:nvSpPr>
          <p:cNvPr id="74" name="Google Shape;74;p8"/>
          <p:cNvSpPr/>
          <p:nvPr/>
        </p:nvSpPr>
        <p:spPr>
          <a:xfrm>
            <a:off x="9167875" y="1992775"/>
            <a:ext cx="37953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25080"/>
              </a:lnSpc>
              <a:spcBef>
                <a:spcPts val="0"/>
              </a:spcBef>
              <a:spcAft>
                <a:spcPts val="0"/>
              </a:spcAft>
              <a:buClr>
                <a:srgbClr val="FFD9BE"/>
              </a:buClr>
              <a:buSzPts val="1854"/>
              <a:buFont typeface="Quattrocento"/>
              <a:buNone/>
            </a:pPr>
            <a:r>
              <a:rPr b="0" i="0" lang="en-US" sz="2355" u="none" cap="none" strike="noStrike">
                <a:solidFill>
                  <a:srgbClr val="FFD9BE"/>
                </a:solidFill>
                <a:latin typeface="Quattrocento"/>
                <a:ea typeface="Quattrocento"/>
                <a:cs typeface="Quattrocento"/>
                <a:sym typeface="Quattrocento"/>
              </a:rPr>
              <a:t>Міжнародні стандарти</a:t>
            </a:r>
            <a:endParaRPr b="0" i="0" sz="2355" u="none" cap="none" strike="noStrike">
              <a:solidFill>
                <a:schemeClr val="dk1"/>
              </a:solidFill>
              <a:latin typeface="Calibri"/>
              <a:ea typeface="Calibri"/>
              <a:cs typeface="Calibri"/>
              <a:sym typeface="Calibri"/>
            </a:endParaRPr>
          </a:p>
        </p:txBody>
      </p:sp>
      <p:sp>
        <p:nvSpPr>
          <p:cNvPr id="75" name="Google Shape;75;p8"/>
          <p:cNvSpPr/>
          <p:nvPr/>
        </p:nvSpPr>
        <p:spPr>
          <a:xfrm>
            <a:off x="8052001" y="2680825"/>
            <a:ext cx="6021000" cy="1507200"/>
          </a:xfrm>
          <a:prstGeom prst="rect">
            <a:avLst/>
          </a:prstGeom>
          <a:noFill/>
          <a:ln>
            <a:noFill/>
          </a:ln>
        </p:spPr>
        <p:txBody>
          <a:bodyPr anchorCtr="0" anchor="t" bIns="45700" lIns="91425" spcFirstLastPara="1" rIns="91425" wrap="square" tIns="45700">
            <a:noAutofit/>
          </a:bodyPr>
          <a:lstStyle/>
          <a:p>
            <a:pPr indent="0" lvl="0" marL="0" marR="0" rtl="0" algn="l">
              <a:lnSpc>
                <a:spcPct val="160040"/>
              </a:lnSpc>
              <a:spcBef>
                <a:spcPts val="0"/>
              </a:spcBef>
              <a:spcAft>
                <a:spcPts val="0"/>
              </a:spcAft>
              <a:buClr>
                <a:srgbClr val="F9EEE7"/>
              </a:buClr>
              <a:buSzPts val="1484"/>
              <a:buFont typeface="Quattrocento"/>
              <a:buNone/>
            </a:pPr>
            <a:r>
              <a:rPr b="0" i="0" lang="en-US" sz="2284" u="none" cap="none" strike="noStrike">
                <a:solidFill>
                  <a:srgbClr val="F9EEE7"/>
                </a:solidFill>
                <a:latin typeface="Quattrocento"/>
                <a:ea typeface="Quattrocento"/>
                <a:cs typeface="Quattrocento"/>
                <a:sym typeface="Quattrocento"/>
              </a:rPr>
              <a:t>Ставки рентної плати враховують світовий досвід та відповідають міжнародним стандартам оподаткування видобутку природних ресурсів.</a:t>
            </a:r>
            <a:endParaRPr b="0" i="0" sz="2284" u="none" cap="none" strike="noStrike">
              <a:solidFill>
                <a:schemeClr val="dk1"/>
              </a:solidFill>
              <a:latin typeface="Calibri"/>
              <a:ea typeface="Calibri"/>
              <a:cs typeface="Calibri"/>
              <a:sym typeface="Calibri"/>
            </a:endParaRPr>
          </a:p>
        </p:txBody>
      </p:sp>
      <p:sp>
        <p:nvSpPr>
          <p:cNvPr id="76" name="Google Shape;76;p8"/>
          <p:cNvSpPr/>
          <p:nvPr/>
        </p:nvSpPr>
        <p:spPr>
          <a:xfrm>
            <a:off x="824626" y="5184550"/>
            <a:ext cx="45771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25080"/>
              </a:lnSpc>
              <a:spcBef>
                <a:spcPts val="0"/>
              </a:spcBef>
              <a:spcAft>
                <a:spcPts val="0"/>
              </a:spcAft>
              <a:buClr>
                <a:srgbClr val="FFD9BE"/>
              </a:buClr>
              <a:buSzPts val="1854"/>
              <a:buFont typeface="Quattrocento"/>
              <a:buNone/>
            </a:pPr>
            <a:r>
              <a:rPr b="0" i="0" lang="en-US" sz="2355" u="none" cap="none" strike="noStrike">
                <a:solidFill>
                  <a:srgbClr val="FFD9BE"/>
                </a:solidFill>
                <a:latin typeface="Quattrocento"/>
                <a:ea typeface="Quattrocento"/>
                <a:cs typeface="Quattrocento"/>
                <a:sym typeface="Quattrocento"/>
              </a:rPr>
              <a:t>Стимулювання видобутку</a:t>
            </a:r>
            <a:endParaRPr b="0" i="0" sz="2355" u="none" cap="none" strike="noStrike">
              <a:solidFill>
                <a:schemeClr val="dk1"/>
              </a:solidFill>
              <a:latin typeface="Calibri"/>
              <a:ea typeface="Calibri"/>
              <a:cs typeface="Calibri"/>
              <a:sym typeface="Calibri"/>
            </a:endParaRPr>
          </a:p>
        </p:txBody>
      </p:sp>
      <p:sp>
        <p:nvSpPr>
          <p:cNvPr id="77" name="Google Shape;77;p8"/>
          <p:cNvSpPr/>
          <p:nvPr/>
        </p:nvSpPr>
        <p:spPr>
          <a:xfrm>
            <a:off x="287351" y="6015975"/>
            <a:ext cx="6974100" cy="1767000"/>
          </a:xfrm>
          <a:prstGeom prst="rect">
            <a:avLst/>
          </a:prstGeom>
          <a:noFill/>
          <a:ln>
            <a:noFill/>
          </a:ln>
        </p:spPr>
        <p:txBody>
          <a:bodyPr anchorCtr="0" anchor="t" bIns="45700" lIns="91425" spcFirstLastPara="1" rIns="91425" wrap="square" tIns="45700">
            <a:noAutofit/>
          </a:bodyPr>
          <a:lstStyle/>
          <a:p>
            <a:pPr indent="0" lvl="0" marL="0" marR="0" rtl="0" algn="l">
              <a:lnSpc>
                <a:spcPct val="160040"/>
              </a:lnSpc>
              <a:spcBef>
                <a:spcPts val="0"/>
              </a:spcBef>
              <a:spcAft>
                <a:spcPts val="0"/>
              </a:spcAft>
              <a:buClr>
                <a:srgbClr val="F9EEE7"/>
              </a:buClr>
              <a:buSzPts val="1484"/>
              <a:buFont typeface="Quattrocento"/>
              <a:buNone/>
            </a:pPr>
            <a:r>
              <a:rPr b="0" i="0" lang="en-US" sz="2284" u="none" cap="none" strike="noStrike">
                <a:solidFill>
                  <a:srgbClr val="F9EEE7"/>
                </a:solidFill>
                <a:latin typeface="Quattrocento"/>
                <a:ea typeface="Quattrocento"/>
                <a:cs typeface="Quattrocento"/>
                <a:sym typeface="Quattrocento"/>
              </a:rPr>
              <a:t>Ставки плати розраховані таким чином, щоб забезпечити баланс між наповненням бюджету та стимулюванням розробки родовищ, особливо складних та виснажених.</a:t>
            </a:r>
            <a:endParaRPr b="0" i="0" sz="2284" u="none" cap="none" strike="noStrike">
              <a:solidFill>
                <a:schemeClr val="dk1"/>
              </a:solidFill>
              <a:latin typeface="Calibri"/>
              <a:ea typeface="Calibri"/>
              <a:cs typeface="Calibri"/>
              <a:sym typeface="Calibri"/>
            </a:endParaRPr>
          </a:p>
        </p:txBody>
      </p:sp>
      <p:sp>
        <p:nvSpPr>
          <p:cNvPr id="78" name="Google Shape;78;p8"/>
          <p:cNvSpPr/>
          <p:nvPr/>
        </p:nvSpPr>
        <p:spPr>
          <a:xfrm>
            <a:off x="9167869" y="5184550"/>
            <a:ext cx="36813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25080"/>
              </a:lnSpc>
              <a:spcBef>
                <a:spcPts val="0"/>
              </a:spcBef>
              <a:spcAft>
                <a:spcPts val="0"/>
              </a:spcAft>
              <a:buClr>
                <a:srgbClr val="FFD9BE"/>
              </a:buClr>
              <a:buSzPts val="1854"/>
              <a:buFont typeface="Quattrocento"/>
              <a:buNone/>
            </a:pPr>
            <a:r>
              <a:rPr b="0" i="0" lang="en-US" sz="2355" u="none" cap="none" strike="noStrike">
                <a:solidFill>
                  <a:srgbClr val="FFD9BE"/>
                </a:solidFill>
                <a:latin typeface="Quattrocento"/>
                <a:ea typeface="Quattrocento"/>
                <a:cs typeface="Quattrocento"/>
                <a:sym typeface="Quattrocento"/>
              </a:rPr>
              <a:t>Гнучкість системи</a:t>
            </a:r>
            <a:endParaRPr b="0" i="0" sz="2355" u="none" cap="none" strike="noStrike">
              <a:solidFill>
                <a:schemeClr val="dk1"/>
              </a:solidFill>
              <a:latin typeface="Calibri"/>
              <a:ea typeface="Calibri"/>
              <a:cs typeface="Calibri"/>
              <a:sym typeface="Calibri"/>
            </a:endParaRPr>
          </a:p>
        </p:txBody>
      </p:sp>
      <p:sp>
        <p:nvSpPr>
          <p:cNvPr id="79" name="Google Shape;79;p8"/>
          <p:cNvSpPr/>
          <p:nvPr/>
        </p:nvSpPr>
        <p:spPr>
          <a:xfrm>
            <a:off x="8051992" y="6015979"/>
            <a:ext cx="6021000" cy="1767000"/>
          </a:xfrm>
          <a:prstGeom prst="rect">
            <a:avLst/>
          </a:prstGeom>
          <a:noFill/>
          <a:ln>
            <a:noFill/>
          </a:ln>
        </p:spPr>
        <p:txBody>
          <a:bodyPr anchorCtr="0" anchor="t" bIns="45700" lIns="91425" spcFirstLastPara="1" rIns="91425" wrap="square" tIns="45700">
            <a:noAutofit/>
          </a:bodyPr>
          <a:lstStyle/>
          <a:p>
            <a:pPr indent="0" lvl="0" marL="0" marR="0" rtl="0" algn="l">
              <a:lnSpc>
                <a:spcPct val="160040"/>
              </a:lnSpc>
              <a:spcBef>
                <a:spcPts val="0"/>
              </a:spcBef>
              <a:spcAft>
                <a:spcPts val="0"/>
              </a:spcAft>
              <a:buClr>
                <a:srgbClr val="F9EEE7"/>
              </a:buClr>
              <a:buSzPts val="1484"/>
              <a:buFont typeface="Quattrocento"/>
              <a:buNone/>
            </a:pPr>
            <a:r>
              <a:rPr b="0" i="0" lang="en-US" sz="2284" u="none" cap="none" strike="noStrike">
                <a:solidFill>
                  <a:srgbClr val="F9EEE7"/>
                </a:solidFill>
                <a:latin typeface="Quattrocento"/>
                <a:ea typeface="Quattrocento"/>
                <a:cs typeface="Quattrocento"/>
                <a:sym typeface="Quattrocento"/>
              </a:rPr>
              <a:t>Ставки регулярно переглядаються та адаптуються відповідно до змін ринкової кон'юнктури та державних пріоритетів.</a:t>
            </a:r>
            <a:endParaRPr b="0" i="0" sz="2284"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9"/>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0" y="0"/>
            <a:ext cx="14630400" cy="82296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7" name="Google Shape;87;p9"/>
          <p:cNvPicPr preferRelativeResize="0"/>
          <p:nvPr/>
        </p:nvPicPr>
        <p:blipFill rotWithShape="1">
          <a:blip r:embed="rId3">
            <a:alphaModFix/>
          </a:blip>
          <a:srcRect b="0" l="0" r="0" t="0"/>
          <a:stretch/>
        </p:blipFill>
        <p:spPr>
          <a:xfrm>
            <a:off x="9151620" y="0"/>
            <a:ext cx="5486400" cy="8229600"/>
          </a:xfrm>
          <a:prstGeom prst="rect">
            <a:avLst/>
          </a:prstGeom>
          <a:noFill/>
          <a:ln>
            <a:noFill/>
          </a:ln>
        </p:spPr>
      </p:pic>
      <p:sp>
        <p:nvSpPr>
          <p:cNvPr id="88" name="Google Shape;88;p9"/>
          <p:cNvSpPr/>
          <p:nvPr/>
        </p:nvSpPr>
        <p:spPr>
          <a:xfrm>
            <a:off x="298500" y="199225"/>
            <a:ext cx="8474100" cy="277740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FD9BE"/>
              </a:buClr>
              <a:buSzPts val="4374"/>
              <a:buFont typeface="Quattrocento"/>
              <a:buNone/>
            </a:pPr>
            <a:r>
              <a:rPr b="0" i="0" lang="en-US" sz="4374" u="none" cap="none" strike="noStrike">
                <a:solidFill>
                  <a:srgbClr val="FFD9BE"/>
                </a:solidFill>
                <a:latin typeface="Quattrocento"/>
                <a:ea typeface="Quattrocento"/>
                <a:cs typeface="Quattrocento"/>
                <a:sym typeface="Quattrocento"/>
              </a:rPr>
              <a:t>Платники рентної плати за користування надрами для видобування корисних копалин</a:t>
            </a:r>
            <a:endParaRPr b="0" i="0" sz="4374" u="none" cap="none" strike="noStrike">
              <a:solidFill>
                <a:schemeClr val="dk1"/>
              </a:solidFill>
              <a:latin typeface="Calibri"/>
              <a:ea typeface="Calibri"/>
              <a:cs typeface="Calibri"/>
              <a:sym typeface="Calibri"/>
            </a:endParaRPr>
          </a:p>
        </p:txBody>
      </p:sp>
      <p:sp>
        <p:nvSpPr>
          <p:cNvPr id="89" name="Google Shape;89;p9"/>
          <p:cNvSpPr/>
          <p:nvPr/>
        </p:nvSpPr>
        <p:spPr>
          <a:xfrm>
            <a:off x="298500" y="3178400"/>
            <a:ext cx="8706600" cy="31407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F9EEE7"/>
              </a:buClr>
              <a:buSzPts val="1750"/>
              <a:buFont typeface="Quattrocento"/>
              <a:buNone/>
            </a:pPr>
            <a:r>
              <a:rPr b="0" i="0" lang="en-US" sz="2350" u="none" cap="none" strike="noStrike">
                <a:solidFill>
                  <a:srgbClr val="F9EEE7"/>
                </a:solidFill>
                <a:latin typeface="Quattrocento"/>
                <a:ea typeface="Quattrocento"/>
                <a:cs typeface="Quattrocento"/>
                <a:sym typeface="Quattrocento"/>
              </a:rPr>
              <a:t>Платниками рентної плати за користування надрами для видобування корисних копалин є суб'єкти господарювання, які безпосередньо видобувають корисні копалини, зокрема, юридичні особи, їх філії, представництва, інші відокремлені підрозділи, які мають спеціальний дозвіл на користування надрами.</a:t>
            </a:r>
            <a:endParaRPr b="0" i="0" sz="2350" u="none" cap="none" strike="noStrike">
              <a:solidFill>
                <a:srgbClr val="F9EEE7"/>
              </a:solidFill>
              <a:latin typeface="Quattrocento"/>
              <a:ea typeface="Quattrocento"/>
              <a:cs typeface="Quattrocento"/>
              <a:sym typeface="Quattrocento"/>
            </a:endParaRPr>
          </a:p>
          <a:p>
            <a:pPr indent="0" lvl="0" marL="0" rtl="0" algn="l">
              <a:lnSpc>
                <a:spcPct val="159942"/>
              </a:lnSpc>
              <a:spcBef>
                <a:spcPts val="0"/>
              </a:spcBef>
              <a:spcAft>
                <a:spcPts val="0"/>
              </a:spcAft>
              <a:buClr>
                <a:srgbClr val="F9EEE7"/>
              </a:buClr>
              <a:buSzPts val="1750"/>
              <a:buFont typeface="Quattrocento"/>
              <a:buNone/>
            </a:pPr>
            <a:r>
              <a:rPr lang="en-US" sz="2350">
                <a:solidFill>
                  <a:srgbClr val="F9EEE7"/>
                </a:solidFill>
                <a:latin typeface="Quattrocento"/>
                <a:ea typeface="Quattrocento"/>
                <a:cs typeface="Quattrocento"/>
                <a:sym typeface="Quattrocento"/>
              </a:rPr>
              <a:t>До платників рентної плати також відносяться фізичні особи-підприємці, які мають спеціальні дозволи на користування надрами та безпосередньо видобувають корисні копалини.</a:t>
            </a:r>
            <a:endParaRPr sz="2350">
              <a:solidFill>
                <a:srgbClr val="F9EEE7"/>
              </a:solidFill>
              <a:latin typeface="Quattrocento"/>
              <a:ea typeface="Quattrocento"/>
              <a:cs typeface="Quattrocento"/>
              <a:sym typeface="Quattrocen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0"/>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0"/>
          <p:cNvSpPr/>
          <p:nvPr/>
        </p:nvSpPr>
        <p:spPr>
          <a:xfrm>
            <a:off x="0" y="-1350"/>
            <a:ext cx="14630400" cy="82323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97" name="Google Shape;97;p10"/>
          <p:cNvSpPr/>
          <p:nvPr/>
        </p:nvSpPr>
        <p:spPr>
          <a:xfrm>
            <a:off x="333825" y="501025"/>
            <a:ext cx="13948500" cy="1422000"/>
          </a:xfrm>
          <a:prstGeom prst="rect">
            <a:avLst/>
          </a:prstGeom>
          <a:noFill/>
          <a:ln>
            <a:noFill/>
          </a:ln>
        </p:spPr>
        <p:txBody>
          <a:bodyPr anchorCtr="0" anchor="t" bIns="45700" lIns="91425" spcFirstLastPara="1" rIns="91425" wrap="square" tIns="45700">
            <a:noAutofit/>
          </a:bodyPr>
          <a:lstStyle/>
          <a:p>
            <a:pPr indent="0" lvl="0" marL="0" marR="0" rtl="0" algn="ctr">
              <a:lnSpc>
                <a:spcPct val="125007"/>
              </a:lnSpc>
              <a:spcBef>
                <a:spcPts val="0"/>
              </a:spcBef>
              <a:spcAft>
                <a:spcPts val="0"/>
              </a:spcAft>
              <a:buClr>
                <a:srgbClr val="FFD9BE"/>
              </a:buClr>
              <a:buSzPts val="3587"/>
              <a:buFont typeface="Quattrocento"/>
              <a:buNone/>
            </a:pPr>
            <a:r>
              <a:rPr b="0" i="0" lang="en-US" sz="3587" u="none" cap="none" strike="noStrike">
                <a:solidFill>
                  <a:srgbClr val="FFD9BE"/>
                </a:solidFill>
                <a:latin typeface="Quattrocento"/>
                <a:ea typeface="Quattrocento"/>
                <a:cs typeface="Quattrocento"/>
                <a:sym typeface="Quattrocento"/>
              </a:rPr>
              <a:t>Порядок обчислення та сплати рентної плати за користування надрами для видобування корисних копалин</a:t>
            </a:r>
            <a:endParaRPr b="0" i="0" sz="3587" u="none" cap="none" strike="noStrike">
              <a:solidFill>
                <a:schemeClr val="dk1"/>
              </a:solidFill>
              <a:latin typeface="Calibri"/>
              <a:ea typeface="Calibri"/>
              <a:cs typeface="Calibri"/>
              <a:sym typeface="Calibri"/>
            </a:endParaRPr>
          </a:p>
        </p:txBody>
      </p:sp>
      <p:sp>
        <p:nvSpPr>
          <p:cNvPr id="98" name="Google Shape;98;p10"/>
          <p:cNvSpPr/>
          <p:nvPr/>
        </p:nvSpPr>
        <p:spPr>
          <a:xfrm>
            <a:off x="4036949" y="2102238"/>
            <a:ext cx="6556500" cy="284700"/>
          </a:xfrm>
          <a:prstGeom prst="rect">
            <a:avLst/>
          </a:prstGeom>
          <a:noFill/>
          <a:ln>
            <a:noFill/>
          </a:ln>
        </p:spPr>
        <p:txBody>
          <a:bodyPr anchorCtr="0" anchor="t" bIns="45700" lIns="91425" spcFirstLastPara="1" rIns="91425" wrap="square" tIns="45700">
            <a:noAutofit/>
          </a:bodyPr>
          <a:lstStyle/>
          <a:p>
            <a:pPr indent="0" lvl="0" marL="0" marR="0" rtl="0" algn="ctr">
              <a:lnSpc>
                <a:spcPct val="125041"/>
              </a:lnSpc>
              <a:spcBef>
                <a:spcPts val="0"/>
              </a:spcBef>
              <a:spcAft>
                <a:spcPts val="0"/>
              </a:spcAft>
              <a:buClr>
                <a:srgbClr val="FFD9BE"/>
              </a:buClr>
              <a:buSzPts val="1793"/>
              <a:buFont typeface="Quattrocento"/>
              <a:buNone/>
            </a:pPr>
            <a:r>
              <a:rPr b="0" i="0" lang="en-US" sz="2793" u="none" cap="none" strike="noStrike">
                <a:solidFill>
                  <a:srgbClr val="FFD9BE"/>
                </a:solidFill>
                <a:latin typeface="Quattrocento"/>
                <a:ea typeface="Quattrocento"/>
                <a:cs typeface="Quattrocento"/>
                <a:sym typeface="Quattrocento"/>
              </a:rPr>
              <a:t>Розрахунок бази оподаткування</a:t>
            </a:r>
            <a:endParaRPr b="0" i="0" sz="2793" u="none" cap="none" strike="noStrike">
              <a:solidFill>
                <a:schemeClr val="dk1"/>
              </a:solidFill>
              <a:latin typeface="Calibri"/>
              <a:ea typeface="Calibri"/>
              <a:cs typeface="Calibri"/>
              <a:sym typeface="Calibri"/>
            </a:endParaRPr>
          </a:p>
        </p:txBody>
      </p:sp>
      <p:sp>
        <p:nvSpPr>
          <p:cNvPr id="99" name="Google Shape;99;p10"/>
          <p:cNvSpPr/>
          <p:nvPr/>
        </p:nvSpPr>
        <p:spPr>
          <a:xfrm>
            <a:off x="635287" y="2931500"/>
            <a:ext cx="13647000" cy="8745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435"/>
              <a:buFont typeface="Quattrocento"/>
              <a:buNone/>
            </a:pPr>
            <a:r>
              <a:rPr b="0" i="0" lang="en-US" sz="2335" u="none" cap="none" strike="noStrike">
                <a:solidFill>
                  <a:srgbClr val="F9EEE7"/>
                </a:solidFill>
                <a:latin typeface="Quattrocento"/>
                <a:ea typeface="Quattrocento"/>
                <a:cs typeface="Quattrocento"/>
                <a:sym typeface="Quattrocento"/>
              </a:rPr>
              <a:t>Платники рентної плати щомісяця розраховують базу оподаткування, виходячи з обсягів видобутих корисних копалин та встановлених ставок плати.</a:t>
            </a:r>
            <a:endParaRPr b="0" i="0" sz="2335" u="none" cap="none" strike="noStrike">
              <a:solidFill>
                <a:schemeClr val="dk1"/>
              </a:solidFill>
              <a:latin typeface="Calibri"/>
              <a:ea typeface="Calibri"/>
              <a:cs typeface="Calibri"/>
              <a:sym typeface="Calibri"/>
            </a:endParaRPr>
          </a:p>
        </p:txBody>
      </p:sp>
      <p:sp>
        <p:nvSpPr>
          <p:cNvPr id="100" name="Google Shape;100;p10"/>
          <p:cNvSpPr/>
          <p:nvPr/>
        </p:nvSpPr>
        <p:spPr>
          <a:xfrm>
            <a:off x="4036948" y="4267463"/>
            <a:ext cx="6556500" cy="284700"/>
          </a:xfrm>
          <a:prstGeom prst="rect">
            <a:avLst/>
          </a:prstGeom>
          <a:noFill/>
          <a:ln>
            <a:noFill/>
          </a:ln>
        </p:spPr>
        <p:txBody>
          <a:bodyPr anchorCtr="0" anchor="t" bIns="45700" lIns="91425" spcFirstLastPara="1" rIns="91425" wrap="square" tIns="45700">
            <a:noAutofit/>
          </a:bodyPr>
          <a:lstStyle/>
          <a:p>
            <a:pPr indent="0" lvl="0" marL="0" marR="0" rtl="0" algn="ctr">
              <a:lnSpc>
                <a:spcPct val="125041"/>
              </a:lnSpc>
              <a:spcBef>
                <a:spcPts val="0"/>
              </a:spcBef>
              <a:spcAft>
                <a:spcPts val="0"/>
              </a:spcAft>
              <a:buClr>
                <a:srgbClr val="FFD9BE"/>
              </a:buClr>
              <a:buSzPts val="1793"/>
              <a:buFont typeface="Quattrocento"/>
              <a:buNone/>
            </a:pPr>
            <a:r>
              <a:rPr b="0" i="0" lang="en-US" sz="2793" u="none" cap="none" strike="noStrike">
                <a:solidFill>
                  <a:srgbClr val="FFD9BE"/>
                </a:solidFill>
                <a:latin typeface="Quattrocento"/>
                <a:ea typeface="Quattrocento"/>
                <a:cs typeface="Quattrocento"/>
                <a:sym typeface="Quattrocento"/>
              </a:rPr>
              <a:t>Подання звітності</a:t>
            </a:r>
            <a:endParaRPr b="0" i="0" sz="2793" u="none" cap="none" strike="noStrike">
              <a:solidFill>
                <a:schemeClr val="dk1"/>
              </a:solidFill>
              <a:latin typeface="Calibri"/>
              <a:ea typeface="Calibri"/>
              <a:cs typeface="Calibri"/>
              <a:sym typeface="Calibri"/>
            </a:endParaRPr>
          </a:p>
        </p:txBody>
      </p:sp>
      <p:sp>
        <p:nvSpPr>
          <p:cNvPr id="101" name="Google Shape;101;p10"/>
          <p:cNvSpPr/>
          <p:nvPr/>
        </p:nvSpPr>
        <p:spPr>
          <a:xfrm>
            <a:off x="933460" y="5063550"/>
            <a:ext cx="12763500" cy="5829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435"/>
              <a:buFont typeface="Quattrocento"/>
              <a:buNone/>
            </a:pPr>
            <a:r>
              <a:rPr b="0" i="0" lang="en-US" sz="2335" u="none" cap="none" strike="noStrike">
                <a:solidFill>
                  <a:srgbClr val="F9EEE7"/>
                </a:solidFill>
                <a:latin typeface="Quattrocento"/>
                <a:ea typeface="Quattrocento"/>
                <a:cs typeface="Quattrocento"/>
                <a:sym typeface="Quattrocento"/>
              </a:rPr>
              <a:t>До 20 числа наступного місяця платники подають до контролюючих органів податкову декларацію з рентної плати за попередній звітний період.</a:t>
            </a:r>
            <a:endParaRPr b="0" i="0" sz="2335" u="none" cap="none" strike="noStrike">
              <a:solidFill>
                <a:schemeClr val="dk1"/>
              </a:solidFill>
              <a:latin typeface="Calibri"/>
              <a:ea typeface="Calibri"/>
              <a:cs typeface="Calibri"/>
              <a:sym typeface="Calibri"/>
            </a:endParaRPr>
          </a:p>
        </p:txBody>
      </p:sp>
      <p:sp>
        <p:nvSpPr>
          <p:cNvPr id="102" name="Google Shape;102;p10"/>
          <p:cNvSpPr/>
          <p:nvPr/>
        </p:nvSpPr>
        <p:spPr>
          <a:xfrm>
            <a:off x="3564477" y="6432675"/>
            <a:ext cx="7788600" cy="284700"/>
          </a:xfrm>
          <a:prstGeom prst="rect">
            <a:avLst/>
          </a:prstGeom>
          <a:noFill/>
          <a:ln>
            <a:noFill/>
          </a:ln>
        </p:spPr>
        <p:txBody>
          <a:bodyPr anchorCtr="0" anchor="t" bIns="45700" lIns="91425" spcFirstLastPara="1" rIns="91425" wrap="square" tIns="45700">
            <a:noAutofit/>
          </a:bodyPr>
          <a:lstStyle/>
          <a:p>
            <a:pPr indent="0" lvl="0" marL="0" marR="0" rtl="0" algn="ctr">
              <a:lnSpc>
                <a:spcPct val="125041"/>
              </a:lnSpc>
              <a:spcBef>
                <a:spcPts val="0"/>
              </a:spcBef>
              <a:spcAft>
                <a:spcPts val="0"/>
              </a:spcAft>
              <a:buClr>
                <a:srgbClr val="FFD9BE"/>
              </a:buClr>
              <a:buSzPts val="1793"/>
              <a:buFont typeface="Quattrocento"/>
              <a:buNone/>
            </a:pPr>
            <a:r>
              <a:rPr b="0" i="0" lang="en-US" sz="2793" u="none" cap="none" strike="noStrike">
                <a:solidFill>
                  <a:srgbClr val="FFD9BE"/>
                </a:solidFill>
                <a:latin typeface="Quattrocento"/>
                <a:ea typeface="Quattrocento"/>
                <a:cs typeface="Quattrocento"/>
                <a:sym typeface="Quattrocento"/>
              </a:rPr>
              <a:t>Сплата рентної плати</a:t>
            </a:r>
            <a:endParaRPr b="0" i="0" sz="2793" u="none" cap="none" strike="noStrike">
              <a:solidFill>
                <a:schemeClr val="dk1"/>
              </a:solidFill>
              <a:latin typeface="Calibri"/>
              <a:ea typeface="Calibri"/>
              <a:cs typeface="Calibri"/>
              <a:sym typeface="Calibri"/>
            </a:endParaRPr>
          </a:p>
        </p:txBody>
      </p:sp>
      <p:sp>
        <p:nvSpPr>
          <p:cNvPr id="103" name="Google Shape;103;p10"/>
          <p:cNvSpPr/>
          <p:nvPr/>
        </p:nvSpPr>
        <p:spPr>
          <a:xfrm>
            <a:off x="868285" y="7136525"/>
            <a:ext cx="12879600" cy="5829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F9EEE7"/>
              </a:buClr>
              <a:buSzPts val="1435"/>
              <a:buFont typeface="Quattrocento"/>
              <a:buNone/>
            </a:pPr>
            <a:r>
              <a:rPr b="0" i="0" lang="en-US" sz="2335" u="none" cap="none" strike="noStrike">
                <a:solidFill>
                  <a:srgbClr val="F9EEE7"/>
                </a:solidFill>
                <a:latin typeface="Quattrocento"/>
                <a:ea typeface="Quattrocento"/>
                <a:cs typeface="Quattrocento"/>
                <a:sym typeface="Quattrocento"/>
              </a:rPr>
              <a:t>Рентна плата сплачується щомісяця не пізніше 30 числа місяця, що настає за звітним, за фактичні обсяги видобутих корисних копалин.</a:t>
            </a:r>
            <a:endParaRPr b="0" i="0" sz="2335"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1"/>
          <p:cNvSpPr/>
          <p:nvPr/>
        </p:nvSpPr>
        <p:spPr>
          <a:xfrm>
            <a:off x="0" y="0"/>
            <a:ext cx="14630400" cy="8229600"/>
          </a:xfrm>
          <a:prstGeom prst="rect">
            <a:avLst/>
          </a:prstGeom>
          <a:solidFill>
            <a:srgbClr val="1C4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a:off x="-35000" y="-300"/>
            <a:ext cx="14630400" cy="8230200"/>
          </a:xfrm>
          <a:prstGeom prst="rect">
            <a:avLst/>
          </a:prstGeom>
          <a:solidFill>
            <a:srgbClr val="123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667301" y="135400"/>
            <a:ext cx="13686600" cy="2170200"/>
          </a:xfrm>
          <a:prstGeom prst="rect">
            <a:avLst/>
          </a:prstGeom>
          <a:noFill/>
          <a:ln>
            <a:noFill/>
          </a:ln>
        </p:spPr>
        <p:txBody>
          <a:bodyPr anchorCtr="0" anchor="ctr" bIns="45700" lIns="91425" spcFirstLastPara="1" rIns="91425" wrap="square" tIns="45700">
            <a:noAutofit/>
          </a:bodyPr>
          <a:lstStyle/>
          <a:p>
            <a:pPr indent="0" lvl="0" marL="0" marR="0" rtl="0" algn="ctr">
              <a:lnSpc>
                <a:spcPct val="125014"/>
              </a:lnSpc>
              <a:spcBef>
                <a:spcPts val="0"/>
              </a:spcBef>
              <a:spcAft>
                <a:spcPts val="0"/>
              </a:spcAft>
              <a:buClr>
                <a:srgbClr val="FFD9BE"/>
              </a:buClr>
              <a:buSzPts val="3418"/>
              <a:buFont typeface="Quattrocento"/>
              <a:buNone/>
            </a:pPr>
            <a:r>
              <a:rPr b="0" i="0" lang="en-US" sz="3518" u="none" cap="none" strike="noStrike">
                <a:solidFill>
                  <a:srgbClr val="FFD9BE"/>
                </a:solidFill>
                <a:latin typeface="Quattrocento"/>
                <a:ea typeface="Quattrocento"/>
                <a:cs typeface="Quattrocento"/>
                <a:sym typeface="Quattrocento"/>
              </a:rPr>
              <a:t>Пільги та звільнення від сплати рентної плати за користування надрами для видобування корисних копалин</a:t>
            </a:r>
            <a:endParaRPr b="0" i="0" sz="3518" u="none" cap="none" strike="noStrike">
              <a:solidFill>
                <a:schemeClr val="dk1"/>
              </a:solidFill>
              <a:latin typeface="Calibri"/>
              <a:ea typeface="Calibri"/>
              <a:cs typeface="Calibri"/>
              <a:sym typeface="Calibri"/>
            </a:endParaRPr>
          </a:p>
        </p:txBody>
      </p:sp>
      <p:sp>
        <p:nvSpPr>
          <p:cNvPr id="112" name="Google Shape;112;p11"/>
          <p:cNvSpPr/>
          <p:nvPr/>
        </p:nvSpPr>
        <p:spPr>
          <a:xfrm>
            <a:off x="667312" y="2647698"/>
            <a:ext cx="1293600" cy="1000200"/>
          </a:xfrm>
          <a:prstGeom prst="roundRect">
            <a:avLst>
              <a:gd fmla="val 5208" name="adj"/>
            </a:avLst>
          </a:prstGeom>
          <a:solidFill>
            <a:srgbClr val="23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65472" y="2974250"/>
            <a:ext cx="1293600" cy="347100"/>
          </a:xfrm>
          <a:prstGeom prst="rect">
            <a:avLst/>
          </a:prstGeom>
          <a:noFill/>
          <a:ln>
            <a:noFill/>
          </a:ln>
        </p:spPr>
        <p:txBody>
          <a:bodyPr anchorCtr="0" anchor="t" bIns="45700" lIns="91425" spcFirstLastPara="1" rIns="91425" wrap="square" tIns="45700">
            <a:noAutofit/>
          </a:bodyPr>
          <a:lstStyle/>
          <a:p>
            <a:pPr indent="0" lvl="0" marL="0" marR="0" rtl="0" algn="ctr">
              <a:lnSpc>
                <a:spcPct val="160035"/>
              </a:lnSpc>
              <a:spcBef>
                <a:spcPts val="0"/>
              </a:spcBef>
              <a:spcAft>
                <a:spcPts val="0"/>
              </a:spcAft>
              <a:buClr>
                <a:srgbClr val="FFD9BE"/>
              </a:buClr>
              <a:buSzPts val="1709"/>
              <a:buFont typeface="Quattrocento"/>
              <a:buNone/>
            </a:pPr>
            <a:r>
              <a:rPr b="0" i="0" lang="en-US" sz="1709" u="none" cap="none" strike="noStrike">
                <a:solidFill>
                  <a:srgbClr val="FFD9BE"/>
                </a:solidFill>
                <a:latin typeface="Quattrocento"/>
                <a:ea typeface="Quattrocento"/>
                <a:cs typeface="Quattrocento"/>
                <a:sym typeface="Quattrocento"/>
              </a:rPr>
              <a:t>1</a:t>
            </a:r>
            <a:endParaRPr b="0" i="0" sz="1709" u="none" cap="none" strike="noStrike">
              <a:solidFill>
                <a:schemeClr val="dk1"/>
              </a:solidFill>
              <a:latin typeface="Calibri"/>
              <a:ea typeface="Calibri"/>
              <a:cs typeface="Calibri"/>
              <a:sym typeface="Calibri"/>
            </a:endParaRPr>
          </a:p>
        </p:txBody>
      </p:sp>
      <p:sp>
        <p:nvSpPr>
          <p:cNvPr id="114" name="Google Shape;114;p11"/>
          <p:cNvSpPr/>
          <p:nvPr/>
        </p:nvSpPr>
        <p:spPr>
          <a:xfrm>
            <a:off x="2227631" y="2647700"/>
            <a:ext cx="4824600" cy="271200"/>
          </a:xfrm>
          <a:prstGeom prst="rect">
            <a:avLst/>
          </a:prstGeom>
          <a:noFill/>
          <a:ln>
            <a:noFill/>
          </a:ln>
        </p:spPr>
        <p:txBody>
          <a:bodyPr anchorCtr="0" anchor="t" bIns="45700" lIns="91425" spcFirstLastPara="1" rIns="91425" wrap="square" tIns="45700">
            <a:noAutofit/>
          </a:bodyPr>
          <a:lstStyle/>
          <a:p>
            <a:pPr indent="0" lvl="0" marL="0" marR="0" rtl="0" algn="l">
              <a:lnSpc>
                <a:spcPct val="124985"/>
              </a:lnSpc>
              <a:spcBef>
                <a:spcPts val="0"/>
              </a:spcBef>
              <a:spcAft>
                <a:spcPts val="0"/>
              </a:spcAft>
              <a:buClr>
                <a:srgbClr val="FFD9BE"/>
              </a:buClr>
              <a:buSzPts val="1709"/>
              <a:buFont typeface="Quattrocento"/>
              <a:buNone/>
            </a:pPr>
            <a:r>
              <a:rPr b="0" i="0" lang="en-US" sz="2109" u="none" cap="none" strike="noStrike">
                <a:solidFill>
                  <a:srgbClr val="FFD9BE"/>
                </a:solidFill>
                <a:latin typeface="Quattrocento"/>
                <a:ea typeface="Quattrocento"/>
                <a:cs typeface="Quattrocento"/>
                <a:sym typeface="Quattrocento"/>
              </a:rPr>
              <a:t>Видобуток корисних копалин</a:t>
            </a:r>
            <a:endParaRPr b="0" i="0" sz="2109" u="none" cap="none" strike="noStrike">
              <a:solidFill>
                <a:schemeClr val="dk1"/>
              </a:solidFill>
              <a:latin typeface="Calibri"/>
              <a:ea typeface="Calibri"/>
              <a:cs typeface="Calibri"/>
              <a:sym typeface="Calibri"/>
            </a:endParaRPr>
          </a:p>
        </p:txBody>
      </p:sp>
      <p:sp>
        <p:nvSpPr>
          <p:cNvPr id="115" name="Google Shape;115;p11"/>
          <p:cNvSpPr/>
          <p:nvPr/>
        </p:nvSpPr>
        <p:spPr>
          <a:xfrm>
            <a:off x="2227552" y="3178270"/>
            <a:ext cx="31224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60058"/>
              </a:lnSpc>
              <a:spcBef>
                <a:spcPts val="0"/>
              </a:spcBef>
              <a:spcAft>
                <a:spcPts val="0"/>
              </a:spcAft>
              <a:buClr>
                <a:srgbClr val="F9EEE7"/>
              </a:buClr>
              <a:buSzPts val="1367"/>
              <a:buFont typeface="Quattrocento"/>
              <a:buNone/>
            </a:pPr>
            <a:r>
              <a:rPr b="0" i="0" lang="en-US" sz="1667" u="none" cap="none" strike="noStrike">
                <a:solidFill>
                  <a:srgbClr val="F9EEE7"/>
                </a:solidFill>
                <a:latin typeface="Quattrocento"/>
                <a:ea typeface="Quattrocento"/>
                <a:cs typeface="Quattrocento"/>
                <a:sym typeface="Quattrocento"/>
              </a:rPr>
              <a:t>для державних потреб</a:t>
            </a:r>
            <a:endParaRPr b="0" i="0" sz="1667" u="none" cap="none" strike="noStrike">
              <a:solidFill>
                <a:schemeClr val="dk1"/>
              </a:solidFill>
              <a:latin typeface="Calibri"/>
              <a:ea typeface="Calibri"/>
              <a:cs typeface="Calibri"/>
              <a:sym typeface="Calibri"/>
            </a:endParaRPr>
          </a:p>
        </p:txBody>
      </p:sp>
      <p:sp>
        <p:nvSpPr>
          <p:cNvPr id="116" name="Google Shape;116;p11"/>
          <p:cNvSpPr/>
          <p:nvPr/>
        </p:nvSpPr>
        <p:spPr>
          <a:xfrm>
            <a:off x="667312" y="4081877"/>
            <a:ext cx="2587500" cy="1000200"/>
          </a:xfrm>
          <a:prstGeom prst="roundRect">
            <a:avLst>
              <a:gd fmla="val 5208" name="adj"/>
            </a:avLst>
          </a:prstGeom>
          <a:solidFill>
            <a:srgbClr val="23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1393606" y="4328738"/>
            <a:ext cx="1134900" cy="347100"/>
          </a:xfrm>
          <a:prstGeom prst="rect">
            <a:avLst/>
          </a:prstGeom>
          <a:noFill/>
          <a:ln>
            <a:noFill/>
          </a:ln>
        </p:spPr>
        <p:txBody>
          <a:bodyPr anchorCtr="0" anchor="t" bIns="45700" lIns="91425" spcFirstLastPara="1" rIns="91425" wrap="square" tIns="45700">
            <a:noAutofit/>
          </a:bodyPr>
          <a:lstStyle/>
          <a:p>
            <a:pPr indent="0" lvl="0" marL="0" marR="0" rtl="0" algn="ctr">
              <a:lnSpc>
                <a:spcPct val="160035"/>
              </a:lnSpc>
              <a:spcBef>
                <a:spcPts val="0"/>
              </a:spcBef>
              <a:spcAft>
                <a:spcPts val="0"/>
              </a:spcAft>
              <a:buClr>
                <a:srgbClr val="FFD9BE"/>
              </a:buClr>
              <a:buSzPts val="1709"/>
              <a:buFont typeface="Quattrocento"/>
              <a:buNone/>
            </a:pPr>
            <a:r>
              <a:rPr b="0" i="0" lang="en-US" sz="1709" u="none" cap="none" strike="noStrike">
                <a:solidFill>
                  <a:srgbClr val="FFD9BE"/>
                </a:solidFill>
                <a:latin typeface="Quattrocento"/>
                <a:ea typeface="Quattrocento"/>
                <a:cs typeface="Quattrocento"/>
                <a:sym typeface="Quattrocento"/>
              </a:rPr>
              <a:t>2</a:t>
            </a:r>
            <a:endParaRPr b="0" i="0" sz="1709" u="none" cap="none" strike="noStrike">
              <a:solidFill>
                <a:schemeClr val="dk1"/>
              </a:solidFill>
              <a:latin typeface="Calibri"/>
              <a:ea typeface="Calibri"/>
              <a:cs typeface="Calibri"/>
              <a:sym typeface="Calibri"/>
            </a:endParaRPr>
          </a:p>
        </p:txBody>
      </p:sp>
      <p:sp>
        <p:nvSpPr>
          <p:cNvPr id="118" name="Google Shape;118;p11"/>
          <p:cNvSpPr/>
          <p:nvPr/>
        </p:nvSpPr>
        <p:spPr>
          <a:xfrm>
            <a:off x="3823691" y="4081882"/>
            <a:ext cx="2170500" cy="271200"/>
          </a:xfrm>
          <a:prstGeom prst="rect">
            <a:avLst/>
          </a:prstGeom>
          <a:noFill/>
          <a:ln>
            <a:noFill/>
          </a:ln>
        </p:spPr>
        <p:txBody>
          <a:bodyPr anchorCtr="0" anchor="t" bIns="45700" lIns="91425" spcFirstLastPara="1" rIns="91425" wrap="square" tIns="45700">
            <a:noAutofit/>
          </a:bodyPr>
          <a:lstStyle/>
          <a:p>
            <a:pPr indent="0" lvl="0" marL="0" marR="0" rtl="0" algn="l">
              <a:lnSpc>
                <a:spcPct val="124985"/>
              </a:lnSpc>
              <a:spcBef>
                <a:spcPts val="0"/>
              </a:spcBef>
              <a:spcAft>
                <a:spcPts val="0"/>
              </a:spcAft>
              <a:buClr>
                <a:srgbClr val="FFD9BE"/>
              </a:buClr>
              <a:buSzPts val="1709"/>
              <a:buFont typeface="Quattrocento"/>
              <a:buNone/>
            </a:pPr>
            <a:r>
              <a:rPr b="0" i="0" lang="en-US" sz="2109" u="none" cap="none" strike="noStrike">
                <a:solidFill>
                  <a:srgbClr val="FFD9BE"/>
                </a:solidFill>
                <a:latin typeface="Quattrocento"/>
                <a:ea typeface="Quattrocento"/>
                <a:cs typeface="Quattrocento"/>
                <a:sym typeface="Quattrocento"/>
              </a:rPr>
              <a:t>Рентні ставки</a:t>
            </a:r>
            <a:endParaRPr b="0" i="0" sz="2109" u="none" cap="none" strike="noStrike">
              <a:solidFill>
                <a:schemeClr val="dk1"/>
              </a:solidFill>
              <a:latin typeface="Calibri"/>
              <a:ea typeface="Calibri"/>
              <a:cs typeface="Calibri"/>
              <a:sym typeface="Calibri"/>
            </a:endParaRPr>
          </a:p>
        </p:txBody>
      </p:sp>
      <p:sp>
        <p:nvSpPr>
          <p:cNvPr id="119" name="Google Shape;119;p11"/>
          <p:cNvSpPr/>
          <p:nvPr/>
        </p:nvSpPr>
        <p:spPr>
          <a:xfrm>
            <a:off x="3823705" y="4574475"/>
            <a:ext cx="50016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60058"/>
              </a:lnSpc>
              <a:spcBef>
                <a:spcPts val="0"/>
              </a:spcBef>
              <a:spcAft>
                <a:spcPts val="0"/>
              </a:spcAft>
              <a:buClr>
                <a:srgbClr val="F9EEE7"/>
              </a:buClr>
              <a:buSzPts val="1367"/>
              <a:buFont typeface="Quattrocento"/>
              <a:buNone/>
            </a:pPr>
            <a:r>
              <a:rPr b="0" i="0" lang="en-US" sz="1667" u="none" cap="none" strike="noStrike">
                <a:solidFill>
                  <a:srgbClr val="F9EEE7"/>
                </a:solidFill>
                <a:latin typeface="Quattrocento"/>
                <a:ea typeface="Quattrocento"/>
                <a:cs typeface="Quattrocento"/>
                <a:sym typeface="Quattrocento"/>
              </a:rPr>
              <a:t>знижені для державних підприємств</a:t>
            </a:r>
            <a:endParaRPr b="0" i="0" sz="1667" u="none" cap="none" strike="noStrike">
              <a:solidFill>
                <a:schemeClr val="dk1"/>
              </a:solidFill>
              <a:latin typeface="Calibri"/>
              <a:ea typeface="Calibri"/>
              <a:cs typeface="Calibri"/>
              <a:sym typeface="Calibri"/>
            </a:endParaRPr>
          </a:p>
        </p:txBody>
      </p:sp>
      <p:sp>
        <p:nvSpPr>
          <p:cNvPr id="120" name="Google Shape;120;p11"/>
          <p:cNvSpPr/>
          <p:nvPr/>
        </p:nvSpPr>
        <p:spPr>
          <a:xfrm>
            <a:off x="667312" y="5356679"/>
            <a:ext cx="3881400" cy="1000200"/>
          </a:xfrm>
          <a:prstGeom prst="roundRect">
            <a:avLst>
              <a:gd fmla="val 5208" name="adj"/>
            </a:avLst>
          </a:prstGeom>
          <a:solidFill>
            <a:srgbClr val="23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1961200" y="5683250"/>
            <a:ext cx="1293600" cy="347100"/>
          </a:xfrm>
          <a:prstGeom prst="rect">
            <a:avLst/>
          </a:prstGeom>
          <a:noFill/>
          <a:ln>
            <a:noFill/>
          </a:ln>
        </p:spPr>
        <p:txBody>
          <a:bodyPr anchorCtr="0" anchor="t" bIns="45700" lIns="91425" spcFirstLastPara="1" rIns="91425" wrap="square" tIns="45700">
            <a:noAutofit/>
          </a:bodyPr>
          <a:lstStyle/>
          <a:p>
            <a:pPr indent="0" lvl="0" marL="0" marR="0" rtl="0" algn="ctr">
              <a:lnSpc>
                <a:spcPct val="160035"/>
              </a:lnSpc>
              <a:spcBef>
                <a:spcPts val="0"/>
              </a:spcBef>
              <a:spcAft>
                <a:spcPts val="0"/>
              </a:spcAft>
              <a:buClr>
                <a:srgbClr val="FFD9BE"/>
              </a:buClr>
              <a:buSzPts val="1709"/>
              <a:buFont typeface="Quattrocento"/>
              <a:buNone/>
            </a:pPr>
            <a:r>
              <a:rPr b="0" i="0" lang="en-US" sz="1709" u="none" cap="none" strike="noStrike">
                <a:solidFill>
                  <a:srgbClr val="FFD9BE"/>
                </a:solidFill>
                <a:latin typeface="Quattrocento"/>
                <a:ea typeface="Quattrocento"/>
                <a:cs typeface="Quattrocento"/>
                <a:sym typeface="Quattrocento"/>
              </a:rPr>
              <a:t>3</a:t>
            </a:r>
            <a:endParaRPr b="0" i="0" sz="1709" u="none" cap="none" strike="noStrike">
              <a:solidFill>
                <a:schemeClr val="dk1"/>
              </a:solidFill>
              <a:latin typeface="Calibri"/>
              <a:ea typeface="Calibri"/>
              <a:cs typeface="Calibri"/>
              <a:sym typeface="Calibri"/>
            </a:endParaRPr>
          </a:p>
        </p:txBody>
      </p:sp>
      <p:sp>
        <p:nvSpPr>
          <p:cNvPr id="122" name="Google Shape;122;p11"/>
          <p:cNvSpPr/>
          <p:nvPr/>
        </p:nvSpPr>
        <p:spPr>
          <a:xfrm>
            <a:off x="5255003" y="5331725"/>
            <a:ext cx="3494400" cy="271200"/>
          </a:xfrm>
          <a:prstGeom prst="rect">
            <a:avLst/>
          </a:prstGeom>
          <a:noFill/>
          <a:ln>
            <a:noFill/>
          </a:ln>
        </p:spPr>
        <p:txBody>
          <a:bodyPr anchorCtr="0" anchor="t" bIns="45700" lIns="91425" spcFirstLastPara="1" rIns="91425" wrap="square" tIns="45700">
            <a:noAutofit/>
          </a:bodyPr>
          <a:lstStyle/>
          <a:p>
            <a:pPr indent="0" lvl="0" marL="0" marR="0" rtl="0" algn="l">
              <a:lnSpc>
                <a:spcPct val="124985"/>
              </a:lnSpc>
              <a:spcBef>
                <a:spcPts val="0"/>
              </a:spcBef>
              <a:spcAft>
                <a:spcPts val="0"/>
              </a:spcAft>
              <a:buClr>
                <a:srgbClr val="FFD9BE"/>
              </a:buClr>
              <a:buSzPts val="1709"/>
              <a:buFont typeface="Quattrocento"/>
              <a:buNone/>
            </a:pPr>
            <a:r>
              <a:rPr b="0" i="0" lang="en-US" sz="2109" u="none" cap="none" strike="noStrike">
                <a:solidFill>
                  <a:srgbClr val="FFD9BE"/>
                </a:solidFill>
                <a:latin typeface="Quattrocento"/>
                <a:ea typeface="Quattrocento"/>
                <a:cs typeface="Quattrocento"/>
                <a:sym typeface="Quattrocento"/>
              </a:rPr>
              <a:t>Видобуток нафти і газу</a:t>
            </a:r>
            <a:endParaRPr b="0" i="0" sz="2109" u="none" cap="none" strike="noStrike">
              <a:solidFill>
                <a:schemeClr val="dk1"/>
              </a:solidFill>
              <a:latin typeface="Calibri"/>
              <a:ea typeface="Calibri"/>
              <a:cs typeface="Calibri"/>
              <a:sym typeface="Calibri"/>
            </a:endParaRPr>
          </a:p>
        </p:txBody>
      </p:sp>
      <p:sp>
        <p:nvSpPr>
          <p:cNvPr id="123" name="Google Shape;123;p11"/>
          <p:cNvSpPr/>
          <p:nvPr/>
        </p:nvSpPr>
        <p:spPr>
          <a:xfrm>
            <a:off x="5255001" y="5844800"/>
            <a:ext cx="39825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60058"/>
              </a:lnSpc>
              <a:spcBef>
                <a:spcPts val="0"/>
              </a:spcBef>
              <a:spcAft>
                <a:spcPts val="0"/>
              </a:spcAft>
              <a:buClr>
                <a:srgbClr val="F9EEE7"/>
              </a:buClr>
              <a:buSzPts val="1367"/>
              <a:buFont typeface="Quattrocento"/>
              <a:buNone/>
            </a:pPr>
            <a:r>
              <a:rPr b="0" i="0" lang="en-US" sz="1667" u="none" cap="none" strike="noStrike">
                <a:solidFill>
                  <a:srgbClr val="F9EEE7"/>
                </a:solidFill>
                <a:latin typeface="Quattrocento"/>
                <a:ea typeface="Quattrocento"/>
                <a:cs typeface="Quattrocento"/>
                <a:sym typeface="Quattrocento"/>
              </a:rPr>
              <a:t>частково звільнений від рентної плати</a:t>
            </a:r>
            <a:endParaRPr b="0" i="0" sz="1667" u="none" cap="none" strike="noStrike">
              <a:solidFill>
                <a:schemeClr val="dk1"/>
              </a:solidFill>
              <a:latin typeface="Calibri"/>
              <a:ea typeface="Calibri"/>
              <a:cs typeface="Calibri"/>
              <a:sym typeface="Calibri"/>
            </a:endParaRPr>
          </a:p>
        </p:txBody>
      </p:sp>
      <p:sp>
        <p:nvSpPr>
          <p:cNvPr id="124" name="Google Shape;124;p11"/>
          <p:cNvSpPr/>
          <p:nvPr/>
        </p:nvSpPr>
        <p:spPr>
          <a:xfrm>
            <a:off x="765476" y="6631475"/>
            <a:ext cx="13588500" cy="1388400"/>
          </a:xfrm>
          <a:prstGeom prst="rect">
            <a:avLst/>
          </a:prstGeom>
          <a:noFill/>
          <a:ln>
            <a:noFill/>
          </a:ln>
        </p:spPr>
        <p:txBody>
          <a:bodyPr anchorCtr="0" anchor="t" bIns="45700" lIns="91425" spcFirstLastPara="1" rIns="91425" wrap="square" tIns="45700">
            <a:noAutofit/>
          </a:bodyPr>
          <a:lstStyle/>
          <a:p>
            <a:pPr indent="0" lvl="0" marL="0" marR="0" rtl="0" algn="l">
              <a:lnSpc>
                <a:spcPct val="160058"/>
              </a:lnSpc>
              <a:spcBef>
                <a:spcPts val="0"/>
              </a:spcBef>
              <a:spcAft>
                <a:spcPts val="0"/>
              </a:spcAft>
              <a:buClr>
                <a:srgbClr val="F9EEE7"/>
              </a:buClr>
              <a:buSzPts val="1367"/>
              <a:buFont typeface="Quattrocento"/>
              <a:buNone/>
            </a:pPr>
            <a:r>
              <a:rPr b="0" i="0" lang="en-US" sz="1967" u="none" cap="none" strike="noStrike">
                <a:solidFill>
                  <a:srgbClr val="F9EEE7"/>
                </a:solidFill>
                <a:latin typeface="Quattrocento"/>
                <a:ea typeface="Quattrocento"/>
                <a:cs typeface="Quattrocento"/>
                <a:sym typeface="Quattrocento"/>
              </a:rPr>
              <a:t>Законодавством передбачено ряд пільг та звільнень від сплати рентної плати за користування надрами для видобування корисних копалин. Зокрема, звільнення стосується видобутку корисних копалин для державних потреб, а також застосування знижених рентних ставок для державних підприємств. Частково від рентної плати звільняється видобуток нафти і газу.</a:t>
            </a:r>
            <a:endParaRPr b="0" i="0" sz="1967"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