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62" r:id="rId13"/>
    <p:sldId id="263" r:id="rId14"/>
    <p:sldId id="264" r:id="rId15"/>
    <p:sldId id="272" r:id="rId1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1" clrIdx="0">
    <p:extLst>
      <p:ext uri="{19B8F6BF-5375-455C-9EA6-DF929625EA0E}">
        <p15:presenceInfo xmlns:p15="http://schemas.microsoft.com/office/powerpoint/2012/main" userId="15c02856742494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79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7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1051-15#n21" TargetMode="External"/><Relationship Id="rId2" Type="http://schemas.openxmlformats.org/officeDocument/2006/relationships/hyperlink" Target="/article/6809-skladannya-ta-podannya-podatkovo-deklarats-z-rentno-plati-dlya-msyachnih-platnikv-podatk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63062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823793"/>
            <a:ext cx="7477601" cy="3832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Рентна плата за користування радіочастотним ресурсом України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989909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Рентна плата - це обов'язковий платіж, що справляється з користувачів радіочастотного ресурсу України за право його використання. Ця плата забезпечує сталий розвиток та ефективне управління національним радіочастотним ресурсом, що є стратегічною державною власністю.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7033498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019" y="1778972"/>
            <a:ext cx="6149162" cy="4099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1353658" y="6888033"/>
            <a:ext cx="25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Радзієвська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ОО-7к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3" name="TextBox 2"/>
          <p:cNvSpPr txBox="1"/>
          <p:nvPr/>
        </p:nvSpPr>
        <p:spPr>
          <a:xfrm>
            <a:off x="451413" y="300942"/>
            <a:ext cx="746567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Сплата рентної плати за користування радіочастотним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ресурсом</a:t>
            </a:r>
          </a:p>
          <a:p>
            <a:pPr algn="ctr"/>
            <a:endPara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ристувачами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радіочастотного ресурсу рента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сплачується: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отримання (продовження) ліцензії – тими користувачами, яким надано право користуватися радіочастотним ресурсом України на підставі ліцензій на користування радіочастотним ресурсом України, у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ліцензії на мовлення від УДЦР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видачі дозволу на експлуатацію радіочастотного засобу – іншими користувачами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 платник ренти, що здійснював у звітному періоді (місяці) користування радіочастотним ресурсом на підставі ліцензії, термін дії якої розпочався (закінчився) посеред місяця, обчислює «податкове зобов’язання» з ренти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кількості календарних днів дії ліцензії у звітному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місяці. Окремої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 для радіочастотної ренти немає. Як і для інших видів рентної плати подається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декларація з рентної плати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зі спеціальним Додатком 4</a:t>
            </a:r>
            <a:r>
              <a:rPr lang="uk-UA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«Розрахунок з рентної плати за користування радіочастотним ресурсом України», що затверджені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наказом Мінфіну від 17.08.2015 р. № 719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Подавати таку декларацію з додатком слід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257.1 ПК). Це значить, що звітувати треба впродовж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к. днів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кінця кожного місяця, а потім ще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к. днів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відводиться на сплату ренти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84" y="1613219"/>
            <a:ext cx="6551269" cy="49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4" y="1670288"/>
            <a:ext cx="12612446" cy="5286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497393" y="699484"/>
            <a:ext cx="279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ПрАТ «ВФ Україна»</a:t>
            </a:r>
          </a:p>
        </p:txBody>
      </p:sp>
    </p:spTree>
    <p:extLst>
      <p:ext uri="{BB962C8B-B14F-4D97-AF65-F5344CB8AC3E}">
        <p14:creationId xmlns:p14="http://schemas.microsoft.com/office/powerpoint/2010/main" val="26400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734389" y="563523"/>
            <a:ext cx="9161621" cy="1280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043"/>
              </a:lnSpc>
              <a:buNone/>
            </a:pPr>
            <a:r>
              <a:rPr lang="en-US" sz="403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Пільги та звільнення від сплати рентної плати</a:t>
            </a:r>
            <a:endParaRPr lang="en-US" sz="403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89" y="2253972"/>
            <a:ext cx="512326" cy="51232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734389" y="2971205"/>
            <a:ext cx="2059900" cy="640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21"/>
              </a:lnSpc>
              <a:buNone/>
            </a:pPr>
            <a:r>
              <a:rPr lang="en-US" sz="20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Благодійні організації</a:t>
            </a:r>
            <a:endParaRPr lang="en-US" sz="2017" dirty="0"/>
          </a:p>
        </p:txBody>
      </p:sp>
      <p:sp>
        <p:nvSpPr>
          <p:cNvPr id="7" name="Text 4"/>
          <p:cNvSpPr/>
          <p:nvPr/>
        </p:nvSpPr>
        <p:spPr>
          <a:xfrm>
            <a:off x="2734389" y="3734633"/>
            <a:ext cx="2059900" cy="39333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2"/>
              </a:lnSpc>
              <a:buNone/>
            </a:pPr>
            <a:r>
              <a:rPr lang="en-US" sz="161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Благодійні організації, які займаються надання соціальної допомоги, культурного розвитку, освіти, спорту, охорони здоров'я, звільняються від сплати рентної плати.</a:t>
            </a:r>
            <a:endParaRPr lang="en-US" sz="1614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590" y="2253972"/>
            <a:ext cx="512326" cy="51232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101590" y="2971205"/>
            <a:ext cx="2059900" cy="640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21"/>
              </a:lnSpc>
              <a:buNone/>
            </a:pPr>
            <a:r>
              <a:rPr lang="en-US" sz="20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Державні установи</a:t>
            </a:r>
            <a:endParaRPr lang="en-US" sz="2017" dirty="0"/>
          </a:p>
        </p:txBody>
      </p:sp>
      <p:sp>
        <p:nvSpPr>
          <p:cNvPr id="10" name="Text 6"/>
          <p:cNvSpPr/>
          <p:nvPr/>
        </p:nvSpPr>
        <p:spPr>
          <a:xfrm>
            <a:off x="5101590" y="3734633"/>
            <a:ext cx="2059900" cy="29500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2"/>
              </a:lnSpc>
              <a:buNone/>
            </a:pPr>
            <a:r>
              <a:rPr lang="en-US" sz="161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Державні установи, що використовують радіочастотний ресурс для виконання своїх функцій, також звільняються від сплати рентної плати.</a:t>
            </a:r>
            <a:endParaRPr lang="en-US" sz="1614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791" y="2253972"/>
            <a:ext cx="512326" cy="51232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68791" y="2971205"/>
            <a:ext cx="2059900" cy="320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1"/>
              </a:lnSpc>
              <a:buNone/>
            </a:pPr>
            <a:r>
              <a:rPr lang="en-US" sz="20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Пільгові ставки</a:t>
            </a:r>
            <a:endParaRPr lang="en-US" sz="2017" dirty="0"/>
          </a:p>
        </p:txBody>
      </p:sp>
      <p:sp>
        <p:nvSpPr>
          <p:cNvPr id="13" name="Text 8"/>
          <p:cNvSpPr/>
          <p:nvPr/>
        </p:nvSpPr>
        <p:spPr>
          <a:xfrm>
            <a:off x="7468791" y="3414355"/>
            <a:ext cx="2059900" cy="39333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2"/>
              </a:lnSpc>
              <a:buNone/>
            </a:pPr>
            <a:r>
              <a:rPr lang="en-US" sz="161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Деякі категорії користувачів радіочастотного ресурсу можуть застосовувати пільгові ставки рентної плати, наприклад, для телекомунікаційних систем спеціального призначення.</a:t>
            </a:r>
            <a:endParaRPr lang="en-US" sz="1614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991" y="2253972"/>
            <a:ext cx="512326" cy="51232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835991" y="2971205"/>
            <a:ext cx="2060019" cy="640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21"/>
              </a:lnSpc>
              <a:buNone/>
            </a:pPr>
            <a:r>
              <a:rPr lang="en-US" sz="201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Звільнення на час</a:t>
            </a:r>
            <a:endParaRPr lang="en-US" sz="2017" dirty="0"/>
          </a:p>
        </p:txBody>
      </p:sp>
      <p:sp>
        <p:nvSpPr>
          <p:cNvPr id="16" name="Text 10"/>
          <p:cNvSpPr/>
          <p:nvPr/>
        </p:nvSpPr>
        <p:spPr>
          <a:xfrm>
            <a:off x="9835991" y="3734633"/>
            <a:ext cx="2060019" cy="32777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2"/>
              </a:lnSpc>
              <a:buNone/>
            </a:pPr>
            <a:r>
              <a:rPr lang="en-US" sz="1614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 певних випадках користувачі можуть бути тимчасово звільнені від сплати рентної плати, наприклад, під час проведення тестових випробувань нового обладнання.</a:t>
            </a:r>
            <a:endParaRPr lang="en-US" sz="161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3561398" y="461724"/>
            <a:ext cx="7507486" cy="104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32"/>
              </a:lnSpc>
              <a:buNone/>
            </a:pPr>
            <a:r>
              <a:rPr lang="en-US" sz="3306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Відповідальність за порушення порядку сплати рентної плати</a:t>
            </a:r>
            <a:endParaRPr lang="en-US" sz="3306" dirty="0"/>
          </a:p>
        </p:txBody>
      </p:sp>
      <p:sp>
        <p:nvSpPr>
          <p:cNvPr id="5" name="Shape 3"/>
          <p:cNvSpPr/>
          <p:nvPr/>
        </p:nvSpPr>
        <p:spPr>
          <a:xfrm>
            <a:off x="3561398" y="1846898"/>
            <a:ext cx="938332" cy="967383"/>
          </a:xfrm>
          <a:prstGeom prst="roundRect">
            <a:avLst>
              <a:gd name="adj" fmla="val 5369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3729276" y="2162651"/>
            <a:ext cx="74295" cy="335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5"/>
              </a:lnSpc>
              <a:buNone/>
            </a:pPr>
            <a:r>
              <a:rPr lang="en-US" sz="165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1653" dirty="0"/>
          </a:p>
        </p:txBody>
      </p:sp>
      <p:sp>
        <p:nvSpPr>
          <p:cNvPr id="7" name="Text 5"/>
          <p:cNvSpPr/>
          <p:nvPr/>
        </p:nvSpPr>
        <p:spPr>
          <a:xfrm>
            <a:off x="4667607" y="2014776"/>
            <a:ext cx="2099072" cy="2622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66"/>
              </a:lnSpc>
              <a:buNone/>
            </a:pPr>
            <a:r>
              <a:rPr lang="en-US" sz="165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Неподання звітності</a:t>
            </a:r>
            <a:endParaRPr lang="en-US" sz="1653" dirty="0"/>
          </a:p>
        </p:txBody>
      </p:sp>
      <p:sp>
        <p:nvSpPr>
          <p:cNvPr id="8" name="Text 6"/>
          <p:cNvSpPr/>
          <p:nvPr/>
        </p:nvSpPr>
        <p:spPr>
          <a:xfrm>
            <a:off x="4667607" y="2377797"/>
            <a:ext cx="3838694" cy="2686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6"/>
              </a:lnSpc>
              <a:buNone/>
            </a:pPr>
            <a:r>
              <a:rPr lang="en-US" sz="132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Ненадання звітності до контролюючих органів</a:t>
            </a:r>
            <a:endParaRPr lang="en-US" sz="1322" dirty="0"/>
          </a:p>
        </p:txBody>
      </p:sp>
      <p:sp>
        <p:nvSpPr>
          <p:cNvPr id="9" name="Shape 7"/>
          <p:cNvSpPr/>
          <p:nvPr/>
        </p:nvSpPr>
        <p:spPr>
          <a:xfrm>
            <a:off x="4583668" y="2806184"/>
            <a:ext cx="6401276" cy="10478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0" name="Shape 8"/>
          <p:cNvSpPr/>
          <p:nvPr/>
        </p:nvSpPr>
        <p:spPr>
          <a:xfrm>
            <a:off x="3561398" y="2898219"/>
            <a:ext cx="1876782" cy="967383"/>
          </a:xfrm>
          <a:prstGeom prst="roundRect">
            <a:avLst>
              <a:gd name="adj" fmla="val 5208"/>
            </a:avLst>
          </a:prstGeom>
          <a:solidFill>
            <a:srgbClr val="234A49"/>
          </a:solidFill>
          <a:ln/>
        </p:spPr>
      </p:sp>
      <p:sp>
        <p:nvSpPr>
          <p:cNvPr id="11" name="Text 9"/>
          <p:cNvSpPr/>
          <p:nvPr/>
        </p:nvSpPr>
        <p:spPr>
          <a:xfrm>
            <a:off x="3729276" y="3213973"/>
            <a:ext cx="112514" cy="335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5"/>
              </a:lnSpc>
              <a:buNone/>
            </a:pPr>
            <a:r>
              <a:rPr lang="en-US" sz="165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1653" dirty="0"/>
          </a:p>
        </p:txBody>
      </p:sp>
      <p:sp>
        <p:nvSpPr>
          <p:cNvPr id="12" name="Text 10"/>
          <p:cNvSpPr/>
          <p:nvPr/>
        </p:nvSpPr>
        <p:spPr>
          <a:xfrm>
            <a:off x="5606058" y="3066098"/>
            <a:ext cx="2099072" cy="2622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66"/>
              </a:lnSpc>
              <a:buNone/>
            </a:pPr>
            <a:r>
              <a:rPr lang="en-US" sz="165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Несвоєчасна сплата</a:t>
            </a:r>
            <a:endParaRPr lang="en-US" sz="1653" dirty="0"/>
          </a:p>
        </p:txBody>
      </p:sp>
      <p:sp>
        <p:nvSpPr>
          <p:cNvPr id="13" name="Text 11"/>
          <p:cNvSpPr/>
          <p:nvPr/>
        </p:nvSpPr>
        <p:spPr>
          <a:xfrm>
            <a:off x="5606058" y="3429119"/>
            <a:ext cx="4581882" cy="2686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6"/>
              </a:lnSpc>
              <a:buNone/>
            </a:pPr>
            <a:r>
              <a:rPr lang="en-US" sz="132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Несвоєчасна сплата рентної плати в установлені строки</a:t>
            </a:r>
            <a:endParaRPr lang="en-US" sz="1322" dirty="0"/>
          </a:p>
        </p:txBody>
      </p:sp>
      <p:sp>
        <p:nvSpPr>
          <p:cNvPr id="14" name="Shape 12"/>
          <p:cNvSpPr/>
          <p:nvPr/>
        </p:nvSpPr>
        <p:spPr>
          <a:xfrm>
            <a:off x="5522119" y="3857506"/>
            <a:ext cx="5462826" cy="10478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5" name="Shape 13"/>
          <p:cNvSpPr/>
          <p:nvPr/>
        </p:nvSpPr>
        <p:spPr>
          <a:xfrm>
            <a:off x="3561398" y="3949541"/>
            <a:ext cx="2815233" cy="967383"/>
          </a:xfrm>
          <a:prstGeom prst="roundRect">
            <a:avLst>
              <a:gd name="adj" fmla="val 5208"/>
            </a:avLst>
          </a:prstGeom>
          <a:solidFill>
            <a:srgbClr val="234A49"/>
          </a:solidFill>
          <a:ln/>
        </p:spPr>
      </p:sp>
      <p:sp>
        <p:nvSpPr>
          <p:cNvPr id="16" name="Text 14"/>
          <p:cNvSpPr/>
          <p:nvPr/>
        </p:nvSpPr>
        <p:spPr>
          <a:xfrm>
            <a:off x="3729276" y="4265295"/>
            <a:ext cx="114181" cy="335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5"/>
              </a:lnSpc>
              <a:buNone/>
            </a:pPr>
            <a:r>
              <a:rPr lang="en-US" sz="165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1653" dirty="0"/>
          </a:p>
        </p:txBody>
      </p:sp>
      <p:sp>
        <p:nvSpPr>
          <p:cNvPr id="17" name="Text 15"/>
          <p:cNvSpPr/>
          <p:nvPr/>
        </p:nvSpPr>
        <p:spPr>
          <a:xfrm>
            <a:off x="6544508" y="4117419"/>
            <a:ext cx="2099072" cy="2622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66"/>
              </a:lnSpc>
              <a:buNone/>
            </a:pPr>
            <a:r>
              <a:rPr lang="en-US" sz="165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Заниження суми</a:t>
            </a:r>
            <a:endParaRPr lang="en-US" sz="1653" dirty="0"/>
          </a:p>
        </p:txBody>
      </p:sp>
      <p:sp>
        <p:nvSpPr>
          <p:cNvPr id="18" name="Text 16"/>
          <p:cNvSpPr/>
          <p:nvPr/>
        </p:nvSpPr>
        <p:spPr>
          <a:xfrm>
            <a:off x="6544508" y="4480441"/>
            <a:ext cx="3879890" cy="2686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6"/>
              </a:lnSpc>
              <a:buNone/>
            </a:pPr>
            <a:r>
              <a:rPr lang="en-US" sz="132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Заниження суми рентної плати при обчисленні</a:t>
            </a:r>
            <a:endParaRPr lang="en-US" sz="1322" dirty="0"/>
          </a:p>
        </p:txBody>
      </p:sp>
      <p:sp>
        <p:nvSpPr>
          <p:cNvPr id="19" name="Shape 17"/>
          <p:cNvSpPr/>
          <p:nvPr/>
        </p:nvSpPr>
        <p:spPr>
          <a:xfrm>
            <a:off x="6460569" y="4908828"/>
            <a:ext cx="4524375" cy="10478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20" name="Shape 18"/>
          <p:cNvSpPr/>
          <p:nvPr/>
        </p:nvSpPr>
        <p:spPr>
          <a:xfrm>
            <a:off x="3561398" y="5000863"/>
            <a:ext cx="3753683" cy="967383"/>
          </a:xfrm>
          <a:prstGeom prst="roundRect">
            <a:avLst>
              <a:gd name="adj" fmla="val 5208"/>
            </a:avLst>
          </a:prstGeom>
          <a:solidFill>
            <a:srgbClr val="234A49"/>
          </a:solidFill>
          <a:ln/>
        </p:spPr>
      </p:sp>
      <p:sp>
        <p:nvSpPr>
          <p:cNvPr id="21" name="Text 19"/>
          <p:cNvSpPr/>
          <p:nvPr/>
        </p:nvSpPr>
        <p:spPr>
          <a:xfrm>
            <a:off x="3729276" y="5316617"/>
            <a:ext cx="106680" cy="3357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45"/>
              </a:lnSpc>
              <a:buNone/>
            </a:pPr>
            <a:r>
              <a:rPr lang="en-US" sz="165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1653" dirty="0"/>
          </a:p>
        </p:txBody>
      </p:sp>
      <p:sp>
        <p:nvSpPr>
          <p:cNvPr id="22" name="Text 20"/>
          <p:cNvSpPr/>
          <p:nvPr/>
        </p:nvSpPr>
        <p:spPr>
          <a:xfrm>
            <a:off x="7482959" y="5168741"/>
            <a:ext cx="2099072" cy="2622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66"/>
              </a:lnSpc>
              <a:buNone/>
            </a:pPr>
            <a:r>
              <a:rPr lang="en-US" sz="165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Ухилення від сплати</a:t>
            </a:r>
            <a:endParaRPr lang="en-US" sz="1653" dirty="0"/>
          </a:p>
        </p:txBody>
      </p:sp>
      <p:sp>
        <p:nvSpPr>
          <p:cNvPr id="23" name="Text 21"/>
          <p:cNvSpPr/>
          <p:nvPr/>
        </p:nvSpPr>
        <p:spPr>
          <a:xfrm>
            <a:off x="7482959" y="5531763"/>
            <a:ext cx="3399592" cy="2686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6"/>
              </a:lnSpc>
              <a:buNone/>
            </a:pPr>
            <a:r>
              <a:rPr lang="en-US" sz="132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Повне ухилення від сплати рентної плати</a:t>
            </a:r>
            <a:endParaRPr lang="en-US" sz="1322" dirty="0"/>
          </a:p>
        </p:txBody>
      </p:sp>
      <p:sp>
        <p:nvSpPr>
          <p:cNvPr id="24" name="Text 22"/>
          <p:cNvSpPr/>
          <p:nvPr/>
        </p:nvSpPr>
        <p:spPr>
          <a:xfrm>
            <a:off x="3561398" y="6157079"/>
            <a:ext cx="7507486" cy="16116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6"/>
              </a:lnSpc>
              <a:buNone/>
            </a:pPr>
            <a:r>
              <a:rPr lang="en-US" sz="1322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 порушення порядку сплати рентної плати передбачено фінансові санкції та адміністративну відповідальність. Зокрема, штрафи за несвоєчасне подання звітності, несплату або неповну сплату в установлені строки, заниження суми платежу, а також кримінальна відповідальність за умисне ухилення від сплати. Суворе дотримання законодавства є обов'язковим для всіх суб'єктів господарювання, що використовують радіочастотний ресурс.</a:t>
            </a:r>
            <a:endParaRPr lang="en-US" sz="1322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939891" y="538401"/>
            <a:ext cx="8750618" cy="1223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816"/>
              </a:lnSpc>
              <a:buNone/>
            </a:pPr>
            <a:r>
              <a:rPr lang="en-US" sz="385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Перспективи розвитку системи рентної плати</a:t>
            </a:r>
            <a:endParaRPr lang="en-US" sz="3853" dirty="0"/>
          </a:p>
        </p:txBody>
      </p:sp>
      <p:sp>
        <p:nvSpPr>
          <p:cNvPr id="5" name="Shape 3"/>
          <p:cNvSpPr/>
          <p:nvPr/>
        </p:nvSpPr>
        <p:spPr>
          <a:xfrm>
            <a:off x="2939891" y="2305883"/>
            <a:ext cx="440293" cy="440293"/>
          </a:xfrm>
          <a:prstGeom prst="roundRect">
            <a:avLst>
              <a:gd name="adj" fmla="val 13337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3108008" y="2342555"/>
            <a:ext cx="103942" cy="3669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0"/>
              </a:lnSpc>
              <a:buNone/>
            </a:pPr>
            <a:r>
              <a:rPr lang="en-US" sz="231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312" dirty="0"/>
          </a:p>
        </p:txBody>
      </p:sp>
      <p:sp>
        <p:nvSpPr>
          <p:cNvPr id="7" name="Text 5"/>
          <p:cNvSpPr/>
          <p:nvPr/>
        </p:nvSpPr>
        <p:spPr>
          <a:xfrm>
            <a:off x="3575804" y="2373154"/>
            <a:ext cx="3641646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Модернізація нормативно-правової бази</a:t>
            </a:r>
            <a:endParaRPr lang="en-US" sz="1927" dirty="0"/>
          </a:p>
        </p:txBody>
      </p:sp>
      <p:sp>
        <p:nvSpPr>
          <p:cNvPr id="8" name="Text 6"/>
          <p:cNvSpPr/>
          <p:nvPr/>
        </p:nvSpPr>
        <p:spPr>
          <a:xfrm>
            <a:off x="3575804" y="3102054"/>
            <a:ext cx="3641646" cy="1565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6"/>
              </a:lnSpc>
              <a:buNone/>
            </a:pPr>
            <a:r>
              <a:rPr lang="en-US" sz="154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Очікується вдосконалення законодавства щодо рентної плати, що забезпечить більш чіткий та прозорий механізм її обчислення та сплати.</a:t>
            </a:r>
            <a:endParaRPr lang="en-US" sz="1541" dirty="0"/>
          </a:p>
        </p:txBody>
      </p:sp>
      <p:sp>
        <p:nvSpPr>
          <p:cNvPr id="9" name="Shape 7"/>
          <p:cNvSpPr/>
          <p:nvPr/>
        </p:nvSpPr>
        <p:spPr>
          <a:xfrm>
            <a:off x="7413069" y="2305883"/>
            <a:ext cx="440293" cy="440293"/>
          </a:xfrm>
          <a:prstGeom prst="roundRect">
            <a:avLst>
              <a:gd name="adj" fmla="val 13337"/>
            </a:avLst>
          </a:prstGeom>
          <a:solidFill>
            <a:srgbClr val="234A49"/>
          </a:solidFill>
          <a:ln/>
        </p:spPr>
      </p:sp>
      <p:sp>
        <p:nvSpPr>
          <p:cNvPr id="10" name="Text 8"/>
          <p:cNvSpPr/>
          <p:nvPr/>
        </p:nvSpPr>
        <p:spPr>
          <a:xfrm>
            <a:off x="7554516" y="2342555"/>
            <a:ext cx="157401" cy="3669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0"/>
              </a:lnSpc>
              <a:buNone/>
            </a:pPr>
            <a:r>
              <a:rPr lang="en-US" sz="231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312" dirty="0"/>
          </a:p>
        </p:txBody>
      </p:sp>
      <p:sp>
        <p:nvSpPr>
          <p:cNvPr id="11" name="Text 9"/>
          <p:cNvSpPr/>
          <p:nvPr/>
        </p:nvSpPr>
        <p:spPr>
          <a:xfrm>
            <a:off x="8048982" y="2373154"/>
            <a:ext cx="3641646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Впровадження нових технологій</a:t>
            </a:r>
            <a:endParaRPr lang="en-US" sz="1927" dirty="0"/>
          </a:p>
        </p:txBody>
      </p:sp>
      <p:sp>
        <p:nvSpPr>
          <p:cNvPr id="12" name="Text 10"/>
          <p:cNvSpPr/>
          <p:nvPr/>
        </p:nvSpPr>
        <p:spPr>
          <a:xfrm>
            <a:off x="8048982" y="3102054"/>
            <a:ext cx="3641646" cy="18788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6"/>
              </a:lnSpc>
              <a:buNone/>
            </a:pPr>
            <a:r>
              <a:rPr lang="en-US" sz="154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Застосування сучасних інформаційно-комунікаційних технологій для автоматизації процесів адміністрування рентної плати підвищить ефективність її збору.</a:t>
            </a:r>
            <a:endParaRPr lang="en-US" sz="1541" dirty="0"/>
          </a:p>
        </p:txBody>
      </p:sp>
      <p:sp>
        <p:nvSpPr>
          <p:cNvPr id="13" name="Shape 11"/>
          <p:cNvSpPr/>
          <p:nvPr/>
        </p:nvSpPr>
        <p:spPr>
          <a:xfrm>
            <a:off x="2939891" y="5329357"/>
            <a:ext cx="440293" cy="440293"/>
          </a:xfrm>
          <a:prstGeom prst="roundRect">
            <a:avLst>
              <a:gd name="adj" fmla="val 13337"/>
            </a:avLst>
          </a:prstGeom>
          <a:solidFill>
            <a:srgbClr val="234A49"/>
          </a:solidFill>
          <a:ln/>
        </p:spPr>
      </p:sp>
      <p:sp>
        <p:nvSpPr>
          <p:cNvPr id="14" name="Text 12"/>
          <p:cNvSpPr/>
          <p:nvPr/>
        </p:nvSpPr>
        <p:spPr>
          <a:xfrm>
            <a:off x="3080147" y="5366028"/>
            <a:ext cx="159663" cy="3669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0"/>
              </a:lnSpc>
              <a:buNone/>
            </a:pPr>
            <a:r>
              <a:rPr lang="en-US" sz="231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312" dirty="0"/>
          </a:p>
        </p:txBody>
      </p:sp>
      <p:sp>
        <p:nvSpPr>
          <p:cNvPr id="15" name="Text 13"/>
          <p:cNvSpPr/>
          <p:nvPr/>
        </p:nvSpPr>
        <p:spPr>
          <a:xfrm>
            <a:off x="3575804" y="5396627"/>
            <a:ext cx="3641646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Збалансування інтересів держави та платників</a:t>
            </a:r>
            <a:endParaRPr lang="en-US" sz="1927" dirty="0"/>
          </a:p>
        </p:txBody>
      </p:sp>
      <p:sp>
        <p:nvSpPr>
          <p:cNvPr id="16" name="Text 14"/>
          <p:cNvSpPr/>
          <p:nvPr/>
        </p:nvSpPr>
        <p:spPr>
          <a:xfrm>
            <a:off x="3575804" y="6125527"/>
            <a:ext cx="3641646" cy="1565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6"/>
              </a:lnSpc>
              <a:buNone/>
            </a:pPr>
            <a:r>
              <a:rPr lang="en-US" sz="154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Передбачається оптимізація розмірів рентної плати, що сприятиме справедливому розподілу доходів від використання радіочастотного ресурсу.</a:t>
            </a:r>
            <a:endParaRPr lang="en-US" sz="1541" dirty="0"/>
          </a:p>
        </p:txBody>
      </p:sp>
      <p:sp>
        <p:nvSpPr>
          <p:cNvPr id="17" name="Shape 15"/>
          <p:cNvSpPr/>
          <p:nvPr/>
        </p:nvSpPr>
        <p:spPr>
          <a:xfrm>
            <a:off x="7413069" y="5329357"/>
            <a:ext cx="440293" cy="440293"/>
          </a:xfrm>
          <a:prstGeom prst="roundRect">
            <a:avLst>
              <a:gd name="adj" fmla="val 13337"/>
            </a:avLst>
          </a:prstGeom>
          <a:solidFill>
            <a:srgbClr val="234A49"/>
          </a:solidFill>
          <a:ln/>
        </p:spPr>
      </p:sp>
      <p:sp>
        <p:nvSpPr>
          <p:cNvPr id="18" name="Text 16"/>
          <p:cNvSpPr/>
          <p:nvPr/>
        </p:nvSpPr>
        <p:spPr>
          <a:xfrm>
            <a:off x="7558564" y="5366028"/>
            <a:ext cx="149185" cy="3669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0"/>
              </a:lnSpc>
              <a:buNone/>
            </a:pPr>
            <a:r>
              <a:rPr lang="en-US" sz="231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312" dirty="0"/>
          </a:p>
        </p:txBody>
      </p:sp>
      <p:sp>
        <p:nvSpPr>
          <p:cNvPr id="19" name="Text 17"/>
          <p:cNvSpPr/>
          <p:nvPr/>
        </p:nvSpPr>
        <p:spPr>
          <a:xfrm>
            <a:off x="8048982" y="5396627"/>
            <a:ext cx="2735342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Міжнародна співпраця</a:t>
            </a:r>
            <a:endParaRPr lang="en-US" sz="1927" dirty="0"/>
          </a:p>
        </p:txBody>
      </p:sp>
      <p:sp>
        <p:nvSpPr>
          <p:cNvPr id="20" name="Text 18"/>
          <p:cNvSpPr/>
          <p:nvPr/>
        </p:nvSpPr>
        <p:spPr>
          <a:xfrm>
            <a:off x="8048982" y="5819775"/>
            <a:ext cx="3641646" cy="1565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6"/>
              </a:lnSpc>
              <a:buNone/>
            </a:pPr>
            <a:r>
              <a:rPr lang="en-US" sz="154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Співпраця з іноземними партнерами дозволить запозичити передовий досвід у сфері регулювання використання радіочастотного ресурсу.</a:t>
            </a:r>
            <a:endParaRPr lang="en-US" sz="154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3" name="TextBox 2"/>
          <p:cNvSpPr txBox="1"/>
          <p:nvPr/>
        </p:nvSpPr>
        <p:spPr>
          <a:xfrm>
            <a:off x="5625296" y="3822412"/>
            <a:ext cx="337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47143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5" name="Text 2"/>
          <p:cNvSpPr/>
          <p:nvPr/>
        </p:nvSpPr>
        <p:spPr>
          <a:xfrm>
            <a:off x="3693914" y="149781"/>
            <a:ext cx="724257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Визначення рентної плати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3562350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Shape 2"/>
          <p:cNvSpPr/>
          <p:nvPr/>
        </p:nvSpPr>
        <p:spPr>
          <a:xfrm>
            <a:off x="553384" y="1315035"/>
            <a:ext cx="4542115" cy="2717006"/>
          </a:xfrm>
          <a:prstGeom prst="roundRect">
            <a:avLst>
              <a:gd name="adj" fmla="val 368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1" name="Shape 2"/>
          <p:cNvSpPr/>
          <p:nvPr/>
        </p:nvSpPr>
        <p:spPr>
          <a:xfrm>
            <a:off x="4858830" y="4740125"/>
            <a:ext cx="4542115" cy="2717006"/>
          </a:xfrm>
          <a:prstGeom prst="roundRect">
            <a:avLst>
              <a:gd name="adj" fmla="val 368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2" name="Shape 2"/>
          <p:cNvSpPr/>
          <p:nvPr/>
        </p:nvSpPr>
        <p:spPr>
          <a:xfrm>
            <a:off x="9484847" y="1397794"/>
            <a:ext cx="4542115" cy="2717006"/>
          </a:xfrm>
          <a:prstGeom prst="roundRect">
            <a:avLst>
              <a:gd name="adj" fmla="val 368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4" name="Text 3"/>
          <p:cNvSpPr/>
          <p:nvPr/>
        </p:nvSpPr>
        <p:spPr>
          <a:xfrm>
            <a:off x="1197154" y="1598296"/>
            <a:ext cx="325457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Сутність</a:t>
            </a:r>
            <a:r>
              <a:rPr lang="en-US" sz="2187" b="1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2187" b="1" kern="0" spc="-35" dirty="0" err="1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рентної</a:t>
            </a:r>
            <a:r>
              <a:rPr lang="en-US" sz="2187" b="1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2187" b="1" kern="0" spc="-35" dirty="0" err="1" smtClean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плати</a:t>
            </a:r>
            <a:r>
              <a:rPr lang="uk-UA" sz="2187" b="1" kern="0" spc="-35" dirty="0" smtClean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  </a:t>
            </a:r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35800" y="2085022"/>
            <a:ext cx="4123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радіочастотного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</a:t>
            </a:r>
          </a:p>
        </p:txBody>
      </p:sp>
      <p:sp>
        <p:nvSpPr>
          <p:cNvPr id="18" name="Text 9"/>
          <p:cNvSpPr/>
          <p:nvPr/>
        </p:nvSpPr>
        <p:spPr>
          <a:xfrm>
            <a:off x="5555881" y="4977646"/>
            <a:ext cx="31480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Функції</a:t>
            </a:r>
            <a:r>
              <a:rPr lang="en-US" sz="2187" b="1" kern="0" spc="-35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рентної плати</a:t>
            </a:r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5095498" y="5312290"/>
            <a:ext cx="4166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Рентна плата виконує фіскальну, регулюючу та стимулюючу функції, забезпечуючи наповнення бюджету, раціональне використання радіочастотного ресурсу та стимулювання впровадження новітніх технологій.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9805093" y="1553778"/>
            <a:ext cx="435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 рентної плати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39357" y="2043237"/>
            <a:ext cx="4238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Кошти від рентної плати надходять до Державного бюджету України та використовуються на забезпечення потреб суспільства, розвиток та утримання інфраструктури зв'язку.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0758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22615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Нормативно-правова база регулювання рентної плати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755702"/>
            <a:ext cx="4855726" cy="1990963"/>
          </a:xfrm>
          <a:prstGeom prst="roundRect">
            <a:avLst>
              <a:gd name="adj" fmla="val 3348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97787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Конституція України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570559" y="3458289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Закріплює засади регулювання використання природних ресурсів, включаючи радіочастотний спектр.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755702"/>
            <a:ext cx="4855726" cy="1990963"/>
          </a:xfrm>
          <a:prstGeom prst="roundRect">
            <a:avLst>
              <a:gd name="adj" fmla="val 3348"/>
            </a:avLst>
          </a:prstGeom>
          <a:solidFill>
            <a:srgbClr val="234A49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977872"/>
            <a:ext cx="3733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Податковий кодекс України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458289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Визначає правові засади справляння рентної плати за користування радіочастотним ресурсом України.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348389" y="4968835"/>
            <a:ext cx="4855726" cy="2338149"/>
          </a:xfrm>
          <a:prstGeom prst="roundRect">
            <a:avLst>
              <a:gd name="adj" fmla="val 2851"/>
            </a:avLst>
          </a:prstGeom>
          <a:solidFill>
            <a:srgbClr val="234A49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191006"/>
            <a:ext cx="441138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Закон України "Про радіочастотний ресурс України"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570559" y="6018609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Регулює питання управління, використання та охорони радіочастотного ресурсу.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968835"/>
            <a:ext cx="4855726" cy="2338149"/>
          </a:xfrm>
          <a:prstGeom prst="roundRect">
            <a:avLst>
              <a:gd name="adj" fmla="val 2851"/>
            </a:avLst>
          </a:prstGeom>
          <a:solidFill>
            <a:srgbClr val="234A49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191006"/>
            <a:ext cx="441138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Постанови Кабінету Міністрів України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6018609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Встановлюють порядок обчислення, нарахування та сплати рентної плати.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1021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5" name="Text 2"/>
          <p:cNvSpPr/>
          <p:nvPr/>
        </p:nvSpPr>
        <p:spPr>
          <a:xfrm>
            <a:off x="2499361" y="795933"/>
            <a:ext cx="10363200" cy="7981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996"/>
              </a:lnSpc>
              <a:buNone/>
            </a:pPr>
            <a:r>
              <a:rPr lang="en-US" sz="399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Об'єкти оподаткування рентною платою</a:t>
            </a:r>
            <a:endParaRPr lang="en-US" sz="3997" dirty="0"/>
          </a:p>
        </p:txBody>
      </p:sp>
      <p:sp>
        <p:nvSpPr>
          <p:cNvPr id="6" name="Shape 3"/>
          <p:cNvSpPr/>
          <p:nvPr/>
        </p:nvSpPr>
        <p:spPr>
          <a:xfrm>
            <a:off x="4897636" y="2131814"/>
            <a:ext cx="25360" cy="5539026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7" name="Shape 4"/>
          <p:cNvSpPr/>
          <p:nvPr/>
        </p:nvSpPr>
        <p:spPr>
          <a:xfrm>
            <a:off x="5138618" y="2506087"/>
            <a:ext cx="710565" cy="25360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8" name="Shape 5"/>
          <p:cNvSpPr/>
          <p:nvPr/>
        </p:nvSpPr>
        <p:spPr>
          <a:xfrm>
            <a:off x="4681895" y="2290405"/>
            <a:ext cx="456724" cy="456724"/>
          </a:xfrm>
          <a:prstGeom prst="roundRect">
            <a:avLst>
              <a:gd name="adj" fmla="val 13336"/>
            </a:avLst>
          </a:prstGeom>
          <a:solidFill>
            <a:srgbClr val="234A49"/>
          </a:solidFill>
          <a:ln/>
        </p:spPr>
      </p:sp>
      <p:sp>
        <p:nvSpPr>
          <p:cNvPr id="9" name="Text 6"/>
          <p:cNvSpPr/>
          <p:nvPr/>
        </p:nvSpPr>
        <p:spPr>
          <a:xfrm>
            <a:off x="4856321" y="2328386"/>
            <a:ext cx="107871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398" dirty="0"/>
          </a:p>
        </p:txBody>
      </p:sp>
      <p:sp>
        <p:nvSpPr>
          <p:cNvPr id="10" name="Text 7"/>
          <p:cNvSpPr/>
          <p:nvPr/>
        </p:nvSpPr>
        <p:spPr>
          <a:xfrm>
            <a:off x="6026825" y="2334816"/>
            <a:ext cx="4882991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Використання радіочастотного ресурсу</a:t>
            </a:r>
            <a:endParaRPr lang="en-US" sz="1998" dirty="0"/>
          </a:p>
        </p:txBody>
      </p:sp>
      <p:sp>
        <p:nvSpPr>
          <p:cNvPr id="11" name="Text 8"/>
          <p:cNvSpPr/>
          <p:nvPr/>
        </p:nvSpPr>
        <p:spPr>
          <a:xfrm>
            <a:off x="6026825" y="2773680"/>
            <a:ext cx="7655362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Суб'єкти господарювання, які використовують радіочастотний ресурс України для надання телекомунікаційних послуг, є об'єктами оподаткування рентною платою.</a:t>
            </a:r>
            <a:endParaRPr lang="en-US" sz="1599" dirty="0"/>
          </a:p>
        </p:txBody>
      </p:sp>
      <p:sp>
        <p:nvSpPr>
          <p:cNvPr id="12" name="Shape 9"/>
          <p:cNvSpPr/>
          <p:nvPr/>
        </p:nvSpPr>
        <p:spPr>
          <a:xfrm>
            <a:off x="5138618" y="4528364"/>
            <a:ext cx="710565" cy="25360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3" name="Shape 10"/>
          <p:cNvSpPr/>
          <p:nvPr/>
        </p:nvSpPr>
        <p:spPr>
          <a:xfrm>
            <a:off x="4681895" y="4312682"/>
            <a:ext cx="456724" cy="456724"/>
          </a:xfrm>
          <a:prstGeom prst="roundRect">
            <a:avLst>
              <a:gd name="adj" fmla="val 13336"/>
            </a:avLst>
          </a:prstGeom>
          <a:solidFill>
            <a:srgbClr val="234A49"/>
          </a:solidFill>
          <a:ln/>
        </p:spPr>
      </p:sp>
      <p:sp>
        <p:nvSpPr>
          <p:cNvPr id="14" name="Text 11"/>
          <p:cNvSpPr/>
          <p:nvPr/>
        </p:nvSpPr>
        <p:spPr>
          <a:xfrm>
            <a:off x="4828580" y="4350663"/>
            <a:ext cx="163235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398" dirty="0"/>
          </a:p>
        </p:txBody>
      </p:sp>
      <p:sp>
        <p:nvSpPr>
          <p:cNvPr id="15" name="Text 12"/>
          <p:cNvSpPr/>
          <p:nvPr/>
        </p:nvSpPr>
        <p:spPr>
          <a:xfrm>
            <a:off x="6026825" y="4357092"/>
            <a:ext cx="3756303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Користування радіочастотами</a:t>
            </a:r>
            <a:endParaRPr lang="en-US" sz="1998" dirty="0"/>
          </a:p>
        </p:txBody>
      </p:sp>
      <p:sp>
        <p:nvSpPr>
          <p:cNvPr id="16" name="Text 13"/>
          <p:cNvSpPr/>
          <p:nvPr/>
        </p:nvSpPr>
        <p:spPr>
          <a:xfrm>
            <a:off x="6026825" y="4795957"/>
            <a:ext cx="7655362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Підприємства, які користуються радіочастотами для власних потреб, також підлягають оподаткуванню рентною платою за користування радіочастотним ресурсом.</a:t>
            </a:r>
            <a:endParaRPr lang="en-US" sz="1599" dirty="0"/>
          </a:p>
        </p:txBody>
      </p:sp>
      <p:sp>
        <p:nvSpPr>
          <p:cNvPr id="17" name="Shape 14"/>
          <p:cNvSpPr/>
          <p:nvPr/>
        </p:nvSpPr>
        <p:spPr>
          <a:xfrm>
            <a:off x="5138618" y="6550640"/>
            <a:ext cx="710565" cy="25360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8" name="Shape 15"/>
          <p:cNvSpPr/>
          <p:nvPr/>
        </p:nvSpPr>
        <p:spPr>
          <a:xfrm>
            <a:off x="4681895" y="6334958"/>
            <a:ext cx="456724" cy="456724"/>
          </a:xfrm>
          <a:prstGeom prst="roundRect">
            <a:avLst>
              <a:gd name="adj" fmla="val 13336"/>
            </a:avLst>
          </a:prstGeom>
          <a:solidFill>
            <a:srgbClr val="234A49"/>
          </a:solidFill>
          <a:ln/>
        </p:spPr>
      </p:sp>
      <p:sp>
        <p:nvSpPr>
          <p:cNvPr id="19" name="Text 16"/>
          <p:cNvSpPr/>
          <p:nvPr/>
        </p:nvSpPr>
        <p:spPr>
          <a:xfrm>
            <a:off x="4827389" y="6372939"/>
            <a:ext cx="165735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398" dirty="0"/>
          </a:p>
        </p:txBody>
      </p:sp>
      <p:sp>
        <p:nvSpPr>
          <p:cNvPr id="20" name="Text 17"/>
          <p:cNvSpPr/>
          <p:nvPr/>
        </p:nvSpPr>
        <p:spPr>
          <a:xfrm>
            <a:off x="6026825" y="6379369"/>
            <a:ext cx="4206954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Розподіл радіочастотного ресурсу</a:t>
            </a:r>
            <a:endParaRPr lang="en-US" sz="1998" dirty="0"/>
          </a:p>
        </p:txBody>
      </p:sp>
      <p:sp>
        <p:nvSpPr>
          <p:cNvPr id="21" name="Text 18"/>
          <p:cNvSpPr/>
          <p:nvPr/>
        </p:nvSpPr>
        <p:spPr>
          <a:xfrm>
            <a:off x="6026825" y="6818233"/>
            <a:ext cx="7655362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Держава здійснює розподіл і використання радіочастотного ресурсу, що також входить до об'єктів оподаткування рентною платою.</a:t>
            </a:r>
            <a:endParaRPr lang="en-US" sz="1599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6" y="2290406"/>
            <a:ext cx="3870126" cy="452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1021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8487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Суб'єкти сплати рентної плати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60687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Суб'єктами сплати рентної плати за користування радіочастотним ресурсом України є юридичні та фізичні особи, які використовують радіочастоти для здійснення своєї господарської діяльності.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922996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До основних платників рентної плати належать оператори мобільного та фіксованого зв'язку, телевізійні та радіомовні компанії, а також державні органи, які експлуатують радіочастоти для забезпечення своїх потреб.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6" y="836707"/>
            <a:ext cx="10947306" cy="65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790372"/>
            <a:ext cx="10478196" cy="66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9" y="337955"/>
            <a:ext cx="10417039" cy="2640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60" y="2978247"/>
            <a:ext cx="7848078" cy="49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23" y="890665"/>
            <a:ext cx="10157754" cy="64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827</Words>
  <Application>Microsoft Office PowerPoint</Application>
  <PresentationFormat>Произвольный</PresentationFormat>
  <Paragraphs>85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adonis-web</vt:lpstr>
      <vt:lpstr>Arial</vt:lpstr>
      <vt:lpstr>Calibri</vt:lpstr>
      <vt:lpstr>Quattrocento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Учетная запись Майкрософт</cp:lastModifiedBy>
  <cp:revision>10</cp:revision>
  <dcterms:created xsi:type="dcterms:W3CDTF">2024-04-29T16:49:33Z</dcterms:created>
  <dcterms:modified xsi:type="dcterms:W3CDTF">2024-04-30T04:54:55Z</dcterms:modified>
</cp:coreProperties>
</file>