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5" r:id="rId12"/>
    <p:sldId id="264" r:id="rId13"/>
  </p:sldIdLst>
  <p:sldSz cx="18288000" cy="10287000"/>
  <p:notesSz cx="6858000" cy="9144000"/>
  <p:embeddedFontLst>
    <p:embeddedFont>
      <p:font typeface="Canva Sans" panose="020B0604020202020204" charset="0"/>
      <p:regular r:id="rId14"/>
    </p:embeddedFont>
    <p:embeddedFont>
      <p:font typeface="Open Sans" panose="020B0606030504020204" pitchFamily="34" charset="0"/>
      <p:regular r:id="rId15"/>
    </p:embeddedFont>
    <p:embeddedFont>
      <p:font typeface="Open Sans Bold" panose="020B0806030504020204" charset="0"/>
      <p:regular r:id="rId16"/>
    </p:embeddedFont>
    <p:embeddedFont>
      <p:font typeface="Poppins Bold" panose="020B0604020202020204" charset="0"/>
      <p:regular r:id="rId17"/>
    </p:embeddedFont>
    <p:embeddedFont>
      <p:font typeface="Roboto" panose="02000000000000000000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755-17/conv#n1165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zakon.rada.gov.ua/laws/show/2755-17/conv#n11754" TargetMode="External"/><Relationship Id="rId4" Type="http://schemas.openxmlformats.org/officeDocument/2006/relationships/hyperlink" Target="https://zakon.rada.gov.ua/laws/show/2755-17/conv#n1173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62937" y="314325"/>
            <a:ext cx="12308821" cy="512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1E4541"/>
                </a:solidFill>
                <a:latin typeface="Poppins Bold"/>
              </a:rPr>
              <a:t>Рентна</a:t>
            </a:r>
            <a:r>
              <a:rPr lang="en-US" sz="7200" dirty="0">
                <a:solidFill>
                  <a:srgbClr val="1E4541"/>
                </a:solidFill>
                <a:latin typeface="Poppins Bold"/>
              </a:rPr>
              <a:t> </a:t>
            </a:r>
            <a:r>
              <a:rPr lang="en-US" sz="7200" dirty="0" err="1">
                <a:solidFill>
                  <a:srgbClr val="1E4541"/>
                </a:solidFill>
                <a:latin typeface="Poppins Bold"/>
              </a:rPr>
              <a:t>плата</a:t>
            </a:r>
            <a:r>
              <a:rPr lang="en-US" sz="7200" dirty="0">
                <a:solidFill>
                  <a:srgbClr val="1E4541"/>
                </a:solidFill>
                <a:latin typeface="Poppins Bold"/>
              </a:rPr>
              <a:t> за </a:t>
            </a:r>
            <a:r>
              <a:rPr lang="en-US" sz="7200" dirty="0" err="1">
                <a:solidFill>
                  <a:srgbClr val="1E4541"/>
                </a:solidFill>
                <a:latin typeface="Poppins Bold"/>
              </a:rPr>
              <a:t>спеціальне</a:t>
            </a:r>
            <a:r>
              <a:rPr lang="en-US" sz="7200" dirty="0">
                <a:solidFill>
                  <a:srgbClr val="1E4541"/>
                </a:solidFill>
                <a:latin typeface="Poppins Bold"/>
              </a:rPr>
              <a:t> </a:t>
            </a:r>
            <a:r>
              <a:rPr lang="en-US" sz="7200" dirty="0" err="1">
                <a:solidFill>
                  <a:srgbClr val="1E4541"/>
                </a:solidFill>
                <a:latin typeface="Poppins Bold"/>
              </a:rPr>
              <a:t>використання</a:t>
            </a:r>
            <a:r>
              <a:rPr lang="en-US" sz="7200" dirty="0">
                <a:solidFill>
                  <a:srgbClr val="1E4541"/>
                </a:solidFill>
                <a:latin typeface="Poppins Bold"/>
              </a:rPr>
              <a:t> лісових </a:t>
            </a:r>
            <a:r>
              <a:rPr lang="en-US" sz="7200" dirty="0" err="1">
                <a:solidFill>
                  <a:srgbClr val="1E4541"/>
                </a:solidFill>
                <a:latin typeface="Poppins Bold"/>
              </a:rPr>
              <a:t>ресурсів</a:t>
            </a:r>
            <a:endParaRPr lang="en-US" sz="7200" dirty="0">
              <a:solidFill>
                <a:srgbClr val="1E4541"/>
              </a:solidFill>
              <a:latin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56757" y="4378960"/>
            <a:ext cx="581309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F2020"/>
                </a:solidFill>
                <a:latin typeface="Open Sans"/>
              </a:rPr>
              <a:t>Виконала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1F2020"/>
                </a:solidFill>
                <a:latin typeface="Open Sans"/>
              </a:rPr>
              <a:t>студентка групи ОКМ-1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F2020"/>
                </a:solidFill>
                <a:latin typeface="Open Sans"/>
              </a:rPr>
              <a:t>Старовойт Марія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49033"/>
            <a:ext cx="16230600" cy="416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Canva Sans"/>
              </a:rPr>
              <a:t>У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разі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якщо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місце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обліку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платника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не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збігається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місцезнаходженням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ділянки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надр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платник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за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Canva Sans"/>
              </a:rPr>
              <a:t>користування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надрами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для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видобування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корисних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копалин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та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платник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за користування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надрами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в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цілях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не</a:t>
            </a:r>
            <a:endParaRPr lang="en-US" sz="29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пов’язаних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видобуванням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корисних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копалин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подає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за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місцем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податкової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реєстрації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платника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або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уповноваженої</a:t>
            </a:r>
            <a:endParaRPr lang="en-US" sz="29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особи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копію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податкової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декларації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та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копію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платіжного</a:t>
            </a:r>
            <a:endParaRPr lang="en-US" sz="29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документа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про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сплату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податкових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зобов’язань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4880797"/>
            <a:ext cx="18288000" cy="468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Статтею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10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Закону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України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«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Про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Державний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бюджет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України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на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2024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рік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» від 09.11.2023 р. № 3460-ІХ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змінено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розподіл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між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бюджетами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коштів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від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в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частині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доходів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від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деревини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заготовленої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в порядку рубок головного користування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саме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: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endParaRPr lang="en-US" sz="29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Canva Sans"/>
              </a:rPr>
              <a:t>63%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-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загального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фонду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державного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бюджету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;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Canva Sans"/>
              </a:rPr>
              <a:t>37%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-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загального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фонду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місцевих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бюджетів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.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Платники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обчислюють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суму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наростаючим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підсумком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початку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року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та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складають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податкові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декларації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за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формою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затвердженою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наказом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Canva Sans"/>
              </a:rPr>
              <a:t>Мінфіну</a:t>
            </a:r>
            <a:r>
              <a:rPr lang="en-US" sz="2999" dirty="0">
                <a:solidFill>
                  <a:srgbClr val="000000"/>
                </a:solidFill>
                <a:latin typeface="Canva Sans"/>
              </a:rPr>
              <a:t> від 17.08.2015 р. №719.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2">
            <a:extLst>
              <a:ext uri="{FF2B5EF4-FFF2-40B4-BE49-F238E27FC236}">
                <a16:creationId xmlns:a16="http://schemas.microsoft.com/office/drawing/2014/main" id="{7202ADB8-DC4D-C276-9CED-04A7181F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297400" cy="9364662"/>
          </a:xfrm>
        </p:spPr>
        <p:txBody>
          <a:bodyPr>
            <a:normAutofit/>
          </a:bodyPr>
          <a:lstStyle/>
          <a:p>
            <a:pPr algn="l"/>
            <a:br>
              <a:rPr lang="ru-RU" b="0" i="0" dirty="0">
                <a:solidFill>
                  <a:srgbClr val="FFFFFF"/>
                </a:solidFill>
                <a:effectLst/>
                <a:highlight>
                  <a:srgbClr val="212121"/>
                </a:highlight>
                <a:latin typeface="Roboto" panose="02000000000000000000" pitchFamily="2" charset="0"/>
              </a:rPr>
            </a:br>
            <a:br>
              <a:rPr lang="ru-RU" b="0" i="0" dirty="0">
                <a:solidFill>
                  <a:srgbClr val="FFFFFF"/>
                </a:solidFill>
                <a:effectLst/>
                <a:highlight>
                  <a:srgbClr val="212121"/>
                </a:highlight>
                <a:latin typeface="Roboto" panose="02000000000000000000" pitchFamily="2" charset="0"/>
              </a:rPr>
            </a:br>
            <a:br>
              <a:rPr lang="ru-RU" b="0" i="0" dirty="0">
                <a:solidFill>
                  <a:srgbClr val="FFFFFF"/>
                </a:solidFill>
                <a:effectLst/>
                <a:highlight>
                  <a:srgbClr val="212121"/>
                </a:highlight>
                <a:latin typeface="Roboto" panose="02000000000000000000" pitchFamily="2" charset="0"/>
              </a:rPr>
            </a:b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19CD0-8682-A6C9-8C9E-84C441815B04}"/>
              </a:ext>
            </a:extLst>
          </p:cNvPr>
          <p:cNvSpPr txBox="1"/>
          <p:nvPr/>
        </p:nvSpPr>
        <p:spPr>
          <a:xfrm>
            <a:off x="914400" y="495300"/>
            <a:ext cx="153924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  <a:latin typeface="Roboto" panose="02000000000000000000" pitchFamily="2" charset="0"/>
              </a:rPr>
              <a:t>Приклад  </a:t>
            </a:r>
          </a:p>
          <a:p>
            <a:r>
              <a:rPr lang="ru-RU" sz="2000" b="0" i="0" dirty="0">
                <a:effectLst/>
                <a:latin typeface="Roboto" panose="02000000000000000000" pitchFamily="2" charset="0"/>
              </a:rPr>
              <a:t>ТОВ «Перун» у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квітні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2024 року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планує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заготовити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350 куб.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метрів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ділової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деревини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(сосна без кори) шляхом рубки головного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користування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(документ –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лісорубний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квиток).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Підприємство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та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лісова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ділянка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знаходяться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у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Чернігівській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області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.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0" i="0" dirty="0">
                <a:effectLst/>
                <a:latin typeface="Roboto" panose="02000000000000000000" pitchFamily="2" charset="0"/>
              </a:rPr>
              <a:t>Ставка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ренти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за 1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щільний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куб. метр сосни для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ділової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деревини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(сосна без кори)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середньої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породи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першого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поясу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лісів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– 196,20 грн (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пп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. 256.3.1 ПК).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0" i="0" dirty="0" err="1">
                <a:effectLst/>
                <a:latin typeface="Roboto" panose="02000000000000000000" pitchFamily="2" charset="0"/>
              </a:rPr>
              <a:t>Розрахунок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ренти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за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використання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лісових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ресурсів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: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0" i="0" dirty="0">
                <a:effectLst/>
                <a:latin typeface="Roboto" panose="02000000000000000000" pitchFamily="2" charset="0"/>
              </a:rPr>
              <a:t>-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річна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сума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ренти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: 350 куб. м × 196,20 грн/куб. метр = 68670 грн;</a:t>
            </a:r>
            <a:br>
              <a:rPr lang="ru-RU" sz="2000" dirty="0"/>
            </a:br>
            <a:r>
              <a:rPr lang="ru-RU" sz="2000" b="0" i="0" dirty="0">
                <a:effectLst/>
                <a:latin typeface="Roboto" panose="02000000000000000000" pitchFamily="2" charset="0"/>
              </a:rPr>
              <a:t>- сума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ренти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за квартал: 68670/4 = 17167,50 грн.</a:t>
            </a:r>
            <a:br>
              <a:rPr lang="ru-RU" sz="2000" dirty="0"/>
            </a:br>
            <a:br>
              <a:rPr lang="ru-RU" sz="2000" dirty="0"/>
            </a:br>
            <a:r>
              <a:rPr lang="ru-RU" sz="2000" b="0" i="0" dirty="0">
                <a:effectLst/>
                <a:latin typeface="Roboto" panose="02000000000000000000" pitchFamily="2" charset="0"/>
              </a:rPr>
              <a:t>Приклад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заповненого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Додатка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8 до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декларації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з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рентної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 плати </a:t>
            </a:r>
            <a:r>
              <a:rPr lang="ru-RU" sz="2000" b="0" i="0" dirty="0" err="1">
                <a:effectLst/>
                <a:latin typeface="Roboto" panose="02000000000000000000" pitchFamily="2" charset="0"/>
              </a:rPr>
              <a:t>нижче</a:t>
            </a:r>
            <a:r>
              <a:rPr lang="ru-RU" sz="2000" b="0" i="0" dirty="0">
                <a:effectLst/>
                <a:latin typeface="Roboto" panose="02000000000000000000" pitchFamily="2" charset="0"/>
              </a:rPr>
              <a:t>.</a:t>
            </a:r>
            <a:endParaRPr lang="uk-UA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0AAF91-69E1-68E2-FC61-46007CD8E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765317"/>
            <a:ext cx="8534400" cy="50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33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6289" b="6289"/>
            <a:stretch>
              <a:fillRect/>
            </a:stretch>
          </p:blipFill>
          <p:spPr>
            <a:xfrm>
              <a:off x="0" y="0"/>
              <a:ext cx="21640800" cy="109728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2718566"/>
            <a:ext cx="18288000" cy="3174656"/>
            <a:chOff x="0" y="0"/>
            <a:chExt cx="14449778" cy="25083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49778" cy="2508371"/>
            </a:xfrm>
            <a:custGeom>
              <a:avLst/>
              <a:gdLst/>
              <a:ahLst/>
              <a:cxnLst/>
              <a:rect l="l" t="t" r="r" b="b"/>
              <a:pathLst>
                <a:path w="14449778" h="2508371">
                  <a:moveTo>
                    <a:pt x="0" y="0"/>
                  </a:moveTo>
                  <a:lnTo>
                    <a:pt x="14449778" y="0"/>
                  </a:lnTo>
                  <a:lnTo>
                    <a:pt x="14449778" y="2508371"/>
                  </a:lnTo>
                  <a:lnTo>
                    <a:pt x="0" y="2508371"/>
                  </a:lnTo>
                  <a:close/>
                </a:path>
              </a:pathLst>
            </a:custGeom>
            <a:solidFill>
              <a:srgbClr val="1E4541">
                <a:alpha val="8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449778" cy="2546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311601" y="3082956"/>
            <a:ext cx="11664798" cy="5562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69"/>
              </a:lnSpc>
            </a:pPr>
            <a:r>
              <a:rPr lang="en-US" sz="11303" dirty="0" err="1">
                <a:solidFill>
                  <a:srgbClr val="FFFFFF"/>
                </a:solidFill>
                <a:latin typeface="Poppins Bold"/>
              </a:rPr>
              <a:t>Дякую</a:t>
            </a:r>
            <a:r>
              <a:rPr lang="en-US" sz="11303" dirty="0">
                <a:solidFill>
                  <a:srgbClr val="FFFFFF"/>
                </a:solidFill>
                <a:latin typeface="Poppins Bold"/>
              </a:rPr>
              <a:t> за </a:t>
            </a:r>
            <a:r>
              <a:rPr lang="en-US" sz="11303" dirty="0" err="1">
                <a:solidFill>
                  <a:srgbClr val="FFFFFF"/>
                </a:solidFill>
                <a:latin typeface="Poppins Bold"/>
              </a:rPr>
              <a:t>увагу</a:t>
            </a:r>
            <a:r>
              <a:rPr lang="en-US" sz="11303" dirty="0">
                <a:solidFill>
                  <a:srgbClr val="FFFFFF"/>
                </a:solidFill>
                <a:latin typeface="Poppins Bold"/>
              </a:rPr>
              <a:t>!</a:t>
            </a:r>
          </a:p>
          <a:p>
            <a:pPr algn="ctr">
              <a:lnSpc>
                <a:spcPts val="14469"/>
              </a:lnSpc>
            </a:pPr>
            <a:endParaRPr lang="en-US" sz="11303" dirty="0">
              <a:solidFill>
                <a:srgbClr val="FFFFFF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28616" y="1729702"/>
            <a:ext cx="6827597" cy="6827597"/>
            <a:chOff x="0" y="0"/>
            <a:chExt cx="9103462" cy="910346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6375" r="16375"/>
            <a:stretch>
              <a:fillRect/>
            </a:stretch>
          </p:blipFill>
          <p:spPr>
            <a:xfrm>
              <a:off x="0" y="0"/>
              <a:ext cx="9103462" cy="9103462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8951716" y="1701127"/>
            <a:ext cx="7506901" cy="233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1"/>
              </a:lnSpc>
            </a:pP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Платники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об'єкт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оподаткування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ставки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порядок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обчислення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і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строки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сплати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визначені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u="sng" dirty="0" err="1">
                <a:solidFill>
                  <a:srgbClr val="000000"/>
                </a:solidFill>
                <a:latin typeface="Canva Sans"/>
                <a:hlinkClick r:id="rId3" tooltip="https://zakon.rada.gov.ua/laws/show/2755-17/conv#n11653"/>
              </a:rPr>
              <a:t>ст</a:t>
            </a:r>
            <a:r>
              <a:rPr lang="en-US" sz="2899" u="sng" dirty="0">
                <a:solidFill>
                  <a:srgbClr val="000000"/>
                </a:solidFill>
                <a:latin typeface="Canva Sans"/>
                <a:hlinkClick r:id="rId3" tooltip="https://zakon.rada.gov.ua/laws/show/2755-17/conv#n11653"/>
              </a:rPr>
              <a:t>. 256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899" u="sng" dirty="0" err="1">
                <a:solidFill>
                  <a:srgbClr val="000000"/>
                </a:solidFill>
                <a:latin typeface="Canva Sans"/>
                <a:hlinkClick r:id="rId4" tooltip="https://zakon.rada.gov.ua/laws/show/2755-17/conv#n11739"/>
              </a:rPr>
              <a:t>ст</a:t>
            </a:r>
            <a:r>
              <a:rPr lang="en-US" sz="2899" u="sng" dirty="0">
                <a:solidFill>
                  <a:srgbClr val="000000"/>
                </a:solidFill>
                <a:latin typeface="Canva Sans"/>
                <a:hlinkClick r:id="rId4" tooltip="https://zakon.rada.gov.ua/laws/show/2755-17/conv#n11739"/>
              </a:rPr>
              <a:t>. 257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та </a:t>
            </a:r>
            <a:r>
              <a:rPr lang="en-US" sz="2899" u="sng" dirty="0" err="1">
                <a:solidFill>
                  <a:srgbClr val="000000"/>
                </a:solidFill>
                <a:latin typeface="Canva Sans"/>
                <a:hlinkClick r:id="rId5" tooltip="https://zakon.rada.gov.ua/laws/show/2755-17/conv#n11754"/>
              </a:rPr>
              <a:t>ст</a:t>
            </a:r>
            <a:r>
              <a:rPr lang="en-US" sz="2899" u="sng" dirty="0">
                <a:solidFill>
                  <a:srgbClr val="000000"/>
                </a:solidFill>
                <a:latin typeface="Canva Sans"/>
                <a:hlinkClick r:id="rId5" tooltip="https://zakon.rada.gov.ua/laws/show/2755-17/conv#n11754"/>
              </a:rPr>
              <a:t>. 258 </a:t>
            </a:r>
            <a:r>
              <a:rPr lang="en-US" sz="2899" u="sng" dirty="0" err="1">
                <a:solidFill>
                  <a:srgbClr val="000000"/>
                </a:solidFill>
                <a:latin typeface="Canva Sans"/>
                <a:hlinkClick r:id="rId5" tooltip="https://zakon.rada.gov.ua/laws/show/2755-17/conv#n11754"/>
              </a:rPr>
              <a:t>Податкового</a:t>
            </a:r>
            <a:r>
              <a:rPr lang="en-US" sz="2899" u="sng" dirty="0">
                <a:solidFill>
                  <a:srgbClr val="000000"/>
                </a:solidFill>
                <a:latin typeface="Canva Sans"/>
                <a:hlinkClick r:id="rId5" tooltip="https://zakon.rada.gov.ua/laws/show/2755-17/conv#n11754"/>
              </a:rPr>
              <a:t> </a:t>
            </a:r>
            <a:r>
              <a:rPr lang="en-US" sz="2899" u="sng" dirty="0" err="1">
                <a:solidFill>
                  <a:srgbClr val="000000"/>
                </a:solidFill>
                <a:latin typeface="Canva Sans"/>
                <a:hlinkClick r:id="rId5" tooltip="https://zakon.rada.gov.ua/laws/show/2755-17/conv#n11754"/>
              </a:rPr>
              <a:t>кодексу</a:t>
            </a:r>
            <a:r>
              <a:rPr lang="en-US" sz="2899" u="sng" dirty="0">
                <a:solidFill>
                  <a:srgbClr val="000000"/>
                </a:solidFill>
                <a:latin typeface="Canva Sans"/>
                <a:hlinkClick r:id="rId5" tooltip="https://zakon.rada.gov.ua/laws/show/2755-17/conv#n11754"/>
              </a:rPr>
              <a:t> </a:t>
            </a:r>
            <a:r>
              <a:rPr lang="en-US" sz="2899" u="sng" dirty="0" err="1">
                <a:solidFill>
                  <a:srgbClr val="000000"/>
                </a:solidFill>
                <a:latin typeface="Canva Sans"/>
                <a:hlinkClick r:id="rId5" tooltip="https://zakon.rada.gov.ua/laws/show/2755-17/conv#n11754"/>
              </a:rPr>
              <a:t>України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(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далі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- ПКУ).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0691" y="5773931"/>
            <a:ext cx="2116795" cy="240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Percentage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51716" y="4131310"/>
            <a:ext cx="8307584" cy="512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Так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платниками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є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лісокористувачі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-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юридичні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особи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їх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філії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відділення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які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здійснюють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спеціальне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використання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лісових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ресурсів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на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підставі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спеціальних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дозволів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(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лісорубних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або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лісових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квитків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)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або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відповідно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до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умов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договору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довгострокового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тимчасового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 користування </a:t>
            </a:r>
            <a:r>
              <a:rPr lang="en-US" sz="2899" dirty="0" err="1">
                <a:solidFill>
                  <a:srgbClr val="000000"/>
                </a:solidFill>
                <a:latin typeface="Canva Sans"/>
              </a:rPr>
              <a:t>лісами</a:t>
            </a:r>
            <a:r>
              <a:rPr lang="en-US" sz="2899" dirty="0">
                <a:solidFill>
                  <a:srgbClr val="000000"/>
                </a:solidFill>
                <a:latin typeface="Canva Sans"/>
              </a:rPr>
              <a:t>. 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4114800"/>
            <a:chOff x="0" y="0"/>
            <a:chExt cx="21640800" cy="54864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55266" b="6681"/>
            <a:stretch>
              <a:fillRect/>
            </a:stretch>
          </p:blipFill>
          <p:spPr>
            <a:xfrm>
              <a:off x="0" y="0"/>
              <a:ext cx="21640800" cy="54864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842278" y="3855744"/>
            <a:ext cx="10931372" cy="6253282"/>
            <a:chOff x="0" y="0"/>
            <a:chExt cx="1620128" cy="9267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20128" cy="926793"/>
            </a:xfrm>
            <a:custGeom>
              <a:avLst/>
              <a:gdLst/>
              <a:ahLst/>
              <a:cxnLst/>
              <a:rect l="l" t="t" r="r" b="b"/>
              <a:pathLst>
                <a:path w="1620128" h="926793">
                  <a:moveTo>
                    <a:pt x="0" y="0"/>
                  </a:moveTo>
                  <a:lnTo>
                    <a:pt x="1620128" y="0"/>
                  </a:lnTo>
                  <a:lnTo>
                    <a:pt x="1620128" y="926793"/>
                  </a:lnTo>
                  <a:lnTo>
                    <a:pt x="0" y="926793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20128" cy="9648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5417138"/>
            <a:ext cx="6550666" cy="431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32"/>
              </a:lnSpc>
            </a:pPr>
            <a:r>
              <a:rPr lang="en-US" sz="6000" dirty="0" err="1">
                <a:solidFill>
                  <a:srgbClr val="1E4541"/>
                </a:solidFill>
                <a:latin typeface="Poppins Bold"/>
              </a:rPr>
              <a:t>Об’єктом</a:t>
            </a:r>
            <a:r>
              <a:rPr lang="en-US" sz="6000" dirty="0">
                <a:solidFill>
                  <a:srgbClr val="1E4541"/>
                </a:solidFill>
                <a:latin typeface="Poppins Bold"/>
              </a:rPr>
              <a:t> </a:t>
            </a:r>
            <a:r>
              <a:rPr lang="en-US" sz="6000" dirty="0" err="1">
                <a:solidFill>
                  <a:srgbClr val="1E4541"/>
                </a:solidFill>
                <a:latin typeface="Poppins Bold"/>
              </a:rPr>
              <a:t>оподаткування</a:t>
            </a:r>
            <a:r>
              <a:rPr lang="en-US" sz="6000" dirty="0">
                <a:solidFill>
                  <a:srgbClr val="1E4541"/>
                </a:solidFill>
                <a:latin typeface="Poppins Bold"/>
              </a:rPr>
              <a:t> </a:t>
            </a:r>
            <a:r>
              <a:rPr lang="en-US" sz="6000" dirty="0" err="1">
                <a:solidFill>
                  <a:srgbClr val="1E4541"/>
                </a:solidFill>
                <a:latin typeface="Poppins Bold"/>
              </a:rPr>
              <a:t>рентною</a:t>
            </a:r>
            <a:r>
              <a:rPr lang="en-US" sz="6000" dirty="0">
                <a:solidFill>
                  <a:srgbClr val="1E4541"/>
                </a:solidFill>
                <a:latin typeface="Poppins Bold"/>
              </a:rPr>
              <a:t> </a:t>
            </a:r>
            <a:r>
              <a:rPr lang="en-US" sz="6000" dirty="0" err="1">
                <a:solidFill>
                  <a:srgbClr val="1E4541"/>
                </a:solidFill>
                <a:latin typeface="Poppins Bold"/>
              </a:rPr>
              <a:t>платою</a:t>
            </a:r>
            <a:r>
              <a:rPr lang="en-US" sz="6000" dirty="0">
                <a:solidFill>
                  <a:srgbClr val="1E4541"/>
                </a:solidFill>
                <a:latin typeface="Poppins Bold"/>
              </a:rPr>
              <a:t> за </a:t>
            </a:r>
            <a:r>
              <a:rPr lang="en-US" sz="6000" dirty="0" err="1">
                <a:solidFill>
                  <a:srgbClr val="1E4541"/>
                </a:solidFill>
                <a:latin typeface="Poppins Bold"/>
              </a:rPr>
              <a:t>спеціальне</a:t>
            </a:r>
            <a:r>
              <a:rPr lang="en-US" sz="6000" dirty="0">
                <a:solidFill>
                  <a:srgbClr val="1E4541"/>
                </a:solidFill>
                <a:latin typeface="Poppins Bold"/>
              </a:rPr>
              <a:t> </a:t>
            </a:r>
            <a:r>
              <a:rPr lang="en-US" sz="6000" dirty="0" err="1">
                <a:solidFill>
                  <a:srgbClr val="1E4541"/>
                </a:solidFill>
                <a:latin typeface="Poppins Bold"/>
              </a:rPr>
              <a:t>використання</a:t>
            </a:r>
            <a:r>
              <a:rPr lang="en-US" sz="6000" dirty="0">
                <a:solidFill>
                  <a:srgbClr val="1E4541"/>
                </a:solidFill>
                <a:latin typeface="Poppins Bold"/>
              </a:rPr>
              <a:t> лісових </a:t>
            </a:r>
            <a:r>
              <a:rPr lang="en-US" sz="6000" dirty="0" err="1">
                <a:solidFill>
                  <a:srgbClr val="1E4541"/>
                </a:solidFill>
                <a:latin typeface="Poppins Bold"/>
              </a:rPr>
              <a:t>ресурсів</a:t>
            </a:r>
            <a:r>
              <a:rPr lang="en-US" sz="6000" dirty="0">
                <a:solidFill>
                  <a:srgbClr val="1E4541"/>
                </a:solidFill>
                <a:latin typeface="Poppins Bold"/>
              </a:rPr>
              <a:t> є: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75935" y="3995246"/>
            <a:ext cx="10955687" cy="719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  <a:sym typeface="Canva Sans"/>
              </a:rPr>
              <a:t> 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деревина, заготовлена в порядку рубок головного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користування;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  <a:sym typeface="Canva Sans"/>
              </a:rPr>
              <a:t>деревина, заготовлена під час проведення заходів: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щодо поліпшення якісного складу лісів, їх оздоровлення, посилення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захисних властивостей (у деревостанах віком понад 40 років - рубки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догляду за лісом, вибіркові санітарні рубки, вибіркові лісовідновні рубки,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рубки, пов’язані з реконструкцією, ландшафтні рубки і рубки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переформування; незалежно від віку деревостанів - суцільні санітарні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та суцільні лісовідновні рубки);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з розчищення лісових ділянок, вкритих лісовою рослинністю, у зв’язку з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</a:rPr>
              <a:t>будівництвом гідровузлів, трубопроводів, шляхів тощо;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EBE5E8"/>
                </a:solidFill>
                <a:latin typeface="Canva Sans"/>
                <a:sym typeface="Canva Sans"/>
              </a:rPr>
              <a:t> 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другорядні лісові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матеріали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(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заготівля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живиці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,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пнів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,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лубу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та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кори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,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деревної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зелені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,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деревних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соків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та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інших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другорядних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лісових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матеріалів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,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передбачених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нормативно-правовими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актами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з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ведення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лісового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 </a:t>
            </a:r>
            <a:r>
              <a:rPr lang="en-US" sz="2299" dirty="0" err="1">
                <a:solidFill>
                  <a:srgbClr val="EBE5E8"/>
                </a:solidFill>
                <a:latin typeface="Canva Sans"/>
              </a:rPr>
              <a:t>господарства</a:t>
            </a:r>
            <a:r>
              <a:rPr lang="en-US" sz="2299" dirty="0">
                <a:solidFill>
                  <a:srgbClr val="EBE5E8"/>
                </a:solidFill>
                <a:latin typeface="Canva Sans"/>
              </a:rPr>
              <a:t>);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EBE5E8"/>
              </a:solidFill>
              <a:latin typeface="Canva Sans"/>
            </a:endParaRP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EBE5E8"/>
              </a:solidFill>
              <a:latin typeface="Canva Sans"/>
            </a:endParaRP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 dirty="0">
              <a:solidFill>
                <a:srgbClr val="EBE5E8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50173" y="1028700"/>
            <a:ext cx="8229600" cy="8229600"/>
            <a:chOff x="0" y="0"/>
            <a:chExt cx="10972800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9466" r="20971"/>
            <a:stretch>
              <a:fillRect/>
            </a:stretch>
          </p:blipFill>
          <p:spPr>
            <a:xfrm>
              <a:off x="0" y="0"/>
              <a:ext cx="10972800" cy="109728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444466" y="2211102"/>
            <a:ext cx="8699534" cy="665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побічні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лісові користування (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заготівля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сіна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випасання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худоби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заготівля</a:t>
            </a:r>
            <a:endParaRPr lang="en-US" sz="2685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дикорослих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плодів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горіхів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грибів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ягід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лікарських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рослин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збирання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лісової</a:t>
            </a:r>
            <a:endParaRPr lang="en-US" sz="2685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підстилки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заготівля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очерету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та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інших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побічних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лісових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користувань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</a:t>
            </a:r>
          </a:p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передбачених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нормативно-правовими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актами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з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ведення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лісового</a:t>
            </a:r>
            <a:endParaRPr lang="en-US" sz="2685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господарства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);</a:t>
            </a:r>
          </a:p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>
                <a:solidFill>
                  <a:srgbClr val="000000"/>
                </a:solidFill>
                <a:latin typeface="Canva Sans"/>
                <a:sym typeface="Canva Sans"/>
              </a:rPr>
              <a:t> </a:t>
            </a:r>
            <a:r>
              <a:rPr lang="en-US" sz="2685" dirty="0" err="1">
                <a:solidFill>
                  <a:srgbClr val="000000"/>
                </a:solidFill>
                <a:latin typeface="Canva Sans"/>
                <a:sym typeface="Canva Sans"/>
              </a:rPr>
              <a:t>використання</a:t>
            </a:r>
            <a:r>
              <a:rPr lang="en-US" sz="2685" dirty="0">
                <a:solidFill>
                  <a:srgbClr val="000000"/>
                </a:solidFill>
                <a:latin typeface="Canva Sans"/>
                <a:sym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  <a:sym typeface="Canva Sans"/>
              </a:rPr>
              <a:t>корисних</a:t>
            </a:r>
            <a:r>
              <a:rPr lang="en-US" sz="2685" dirty="0">
                <a:solidFill>
                  <a:srgbClr val="000000"/>
                </a:solidFill>
                <a:latin typeface="Canva Sans"/>
                <a:sym typeface="Canva Sans"/>
              </a:rPr>
              <a:t> властивостей лісів </a:t>
            </a:r>
            <a:r>
              <a:rPr lang="en-US" sz="2685" dirty="0" err="1">
                <a:solidFill>
                  <a:srgbClr val="000000"/>
                </a:solidFill>
                <a:latin typeface="Canva Sans"/>
                <a:sym typeface="Canva Sans"/>
              </a:rPr>
              <a:t>для</a:t>
            </a:r>
            <a:r>
              <a:rPr lang="en-US" sz="2685" dirty="0">
                <a:solidFill>
                  <a:srgbClr val="000000"/>
                </a:solidFill>
                <a:latin typeface="Canva Sans"/>
                <a:sym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  <a:sym typeface="Canva Sans"/>
              </a:rPr>
              <a:t>культурно-оздоровчих</a:t>
            </a:r>
            <a:r>
              <a:rPr lang="en-US" sz="2685" dirty="0">
                <a:solidFill>
                  <a:srgbClr val="000000"/>
                </a:solidFill>
                <a:latin typeface="Canva Sans"/>
                <a:sym typeface="Canva Sans"/>
              </a:rPr>
              <a:t>,</a:t>
            </a:r>
          </a:p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рекреаційних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спортивних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туристичних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і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освітньо-виховних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цілей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та</a:t>
            </a:r>
          </a:p>
          <a:p>
            <a:pPr>
              <a:lnSpc>
                <a:spcPts val="3759"/>
              </a:lnSpc>
              <a:spcBef>
                <a:spcPct val="0"/>
              </a:spcBef>
            </a:pPr>
            <a:r>
              <a:rPr lang="en-US" sz="2685" dirty="0">
                <a:solidFill>
                  <a:srgbClr val="000000"/>
                </a:solidFill>
                <a:latin typeface="Canva Sans"/>
              </a:rPr>
              <a:t>проведення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науково-дослідних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85" dirty="0" err="1">
                <a:solidFill>
                  <a:srgbClr val="000000"/>
                </a:solidFill>
                <a:latin typeface="Canva Sans"/>
              </a:rPr>
              <a:t>робіт</a:t>
            </a:r>
            <a:r>
              <a:rPr lang="en-US" sz="2685" dirty="0">
                <a:solidFill>
                  <a:srgbClr val="000000"/>
                </a:solidFill>
                <a:latin typeface="Canva Sans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78089" y="1028700"/>
            <a:ext cx="4181211" cy="8229600"/>
            <a:chOff x="0" y="0"/>
            <a:chExt cx="5574947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3932" r="8324"/>
            <a:stretch>
              <a:fillRect/>
            </a:stretch>
          </p:blipFill>
          <p:spPr>
            <a:xfrm>
              <a:off x="0" y="0"/>
              <a:ext cx="5574947" cy="109728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654626" y="2057400"/>
            <a:ext cx="4181211" cy="8229600"/>
            <a:chOff x="0" y="0"/>
            <a:chExt cx="5574947" cy="109728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35884" r="13308"/>
            <a:stretch>
              <a:fillRect/>
            </a:stretch>
          </p:blipFill>
          <p:spPr>
            <a:xfrm>
              <a:off x="0" y="0"/>
              <a:ext cx="5574947" cy="1097280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785218" y="438150"/>
            <a:ext cx="7378261" cy="370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5"/>
              </a:lnSpc>
            </a:pP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Ставки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рентної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плати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за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заготівлю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деревини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застосовуються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з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урахуванням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розподілу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 лісів за </a:t>
            </a:r>
            <a:r>
              <a:rPr lang="en-US" sz="4528" dirty="0" err="1">
                <a:solidFill>
                  <a:srgbClr val="000000"/>
                </a:solidFill>
                <a:latin typeface="Poppins Bold"/>
              </a:rPr>
              <a:t>поясами</a:t>
            </a:r>
            <a:r>
              <a:rPr lang="en-US" sz="4528" dirty="0">
                <a:solidFill>
                  <a:srgbClr val="000000"/>
                </a:solidFill>
                <a:latin typeface="Poppins Bold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46342" y="4667567"/>
            <a:ext cx="677751" cy="67775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0533" y="4518872"/>
            <a:ext cx="49611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FFFFFF"/>
                </a:solidFill>
                <a:latin typeface="Open Sans Bold"/>
              </a:rPr>
              <a:t>01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50949" y="7049212"/>
            <a:ext cx="677751" cy="67775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82029" y="4968343"/>
            <a:ext cx="7319268" cy="146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8"/>
              </a:lnSpc>
              <a:spcBef>
                <a:spcPct val="0"/>
              </a:spcBef>
            </a:pP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до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першого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поясу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належать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усі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ліси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, за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винятком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лісів</a:t>
            </a:r>
          </a:p>
          <a:p>
            <a:pPr algn="ctr">
              <a:lnSpc>
                <a:spcPts val="2978"/>
              </a:lnSpc>
              <a:spcBef>
                <a:spcPct val="0"/>
              </a:spcBef>
            </a:pP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Закарпатської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Івано-Франківської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та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Чернівецької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областей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і</a:t>
            </a:r>
          </a:p>
          <a:p>
            <a:pPr algn="ctr">
              <a:lnSpc>
                <a:spcPts val="2978"/>
              </a:lnSpc>
              <a:spcBef>
                <a:spcPct val="0"/>
              </a:spcBef>
            </a:pPr>
            <a:r>
              <a:rPr lang="en-US" sz="2127" dirty="0">
                <a:solidFill>
                  <a:srgbClr val="000000"/>
                </a:solidFill>
                <a:latin typeface="Canva Sans"/>
              </a:rPr>
              <a:t>лісів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гірської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зони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Львівської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7" dirty="0" err="1">
                <a:solidFill>
                  <a:srgbClr val="000000"/>
                </a:solidFill>
                <a:latin typeface="Canva Sans"/>
              </a:rPr>
              <a:t>області</a:t>
            </a:r>
            <a:r>
              <a:rPr lang="en-US" sz="2127" dirty="0">
                <a:solidFill>
                  <a:srgbClr val="000000"/>
                </a:solidFill>
                <a:latin typeface="Canva Sans"/>
              </a:rPr>
              <a:t>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32023" y="7349987"/>
            <a:ext cx="5619279" cy="146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1"/>
              </a:lnSpc>
              <a:spcBef>
                <a:spcPct val="0"/>
              </a:spcBef>
            </a:pP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до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другого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поясу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належать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ліси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Закарпатської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ІваноФранківської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та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Чернівецької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областей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і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ліси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гірської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зони</a:t>
            </a:r>
            <a:endParaRPr lang="en-US" sz="212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2981"/>
              </a:lnSpc>
              <a:spcBef>
                <a:spcPct val="0"/>
              </a:spcBef>
            </a:pP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Львівської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129" dirty="0" err="1">
                <a:solidFill>
                  <a:srgbClr val="000000"/>
                </a:solidFill>
                <a:latin typeface="Canva Sans"/>
              </a:rPr>
              <a:t>області</a:t>
            </a:r>
            <a:r>
              <a:rPr lang="en-US" sz="2129" dirty="0">
                <a:solidFill>
                  <a:srgbClr val="000000"/>
                </a:solidFill>
                <a:latin typeface="Canva Sans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EF90D-CD00-9846-4BB7-7FA0EC0EE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278" y="1255861"/>
            <a:ext cx="7773733" cy="3657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C1F58-5F76-F211-A51C-460BC126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13" y="5372100"/>
            <a:ext cx="7379264" cy="236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EC191F-00D3-C55C-F733-29369AEB1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204" y="2930822"/>
            <a:ext cx="7800192" cy="39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68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A7DE0-91FE-783F-FA46-3BF5F5C7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1790700"/>
            <a:ext cx="7543800" cy="56341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02F7F4-4051-CC58-DA78-D5BC6AA9C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74" y="410384"/>
            <a:ext cx="7944256" cy="41847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DC8E45-F253-D5B1-0DED-A411285E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73" y="5225902"/>
            <a:ext cx="7944257" cy="41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8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16201" y="952500"/>
            <a:ext cx="14655597" cy="1543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Canva Sans"/>
              </a:rPr>
              <a:t>Подання декларації і строки сплати рентної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Canva Sans"/>
              </a:rPr>
              <a:t>плати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31429" y="3172792"/>
            <a:ext cx="14225141" cy="539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Базовий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податковий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(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звітний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)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період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для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дорівнює</a:t>
            </a:r>
            <a:endParaRPr lang="en-US" sz="30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календарному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кварталу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а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для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за користування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надрами</a:t>
            </a:r>
            <a:endParaRPr lang="en-US" sz="30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для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видобування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корисних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копалин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за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видобування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нафти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конденсату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природного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газу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у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тому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числі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газу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розчиненого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у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нафті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(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нафтового</a:t>
            </a:r>
            <a:endParaRPr lang="en-US" sz="30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000000"/>
                </a:solidFill>
                <a:latin typeface="Canva Sans"/>
              </a:rPr>
              <a:t>(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попутного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)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газу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),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етану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пропану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бутану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за користування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радіочастотним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ресурсом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України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та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за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транспортування</a:t>
            </a:r>
            <a:endParaRPr lang="en-US" sz="30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нафти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і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нафтопродуктів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магістральними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нафтопроводами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та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нафтопродуктопроводами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транзитне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транспортування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трубопроводами</a:t>
            </a:r>
            <a:endParaRPr lang="en-US" sz="3099" dirty="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аміаку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територією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України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дорівнює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календарному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Canva Sans"/>
              </a:rPr>
              <a:t>місяцю</a:t>
            </a:r>
            <a:r>
              <a:rPr lang="en-US" sz="3099" dirty="0">
                <a:solidFill>
                  <a:srgbClr val="000000"/>
                </a:solidFill>
                <a:latin typeface="Canva Sans"/>
              </a:rPr>
              <a:t>.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3099" dirty="0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729702"/>
            <a:ext cx="6827597" cy="6827597"/>
            <a:chOff x="0" y="0"/>
            <a:chExt cx="9103462" cy="910346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6375" r="16375"/>
            <a:stretch>
              <a:fillRect/>
            </a:stretch>
          </p:blipFill>
          <p:spPr>
            <a:xfrm>
              <a:off x="0" y="0"/>
              <a:ext cx="9103462" cy="9103462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410691" y="5773931"/>
            <a:ext cx="2116795" cy="240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Percentage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1106" y="2025015"/>
            <a:ext cx="10166894" cy="522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Сума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податкових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зобов’язань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з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визначена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у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податковій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декларації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за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податковий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(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звітний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)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період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сплачується</a:t>
            </a:r>
            <a:endParaRPr lang="en-US" sz="2699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платником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до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бюджету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протягом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10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календарних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днів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після</a:t>
            </a:r>
            <a:endParaRPr lang="en-US" sz="2699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закінчення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граничного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строку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подання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такої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податкової</a:t>
            </a:r>
            <a:endParaRPr lang="en-US" sz="2699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декларації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.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Рентна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плата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за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спеціальне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використання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лісових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ресурсів</a:t>
            </a:r>
            <a:endParaRPr lang="en-US" sz="2699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сплачується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лісокористувачами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щокварталу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рівними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частинами</a:t>
            </a:r>
            <a:endParaRPr lang="en-US" sz="2699" dirty="0">
              <a:solidFill>
                <a:srgbClr val="000000"/>
              </a:solidFill>
              <a:latin typeface="Canva Sans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000000"/>
                </a:solidFill>
                <a:latin typeface="Canva Sans"/>
              </a:rPr>
              <a:t>від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суми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рентної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плати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зазначеної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в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спеціальних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дозволах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,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виданих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у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відповідному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календарному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Canva Sans"/>
              </a:rPr>
              <a:t>році</a:t>
            </a:r>
            <a:r>
              <a:rPr lang="en-US" sz="2699" dirty="0">
                <a:solidFill>
                  <a:srgbClr val="000000"/>
                </a:solidFill>
                <a:latin typeface="Canva Sans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801</Words>
  <Application>Microsoft Office PowerPoint</Application>
  <PresentationFormat>Довільний</PresentationFormat>
  <Paragraphs>74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0" baseType="lpstr">
      <vt:lpstr>Calibri</vt:lpstr>
      <vt:lpstr>Roboto</vt:lpstr>
      <vt:lpstr>Open Sans Bold</vt:lpstr>
      <vt:lpstr>Poppins Bold</vt:lpstr>
      <vt:lpstr>Arial</vt:lpstr>
      <vt:lpstr>Canva Sans</vt:lpstr>
      <vt:lpstr>Open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Conservation Presentation</dc:title>
  <cp:lastModifiedBy>User</cp:lastModifiedBy>
  <cp:revision>7</cp:revision>
  <dcterms:created xsi:type="dcterms:W3CDTF">2006-08-16T00:00:00Z</dcterms:created>
  <dcterms:modified xsi:type="dcterms:W3CDTF">2024-05-02T05:55:07Z</dcterms:modified>
  <dc:identifier>DAGDzolvzcY</dc:identifier>
</cp:coreProperties>
</file>