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86" r:id="rId5"/>
    <p:sldId id="259" r:id="rId6"/>
    <p:sldId id="258" r:id="rId7"/>
    <p:sldId id="263" r:id="rId8"/>
    <p:sldId id="261" r:id="rId9"/>
    <p:sldId id="260" r:id="rId10"/>
    <p:sldId id="266" r:id="rId11"/>
    <p:sldId id="262" r:id="rId12"/>
    <p:sldId id="264" r:id="rId13"/>
    <p:sldId id="265" r:id="rId14"/>
    <p:sldId id="267" r:id="rId15"/>
    <p:sldId id="268" r:id="rId16"/>
    <p:sldId id="270" r:id="rId17"/>
    <p:sldId id="271" r:id="rId18"/>
    <p:sldId id="269" r:id="rId19"/>
    <p:sldId id="273" r:id="rId20"/>
    <p:sldId id="274" r:id="rId21"/>
    <p:sldId id="289" r:id="rId22"/>
    <p:sldId id="272" r:id="rId23"/>
    <p:sldId id="282" r:id="rId24"/>
    <p:sldId id="275" r:id="rId25"/>
    <p:sldId id="284" r:id="rId26"/>
    <p:sldId id="290" r:id="rId27"/>
    <p:sldId id="285" r:id="rId28"/>
    <p:sldId id="276" r:id="rId29"/>
    <p:sldId id="277" r:id="rId30"/>
    <p:sldId id="278" r:id="rId31"/>
    <p:sldId id="279" r:id="rId32"/>
    <p:sldId id="288" r:id="rId33"/>
    <p:sldId id="281" r:id="rId34"/>
    <p:sldId id="280" r:id="rId35"/>
    <p:sldId id="283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F14E5-FA5E-48F4-A211-F5403FDFBE8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753E94-E2FB-4ED3-AFAD-787C0C3BD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D1BE-D67E-456E-947C-5CEB59539C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B3BC-65CE-47ED-91CE-725742349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buh.com.ua/ua/documents/oneregulations/65005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buh.com.ua/ua/documents/oneregulations/4324" TargetMode="External"/><Relationship Id="rId2" Type="http://schemas.openxmlformats.org/officeDocument/2006/relationships/hyperlink" Target="https://interbuh.com.ua/ua/documents/oneforms/64012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buh.com.ua/ua/documents/oneregulations/1310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buh.com.ua/ua/documents/oneregulations/131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ps.ligazakon.net/document/view/kp201213?ed=2020_12_09&amp;an=40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ps.ligazakon.net/document/view/kp991398?ed=1999_07_30&amp;an=19" TargetMode="External"/><Relationship Id="rId2" Type="http://schemas.openxmlformats.org/officeDocument/2006/relationships/hyperlink" Target="https://ips.ligazakon.net/document/view/kp991398?ed=1999_07_30&amp;an=1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ps.ligazakon.net/document/view/kp201213?ed=2020_12_09&amp;an=43" TargetMode="External"/><Relationship Id="rId5" Type="http://schemas.openxmlformats.org/officeDocument/2006/relationships/hyperlink" Target="https://ips.ligazakon.net/document/view/kp201213?ed=2020_12_09&amp;an=42" TargetMode="External"/><Relationship Id="rId4" Type="http://schemas.openxmlformats.org/officeDocument/2006/relationships/hyperlink" Target="https://ips.ligazakon.net/document/view/kp201213?ed=2020_12_09&amp;an=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buh.com.ua/ua/documents/oneregulations/6589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zakon.rada.gov.ua/laws/show/80731-1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buh.com.ua/ua/documents/oneregulations/65892" TargetMode="External"/><Relationship Id="rId2" Type="http://schemas.openxmlformats.org/officeDocument/2006/relationships/hyperlink" Target="https://interbuh.com.ua/ua/documents/oneregulations/1752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buh.com.ua/ua/documents/oneregulations/6500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3.rada.gov.ua/laws/show/504/96-%D0%B2%D1%8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458200" cy="914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400" b="1" dirty="0" smtClean="0"/>
              <a:t>Тема: </a:t>
            </a:r>
            <a:r>
              <a:rPr lang="ru-RU" sz="5400" b="1" dirty="0" err="1" smtClean="0"/>
              <a:t>Обл</a:t>
            </a:r>
            <a:r>
              <a:rPr lang="uk-UA" sz="5400" b="1" dirty="0" err="1" smtClean="0"/>
              <a:t>ік</a:t>
            </a:r>
            <a:r>
              <a:rPr lang="uk-UA" sz="5400" b="1" dirty="0" smtClean="0"/>
              <a:t> праці та її оплати (продовження)</a:t>
            </a:r>
            <a:endParaRPr lang="ru-RU" sz="5400" b="1" dirty="0"/>
          </a:p>
        </p:txBody>
      </p:sp>
      <p:pic>
        <p:nvPicPr>
          <p:cNvPr id="38914" name="Picture 2" descr="В Украине средняя зарплата достигла рекордного значения за 2020 год | 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918" y="2564904"/>
            <a:ext cx="6554182" cy="323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676" y="1772816"/>
            <a:ext cx="8424936" cy="5351512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Черговість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відпусток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графіками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затверджуються</a:t>
            </a:r>
            <a:r>
              <a:rPr lang="ru-RU" dirty="0" smtClean="0"/>
              <a:t> </a:t>
            </a:r>
            <a:r>
              <a:rPr lang="ru-RU" dirty="0" err="1" smtClean="0"/>
              <a:t>власником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вповноваженим</a:t>
            </a:r>
            <a:r>
              <a:rPr lang="ru-RU" dirty="0" smtClean="0"/>
              <a:t> ним органом за </a:t>
            </a:r>
            <a:r>
              <a:rPr lang="ru-RU" dirty="0" err="1" smtClean="0"/>
              <a:t>погодженням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виборним</a:t>
            </a:r>
            <a:r>
              <a:rPr lang="ru-RU" dirty="0" smtClean="0"/>
              <a:t> органом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профспілкової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(</a:t>
            </a:r>
            <a:r>
              <a:rPr lang="ru-RU" dirty="0" err="1" smtClean="0"/>
              <a:t>профспілковим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уповноваженим</a:t>
            </a:r>
            <a:r>
              <a:rPr lang="ru-RU" dirty="0" smtClean="0"/>
              <a:t> на </a:t>
            </a:r>
            <a:r>
              <a:rPr lang="ru-RU" dirty="0" err="1" smtClean="0"/>
              <a:t>представництво</a:t>
            </a:r>
            <a:r>
              <a:rPr lang="ru-RU" dirty="0" smtClean="0"/>
              <a:t> </a:t>
            </a:r>
            <a:r>
              <a:rPr lang="ru-RU" dirty="0" err="1" smtClean="0"/>
              <a:t>трудовим</a:t>
            </a:r>
            <a:r>
              <a:rPr lang="ru-RU" dirty="0" smtClean="0"/>
              <a:t> </a:t>
            </a:r>
            <a:r>
              <a:rPr lang="ru-RU" dirty="0" err="1" smtClean="0"/>
              <a:t>колективом</a:t>
            </a:r>
            <a:r>
              <a:rPr lang="ru-RU" dirty="0" smtClean="0"/>
              <a:t> органом, </a:t>
            </a:r>
            <a:r>
              <a:rPr lang="ru-RU" dirty="0" err="1" smtClean="0"/>
              <a:t>і</a:t>
            </a:r>
            <a:r>
              <a:rPr lang="ru-RU" dirty="0" smtClean="0"/>
              <a:t> доводиться до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ураховуються</a:t>
            </a:r>
            <a:r>
              <a:rPr lang="ru-RU" dirty="0" smtClean="0"/>
              <a:t> потреби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і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Воєнний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карантинні</a:t>
            </a:r>
            <a:r>
              <a:rPr lang="ru-RU" dirty="0"/>
              <a:t> заходи на початку 2022 року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ускладнювати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відпускних</a:t>
            </a:r>
            <a:r>
              <a:rPr lang="ru-RU" dirty="0"/>
              <a:t> через </a:t>
            </a:r>
            <a:r>
              <a:rPr lang="ru-RU" dirty="0" err="1"/>
              <a:t>простої</a:t>
            </a:r>
            <a:r>
              <a:rPr lang="ru-RU" dirty="0"/>
              <a:t>, </a:t>
            </a:r>
            <a:r>
              <a:rPr lang="ru-RU" dirty="0" err="1"/>
              <a:t>відпустки</a:t>
            </a:r>
            <a:r>
              <a:rPr lang="ru-RU" dirty="0"/>
              <a:t> за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, </a:t>
            </a:r>
            <a:r>
              <a:rPr lang="ru-RU" dirty="0" err="1"/>
              <a:t>неповний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день,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призупинення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трудового </a:t>
            </a:r>
            <a:r>
              <a:rPr lang="ru-RU" dirty="0" smtClean="0"/>
              <a:t>договору.</a:t>
            </a:r>
            <a:endParaRPr lang="ru-RU" dirty="0" smtClean="0"/>
          </a:p>
          <a:p>
            <a:endParaRPr lang="ru-RU" sz="2000" dirty="0" smtClean="0"/>
          </a:p>
        </p:txBody>
      </p:sp>
      <p:pic>
        <p:nvPicPr>
          <p:cNvPr id="3074" name="Picture 2" descr="Відпустка за власний рахунок на час карантину | Управління Держпраці у  Черкаській обла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6633"/>
            <a:ext cx="3436640" cy="1570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лануємо відпустки та коефіцієнт забезпечення відпу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07648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568952" cy="448741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іде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обумовлений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графіком</a:t>
            </a:r>
            <a:r>
              <a:rPr lang="ru-RU" sz="2000" dirty="0" smtClean="0"/>
              <a:t> строк, </a:t>
            </a:r>
            <a:r>
              <a:rPr lang="ru-RU" sz="2000" dirty="0" err="1" smtClean="0"/>
              <a:t>заява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відпустку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подаватися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ж </a:t>
            </a:r>
            <a:r>
              <a:rPr lang="ru-RU" sz="2000" dirty="0" err="1" smtClean="0"/>
              <a:t>працівник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погоджується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строками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установленими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заяву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розділення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перенесення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ім’я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just"/>
            <a:r>
              <a:rPr lang="ru-RU" sz="2000" dirty="0" err="1" smtClean="0"/>
              <a:t>Щорічна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відпустка</a:t>
            </a:r>
            <a:r>
              <a:rPr lang="ru-RU" sz="2000" dirty="0" smtClean="0"/>
              <a:t>,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ч. 2 ст. 11 </a:t>
            </a:r>
            <a:r>
              <a:rPr lang="ru-RU" sz="2000" dirty="0" smtClean="0">
                <a:hlinkClick r:id="rId2"/>
              </a:rPr>
              <a:t>Закону про </a:t>
            </a:r>
            <a:r>
              <a:rPr lang="ru-RU" sz="2000" dirty="0" err="1" smtClean="0">
                <a:hlinkClick r:id="rId2"/>
              </a:rPr>
              <a:t>відпустки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бути перенесена за </a:t>
            </a:r>
            <a:r>
              <a:rPr lang="ru-RU" sz="2000" dirty="0" err="1" smtClean="0"/>
              <a:t>заявою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подовжена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/>
              <a:t>тимчасової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непрацездатності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засвідченої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установленому</a:t>
            </a:r>
            <a:r>
              <a:rPr lang="ru-RU" sz="2000" dirty="0" smtClean="0"/>
              <a:t> порядку;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підлягає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звільненню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заробітної</a:t>
            </a:r>
            <a:r>
              <a:rPr lang="ru-RU" sz="2000" dirty="0" smtClean="0"/>
              <a:t> плати;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/>
              <a:t>настання</a:t>
            </a:r>
            <a:r>
              <a:rPr lang="ru-RU" sz="2000" dirty="0" smtClean="0"/>
              <a:t> строку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вагітністю</a:t>
            </a:r>
            <a:r>
              <a:rPr lang="ru-RU" sz="2000" dirty="0" smtClean="0"/>
              <a:t> та пологами;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/>
              <a:t>збігу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відпусткою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40960" cy="53241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заяві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вказує</a:t>
            </a:r>
            <a:r>
              <a:rPr lang="ru-RU" sz="2000" dirty="0" smtClean="0"/>
              <a:t> дату початку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Зазначати</a:t>
            </a:r>
            <a:r>
              <a:rPr lang="ru-RU" sz="2000" dirty="0" smtClean="0"/>
              <a:t> дату </a:t>
            </a:r>
            <a:r>
              <a:rPr lang="ru-RU" sz="2000" dirty="0" err="1" smtClean="0"/>
              <a:t>закінчення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необов’язково</a:t>
            </a:r>
            <a:r>
              <a:rPr lang="ru-RU" sz="2000" dirty="0" smtClean="0"/>
              <a:t>,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фахівці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кадрової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відпусток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підприємстві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оформлюється</a:t>
            </a:r>
            <a:r>
              <a:rPr lang="ru-RU" sz="2000" dirty="0" smtClean="0"/>
              <a:t> наказом. Для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використана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типова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2"/>
              </a:rPr>
              <a:t>форма № П-3</a:t>
            </a:r>
            <a:r>
              <a:rPr lang="ru-RU" sz="2000" dirty="0" smtClean="0"/>
              <a:t> «Наказ (</a:t>
            </a:r>
            <a:r>
              <a:rPr lang="ru-RU" sz="2000" dirty="0" err="1" smtClean="0"/>
              <a:t>розпорядження</a:t>
            </a:r>
            <a:r>
              <a:rPr lang="ru-RU" sz="2000" dirty="0" smtClean="0"/>
              <a:t>) про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», </a:t>
            </a:r>
            <a:r>
              <a:rPr lang="ru-RU" sz="2000" dirty="0" err="1" smtClean="0"/>
              <a:t>затверджена</a:t>
            </a:r>
            <a:r>
              <a:rPr lang="ru-RU" sz="2000" dirty="0" smtClean="0"/>
              <a:t> наказом </a:t>
            </a:r>
            <a:r>
              <a:rPr lang="ru-RU" sz="2000" dirty="0" err="1" smtClean="0"/>
              <a:t>Держкомстату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 smtClean="0"/>
              <a:t>затвердження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первинної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облікової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статистики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05.12.2008 р. </a:t>
            </a:r>
            <a:r>
              <a:rPr lang="ru-RU" sz="2000" dirty="0" smtClean="0">
                <a:hlinkClick r:id="rId3"/>
              </a:rPr>
              <a:t>№ 489</a:t>
            </a:r>
            <a:r>
              <a:rPr lang="ru-RU" sz="2000" dirty="0" smtClean="0"/>
              <a:t>. </a:t>
            </a:r>
            <a:r>
              <a:rPr lang="ru-RU" sz="2000" dirty="0" err="1" smtClean="0"/>
              <a:t>Ця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рекомендаційний</a:t>
            </a:r>
            <a:r>
              <a:rPr lang="ru-RU" sz="2000" dirty="0" smtClean="0"/>
              <a:t> характер, тому </a:t>
            </a:r>
            <a:r>
              <a:rPr lang="ru-RU" sz="2000" dirty="0" err="1" smtClean="0"/>
              <a:t>роботодавець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скласти</a:t>
            </a:r>
            <a:r>
              <a:rPr lang="ru-RU" sz="2000" dirty="0" smtClean="0"/>
              <a:t> наказ про </a:t>
            </a:r>
            <a:r>
              <a:rPr lang="ru-RU" sz="2000" dirty="0" err="1" smtClean="0"/>
              <a:t>відпустку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довільної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Наказ про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видано </a:t>
            </a:r>
            <a:r>
              <a:rPr lang="ru-RU" sz="2000" dirty="0" err="1" smtClean="0"/>
              <a:t>відразу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видають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накази</a:t>
            </a:r>
            <a:r>
              <a:rPr lang="ru-RU" sz="2000" dirty="0" smtClean="0"/>
              <a:t> на кожного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окремо</a:t>
            </a:r>
            <a:r>
              <a:rPr lang="ru-RU" sz="2000" dirty="0" smtClean="0"/>
              <a:t>. У них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виконуватимуть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748464" cy="4725144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r>
              <a:rPr lang="ru-RU" sz="2000" dirty="0" err="1" smtClean="0"/>
              <a:t>Механізм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обчислення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заробітної</a:t>
            </a:r>
            <a:r>
              <a:rPr lang="ru-RU" sz="2000" dirty="0" smtClean="0"/>
              <a:t> плати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 за час </a:t>
            </a:r>
            <a:r>
              <a:rPr lang="ru-RU" sz="2000" dirty="0" err="1" smtClean="0"/>
              <a:t>відпусток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компенсації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невикористані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встановлено</a:t>
            </a:r>
            <a:r>
              <a:rPr lang="ru-RU" sz="2000" dirty="0" smtClean="0"/>
              <a:t> Порядком </a:t>
            </a:r>
            <a:r>
              <a:rPr lang="ru-RU" sz="2000" dirty="0" err="1" smtClean="0"/>
              <a:t>обчислення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заробітної</a:t>
            </a:r>
            <a:r>
              <a:rPr lang="ru-RU" sz="2000" dirty="0" smtClean="0"/>
              <a:t> плати, </a:t>
            </a:r>
            <a:r>
              <a:rPr lang="ru-RU" sz="2000" dirty="0" err="1" smtClean="0"/>
              <a:t>затвердженим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постановою</a:t>
            </a:r>
            <a:r>
              <a:rPr lang="ru-RU" sz="2000" dirty="0" smtClean="0"/>
              <a:t> КМУ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08.02.1995 р. </a:t>
            </a:r>
            <a:r>
              <a:rPr lang="ru-RU" sz="2000" dirty="0" smtClean="0">
                <a:hlinkClick r:id="rId2"/>
              </a:rPr>
              <a:t>№ 100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Відповідно</a:t>
            </a:r>
            <a:r>
              <a:rPr lang="ru-RU" sz="2000" dirty="0" smtClean="0"/>
              <a:t> до п. 2 </a:t>
            </a:r>
            <a:r>
              <a:rPr lang="ru-RU" sz="2000" dirty="0" smtClean="0">
                <a:hlinkClick r:id="rId2"/>
              </a:rPr>
              <a:t>Порядку № 100</a:t>
            </a:r>
            <a:r>
              <a:rPr lang="ru-RU" sz="2000" dirty="0" smtClean="0"/>
              <a:t>, </a:t>
            </a:r>
            <a:r>
              <a:rPr lang="ru-RU" sz="2000" dirty="0" err="1" smtClean="0"/>
              <a:t>обчислення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заробітної</a:t>
            </a:r>
            <a:r>
              <a:rPr lang="ru-RU" sz="2000" dirty="0" smtClean="0"/>
              <a:t> плати для оплати часу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додаткових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відпусток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навчанням</a:t>
            </a:r>
            <a:r>
              <a:rPr lang="ru-RU" sz="2000" dirty="0" smtClean="0"/>
              <a:t>, </a:t>
            </a:r>
            <a:r>
              <a:rPr lang="ru-RU" sz="2000" dirty="0" err="1" smtClean="0"/>
              <a:t>творчої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додаткової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компенсації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невикористані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проводиться, </a:t>
            </a:r>
            <a:r>
              <a:rPr lang="ru-RU" sz="2000" dirty="0" err="1" smtClean="0"/>
              <a:t>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12 </a:t>
            </a:r>
            <a:r>
              <a:rPr lang="ru-RU" sz="2000" dirty="0" err="1" smtClean="0"/>
              <a:t>календарних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місяцю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компенсації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невикористані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i="1" dirty="0" err="1" smtClean="0"/>
              <a:t>Наприклад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працівникові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надається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відпустка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03.06.2020, </a:t>
            </a:r>
            <a:r>
              <a:rPr lang="ru-RU" sz="2000" i="1" dirty="0" err="1" smtClean="0"/>
              <a:t>розрахунковим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періодом</a:t>
            </a:r>
            <a:r>
              <a:rPr lang="ru-RU" sz="2000" i="1" dirty="0" smtClean="0"/>
              <a:t> для </a:t>
            </a:r>
            <a:r>
              <a:rPr lang="ru-RU" sz="2000" i="1" dirty="0" err="1" smtClean="0"/>
              <a:t>розрахунку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відпускних</a:t>
            </a:r>
            <a:r>
              <a:rPr lang="ru-RU" sz="2000" i="1" dirty="0" smtClean="0"/>
              <a:t> буде </a:t>
            </a:r>
            <a:r>
              <a:rPr lang="ru-RU" sz="2000" i="1" dirty="0" err="1" smtClean="0"/>
              <a:t>період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із</a:t>
            </a:r>
            <a:r>
              <a:rPr lang="ru-RU" sz="2000" i="1" dirty="0" smtClean="0"/>
              <a:t> 01.06.2019 по 31.05.2020.</a:t>
            </a:r>
            <a:endParaRPr lang="ru-RU" sz="2000" dirty="0" smtClean="0"/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964488" cy="374441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r>
              <a:rPr lang="ru-RU" sz="2000" b="1" i="1" dirty="0" err="1" smtClean="0"/>
              <a:t>Під</a:t>
            </a:r>
            <a:r>
              <a:rPr lang="ru-RU" sz="2000" b="1" i="1" dirty="0" smtClean="0"/>
              <a:t> час </a:t>
            </a:r>
            <a:r>
              <a:rPr lang="ru-RU" sz="2000" b="1" i="1" dirty="0" err="1" smtClean="0"/>
              <a:t>обчислення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середньої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заробітної</a:t>
            </a:r>
            <a:r>
              <a:rPr lang="ru-RU" sz="2000" b="1" i="1" dirty="0" smtClean="0"/>
              <a:t> плати в </a:t>
            </a:r>
            <a:r>
              <a:rPr lang="ru-RU" sz="2000" b="1" i="1" dirty="0" err="1" smtClean="0"/>
              <a:t>усіх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випадках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збереження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включаються</a:t>
            </a:r>
            <a:r>
              <a:rPr lang="ru-RU" sz="2000" b="1" i="1" dirty="0" smtClean="0"/>
              <a:t>: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основна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заробітна</a:t>
            </a:r>
            <a:r>
              <a:rPr lang="ru-RU" sz="2000" dirty="0" smtClean="0"/>
              <a:t> плата;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доплати </a:t>
            </a:r>
            <a:r>
              <a:rPr lang="ru-RU" sz="2000" dirty="0" err="1" smtClean="0"/>
              <a:t>й</a:t>
            </a:r>
            <a:r>
              <a:rPr lang="ru-RU" sz="2000" dirty="0" smtClean="0"/>
              <a:t> надбавки (за </a:t>
            </a:r>
            <a:r>
              <a:rPr lang="ru-RU" sz="2000" dirty="0" err="1" smtClean="0"/>
              <a:t>надурочну</a:t>
            </a:r>
            <a:r>
              <a:rPr lang="ru-RU" sz="2000" dirty="0" smtClean="0"/>
              <a:t> роботу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роботу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нічний</a:t>
            </a:r>
            <a:r>
              <a:rPr lang="ru-RU" sz="2000" dirty="0" smtClean="0"/>
              <a:t> час; </a:t>
            </a:r>
            <a:r>
              <a:rPr lang="ru-RU" sz="2000" dirty="0" err="1" smtClean="0"/>
              <a:t>суміщення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</a:t>
            </a:r>
            <a:r>
              <a:rPr lang="ru-RU" sz="2000" dirty="0" smtClean="0"/>
              <a:t> та посад; </a:t>
            </a:r>
            <a:r>
              <a:rPr lang="ru-RU" sz="2000" dirty="0" err="1" smtClean="0"/>
              <a:t>розширення</a:t>
            </a:r>
            <a:r>
              <a:rPr lang="ru-RU" sz="2000" dirty="0" smtClean="0"/>
              <a:t> зон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робітниками-почасовиками</a:t>
            </a:r>
            <a:r>
              <a:rPr lang="ru-RU" sz="2000" dirty="0" smtClean="0"/>
              <a:t>; </a:t>
            </a:r>
            <a:r>
              <a:rPr lang="ru-RU" sz="2000" dirty="0" err="1" smtClean="0"/>
              <a:t>високі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(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майстерність</a:t>
            </a:r>
            <a:r>
              <a:rPr lang="ru-RU" sz="2000" dirty="0" smtClean="0"/>
              <a:t>);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; </a:t>
            </a:r>
            <a:r>
              <a:rPr lang="ru-RU" sz="2000" dirty="0" err="1" smtClean="0"/>
              <a:t>інтенсивність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;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бригадою, </a:t>
            </a:r>
            <a:r>
              <a:rPr lang="ru-RU" sz="2000" dirty="0" err="1" smtClean="0"/>
              <a:t>вислугу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виробничі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економію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конкретних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, </a:t>
            </a:r>
            <a:r>
              <a:rPr lang="ru-RU" sz="2000" dirty="0" err="1" smtClean="0"/>
              <a:t>електроенергії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теплової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винагорода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підсумками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вислугу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892480" cy="604867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r>
              <a:rPr lang="ru-RU" sz="2000" b="1" dirty="0" smtClean="0"/>
              <a:t>Порядок </a:t>
            </a:r>
            <a:r>
              <a:rPr lang="ru-RU" sz="2000" b="1" dirty="0" err="1" smtClean="0"/>
              <a:t>включення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окремих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виплат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особливості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dirty="0" err="1" smtClean="0"/>
              <a:t>Премії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, квартал, </a:t>
            </a:r>
            <a:r>
              <a:rPr lang="ru-RU" sz="2000" dirty="0" err="1" smtClean="0"/>
              <a:t>півріччя</a:t>
            </a:r>
            <a:r>
              <a:rPr lang="ru-RU" sz="2000" dirty="0" smtClean="0"/>
              <a:t>, </a:t>
            </a:r>
            <a:r>
              <a:rPr lang="ru-RU" sz="2000" dirty="0" err="1" smtClean="0"/>
              <a:t>дев’ять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заробітку</a:t>
            </a:r>
            <a:r>
              <a:rPr lang="ru-RU" sz="2000" dirty="0" smtClean="0"/>
              <a:t> того </a:t>
            </a:r>
            <a:r>
              <a:rPr lang="ru-RU" sz="2000" dirty="0" err="1" smtClean="0"/>
              <a:t>місяця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припадають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розрахунковою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відомістю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заробітну</a:t>
            </a:r>
            <a:r>
              <a:rPr lang="ru-RU" sz="2000" dirty="0" smtClean="0"/>
              <a:t> плату. </a:t>
            </a:r>
          </a:p>
          <a:p>
            <a:pPr algn="just"/>
            <a:r>
              <a:rPr lang="ru-RU" sz="2000" dirty="0" smtClean="0"/>
              <a:t>Одноразова </a:t>
            </a:r>
            <a:r>
              <a:rPr lang="ru-RU" sz="2000" dirty="0" err="1" smtClean="0"/>
              <a:t>винагорода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підсумками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вислугу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включається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середнього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заробітку</a:t>
            </a:r>
            <a:r>
              <a:rPr lang="ru-RU" sz="2000" dirty="0" smtClean="0"/>
              <a:t> шляхом </a:t>
            </a:r>
            <a:r>
              <a:rPr lang="ru-RU" sz="2000" dirty="0" err="1" smtClean="0"/>
              <a:t>додавання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заробітку</a:t>
            </a:r>
            <a:r>
              <a:rPr lang="ru-RU" sz="2000" dirty="0" smtClean="0"/>
              <a:t> кожного </a:t>
            </a:r>
            <a:r>
              <a:rPr lang="ru-RU" sz="2000" dirty="0" err="1" smtClean="0"/>
              <a:t>місяця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розрахункового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періоду</a:t>
            </a:r>
            <a:r>
              <a:rPr lang="ru-RU" sz="2000" dirty="0" smtClean="0"/>
              <a:t> 1/12 </a:t>
            </a:r>
            <a:r>
              <a:rPr lang="ru-RU" sz="2000" dirty="0" err="1" smtClean="0"/>
              <a:t>винагороди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нарахованої</a:t>
            </a:r>
            <a:r>
              <a:rPr lang="ru-RU" sz="2000" dirty="0" smtClean="0"/>
              <a:t> в поточному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попередній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календарний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Виплати</a:t>
            </a:r>
            <a:r>
              <a:rPr lang="ru-RU" sz="2000" dirty="0" smtClean="0"/>
              <a:t> за час </a:t>
            </a:r>
            <a:r>
              <a:rPr lang="ru-RU" sz="2000" dirty="0" err="1" smtClean="0"/>
              <a:t>попередньої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службового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відрядження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допомога</a:t>
            </a:r>
            <a:r>
              <a:rPr lang="ru-RU" sz="2000" dirty="0" smtClean="0"/>
              <a:t> по </a:t>
            </a:r>
            <a:r>
              <a:rPr lang="ru-RU" sz="2000" dirty="0" err="1" smtClean="0"/>
              <a:t>тимчасовій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непрацездатності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розрахунку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заробітної</a:t>
            </a:r>
            <a:r>
              <a:rPr lang="ru-RU" sz="2000" dirty="0" smtClean="0"/>
              <a:t> плати для оплати часу </a:t>
            </a:r>
            <a:r>
              <a:rPr lang="ru-RU" sz="2000" dirty="0" err="1" smtClean="0"/>
              <a:t>відпусток</a:t>
            </a:r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розрахунку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заробітної</a:t>
            </a:r>
            <a:r>
              <a:rPr lang="ru-RU" sz="2000" dirty="0" smtClean="0"/>
              <a:t> плати в тому </a:t>
            </a:r>
            <a:r>
              <a:rPr lang="ru-RU" sz="2000" dirty="0" err="1" smtClean="0"/>
              <a:t>розмірі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нараховані</a:t>
            </a:r>
            <a:r>
              <a:rPr lang="ru-RU" sz="2000" dirty="0" smtClean="0"/>
              <a:t>, без </a:t>
            </a:r>
            <a:r>
              <a:rPr lang="ru-RU" sz="2000" dirty="0" err="1" smtClean="0"/>
              <a:t>виключення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відрахування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податки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стягнення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аліментів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892480" cy="554461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виплат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враховуються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розрахунку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зарплати</a:t>
            </a:r>
            <a:r>
              <a:rPr lang="ru-RU" sz="2000" b="1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відпускних</a:t>
            </a:r>
            <a:r>
              <a:rPr lang="ru-RU" sz="2000" dirty="0" smtClean="0"/>
              <a:t>, належать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указані</a:t>
            </a:r>
            <a:r>
              <a:rPr lang="ru-RU" sz="2000" dirty="0" smtClean="0"/>
              <a:t> в п. 4 р. ІІІ </a:t>
            </a:r>
            <a:r>
              <a:rPr lang="ru-RU" sz="2000" dirty="0" smtClean="0">
                <a:hlinkClick r:id="rId2"/>
              </a:rPr>
              <a:t>Порядку № 100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а)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доручень</a:t>
            </a:r>
            <a:r>
              <a:rPr lang="ru-RU" sz="2000" dirty="0" smtClean="0"/>
              <a:t> (одноразового характеру),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входять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обов'язки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 (за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доплат за </a:t>
            </a:r>
            <a:r>
              <a:rPr lang="ru-RU" sz="2000" dirty="0" err="1" smtClean="0"/>
              <a:t>суміщення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посад, </a:t>
            </a:r>
            <a:r>
              <a:rPr lang="ru-RU" sz="2000" dirty="0" err="1" smtClean="0"/>
              <a:t>розширення</a:t>
            </a:r>
            <a:r>
              <a:rPr lang="ru-RU" sz="2000" dirty="0" smtClean="0"/>
              <a:t> зон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обов'язків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посадових</a:t>
            </a:r>
            <a:r>
              <a:rPr lang="ru-RU" sz="2000" dirty="0" smtClean="0"/>
              <a:t> окладах,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обов'язки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структурного </a:t>
            </a:r>
            <a:r>
              <a:rPr lang="ru-RU" sz="2000" dirty="0" err="1" smtClean="0"/>
              <a:t>підрозділу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штатними</a:t>
            </a:r>
            <a:r>
              <a:rPr lang="ru-RU" sz="2000" dirty="0" smtClean="0"/>
              <a:t> заступниками);</a:t>
            </a:r>
          </a:p>
          <a:p>
            <a:r>
              <a:rPr lang="ru-RU" sz="2000" dirty="0" smtClean="0"/>
              <a:t>б) </a:t>
            </a:r>
            <a:r>
              <a:rPr lang="ru-RU" sz="2000" dirty="0" err="1" smtClean="0"/>
              <a:t>одноразові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(</a:t>
            </a:r>
            <a:r>
              <a:rPr lang="ru-RU" sz="2000" dirty="0" err="1" smtClean="0"/>
              <a:t>компенсація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невикористану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відпустку</a:t>
            </a:r>
            <a:r>
              <a:rPr lang="ru-RU" sz="2000" dirty="0" smtClean="0"/>
              <a:t>, </a:t>
            </a:r>
            <a:r>
              <a:rPr lang="ru-RU" sz="2000" dirty="0" err="1" smtClean="0"/>
              <a:t>матеріальна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допомога</a:t>
            </a:r>
            <a:r>
              <a:rPr lang="ru-RU" sz="2000" dirty="0" smtClean="0"/>
              <a:t>, </a:t>
            </a:r>
            <a:r>
              <a:rPr lang="ru-RU" sz="2000" dirty="0" err="1" smtClean="0"/>
              <a:t>допомога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виходять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пенсію</a:t>
            </a:r>
            <a:r>
              <a:rPr lang="ru-RU" sz="2000" dirty="0" smtClean="0"/>
              <a:t>, </a:t>
            </a:r>
            <a:r>
              <a:rPr lang="ru-RU" sz="2000" dirty="0" err="1" smtClean="0"/>
              <a:t>вихідна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допомога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в) </a:t>
            </a:r>
            <a:r>
              <a:rPr lang="ru-RU" sz="2000" dirty="0" err="1" smtClean="0"/>
              <a:t>компенсаційні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відрядження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переведення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добові</a:t>
            </a:r>
            <a:r>
              <a:rPr lang="ru-RU" sz="2000" dirty="0" smtClean="0"/>
              <a:t>, оплата за </a:t>
            </a:r>
            <a:r>
              <a:rPr lang="ru-RU" sz="2000" dirty="0" err="1" smtClean="0"/>
              <a:t>проїзд</a:t>
            </a:r>
            <a:r>
              <a:rPr lang="ru-RU" sz="2000" dirty="0" smtClean="0"/>
              <a:t>,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наймання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житла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підйомні</a:t>
            </a:r>
            <a:r>
              <a:rPr lang="ru-RU" sz="2000" dirty="0" smtClean="0"/>
              <a:t>, надбавки,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виплачуються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добових</a:t>
            </a:r>
            <a:r>
              <a:rPr lang="ru-RU" sz="2000" dirty="0" smtClean="0"/>
              <a:t>);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892480" cy="554461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r>
              <a:rPr lang="ru-RU" sz="2000" dirty="0" smtClean="0"/>
              <a:t>г) </a:t>
            </a:r>
            <a:r>
              <a:rPr lang="ru-RU" sz="2000" dirty="0" err="1" smtClean="0">
                <a:hlinkClick r:id="rId2"/>
              </a:rPr>
              <a:t>премії</a:t>
            </a:r>
            <a:r>
              <a:rPr lang="ru-RU" sz="2000" dirty="0" smtClean="0">
                <a:hlinkClick r:id="rId2"/>
              </a:rPr>
              <a:t> за результатами </a:t>
            </a:r>
            <a:r>
              <a:rPr lang="ru-RU" sz="2000" dirty="0" err="1" smtClean="0">
                <a:hlinkClick r:id="rId2"/>
              </a:rPr>
              <a:t>щорічного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dirty="0" err="1" smtClean="0">
                <a:hlinkClick r:id="rId2"/>
              </a:rPr>
              <a:t>оцінювання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dirty="0" err="1" smtClean="0">
                <a:hlinkClick r:id="rId2"/>
              </a:rPr>
              <a:t>службової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dirty="0" err="1" smtClean="0">
                <a:hlinkClick r:id="rId2"/>
              </a:rPr>
              <a:t>діяльності</a:t>
            </a:r>
            <a:r>
              <a:rPr lang="ru-RU" sz="2000" dirty="0" smtClean="0">
                <a:hlinkClick r:id="rId2"/>
              </a:rPr>
              <a:t>, за </a:t>
            </a:r>
            <a:r>
              <a:rPr lang="ru-RU" sz="2000" dirty="0" err="1" smtClean="0">
                <a:hlinkClick r:id="rId2"/>
              </a:rPr>
              <a:t>винаходи</a:t>
            </a:r>
            <a:r>
              <a:rPr lang="ru-RU" sz="2000" dirty="0" smtClean="0">
                <a:hlinkClick r:id="rId2"/>
              </a:rPr>
              <a:t> та </a:t>
            </a:r>
            <a:r>
              <a:rPr lang="ru-RU" sz="2000" dirty="0" err="1" smtClean="0">
                <a:hlinkClick r:id="rId2"/>
              </a:rPr>
              <a:t>раціоналізаторські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dirty="0" err="1" smtClean="0">
                <a:hlinkClick r:id="rId2"/>
              </a:rPr>
              <a:t>пропозиції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сприяння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впровадженню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раціоналізаторських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технології</a:t>
            </a:r>
            <a:r>
              <a:rPr lang="ru-RU" sz="2000" dirty="0" smtClean="0"/>
              <a:t>,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брухту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кольорових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дорогоцінних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збирання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відпрацьованих</a:t>
            </a:r>
            <a:r>
              <a:rPr lang="ru-RU" sz="2000" dirty="0" smtClean="0"/>
              <a:t> деталей машин, </a:t>
            </a:r>
            <a:r>
              <a:rPr lang="ru-RU" sz="2000" dirty="0" err="1" smtClean="0"/>
              <a:t>автомобільних</a:t>
            </a:r>
            <a:r>
              <a:rPr lang="ru-RU" sz="2000" dirty="0" smtClean="0"/>
              <a:t> шин, </a:t>
            </a:r>
            <a:r>
              <a:rPr lang="ru-RU" sz="2000" dirty="0" err="1" smtClean="0"/>
              <a:t>введення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дію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потужностей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об'єктів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будівництва</a:t>
            </a:r>
            <a:r>
              <a:rPr lang="ru-RU" sz="2000" dirty="0" smtClean="0"/>
              <a:t> (за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виплачуються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премій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);</a:t>
            </a:r>
          </a:p>
          <a:p>
            <a:r>
              <a:rPr lang="ru-RU" sz="2000" dirty="0" err="1" smtClean="0"/>
              <a:t>д</a:t>
            </a:r>
            <a:r>
              <a:rPr lang="ru-RU" sz="2000" dirty="0" smtClean="0"/>
              <a:t>) </a:t>
            </a:r>
            <a:r>
              <a:rPr lang="ru-RU" sz="2000" dirty="0" err="1" smtClean="0"/>
              <a:t>грошові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винагороди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призові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змаганнях</a:t>
            </a:r>
            <a:r>
              <a:rPr lang="ru-RU" sz="2000" dirty="0" smtClean="0"/>
              <a:t>, </a:t>
            </a:r>
            <a:r>
              <a:rPr lang="ru-RU" sz="2000" dirty="0" err="1" smtClean="0"/>
              <a:t>оглядах</a:t>
            </a:r>
            <a:r>
              <a:rPr lang="ru-RU" sz="2000" dirty="0" smtClean="0"/>
              <a:t>, конкурсах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е) </a:t>
            </a:r>
            <a:r>
              <a:rPr lang="ru-RU" sz="2000" dirty="0" err="1" smtClean="0"/>
              <a:t>пенсії</a:t>
            </a:r>
            <a:r>
              <a:rPr lang="ru-RU" sz="2000" dirty="0" smtClean="0"/>
              <a:t>, </a:t>
            </a:r>
            <a:r>
              <a:rPr lang="ru-RU" sz="2000" dirty="0" err="1" smtClean="0"/>
              <a:t>державна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допомога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компенсаційні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виплати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є</a:t>
            </a:r>
            <a:r>
              <a:rPr lang="ru-RU" sz="2000" dirty="0" smtClean="0"/>
              <a:t>) </a:t>
            </a:r>
            <a:r>
              <a:rPr lang="ru-RU" sz="2000" dirty="0" err="1" smtClean="0"/>
              <a:t>літературний</a:t>
            </a:r>
            <a:r>
              <a:rPr lang="ru-RU" sz="2000" dirty="0" smtClean="0"/>
              <a:t> гонорар </a:t>
            </a:r>
            <a:r>
              <a:rPr lang="ru-RU" sz="2000" dirty="0" err="1" smtClean="0"/>
              <a:t>штатним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 газет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журналів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сплачується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авторським</a:t>
            </a:r>
            <a:r>
              <a:rPr lang="ru-RU" sz="2000" dirty="0" smtClean="0"/>
              <a:t> договором;</a:t>
            </a:r>
          </a:p>
          <a:p>
            <a:r>
              <a:rPr lang="ru-RU" sz="2000" dirty="0" smtClean="0"/>
              <a:t>ж) </a:t>
            </a:r>
            <a:r>
              <a:rPr lang="ru-RU" sz="2000" dirty="0" err="1" smtClean="0"/>
              <a:t>вартість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безплатно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спецодягу</a:t>
            </a:r>
            <a:r>
              <a:rPr lang="ru-RU" sz="2000" dirty="0" smtClean="0"/>
              <a:t>, </a:t>
            </a:r>
            <a:r>
              <a:rPr lang="ru-RU" sz="2000" dirty="0" err="1" smtClean="0"/>
              <a:t>спецвзуття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індивідуального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, мила, </a:t>
            </a:r>
            <a:r>
              <a:rPr lang="ru-RU" sz="2000" dirty="0" err="1" smtClean="0"/>
              <a:t>змивних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знешкоджувальних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, молока та </a:t>
            </a:r>
            <a:r>
              <a:rPr lang="ru-RU" sz="2000" dirty="0" err="1" smtClean="0"/>
              <a:t>лікувально-профілактичного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964488" cy="5472608"/>
          </a:xfrm>
        </p:spPr>
        <p:txBody>
          <a:bodyPr>
            <a:noAutofit/>
          </a:bodyPr>
          <a:lstStyle/>
          <a:p>
            <a:r>
              <a:rPr lang="ru-RU" sz="1900" dirty="0" err="1" smtClean="0"/>
              <a:t>з</a:t>
            </a:r>
            <a:r>
              <a:rPr lang="ru-RU" sz="1900" dirty="0" smtClean="0"/>
              <a:t>) </a:t>
            </a:r>
            <a:r>
              <a:rPr lang="ru-RU" sz="1900" dirty="0" err="1" smtClean="0"/>
              <a:t>дотації</a:t>
            </a:r>
            <a:r>
              <a:rPr lang="ru-RU" sz="1900" dirty="0" smtClean="0"/>
              <a:t> на </a:t>
            </a:r>
            <a:r>
              <a:rPr lang="ru-RU" sz="1900" dirty="0" err="1" smtClean="0"/>
              <a:t>обіди</a:t>
            </a:r>
            <a:r>
              <a:rPr lang="ru-RU" sz="1900" dirty="0" smtClean="0"/>
              <a:t>, </a:t>
            </a:r>
            <a:r>
              <a:rPr lang="ru-RU" sz="1900" dirty="0" err="1" smtClean="0"/>
              <a:t>проїзд</a:t>
            </a:r>
            <a:r>
              <a:rPr lang="ru-RU" sz="1900" dirty="0" smtClean="0"/>
              <a:t>, </a:t>
            </a:r>
            <a:r>
              <a:rPr lang="ru-RU" sz="1900" dirty="0" err="1" smtClean="0"/>
              <a:t>вартість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оплачених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підприємством</a:t>
            </a:r>
            <a:r>
              <a:rPr lang="ru-RU" sz="1900" dirty="0" smtClean="0"/>
              <a:t> </a:t>
            </a:r>
            <a:r>
              <a:rPr lang="ru-RU" sz="1900" dirty="0" err="1" smtClean="0"/>
              <a:t>путівок</a:t>
            </a:r>
            <a:r>
              <a:rPr lang="ru-RU" sz="1900" dirty="0" smtClean="0"/>
              <a:t> до </a:t>
            </a:r>
            <a:r>
              <a:rPr lang="ru-RU" sz="1900" dirty="0" err="1" smtClean="0"/>
              <a:t>санаторіїв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будинків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відпочинку</a:t>
            </a:r>
            <a:r>
              <a:rPr lang="ru-RU" sz="1900" dirty="0" smtClean="0"/>
              <a:t>;</a:t>
            </a:r>
          </a:p>
          <a:p>
            <a:r>
              <a:rPr lang="ru-RU" sz="1900" dirty="0" smtClean="0"/>
              <a:t>и) </a:t>
            </a:r>
            <a:r>
              <a:rPr lang="ru-RU" sz="1900" dirty="0" err="1" smtClean="0"/>
              <a:t>виплати</a:t>
            </a:r>
            <a:r>
              <a:rPr lang="ru-RU" sz="1900" dirty="0" smtClean="0"/>
              <a:t>, </a:t>
            </a:r>
            <a:r>
              <a:rPr lang="ru-RU" sz="1900" dirty="0" err="1" smtClean="0"/>
              <a:t>пов'язані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ювілейними</a:t>
            </a:r>
            <a:r>
              <a:rPr lang="ru-RU" sz="1900" dirty="0" smtClean="0"/>
              <a:t> датами, днем </a:t>
            </a:r>
            <a:r>
              <a:rPr lang="ru-RU" sz="1900" dirty="0" err="1" smtClean="0"/>
              <a:t>народження</a:t>
            </a:r>
            <a:r>
              <a:rPr lang="ru-RU" sz="1900" dirty="0" smtClean="0"/>
              <a:t>, за </a:t>
            </a:r>
            <a:r>
              <a:rPr lang="ru-RU" sz="1900" dirty="0" err="1" smtClean="0"/>
              <a:t>довголітню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бездоганну</a:t>
            </a:r>
            <a:r>
              <a:rPr lang="ru-RU" sz="1900" dirty="0" smtClean="0"/>
              <a:t> </a:t>
            </a:r>
            <a:r>
              <a:rPr lang="ru-RU" sz="1900" dirty="0" err="1" smtClean="0"/>
              <a:t>трудову</a:t>
            </a:r>
            <a:r>
              <a:rPr lang="ru-RU" sz="1900" dirty="0" smtClean="0"/>
              <a:t> </a:t>
            </a:r>
            <a:r>
              <a:rPr lang="ru-RU" sz="1900" dirty="0" err="1" smtClean="0"/>
              <a:t>діяльність</a:t>
            </a:r>
            <a:r>
              <a:rPr lang="ru-RU" sz="1900" dirty="0" smtClean="0"/>
              <a:t>, </a:t>
            </a:r>
            <a:r>
              <a:rPr lang="ru-RU" sz="1900" dirty="0" err="1" smtClean="0"/>
              <a:t>активну</a:t>
            </a:r>
            <a:r>
              <a:rPr lang="ru-RU" sz="1900" dirty="0" smtClean="0"/>
              <a:t> </a:t>
            </a:r>
            <a:r>
              <a:rPr lang="ru-RU" sz="1900" dirty="0" err="1" smtClean="0"/>
              <a:t>громадську</a:t>
            </a:r>
            <a:r>
              <a:rPr lang="ru-RU" sz="1900" dirty="0" smtClean="0"/>
              <a:t> роботу </a:t>
            </a:r>
            <a:r>
              <a:rPr lang="ru-RU" sz="1900" dirty="0" err="1" smtClean="0"/>
              <a:t>тощо</a:t>
            </a:r>
            <a:r>
              <a:rPr lang="ru-RU" sz="1900" dirty="0" smtClean="0"/>
              <a:t>;</a:t>
            </a:r>
          </a:p>
          <a:p>
            <a:r>
              <a:rPr lang="ru-RU" sz="1900" dirty="0" err="1" smtClean="0"/>
              <a:t>і</a:t>
            </a:r>
            <a:r>
              <a:rPr lang="ru-RU" sz="1900" dirty="0" smtClean="0"/>
              <a:t>) </a:t>
            </a:r>
            <a:r>
              <a:rPr lang="ru-RU" sz="1900" dirty="0" err="1" smtClean="0"/>
              <a:t>вартість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безплатно</a:t>
            </a:r>
            <a:r>
              <a:rPr lang="ru-RU" sz="1900" dirty="0" smtClean="0"/>
              <a:t> </a:t>
            </a:r>
            <a:r>
              <a:rPr lang="ru-RU" sz="1900" dirty="0" err="1" smtClean="0"/>
              <a:t>наданих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деяким</a:t>
            </a:r>
            <a:r>
              <a:rPr lang="ru-RU" sz="1900" dirty="0" smtClean="0"/>
              <a:t> </a:t>
            </a:r>
            <a:r>
              <a:rPr lang="ru-RU" sz="1900" dirty="0" err="1" smtClean="0"/>
              <a:t>категоріям</a:t>
            </a:r>
            <a:r>
              <a:rPr lang="ru-RU" sz="1900" dirty="0" smtClean="0"/>
              <a:t> </a:t>
            </a:r>
            <a:r>
              <a:rPr lang="ru-RU" sz="1900" dirty="0" err="1" smtClean="0"/>
              <a:t>працівників</a:t>
            </a:r>
            <a:r>
              <a:rPr lang="ru-RU" sz="1900" dirty="0" smtClean="0"/>
              <a:t> </a:t>
            </a:r>
            <a:r>
              <a:rPr lang="ru-RU" sz="1900" dirty="0" err="1" smtClean="0"/>
              <a:t>комунальних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послуг</a:t>
            </a:r>
            <a:r>
              <a:rPr lang="ru-RU" sz="1900" dirty="0" smtClean="0"/>
              <a:t>, </a:t>
            </a:r>
            <a:r>
              <a:rPr lang="ru-RU" sz="1900" dirty="0" err="1" smtClean="0"/>
              <a:t>житла</a:t>
            </a:r>
            <a:r>
              <a:rPr lang="ru-RU" sz="1900" dirty="0" smtClean="0"/>
              <a:t>, </a:t>
            </a:r>
            <a:r>
              <a:rPr lang="ru-RU" sz="1900" dirty="0" err="1" smtClean="0"/>
              <a:t>палива</a:t>
            </a:r>
            <a:r>
              <a:rPr lang="ru-RU" sz="1900" dirty="0" smtClean="0"/>
              <a:t> та сума </a:t>
            </a:r>
            <a:r>
              <a:rPr lang="ru-RU" sz="1900" dirty="0" err="1" smtClean="0"/>
              <a:t>коштів</a:t>
            </a:r>
            <a:r>
              <a:rPr lang="ru-RU" sz="1900" dirty="0" smtClean="0"/>
              <a:t> на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відшкодування</a:t>
            </a:r>
            <a:r>
              <a:rPr lang="ru-RU" sz="1900" dirty="0" smtClean="0"/>
              <a:t>;</a:t>
            </a:r>
          </a:p>
          <a:p>
            <a:r>
              <a:rPr lang="ru-RU" sz="1900" dirty="0" err="1" smtClean="0"/>
              <a:t>ї</a:t>
            </a:r>
            <a:r>
              <a:rPr lang="ru-RU" sz="1900" dirty="0" smtClean="0"/>
              <a:t>) </a:t>
            </a:r>
            <a:r>
              <a:rPr lang="ru-RU" sz="1900" dirty="0" err="1" smtClean="0"/>
              <a:t>заробітна</a:t>
            </a:r>
            <a:r>
              <a:rPr lang="ru-RU" sz="1900" dirty="0" smtClean="0"/>
              <a:t> плата на </a:t>
            </a:r>
            <a:r>
              <a:rPr lang="ru-RU" sz="1900" dirty="0" err="1" smtClean="0"/>
              <a:t>роботі</a:t>
            </a:r>
            <a:r>
              <a:rPr lang="ru-RU" sz="1900" dirty="0" smtClean="0"/>
              <a:t> за </a:t>
            </a:r>
            <a:r>
              <a:rPr lang="ru-RU" sz="1900" dirty="0" err="1" smtClean="0"/>
              <a:t>сумісництвом</a:t>
            </a:r>
            <a:r>
              <a:rPr lang="ru-RU" sz="1900" dirty="0" smtClean="0"/>
              <a:t> (</a:t>
            </a:r>
            <a:r>
              <a:rPr lang="ru-RU" sz="1900" dirty="0" err="1" smtClean="0"/>
              <a:t>за</a:t>
            </a:r>
            <a:r>
              <a:rPr lang="ru-RU" sz="1900" dirty="0" smtClean="0"/>
              <a:t> </a:t>
            </a:r>
            <a:r>
              <a:rPr lang="ru-RU" sz="1900" dirty="0" err="1" smtClean="0"/>
              <a:t>винятком</a:t>
            </a:r>
            <a:r>
              <a:rPr lang="ru-RU" sz="1900" dirty="0" smtClean="0"/>
              <a:t> </a:t>
            </a:r>
            <a:r>
              <a:rPr lang="ru-RU" sz="1900" dirty="0" err="1" smtClean="0"/>
              <a:t>працівників</a:t>
            </a:r>
            <a:r>
              <a:rPr lang="ru-RU" sz="1900" dirty="0" smtClean="0"/>
              <a:t>, для </a:t>
            </a:r>
            <a:r>
              <a:rPr lang="ru-RU" sz="1900" dirty="0" err="1" smtClean="0"/>
              <a:t>яких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включення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її</a:t>
            </a:r>
            <a:r>
              <a:rPr lang="ru-RU" sz="1900" dirty="0" smtClean="0"/>
              <a:t> до </a:t>
            </a:r>
            <a:r>
              <a:rPr lang="ru-RU" sz="1900" dirty="0" err="1" smtClean="0"/>
              <a:t>середнього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заробітку</a:t>
            </a:r>
            <a:r>
              <a:rPr lang="ru-RU" sz="1900" dirty="0" smtClean="0"/>
              <a:t> </a:t>
            </a:r>
            <a:r>
              <a:rPr lang="ru-RU" sz="1900" dirty="0" err="1" smtClean="0"/>
              <a:t>передбачено</a:t>
            </a:r>
            <a:r>
              <a:rPr lang="ru-RU" sz="1900" dirty="0" smtClean="0"/>
              <a:t> </a:t>
            </a:r>
            <a:r>
              <a:rPr lang="ru-RU" sz="1900" dirty="0" err="1" smtClean="0"/>
              <a:t>чинним</a:t>
            </a:r>
            <a:r>
              <a:rPr lang="ru-RU" sz="1900" dirty="0" smtClean="0"/>
              <a:t> </a:t>
            </a:r>
            <a:r>
              <a:rPr lang="ru-RU" sz="1900" dirty="0" err="1" smtClean="0"/>
              <a:t>законодавством</a:t>
            </a:r>
            <a:r>
              <a:rPr lang="ru-RU" sz="1900" dirty="0" smtClean="0"/>
              <a:t>);</a:t>
            </a:r>
          </a:p>
          <a:p>
            <a:r>
              <a:rPr lang="ru-RU" sz="1900" dirty="0" err="1" smtClean="0"/>
              <a:t>й</a:t>
            </a:r>
            <a:r>
              <a:rPr lang="ru-RU" sz="1900" dirty="0" smtClean="0"/>
              <a:t>) </a:t>
            </a:r>
            <a:r>
              <a:rPr lang="ru-RU" sz="1900" dirty="0" err="1" smtClean="0"/>
              <a:t>суми</a:t>
            </a:r>
            <a:r>
              <a:rPr lang="ru-RU" sz="1900" dirty="0" smtClean="0"/>
              <a:t> </a:t>
            </a:r>
            <a:r>
              <a:rPr lang="ru-RU" sz="1900" dirty="0" err="1" smtClean="0"/>
              <a:t>відшкодування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шкоди</a:t>
            </a:r>
            <a:r>
              <a:rPr lang="ru-RU" sz="1900" dirty="0" smtClean="0"/>
              <a:t>, </a:t>
            </a:r>
            <a:r>
              <a:rPr lang="ru-RU" sz="1900" dirty="0" err="1" smtClean="0"/>
              <a:t>заподіяної</a:t>
            </a:r>
            <a:r>
              <a:rPr lang="ru-RU" sz="1900" dirty="0" smtClean="0"/>
              <a:t> </a:t>
            </a:r>
            <a:r>
              <a:rPr lang="ru-RU" sz="1900" dirty="0" err="1" smtClean="0"/>
              <a:t>працівникові</a:t>
            </a:r>
            <a:r>
              <a:rPr lang="ru-RU" sz="1900" dirty="0" smtClean="0"/>
              <a:t> </a:t>
            </a:r>
            <a:r>
              <a:rPr lang="ru-RU" sz="1900" dirty="0" err="1" smtClean="0"/>
              <a:t>каліцтвом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іншим</a:t>
            </a:r>
            <a:r>
              <a:rPr lang="ru-RU" sz="1900" dirty="0" smtClean="0"/>
              <a:t> </a:t>
            </a:r>
            <a:r>
              <a:rPr lang="ru-RU" sz="1900" dirty="0" err="1" smtClean="0"/>
              <a:t>ушкодженням</a:t>
            </a:r>
            <a:r>
              <a:rPr lang="ru-RU" sz="1900" dirty="0" smtClean="0"/>
              <a:t> </a:t>
            </a:r>
            <a:r>
              <a:rPr lang="ru-RU" sz="1900" dirty="0" err="1" smtClean="0"/>
              <a:t>здоров'я</a:t>
            </a:r>
            <a:r>
              <a:rPr lang="ru-RU" sz="1900" dirty="0" smtClean="0"/>
              <a:t>;</a:t>
            </a:r>
          </a:p>
          <a:p>
            <a:r>
              <a:rPr lang="ru-RU" sz="1900" dirty="0" smtClean="0"/>
              <a:t>к) доходи (</a:t>
            </a:r>
            <a:r>
              <a:rPr lang="ru-RU" sz="1900" dirty="0" err="1" smtClean="0"/>
              <a:t>дивіденди</a:t>
            </a:r>
            <a:r>
              <a:rPr lang="ru-RU" sz="1900" dirty="0" smtClean="0"/>
              <a:t>, </a:t>
            </a:r>
            <a:r>
              <a:rPr lang="ru-RU" sz="1900" dirty="0" err="1" smtClean="0"/>
              <a:t>проценти</a:t>
            </a:r>
            <a:r>
              <a:rPr lang="ru-RU" sz="1900" dirty="0" smtClean="0"/>
              <a:t>), </a:t>
            </a:r>
            <a:r>
              <a:rPr lang="ru-RU" sz="1900" dirty="0" err="1" smtClean="0"/>
              <a:t>нараховані</a:t>
            </a:r>
            <a:r>
              <a:rPr lang="ru-RU" sz="1900" dirty="0" smtClean="0"/>
              <a:t> за </a:t>
            </a:r>
            <a:r>
              <a:rPr lang="ru-RU" sz="1900" dirty="0" err="1" smtClean="0"/>
              <a:t>акціями</a:t>
            </a:r>
            <a:r>
              <a:rPr lang="ru-RU" sz="1900" dirty="0" smtClean="0"/>
              <a:t> трудового </a:t>
            </a:r>
            <a:r>
              <a:rPr lang="ru-RU" sz="1900" dirty="0" err="1" smtClean="0"/>
              <a:t>колективу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вкладами </a:t>
            </a:r>
            <a:r>
              <a:rPr lang="ru-RU" sz="1900" dirty="0" err="1" smtClean="0"/>
              <a:t>членів</a:t>
            </a:r>
            <a:r>
              <a:rPr lang="ru-RU" sz="1900" dirty="0" smtClean="0"/>
              <a:t> трудового </a:t>
            </a:r>
            <a:r>
              <a:rPr lang="ru-RU" sz="1900" dirty="0" err="1" smtClean="0"/>
              <a:t>колективу</a:t>
            </a:r>
            <a:r>
              <a:rPr lang="ru-RU" sz="1900" dirty="0" smtClean="0"/>
              <a:t> в </a:t>
            </a:r>
            <a:r>
              <a:rPr lang="ru-RU" sz="1900" dirty="0" err="1" smtClean="0"/>
              <a:t>майно</a:t>
            </a:r>
            <a:r>
              <a:rPr lang="ru-RU" sz="1900" dirty="0" smtClean="0"/>
              <a:t> </a:t>
            </a:r>
            <a:r>
              <a:rPr lang="ru-RU" sz="1900" dirty="0" err="1" smtClean="0"/>
              <a:t>підприємства</a:t>
            </a:r>
            <a:r>
              <a:rPr lang="ru-RU" sz="1900" dirty="0" smtClean="0">
                <a:hlinkClick r:id="rId2"/>
              </a:rPr>
              <a:t>;</a:t>
            </a:r>
            <a:endParaRPr lang="ru-RU" sz="1900" dirty="0" smtClean="0"/>
          </a:p>
          <a:p>
            <a:r>
              <a:rPr lang="ru-RU" sz="1900" dirty="0" smtClean="0">
                <a:hlinkClick r:id="rId3"/>
              </a:rPr>
              <a:t>л) </a:t>
            </a:r>
            <a:r>
              <a:rPr lang="ru-RU" sz="1900" dirty="0" err="1" smtClean="0">
                <a:hlinkClick r:id="rId3"/>
              </a:rPr>
              <a:t>компенсація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працівникам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втрати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частини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заробітної</a:t>
            </a:r>
            <a:r>
              <a:rPr lang="ru-RU" sz="1900" dirty="0" smtClean="0">
                <a:hlinkClick r:id="rId3"/>
              </a:rPr>
              <a:t> плати у </a:t>
            </a:r>
            <a:r>
              <a:rPr lang="ru-RU" sz="1900" dirty="0" err="1" smtClean="0">
                <a:hlinkClick r:id="rId3"/>
              </a:rPr>
              <a:t>зв'язку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з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порушенням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термінів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її</a:t>
            </a:r>
            <a:r>
              <a:rPr lang="ru-RU" sz="1900" dirty="0" smtClean="0">
                <a:hlinkClick r:id="rId3"/>
              </a:rPr>
              <a:t> </a:t>
            </a:r>
            <a:r>
              <a:rPr lang="ru-RU" sz="1900" dirty="0" err="1" smtClean="0">
                <a:hlinkClick r:id="rId3"/>
              </a:rPr>
              <a:t>виплати</a:t>
            </a:r>
            <a:r>
              <a:rPr lang="ru-RU" sz="1900" dirty="0" smtClean="0">
                <a:hlinkClick r:id="rId4"/>
              </a:rPr>
              <a:t>;</a:t>
            </a:r>
            <a:endParaRPr lang="ru-RU" sz="1900" dirty="0" smtClean="0"/>
          </a:p>
          <a:p>
            <a:r>
              <a:rPr lang="ru-RU" sz="1900" dirty="0" smtClean="0">
                <a:hlinkClick r:id="rId5"/>
              </a:rPr>
              <a:t>м) </a:t>
            </a:r>
            <a:r>
              <a:rPr lang="ru-RU" sz="1900" dirty="0" err="1" smtClean="0">
                <a:hlinkClick r:id="rId5"/>
              </a:rPr>
              <a:t>заробітна</a:t>
            </a:r>
            <a:r>
              <a:rPr lang="ru-RU" sz="1900" dirty="0" smtClean="0">
                <a:hlinkClick r:id="rId5"/>
              </a:rPr>
              <a:t> плата, яка </a:t>
            </a:r>
            <a:r>
              <a:rPr lang="ru-RU" sz="1900" dirty="0" err="1" smtClean="0">
                <a:hlinkClick r:id="rId5"/>
              </a:rPr>
              <a:t>нарахована</a:t>
            </a:r>
            <a:r>
              <a:rPr lang="ru-RU" sz="1900" dirty="0" smtClean="0">
                <a:hlinkClick r:id="rId5"/>
              </a:rPr>
              <a:t> за час </a:t>
            </a:r>
            <a:r>
              <a:rPr lang="ru-RU" sz="1900" dirty="0" err="1" smtClean="0">
                <a:hlinkClick r:id="rId5"/>
              </a:rPr>
              <a:t>роботи</a:t>
            </a:r>
            <a:r>
              <a:rPr lang="ru-RU" sz="1900" dirty="0" smtClean="0">
                <a:hlinkClick r:id="rId5"/>
              </a:rPr>
              <a:t> у </a:t>
            </a:r>
            <a:r>
              <a:rPr lang="ru-RU" sz="1900" dirty="0" err="1" smtClean="0">
                <a:hlinkClick r:id="rId5"/>
              </a:rPr>
              <a:t>виборчих</a:t>
            </a:r>
            <a:r>
              <a:rPr lang="ru-RU" sz="1900" dirty="0" smtClean="0">
                <a:hlinkClick r:id="rId5"/>
              </a:rPr>
              <a:t> </a:t>
            </a:r>
            <a:r>
              <a:rPr lang="ru-RU" sz="1900" dirty="0" err="1" smtClean="0">
                <a:hlinkClick r:id="rId5"/>
              </a:rPr>
              <a:t>комісіях</a:t>
            </a:r>
            <a:r>
              <a:rPr lang="ru-RU" sz="1900" dirty="0" smtClean="0">
                <a:hlinkClick r:id="rId5"/>
              </a:rPr>
              <a:t>, </a:t>
            </a:r>
            <a:r>
              <a:rPr lang="ru-RU" sz="1900" dirty="0" err="1" smtClean="0">
                <a:hlinkClick r:id="rId5"/>
              </a:rPr>
              <a:t>комісіях</a:t>
            </a:r>
            <a:r>
              <a:rPr lang="ru-RU" sz="1900" dirty="0" smtClean="0">
                <a:hlinkClick r:id="rId5"/>
              </a:rPr>
              <a:t> </a:t>
            </a:r>
            <a:r>
              <a:rPr lang="ru-RU" sz="1900" dirty="0" err="1" smtClean="0">
                <a:hlinkClick r:id="rId5"/>
              </a:rPr>
              <a:t>всеукраїнського</a:t>
            </a:r>
            <a:r>
              <a:rPr lang="ru-RU" sz="1900" dirty="0" smtClean="0">
                <a:hlinkClick r:id="rId5"/>
              </a:rPr>
              <a:t> референдуму;</a:t>
            </a:r>
            <a:endParaRPr lang="en-US" sz="1900" dirty="0" smtClean="0"/>
          </a:p>
          <a:p>
            <a:r>
              <a:rPr lang="ru-RU" sz="1900" dirty="0" err="1" smtClean="0">
                <a:hlinkClick r:id="rId6"/>
              </a:rPr>
              <a:t>н</a:t>
            </a:r>
            <a:r>
              <a:rPr lang="ru-RU" sz="1900" dirty="0" smtClean="0">
                <a:hlinkClick r:id="rId6"/>
              </a:rPr>
              <a:t>) </a:t>
            </a:r>
            <a:r>
              <a:rPr lang="ru-RU" sz="1900" dirty="0" err="1" smtClean="0">
                <a:hlinkClick r:id="rId6"/>
              </a:rPr>
              <a:t>винагороди</a:t>
            </a:r>
            <a:r>
              <a:rPr lang="ru-RU" sz="1900" dirty="0" smtClean="0">
                <a:hlinkClick r:id="rId6"/>
              </a:rPr>
              <a:t> </a:t>
            </a:r>
            <a:r>
              <a:rPr lang="ru-RU" sz="1900" dirty="0" err="1" smtClean="0">
                <a:hlinkClick r:id="rId6"/>
              </a:rPr>
              <a:t>державним</a:t>
            </a:r>
            <a:r>
              <a:rPr lang="ru-RU" sz="1900" dirty="0" smtClean="0">
                <a:hlinkClick r:id="rId6"/>
              </a:rPr>
              <a:t> </a:t>
            </a:r>
            <a:r>
              <a:rPr lang="ru-RU" sz="1900" dirty="0" err="1" smtClean="0">
                <a:hlinkClick r:id="rId6"/>
              </a:rPr>
              <a:t>виконавцям</a:t>
            </a:r>
            <a:r>
              <a:rPr lang="ru-RU" sz="1900" dirty="0" smtClean="0">
                <a:hlinkClick r:id="rId6"/>
              </a:rPr>
              <a:t>.</a:t>
            </a:r>
            <a:endParaRPr lang="ru-RU" sz="19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352839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План</a:t>
            </a:r>
          </a:p>
          <a:p>
            <a:pPr marL="742950" indent="-742950" algn="just">
              <a:buClrTx/>
              <a:buSzPct val="80000"/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нарахування відпускних</a:t>
            </a:r>
          </a:p>
          <a:p>
            <a:pPr marL="742950" indent="-742950" algn="just">
              <a:buClrTx/>
              <a:buSzPct val="80000"/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створення забезпечення на оплату відпускних</a:t>
            </a:r>
          </a:p>
          <a:p>
            <a:pPr marL="742950" indent="-742950" algn="just">
              <a:buClrTx/>
              <a:buSzPct val="80000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озрахунок відпускних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6946"/>
            <a:ext cx="4608512" cy="6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0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5400600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визначення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відпустки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враховуються</a:t>
            </a:r>
            <a:r>
              <a:rPr lang="ru-RU" sz="20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/>
              <a:t>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непрацездатності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засвідченої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установленому</a:t>
            </a:r>
            <a:r>
              <a:rPr lang="ru-RU" sz="2000" dirty="0" smtClean="0"/>
              <a:t> порядку,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вагітністю</a:t>
            </a:r>
            <a:r>
              <a:rPr lang="ru-RU" sz="2000" dirty="0" smtClean="0"/>
              <a:t> та пологами (ст. 78 </a:t>
            </a:r>
            <a:r>
              <a:rPr lang="ru-RU" sz="2000" dirty="0" err="1" smtClean="0">
                <a:hlinkClick r:id="rId2"/>
              </a:rPr>
              <a:t>КЗпП</a:t>
            </a:r>
            <a:r>
              <a:rPr lang="ru-RU" sz="2000" dirty="0" smtClean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/>
              <a:t>святкові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неробочі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(ст. 73 </a:t>
            </a:r>
            <a:r>
              <a:rPr lang="ru-RU" sz="2000" dirty="0" err="1" smtClean="0">
                <a:hlinkClick r:id="rId2"/>
              </a:rPr>
              <a:t>КЗпП</a:t>
            </a:r>
            <a:r>
              <a:rPr lang="ru-RU" sz="2000" dirty="0" smtClean="0"/>
              <a:t>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припадають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відпускний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(ст. 78</a:t>
            </a:r>
            <a:r>
              <a:rPr lang="ru-RU" sz="2000" baseline="30000" dirty="0" smtClean="0"/>
              <a:t>1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2"/>
              </a:rPr>
              <a:t>КЗпП</a:t>
            </a:r>
            <a:r>
              <a:rPr lang="ru-RU" sz="2000" dirty="0" smtClean="0"/>
              <a:t>).</a:t>
            </a:r>
          </a:p>
          <a:p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віднімаються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розрахунку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і </a:t>
            </a:r>
            <a:r>
              <a:rPr lang="ru-RU" sz="2000" dirty="0" err="1" smtClean="0"/>
              <a:t>додаткової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/>
              <a:t>На час </a:t>
            </a:r>
            <a:r>
              <a:rPr lang="ru-RU" sz="2000" dirty="0" err="1"/>
              <a:t>воєнного</a:t>
            </a:r>
            <a:r>
              <a:rPr lang="ru-RU" sz="2000" dirty="0"/>
              <a:t> стану </a:t>
            </a:r>
            <a:r>
              <a:rPr lang="ru-RU" sz="2000" dirty="0" err="1"/>
              <a:t>святково-неробочих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(ч. 6 ст. 6 Закону «Про </a:t>
            </a:r>
            <a:r>
              <a:rPr lang="ru-RU" sz="2000" dirty="0" err="1"/>
              <a:t>організацію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стану» </a:t>
            </a:r>
            <a:r>
              <a:rPr lang="ru-RU" sz="2000" dirty="0" err="1"/>
              <a:t>від</a:t>
            </a:r>
            <a:r>
              <a:rPr lang="ru-RU" sz="2000" dirty="0"/>
              <a:t> 15 </a:t>
            </a:r>
            <a:r>
              <a:rPr lang="ru-RU" sz="2000" dirty="0" err="1"/>
              <a:t>березня</a:t>
            </a:r>
            <a:r>
              <a:rPr lang="ru-RU" sz="2000" dirty="0"/>
              <a:t> 2022 № 2136, </a:t>
            </a:r>
            <a:r>
              <a:rPr lang="ru-RU" sz="2000" dirty="0" err="1"/>
              <a:t>далі</a:t>
            </a:r>
            <a:r>
              <a:rPr lang="ru-RU" sz="2000" dirty="0"/>
              <a:t> ― Закон № 2136, </a:t>
            </a:r>
            <a:r>
              <a:rPr lang="ru-RU" sz="2000" dirty="0" err="1"/>
              <a:t>набув</a:t>
            </a:r>
            <a:r>
              <a:rPr lang="ru-RU" sz="2000" dirty="0"/>
              <a:t> </a:t>
            </a:r>
            <a:r>
              <a:rPr lang="ru-RU" sz="2000" dirty="0" err="1"/>
              <a:t>чинності</a:t>
            </a:r>
            <a:r>
              <a:rPr lang="ru-RU" sz="2000" dirty="0"/>
              <a:t> 24.03.2022 року).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404040"/>
                </a:solidFill>
                <a:latin typeface="Source Sans Pro"/>
              </a:rPr>
              <a:t>Розібратися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зі</a:t>
            </a:r>
            <a:r>
              <a:rPr lang="ru-RU" b="1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святковими</a:t>
            </a:r>
            <a:r>
              <a:rPr lang="ru-RU" b="1" dirty="0">
                <a:solidFill>
                  <a:srgbClr val="404040"/>
                </a:solidFill>
                <a:latin typeface="Source Sans Pro"/>
              </a:rPr>
              <a:t> днями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у 2023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році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нам як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завжди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допоможе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ст. 73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КЗпП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1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січня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Новий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рік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7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січня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, а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також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25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грудня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Різдво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Христове;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8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березня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Міжнародний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жіночий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день;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1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травня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День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праці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9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травня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День перемоги над нацизмом у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Другій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світовій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війні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(День перемоги);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28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червня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День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Конституції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України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28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липня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День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Української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незламності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24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серпня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День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незалежності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України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14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жовтня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День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захисників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і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захисниць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України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.</a:t>
            </a:r>
          </a:p>
          <a:p>
            <a:pPr algn="just"/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Які</a:t>
            </a:r>
            <a:r>
              <a:rPr lang="ru-RU" b="1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дні</a:t>
            </a:r>
            <a:r>
              <a:rPr lang="ru-RU" b="1" dirty="0">
                <a:solidFill>
                  <a:srgbClr val="404040"/>
                </a:solidFill>
                <a:latin typeface="Source Sans Pro"/>
              </a:rPr>
              <a:t> в 2023 </a:t>
            </a:r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році</a:t>
            </a:r>
            <a:r>
              <a:rPr lang="ru-RU" b="1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вважаються</a:t>
            </a:r>
            <a:r>
              <a:rPr lang="ru-RU" b="1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Source Sans Pro"/>
              </a:rPr>
              <a:t>неробочими</a:t>
            </a:r>
            <a:endParaRPr lang="ru-RU" dirty="0">
              <a:solidFill>
                <a:srgbClr val="404040"/>
              </a:solidFill>
              <a:latin typeface="Source Sans Pro"/>
            </a:endParaRPr>
          </a:p>
          <a:p>
            <a:pPr algn="just"/>
            <a:r>
              <a:rPr lang="ru-RU" dirty="0" err="1">
                <a:solidFill>
                  <a:srgbClr val="404040"/>
                </a:solidFill>
                <a:latin typeface="Source Sans Pro"/>
              </a:rPr>
              <a:t>Також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не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варто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забувати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про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неробочі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дні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2023 (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релігійні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свята),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зокрема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7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січня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і 25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грудня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Різдво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Христове;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16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квітня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Пасха (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Великдень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Source Sans Pro"/>
              </a:rPr>
              <a:t>4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червня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 — </a:t>
            </a:r>
            <a:r>
              <a:rPr lang="ru-RU" dirty="0" err="1">
                <a:solidFill>
                  <a:srgbClr val="404040"/>
                </a:solidFill>
                <a:latin typeface="Source Sans Pro"/>
              </a:rPr>
              <a:t>Трійця</a:t>
            </a:r>
            <a:r>
              <a:rPr lang="ru-RU" dirty="0">
                <a:solidFill>
                  <a:srgbClr val="404040"/>
                </a:solidFill>
                <a:latin typeface="Source Sans Pro"/>
              </a:rPr>
              <a:t>.</a:t>
            </a:r>
            <a:endParaRPr lang="ru-RU" b="0" i="0" dirty="0">
              <a:solidFill>
                <a:srgbClr val="404040"/>
              </a:solidFill>
              <a:effectLst/>
              <a:latin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озрахунок відпускних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4968552" cy="67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озрахунок відпускних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1606"/>
            <a:ext cx="6840760" cy="66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892480" cy="5112568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r>
              <a:rPr lang="ru-RU" sz="2000" b="1" dirty="0" smtClean="0"/>
              <a:t>Приклад .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Працівник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знаходився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щорічній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відпустці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28.12.2020 р. по 12.01.2021 р. (14 </a:t>
            </a:r>
            <a:r>
              <a:rPr lang="ru-RU" sz="2000" i="1" dirty="0" err="1" smtClean="0"/>
              <a:t>календарних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днів</a:t>
            </a:r>
            <a:r>
              <a:rPr lang="ru-RU" sz="2000" i="1" dirty="0" smtClean="0"/>
              <a:t>). У </a:t>
            </a:r>
            <a:r>
              <a:rPr lang="ru-RU" sz="2000" i="1" dirty="0" err="1" smtClean="0"/>
              <a:t>розрахунковому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періоді</a:t>
            </a:r>
            <a:r>
              <a:rPr lang="ru-RU" sz="2000" i="1" dirty="0" smtClean="0"/>
              <a:t> (</a:t>
            </a:r>
            <a:r>
              <a:rPr lang="ru-RU" sz="2000" b="1" i="1" dirty="0" err="1" smtClean="0"/>
              <a:t>грудень</a:t>
            </a:r>
            <a:r>
              <a:rPr lang="ru-RU" sz="2000" b="1" i="1" dirty="0" smtClean="0"/>
              <a:t> 2019 року</a:t>
            </a:r>
            <a:r>
              <a:rPr lang="ru-RU" sz="2000" dirty="0" smtClean="0"/>
              <a:t> </a:t>
            </a:r>
            <a:r>
              <a:rPr lang="ru-RU" sz="2000" i="1" dirty="0" smtClean="0"/>
              <a:t>— листопад 2020 року) </a:t>
            </a:r>
            <a:r>
              <a:rPr lang="ru-RU" sz="2000" i="1" dirty="0" err="1" smtClean="0"/>
              <a:t>йому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нарахована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основна</a:t>
            </a:r>
            <a:r>
              <a:rPr lang="ru-RU" sz="2000" i="1" dirty="0" smtClean="0"/>
              <a:t> зарплата в </a:t>
            </a:r>
            <a:r>
              <a:rPr lang="ru-RU" sz="2000" i="1" dirty="0" err="1" smtClean="0"/>
              <a:t>загальній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сумі</a:t>
            </a:r>
            <a:r>
              <a:rPr lang="ru-RU" sz="2000" i="1" dirty="0" smtClean="0"/>
              <a:t> 180000 </a:t>
            </a:r>
            <a:r>
              <a:rPr lang="ru-RU" sz="2000" i="1" dirty="0" err="1" smtClean="0"/>
              <a:t>грн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винагорода</a:t>
            </a:r>
            <a:r>
              <a:rPr lang="ru-RU" sz="2000" i="1" dirty="0" smtClean="0"/>
              <a:t> за </a:t>
            </a:r>
            <a:r>
              <a:rPr lang="ru-RU" sz="2000" i="1" dirty="0" err="1" smtClean="0"/>
              <a:t>підсумками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роботи</a:t>
            </a:r>
            <a:r>
              <a:rPr lang="ru-RU" sz="2000" i="1" dirty="0" smtClean="0"/>
              <a:t> в</a:t>
            </a:r>
            <a:r>
              <a:rPr lang="ru-RU" sz="2000" dirty="0" smtClean="0"/>
              <a:t> </a:t>
            </a:r>
            <a:r>
              <a:rPr lang="ru-RU" sz="2000" b="1" i="1" dirty="0" smtClean="0"/>
              <a:t>2019 </a:t>
            </a:r>
            <a:r>
              <a:rPr lang="ru-RU" sz="2000" b="1" i="1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i="1" dirty="0" smtClean="0"/>
              <a:t>у </a:t>
            </a:r>
            <a:r>
              <a:rPr lang="ru-RU" sz="2000" i="1" dirty="0" err="1" smtClean="0"/>
              <a:t>сумі</a:t>
            </a:r>
            <a:r>
              <a:rPr lang="ru-RU" sz="2000" i="1" dirty="0" smtClean="0"/>
              <a:t> 15000 </a:t>
            </a:r>
            <a:r>
              <a:rPr lang="ru-RU" sz="2000" i="1" dirty="0" err="1" smtClean="0"/>
              <a:t>грн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розрахунковий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 2019 року, за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нарахована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винагорода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грудень</a:t>
            </a:r>
            <a:r>
              <a:rPr lang="ru-RU" sz="2000" dirty="0" smtClean="0"/>
              <a:t> 2019 року. Тому в </a:t>
            </a:r>
            <a:r>
              <a:rPr lang="ru-RU" sz="2000" dirty="0" err="1" smtClean="0"/>
              <a:t>розрахунку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відпускних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візьме</a:t>
            </a:r>
            <a:r>
              <a:rPr lang="ru-RU" sz="2000" dirty="0" smtClean="0"/>
              <a:t> участь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винагороди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припадає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робочі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грудня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Припустимо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2019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відпрацював</a:t>
            </a:r>
            <a:r>
              <a:rPr lang="ru-RU" sz="2000" dirty="0" smtClean="0"/>
              <a:t> 210 р. </a:t>
            </a:r>
            <a:r>
              <a:rPr lang="ru-RU" sz="2000" dirty="0" err="1" smtClean="0"/>
              <a:t>дн</a:t>
            </a:r>
            <a:r>
              <a:rPr lang="ru-RU" sz="2000" dirty="0" smtClean="0"/>
              <a:t>.,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21 р. </a:t>
            </a:r>
            <a:r>
              <a:rPr lang="ru-RU" sz="2000" dirty="0" err="1" smtClean="0"/>
              <a:t>дн</a:t>
            </a:r>
            <a:r>
              <a:rPr lang="ru-RU" sz="2000" dirty="0" smtClean="0"/>
              <a:t>. у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Тоді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розрахунку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відпускних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винагорода</a:t>
            </a:r>
            <a:r>
              <a:rPr lang="ru-RU" sz="2000" dirty="0" smtClean="0"/>
              <a:t> за 2019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братиме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сумі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15000 : 210 </a:t>
            </a:r>
            <a:r>
              <a:rPr lang="ru-RU" sz="2000" dirty="0" err="1" smtClean="0"/>
              <a:t>х</a:t>
            </a:r>
            <a:r>
              <a:rPr lang="ru-RU" sz="2000" dirty="0" smtClean="0"/>
              <a:t> 21 = 1500 (</a:t>
            </a:r>
            <a:r>
              <a:rPr lang="ru-RU" sz="2000" dirty="0" err="1" smtClean="0"/>
              <a:t>грн</a:t>
            </a:r>
            <a:r>
              <a:rPr lang="ru-RU" sz="2000" dirty="0" smtClean="0"/>
              <a:t>).</a:t>
            </a:r>
          </a:p>
          <a:p>
            <a:r>
              <a:rPr lang="ru-RU" sz="2000" dirty="0" err="1" smtClean="0"/>
              <a:t>Середньоденна</a:t>
            </a:r>
            <a:r>
              <a:rPr lang="ru-RU" sz="2000" dirty="0" smtClean="0"/>
              <a:t> зарплата складе:</a:t>
            </a:r>
          </a:p>
          <a:p>
            <a:r>
              <a:rPr lang="ru-RU" sz="2000" dirty="0" smtClean="0"/>
              <a:t>(180000 + 1500) : 355 = 511,27 (</a:t>
            </a:r>
            <a:r>
              <a:rPr lang="ru-RU" sz="2000" dirty="0" err="1" smtClean="0"/>
              <a:t>грн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Сума </a:t>
            </a:r>
            <a:r>
              <a:rPr lang="ru-RU" sz="2000" dirty="0" err="1" smtClean="0"/>
              <a:t>відпускних</a:t>
            </a:r>
            <a:r>
              <a:rPr lang="ru-RU" sz="2000" dirty="0" smtClean="0"/>
              <a:t>: 511,27 </a:t>
            </a:r>
            <a:r>
              <a:rPr lang="ru-RU" sz="2000" dirty="0" err="1" smtClean="0"/>
              <a:t>х</a:t>
            </a:r>
            <a:r>
              <a:rPr lang="ru-RU" sz="2000" dirty="0" smtClean="0"/>
              <a:t> 14 = 7157,78 (</a:t>
            </a:r>
            <a:r>
              <a:rPr lang="ru-RU" sz="2000" dirty="0" err="1" smtClean="0"/>
              <a:t>грн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5162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892480" cy="2376264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just"/>
            <a:endParaRPr lang="ru-RU" sz="2000" dirty="0" smtClean="0"/>
          </a:p>
          <a:p>
            <a:pPr indent="714375" algn="ctr">
              <a:spcBef>
                <a:spcPts val="0"/>
              </a:spcBef>
              <a:defRPr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СУМИ ВІДПУСКНИХ ПРОВОДЯТЬСЯ:</a:t>
            </a:r>
          </a:p>
          <a:p>
            <a:pPr indent="714375" algn="ctr">
              <a:spcBef>
                <a:spcPts val="0"/>
              </a:spcBef>
              <a:defRPr/>
            </a:pPr>
            <a:endParaRPr lang="uk-UA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4375" algn="just">
              <a:spcBef>
                <a:spcPts val="0"/>
              </a:spcBef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ЄСВ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indent="714375" algn="just">
              <a:spcBef>
                <a:spcPts val="0"/>
              </a:spcBef>
              <a:defRPr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4375" algn="just">
              <a:spcBef>
                <a:spcPts val="0"/>
              </a:spcBef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військового збору – 1,5 %</a:t>
            </a:r>
          </a:p>
          <a:p>
            <a:pPr indent="714375" algn="just">
              <a:spcBef>
                <a:spcPts val="0"/>
              </a:spcBef>
              <a:defRPr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4375" algn="just">
              <a:spcBef>
                <a:spcPts val="0"/>
              </a:spcBef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ПДФО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66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23728" y="47667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Забезпечення</a:t>
            </a:r>
            <a:r>
              <a:rPr lang="ru-RU" b="1" dirty="0" smtClean="0"/>
              <a:t> на оплату </a:t>
            </a:r>
            <a:r>
              <a:rPr lang="ru-RU" b="1" dirty="0" err="1" smtClean="0"/>
              <a:t>відпусток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зобов’язання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невизначеними</a:t>
            </a:r>
            <a:r>
              <a:rPr lang="ru-RU" dirty="0" smtClean="0"/>
              <a:t> сумою </a:t>
            </a:r>
            <a:r>
              <a:rPr lang="ru-RU" dirty="0" err="1" smtClean="0"/>
              <a:t>або</a:t>
            </a:r>
            <a:r>
              <a:rPr lang="ru-RU" dirty="0" smtClean="0"/>
              <a:t> часом </a:t>
            </a:r>
            <a:r>
              <a:rPr lang="ru-RU" dirty="0" err="1" smtClean="0"/>
              <a:t>погашення</a:t>
            </a:r>
            <a:r>
              <a:rPr lang="ru-RU" dirty="0" smtClean="0"/>
              <a:t> на дату балансу (</a:t>
            </a:r>
            <a:r>
              <a:rPr lang="ru-RU" i="1" dirty="0" err="1" smtClean="0"/>
              <a:t>абз</a:t>
            </a:r>
            <a:r>
              <a:rPr lang="ru-RU" i="1" dirty="0" smtClean="0"/>
              <a:t>. 3 п. 4 П(С)БО 11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571625"/>
            <a:ext cx="7648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982" y="980728"/>
            <a:ext cx="8797018" cy="459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424936" cy="2448272"/>
          </a:xfrm>
        </p:spPr>
        <p:txBody>
          <a:bodyPr>
            <a:noAutofit/>
          </a:bodyPr>
          <a:lstStyle/>
          <a:p>
            <a:pPr marL="742950" indent="-742950" algn="just">
              <a:buClrTx/>
              <a:buSzPct val="80000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ClrTx/>
              <a:buSzPct val="80000"/>
            </a:pPr>
            <a:r>
              <a:rPr lang="ru-RU" b="1" dirty="0" err="1" smtClean="0"/>
              <a:t>Відпустка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законом, </a:t>
            </a:r>
            <a:r>
              <a:rPr lang="ru-RU" dirty="0" err="1" smtClean="0"/>
              <a:t>колективним</a:t>
            </a:r>
            <a:r>
              <a:rPr lang="ru-RU" dirty="0" smtClean="0"/>
              <a:t> договором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трудовим</a:t>
            </a:r>
            <a:r>
              <a:rPr lang="ru-RU" dirty="0" smtClean="0"/>
              <a:t> контрактом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календарних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безперервного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працівникові</a:t>
            </a:r>
            <a:r>
              <a:rPr lang="ru-RU" dirty="0" smtClean="0"/>
              <a:t> </a:t>
            </a:r>
            <a:r>
              <a:rPr lang="ru-RU" dirty="0" err="1" smtClean="0"/>
              <a:t>роботодавцем</a:t>
            </a:r>
            <a:r>
              <a:rPr lang="ru-RU" dirty="0" smtClean="0"/>
              <a:t> у календарному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оплатою </a:t>
            </a:r>
            <a:r>
              <a:rPr lang="ru-RU" dirty="0" err="1" smtClean="0"/>
              <a:t>або</a:t>
            </a:r>
            <a:r>
              <a:rPr lang="ru-RU" dirty="0" smtClean="0"/>
              <a:t> без оплати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збереженням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(посади) за </a:t>
            </a:r>
            <a:r>
              <a:rPr lang="ru-RU" dirty="0" err="1" smtClean="0"/>
              <a:t>працівником</a:t>
            </a:r>
            <a:r>
              <a:rPr lang="ru-RU" dirty="0" smtClean="0"/>
              <a:t> на </a:t>
            </a:r>
            <a:r>
              <a:rPr lang="ru-RU" dirty="0" err="1" smtClean="0"/>
              <a:t>цей</a:t>
            </a:r>
            <a:r>
              <a:rPr lang="ru-RU" dirty="0" smtClean="0"/>
              <a:t> час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Щорічні додаткові відпустки: пам'ятка для роботодавця | «Дебет-Кредит» -  Бухгалтерські нов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4704"/>
            <a:ext cx="2110152" cy="1737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27384"/>
            <a:ext cx="4705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153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207" y="2060848"/>
            <a:ext cx="8388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створенні</a:t>
            </a:r>
            <a:r>
              <a:rPr lang="ru-RU" dirty="0" smtClean="0"/>
              <a:t> резерву </a:t>
            </a:r>
            <a:r>
              <a:rPr lang="ru-RU" dirty="0" err="1" smtClean="0"/>
              <a:t>роблять</a:t>
            </a:r>
            <a:r>
              <a:rPr lang="ru-RU" dirty="0" smtClean="0"/>
              <a:t> проводки:</a:t>
            </a:r>
          </a:p>
          <a:p>
            <a:r>
              <a:rPr lang="uk-UA" b="1" dirty="0" smtClean="0"/>
              <a:t>Д витрати К 471 </a:t>
            </a:r>
            <a:r>
              <a:rPr lang="uk-UA" dirty="0" err="1" smtClean="0"/>
              <a:t>“Забезпечення</a:t>
            </a:r>
            <a:r>
              <a:rPr lang="uk-UA" dirty="0" smtClean="0"/>
              <a:t> виплат </a:t>
            </a:r>
            <a:r>
              <a:rPr lang="uk-UA" dirty="0" err="1" smtClean="0"/>
              <a:t>відпусток”</a:t>
            </a:r>
            <a:endParaRPr lang="uk-UA" dirty="0" smtClean="0"/>
          </a:p>
          <a:p>
            <a:r>
              <a:rPr lang="ru-RU" dirty="0" err="1" smtClean="0"/>
              <a:t>Тобто</a:t>
            </a:r>
            <a:r>
              <a:rPr lang="ru-RU" dirty="0" smtClean="0"/>
              <a:t> при </a:t>
            </a:r>
            <a:r>
              <a:rPr lang="ru-RU" dirty="0" err="1" smtClean="0"/>
              <a:t>створенні</a:t>
            </a:r>
            <a:r>
              <a:rPr lang="ru-RU" dirty="0" smtClean="0"/>
              <a:t> резерву </a:t>
            </a:r>
            <a:r>
              <a:rPr lang="ru-RU" dirty="0" err="1" smtClean="0"/>
              <a:t>відпусток</a:t>
            </a:r>
            <a:r>
              <a:rPr lang="ru-RU" dirty="0" smtClean="0"/>
              <a:t> для </a:t>
            </a:r>
            <a:r>
              <a:rPr lang="ru-RU" dirty="0" err="1" smtClean="0"/>
              <a:t>працівників</a:t>
            </a:r>
            <a:r>
              <a:rPr lang="ru-RU" dirty="0" smtClean="0"/>
              <a:t>, </a:t>
            </a:r>
            <a:r>
              <a:rPr lang="ru-RU" dirty="0" err="1" smtClean="0"/>
              <a:t>задіяних</a:t>
            </a:r>
            <a:r>
              <a:rPr lang="ru-RU" dirty="0" smtClean="0"/>
              <a:t> у </a:t>
            </a:r>
            <a:r>
              <a:rPr lang="ru-RU" b="1" dirty="0" err="1" smtClean="0"/>
              <a:t>виробничій</a:t>
            </a:r>
            <a:r>
              <a:rPr lang="ru-RU" b="1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збільшуватися</a:t>
            </a:r>
            <a:r>
              <a:rPr lang="ru-RU" dirty="0" smtClean="0"/>
              <a:t> буде </a:t>
            </a:r>
            <a:r>
              <a:rPr lang="ru-RU" b="1" dirty="0" smtClean="0"/>
              <a:t>дебет </a:t>
            </a:r>
            <a:r>
              <a:rPr lang="ru-RU" b="1" dirty="0" err="1" smtClean="0"/>
              <a:t>рахунка</a:t>
            </a:r>
            <a:r>
              <a:rPr lang="ru-RU" b="1" dirty="0" smtClean="0"/>
              <a:t> 23</a:t>
            </a:r>
            <a:r>
              <a:rPr lang="ru-RU" dirty="0" smtClean="0"/>
              <a:t> «</a:t>
            </a:r>
            <a:r>
              <a:rPr lang="ru-RU" dirty="0" err="1" smtClean="0"/>
              <a:t>Виробництво</a:t>
            </a:r>
            <a:r>
              <a:rPr lang="ru-RU" dirty="0" smtClean="0"/>
              <a:t>», у </a:t>
            </a:r>
            <a:r>
              <a:rPr lang="ru-RU" b="1" dirty="0" err="1" smtClean="0"/>
              <a:t>загальновиробничій</a:t>
            </a:r>
            <a:r>
              <a:rPr lang="ru-RU" dirty="0" smtClean="0"/>
              <a:t> — </a:t>
            </a:r>
            <a:r>
              <a:rPr lang="ru-RU" b="1" dirty="0" smtClean="0"/>
              <a:t>дебет </a:t>
            </a:r>
            <a:r>
              <a:rPr lang="ru-RU" b="1" dirty="0" err="1" smtClean="0"/>
              <a:t>рахунка</a:t>
            </a:r>
            <a:r>
              <a:rPr lang="ru-RU" b="1" dirty="0" smtClean="0"/>
              <a:t> 91</a:t>
            </a:r>
            <a:r>
              <a:rPr lang="ru-RU" dirty="0" smtClean="0"/>
              <a:t> «</a:t>
            </a:r>
            <a:r>
              <a:rPr lang="ru-RU" dirty="0" err="1" smtClean="0"/>
              <a:t>Загальновиробничі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», </a:t>
            </a:r>
            <a:r>
              <a:rPr lang="ru-RU" b="1" dirty="0" smtClean="0"/>
              <a:t>в </a:t>
            </a:r>
            <a:r>
              <a:rPr lang="ru-RU" b="1" dirty="0" err="1" smtClean="0"/>
              <a:t>адміністративній</a:t>
            </a:r>
            <a:r>
              <a:rPr lang="ru-RU" dirty="0" smtClean="0"/>
              <a:t> — </a:t>
            </a:r>
            <a:r>
              <a:rPr lang="ru-RU" b="1" dirty="0" smtClean="0"/>
              <a:t>дебет </a:t>
            </a:r>
            <a:r>
              <a:rPr lang="ru-RU" b="1" dirty="0" err="1" smtClean="0"/>
              <a:t>рахунка</a:t>
            </a:r>
            <a:r>
              <a:rPr lang="ru-RU" b="1" dirty="0" smtClean="0"/>
              <a:t> 92</a:t>
            </a:r>
            <a:r>
              <a:rPr lang="ru-RU" dirty="0" smtClean="0"/>
              <a:t> «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», у </a:t>
            </a:r>
            <a:r>
              <a:rPr lang="ru-RU" b="1" dirty="0" err="1" smtClean="0"/>
              <a:t>збутовій</a:t>
            </a:r>
            <a:r>
              <a:rPr lang="ru-RU" dirty="0" smtClean="0"/>
              <a:t> — </a:t>
            </a:r>
            <a:r>
              <a:rPr lang="ru-RU" b="1" dirty="0" smtClean="0"/>
              <a:t>дебет </a:t>
            </a:r>
            <a:r>
              <a:rPr lang="ru-RU" b="1" dirty="0" err="1" smtClean="0"/>
              <a:t>рахунка</a:t>
            </a:r>
            <a:r>
              <a:rPr lang="ru-RU" b="1" dirty="0" smtClean="0"/>
              <a:t> 93</a:t>
            </a:r>
            <a:r>
              <a:rPr lang="ru-RU" dirty="0" smtClean="0"/>
              <a:t> «</a:t>
            </a:r>
            <a:r>
              <a:rPr lang="ru-RU" dirty="0" err="1" smtClean="0"/>
              <a:t>Витрати</a:t>
            </a:r>
            <a:r>
              <a:rPr lang="ru-RU" dirty="0" smtClean="0"/>
              <a:t> на </a:t>
            </a:r>
            <a:r>
              <a:rPr lang="ru-RU" dirty="0" err="1" smtClean="0"/>
              <a:t>збут</a:t>
            </a:r>
            <a:r>
              <a:rPr lang="ru-RU" dirty="0" smtClean="0"/>
              <a:t>», в </a:t>
            </a:r>
            <a:r>
              <a:rPr lang="ru-RU" b="1" dirty="0" err="1" smtClean="0"/>
              <a:t>іншій</a:t>
            </a:r>
            <a:r>
              <a:rPr lang="ru-RU" b="1" dirty="0" smtClean="0"/>
              <a:t> </a:t>
            </a:r>
            <a:r>
              <a:rPr lang="ru-RU" b="1" dirty="0" err="1" smtClean="0"/>
              <a:t>операційній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dirty="0" smtClean="0"/>
              <a:t> — </a:t>
            </a:r>
            <a:r>
              <a:rPr lang="ru-RU" b="1" dirty="0" smtClean="0"/>
              <a:t>дебет </a:t>
            </a:r>
            <a:r>
              <a:rPr lang="ru-RU" b="1" dirty="0" err="1" smtClean="0"/>
              <a:t>рахунка</a:t>
            </a:r>
            <a:r>
              <a:rPr lang="ru-RU" b="1" dirty="0" smtClean="0"/>
              <a:t> 94</a:t>
            </a:r>
            <a:r>
              <a:rPr lang="ru-RU" dirty="0" smtClean="0"/>
              <a:t> «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Таким чином, </a:t>
            </a:r>
            <a:r>
              <a:rPr lang="ru-RU" dirty="0" err="1" smtClean="0"/>
              <a:t>нарахування</a:t>
            </a:r>
            <a:r>
              <a:rPr lang="ru-RU" dirty="0" smtClean="0"/>
              <a:t> резерву </a:t>
            </a:r>
            <a:r>
              <a:rPr lang="ru-RU" dirty="0" err="1" smtClean="0"/>
              <a:t>відпусток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кореспонденцією</a:t>
            </a:r>
            <a:r>
              <a:rPr lang="ru-RU" dirty="0" smtClean="0"/>
              <a:t> за кредитом </a:t>
            </a:r>
            <a:r>
              <a:rPr lang="ru-RU" dirty="0" err="1" smtClean="0"/>
              <a:t>рахунку</a:t>
            </a:r>
            <a:r>
              <a:rPr lang="ru-RU" dirty="0" smtClean="0"/>
              <a:t> 471 «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виплат</a:t>
            </a:r>
            <a:r>
              <a:rPr lang="ru-RU" dirty="0" smtClean="0"/>
              <a:t> </a:t>
            </a:r>
            <a:r>
              <a:rPr lang="ru-RU" dirty="0" err="1" smtClean="0"/>
              <a:t>відпусток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дебетом тих </a:t>
            </a:r>
            <a:r>
              <a:rPr lang="ru-RU" dirty="0" err="1" smtClean="0"/>
              <a:t>рахунків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зарплату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резерву:</a:t>
            </a:r>
          </a:p>
          <a:p>
            <a:r>
              <a:rPr lang="ru-RU" b="1" dirty="0" smtClean="0"/>
              <a:t>Дт 471 — Кт 661 </a:t>
            </a:r>
            <a:r>
              <a:rPr lang="ru-RU" dirty="0" smtClean="0"/>
              <a:t>«</a:t>
            </a:r>
            <a:r>
              <a:rPr lang="ru-RU" dirty="0" err="1" smtClean="0"/>
              <a:t>Розрахунки</a:t>
            </a:r>
            <a:r>
              <a:rPr lang="ru-RU" dirty="0" smtClean="0"/>
              <a:t> за </a:t>
            </a:r>
            <a:r>
              <a:rPr lang="ru-RU" dirty="0" err="1" smtClean="0"/>
              <a:t>заробітною</a:t>
            </a:r>
            <a:r>
              <a:rPr lang="ru-RU" dirty="0" smtClean="0"/>
              <a:t> платою» — на суму </a:t>
            </a:r>
            <a:r>
              <a:rPr lang="ru-RU" dirty="0" err="1" smtClean="0"/>
              <a:t>нарахованих</a:t>
            </a:r>
            <a:r>
              <a:rPr lang="ru-RU" dirty="0" smtClean="0"/>
              <a:t> </a:t>
            </a:r>
            <a:r>
              <a:rPr lang="ru-RU" dirty="0" err="1" smtClean="0"/>
              <a:t>відпускних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компенсації</a:t>
            </a:r>
            <a:r>
              <a:rPr lang="ru-RU" dirty="0" smtClean="0"/>
              <a:t> за </a:t>
            </a:r>
            <a:r>
              <a:rPr lang="ru-RU" dirty="0" err="1" smtClean="0"/>
              <a:t>невикористану</a:t>
            </a:r>
            <a:r>
              <a:rPr lang="ru-RU" dirty="0" smtClean="0"/>
              <a:t> </a:t>
            </a:r>
            <a:r>
              <a:rPr lang="ru-RU" dirty="0" err="1" smtClean="0"/>
              <a:t>відпустку</a:t>
            </a:r>
            <a:r>
              <a:rPr lang="ru-RU" dirty="0" smtClean="0"/>
              <a:t> в межах резерву;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зрахунок відпускних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6109638" cy="66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2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533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522288"/>
            <a:ext cx="6154737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20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Нестворення</a:t>
            </a:r>
            <a:r>
              <a:rPr lang="ru-RU" dirty="0" smtClean="0"/>
              <a:t> резерву </a:t>
            </a:r>
            <a:r>
              <a:rPr lang="ru-RU" dirty="0" err="1" smtClean="0"/>
              <a:t>відпусток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спричинити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адмінпокарань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свідчити</a:t>
            </a:r>
            <a:r>
              <a:rPr lang="ru-RU" dirty="0" smtClean="0"/>
              <a:t> про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бухгалтерського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установленого</a:t>
            </a:r>
            <a:r>
              <a:rPr lang="ru-RU" dirty="0" smtClean="0"/>
              <a:t> порядку. За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у ст. 1642 </a:t>
            </a:r>
            <a:r>
              <a:rPr lang="ru-RU" dirty="0" err="1" smtClean="0">
                <a:hlinkClick r:id="rId2"/>
              </a:rPr>
              <a:t>КпАП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штраф у </a:t>
            </a:r>
            <a:r>
              <a:rPr lang="ru-RU" dirty="0" err="1" smtClean="0"/>
              <a:t>розмірі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 до 15 </a:t>
            </a:r>
            <a:r>
              <a:rPr lang="ru-RU" dirty="0" err="1" smtClean="0"/>
              <a:t>нмдг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136,00 до 255,00 </a:t>
            </a:r>
            <a:r>
              <a:rPr lang="ru-RU" dirty="0" err="1" smtClean="0"/>
              <a:t>грн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4274" name="Picture 2" descr="Резерв відпусток: від створення до інвентаризації - Я – Бухгал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3672408" cy="24461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49411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568952" cy="4631432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/>
              <a:t>Право на </a:t>
            </a:r>
            <a:r>
              <a:rPr lang="ru-RU" sz="2300" dirty="0" err="1" smtClean="0"/>
              <a:t>оплачувану</a:t>
            </a:r>
            <a:r>
              <a:rPr lang="ru-RU" sz="2300" dirty="0" smtClean="0"/>
              <a:t> </a:t>
            </a:r>
            <a:r>
              <a:rPr lang="ru-RU" sz="2300" dirty="0" err="1" smtClean="0"/>
              <a:t>щорічну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відпустку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передбачено</a:t>
            </a:r>
            <a:r>
              <a:rPr lang="ru-RU" sz="2300" dirty="0" smtClean="0"/>
              <a:t> ст. 45 </a:t>
            </a:r>
            <a:r>
              <a:rPr lang="ru-RU" sz="2300" dirty="0" err="1" smtClean="0">
                <a:hlinkClick r:id="rId2"/>
              </a:rPr>
              <a:t>Конституції</a:t>
            </a:r>
            <a:r>
              <a:rPr lang="ru-RU" sz="2300" dirty="0" smtClean="0">
                <a:hlinkClick r:id="rId2"/>
              </a:rPr>
              <a:t> </a:t>
            </a:r>
            <a:r>
              <a:rPr lang="ru-RU" sz="2300" dirty="0" err="1" smtClean="0">
                <a:hlinkClick r:id="rId2"/>
              </a:rPr>
              <a:t>України</a:t>
            </a:r>
            <a:r>
              <a:rPr lang="ru-RU" sz="2300" dirty="0" smtClean="0"/>
              <a:t>. </a:t>
            </a:r>
            <a:r>
              <a:rPr lang="ru-RU" sz="2300" dirty="0" err="1" smtClean="0"/>
              <a:t>Умови</a:t>
            </a:r>
            <a:r>
              <a:rPr lang="ru-RU" sz="2300" dirty="0" smtClean="0"/>
              <a:t>, </a:t>
            </a:r>
            <a:r>
              <a:rPr lang="ru-RU" sz="2300" dirty="0" err="1" smtClean="0"/>
              <a:t>тривалість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порядок </a:t>
            </a:r>
            <a:r>
              <a:rPr lang="ru-RU" sz="2300" dirty="0" err="1" smtClean="0"/>
              <a:t>надання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відпусток</a:t>
            </a:r>
            <a:r>
              <a:rPr lang="ru-RU" sz="2300" dirty="0" smtClean="0"/>
              <a:t> </a:t>
            </a:r>
            <a:r>
              <a:rPr lang="ru-RU" sz="2300" dirty="0" err="1" smtClean="0"/>
              <a:t>визначено</a:t>
            </a:r>
            <a:r>
              <a:rPr lang="ru-RU" sz="2300" dirty="0" smtClean="0"/>
              <a:t> </a:t>
            </a:r>
            <a:r>
              <a:rPr lang="ru-RU" sz="2300" dirty="0" err="1" smtClean="0">
                <a:hlinkClick r:id="rId3"/>
              </a:rPr>
              <a:t>КЗпП</a:t>
            </a:r>
            <a:r>
              <a:rPr lang="ru-RU" sz="2300" dirty="0" smtClean="0"/>
              <a:t>, </a:t>
            </a:r>
            <a:r>
              <a:rPr lang="ru-RU" sz="2300" dirty="0" smtClean="0">
                <a:hlinkClick r:id="rId4"/>
              </a:rPr>
              <a:t>Законом про </a:t>
            </a:r>
            <a:r>
              <a:rPr lang="ru-RU" sz="2300" dirty="0" err="1" smtClean="0">
                <a:hlinkClick r:id="rId4"/>
              </a:rPr>
              <a:t>відпустки</a:t>
            </a:r>
            <a:r>
              <a:rPr lang="ru-RU" sz="2300" dirty="0" smtClean="0"/>
              <a:t> </a:t>
            </a:r>
            <a:r>
              <a:rPr lang="ru-RU" sz="2300" dirty="0" err="1" smtClean="0"/>
              <a:t>й</a:t>
            </a:r>
            <a:r>
              <a:rPr lang="ru-RU" sz="2300" dirty="0" smtClean="0"/>
              <a:t> </a:t>
            </a:r>
            <a:r>
              <a:rPr lang="ru-RU" sz="2300" dirty="0" err="1" smtClean="0"/>
              <a:t>іншими</a:t>
            </a:r>
            <a:r>
              <a:rPr lang="ru-RU" sz="2300" dirty="0" smtClean="0"/>
              <a:t> </a:t>
            </a:r>
            <a:r>
              <a:rPr lang="ru-RU" sz="2300" dirty="0" err="1" smtClean="0"/>
              <a:t>законодавчими</a:t>
            </a:r>
            <a:r>
              <a:rPr lang="ru-RU" sz="2300" dirty="0" smtClean="0"/>
              <a:t> актами.</a:t>
            </a:r>
          </a:p>
          <a:p>
            <a:pPr algn="just"/>
            <a:r>
              <a:rPr lang="ru-RU" sz="2300" dirty="0" smtClean="0"/>
              <a:t>Право на </a:t>
            </a:r>
            <a:r>
              <a:rPr lang="ru-RU" sz="2300" dirty="0" err="1" smtClean="0"/>
              <a:t>відпустку</a:t>
            </a:r>
            <a:r>
              <a:rPr lang="ru-RU" sz="2300" dirty="0" smtClean="0"/>
              <a:t> </a:t>
            </a:r>
            <a:r>
              <a:rPr lang="ru-RU" sz="2300" dirty="0" err="1" smtClean="0"/>
              <a:t>мають</a:t>
            </a:r>
            <a:r>
              <a:rPr lang="ru-RU" sz="2300" dirty="0" smtClean="0"/>
              <a:t> </a:t>
            </a:r>
            <a:r>
              <a:rPr lang="ru-RU" sz="2300" dirty="0" err="1" smtClean="0"/>
              <a:t>громадяни</a:t>
            </a:r>
            <a:r>
              <a:rPr lang="ru-RU" sz="2300" dirty="0" smtClean="0"/>
              <a:t>, </a:t>
            </a:r>
            <a:r>
              <a:rPr lang="ru-RU" sz="2300" dirty="0" err="1" smtClean="0"/>
              <a:t>які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перебувають</a:t>
            </a:r>
            <a:r>
              <a:rPr lang="ru-RU" sz="2300" dirty="0" smtClean="0"/>
              <a:t> у </a:t>
            </a:r>
            <a:r>
              <a:rPr lang="ru-RU" sz="2300" dirty="0" err="1" smtClean="0"/>
              <a:t>трудових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відносинах</a:t>
            </a:r>
            <a:r>
              <a:rPr lang="ru-RU" sz="2300" dirty="0" smtClean="0"/>
              <a:t> </a:t>
            </a:r>
            <a:r>
              <a:rPr lang="ru-RU" sz="2300" dirty="0" err="1" smtClean="0"/>
              <a:t>із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підприємствами</a:t>
            </a:r>
            <a:r>
              <a:rPr lang="ru-RU" sz="2300" dirty="0" smtClean="0"/>
              <a:t>, </a:t>
            </a:r>
            <a:r>
              <a:rPr lang="ru-RU" sz="2300" dirty="0" err="1" smtClean="0"/>
              <a:t>установами</a:t>
            </a:r>
            <a:r>
              <a:rPr lang="ru-RU" sz="2300" dirty="0" smtClean="0"/>
              <a:t>, </a:t>
            </a:r>
            <a:r>
              <a:rPr lang="ru-RU" sz="2300" dirty="0" err="1" smtClean="0"/>
              <a:t>організаціями</a:t>
            </a:r>
            <a:r>
              <a:rPr lang="ru-RU" sz="2300" dirty="0" smtClean="0"/>
              <a:t> </a:t>
            </a:r>
            <a:r>
              <a:rPr lang="ru-RU" sz="2300" dirty="0" err="1" smtClean="0"/>
              <a:t>незалежно</a:t>
            </a:r>
            <a:r>
              <a:rPr lang="ru-RU" sz="2300" dirty="0" smtClean="0"/>
              <a:t> </a:t>
            </a:r>
            <a:r>
              <a:rPr lang="ru-RU" sz="2300" dirty="0" err="1" smtClean="0"/>
              <a:t>від</a:t>
            </a:r>
            <a:r>
              <a:rPr lang="ru-RU" sz="2300" dirty="0" smtClean="0"/>
              <a:t> виду </a:t>
            </a:r>
            <a:r>
              <a:rPr lang="ru-RU" sz="2300" dirty="0" err="1" smtClean="0"/>
              <a:t>діяльності</a:t>
            </a:r>
            <a:r>
              <a:rPr lang="ru-RU" sz="2300" dirty="0" smtClean="0"/>
              <a:t> та </a:t>
            </a:r>
            <a:r>
              <a:rPr lang="ru-RU" sz="2300" dirty="0" err="1" smtClean="0"/>
              <a:t>галузевої</a:t>
            </a:r>
            <a:r>
              <a:rPr lang="ru-RU" sz="2300" dirty="0" smtClean="0"/>
              <a:t> </a:t>
            </a:r>
            <a:r>
              <a:rPr lang="ru-RU" sz="2300" dirty="0" err="1" smtClean="0"/>
              <a:t>приналежності</a:t>
            </a:r>
            <a:r>
              <a:rPr lang="ru-RU" sz="2300" dirty="0" smtClean="0"/>
              <a:t>, а </a:t>
            </a:r>
            <a:r>
              <a:rPr lang="ru-RU" sz="2300" dirty="0" err="1" smtClean="0"/>
              <a:t>також</a:t>
            </a:r>
            <a:r>
              <a:rPr lang="ru-RU" sz="2300" dirty="0" smtClean="0"/>
              <a:t> </a:t>
            </a:r>
            <a:r>
              <a:rPr lang="ru-RU" sz="2300" dirty="0" err="1" smtClean="0"/>
              <a:t>громадяни</a:t>
            </a:r>
            <a:r>
              <a:rPr lang="ru-RU" sz="2300" dirty="0" smtClean="0"/>
              <a:t>, </a:t>
            </a:r>
            <a:r>
              <a:rPr lang="ru-RU" sz="2300" dirty="0" err="1" smtClean="0"/>
              <a:t>які</a:t>
            </a:r>
            <a:r>
              <a:rPr lang="ru-RU" sz="2300" dirty="0" smtClean="0"/>
              <a:t> </a:t>
            </a:r>
            <a:r>
              <a:rPr lang="ru-RU" sz="2300" dirty="0" err="1" smtClean="0"/>
              <a:t>працюють</a:t>
            </a:r>
            <a:r>
              <a:rPr lang="ru-RU" sz="2300" dirty="0" smtClean="0"/>
              <a:t> за </a:t>
            </a:r>
            <a:r>
              <a:rPr lang="ru-RU" sz="2300" dirty="0" err="1" smtClean="0"/>
              <a:t>трудовим</a:t>
            </a:r>
            <a:r>
              <a:rPr lang="ru-RU" sz="2300" dirty="0" smtClean="0"/>
              <a:t> договором у </a:t>
            </a:r>
            <a:r>
              <a:rPr lang="ru-RU" sz="2300" dirty="0" err="1" smtClean="0"/>
              <a:t>фізособи</a:t>
            </a:r>
            <a:r>
              <a:rPr lang="ru-RU" sz="2300" dirty="0" smtClean="0"/>
              <a:t> (ч. 1 ст. 2 </a:t>
            </a:r>
            <a:r>
              <a:rPr lang="ru-RU" sz="2300" dirty="0" smtClean="0">
                <a:hlinkClick r:id="rId4"/>
              </a:rPr>
              <a:t>Закону про </a:t>
            </a:r>
            <a:r>
              <a:rPr lang="ru-RU" sz="2300" dirty="0" err="1" smtClean="0">
                <a:hlinkClick r:id="rId4"/>
              </a:rPr>
              <a:t>відпустки</a:t>
            </a:r>
            <a:r>
              <a:rPr lang="ru-RU" sz="2300" dirty="0" smtClean="0"/>
              <a:t>).</a:t>
            </a:r>
          </a:p>
          <a:p>
            <a:pPr algn="just"/>
            <a:r>
              <a:rPr lang="ru-RU" sz="2300" dirty="0" err="1" smtClean="0"/>
              <a:t>Тобто</a:t>
            </a:r>
            <a:r>
              <a:rPr lang="ru-RU" sz="2300" dirty="0" smtClean="0"/>
              <a:t> </a:t>
            </a:r>
            <a:r>
              <a:rPr lang="ru-RU" sz="2300" dirty="0" err="1" smtClean="0"/>
              <a:t>сумісники</a:t>
            </a:r>
            <a:r>
              <a:rPr lang="ru-RU" sz="2300" dirty="0" smtClean="0"/>
              <a:t> та </a:t>
            </a:r>
            <a:r>
              <a:rPr lang="ru-RU" sz="2300" dirty="0" err="1" smtClean="0"/>
              <a:t>працівники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працюють</a:t>
            </a:r>
            <a:r>
              <a:rPr lang="ru-RU" sz="2300" dirty="0" smtClean="0"/>
              <a:t> у </a:t>
            </a:r>
            <a:r>
              <a:rPr lang="ru-RU" sz="2300" dirty="0" err="1" smtClean="0"/>
              <a:t>режимі</a:t>
            </a:r>
            <a:r>
              <a:rPr lang="ru-RU" sz="2300" dirty="0" smtClean="0"/>
              <a:t> </a:t>
            </a:r>
            <a:r>
              <a:rPr lang="ru-RU" sz="2300" dirty="0" err="1" smtClean="0"/>
              <a:t>неповного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чи</a:t>
            </a:r>
            <a:r>
              <a:rPr lang="ru-RU" sz="2300" dirty="0" smtClean="0"/>
              <a:t> </a:t>
            </a:r>
            <a:r>
              <a:rPr lang="ru-RU" sz="2300" dirty="0" err="1" smtClean="0"/>
              <a:t>скороченого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робочого</a:t>
            </a:r>
            <a:r>
              <a:rPr lang="ru-RU" sz="2300" dirty="0" smtClean="0"/>
              <a:t> часу, </a:t>
            </a:r>
            <a:r>
              <a:rPr lang="ru-RU" sz="2300" dirty="0" err="1" smtClean="0"/>
              <a:t>мають</a:t>
            </a:r>
            <a:r>
              <a:rPr lang="ru-RU" sz="2300" dirty="0" smtClean="0"/>
              <a:t> </a:t>
            </a:r>
            <a:r>
              <a:rPr lang="ru-RU" sz="2300" dirty="0" err="1" smtClean="0"/>
              <a:t>однакові</a:t>
            </a:r>
            <a:r>
              <a:rPr lang="ru-RU" sz="2300" dirty="0" smtClean="0"/>
              <a:t>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іншими</a:t>
            </a:r>
            <a:r>
              <a:rPr lang="ru-RU" sz="2300" dirty="0" smtClean="0"/>
              <a:t> </a:t>
            </a:r>
            <a:r>
              <a:rPr lang="ru-RU" sz="2300" dirty="0" err="1" smtClean="0"/>
              <a:t>працівниками</a:t>
            </a:r>
            <a:r>
              <a:rPr lang="ru-RU" sz="2300" dirty="0" smtClean="0"/>
              <a:t> права на </a:t>
            </a:r>
            <a:r>
              <a:rPr lang="ru-RU" sz="2300" dirty="0" err="1" smtClean="0"/>
              <a:t>отримання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щорічної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відпустки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68952" cy="4055368"/>
          </a:xfrm>
        </p:spPr>
        <p:txBody>
          <a:bodyPr>
            <a:noAutofit/>
          </a:bodyPr>
          <a:lstStyle/>
          <a:p>
            <a:pPr algn="ctr"/>
            <a:r>
              <a:rPr lang="ru-RU" sz="2300" dirty="0" err="1" smtClean="0"/>
              <a:t>Статтею</a:t>
            </a:r>
            <a:r>
              <a:rPr lang="ru-RU" sz="2300" dirty="0" smtClean="0"/>
              <a:t> 4 Закону </a:t>
            </a:r>
            <a:r>
              <a:rPr lang="ru-RU" sz="2300" dirty="0" err="1" smtClean="0"/>
              <a:t>України</a:t>
            </a:r>
            <a:r>
              <a:rPr lang="ru-RU" sz="2300" dirty="0" smtClean="0"/>
              <a:t> «Про </a:t>
            </a:r>
            <a:r>
              <a:rPr lang="ru-RU" sz="2300" dirty="0" err="1" smtClean="0"/>
              <a:t>відпустки</a:t>
            </a:r>
            <a:r>
              <a:rPr lang="ru-RU" sz="2300" dirty="0" smtClean="0"/>
              <a:t>» </a:t>
            </a:r>
            <a:r>
              <a:rPr lang="ru-RU" sz="2300" dirty="0" err="1" smtClean="0"/>
              <a:t>від</a:t>
            </a:r>
            <a:r>
              <a:rPr lang="ru-RU" sz="2300" dirty="0" smtClean="0"/>
              <a:t> 15.11.1996 р. </a:t>
            </a:r>
            <a:r>
              <a:rPr lang="ru-RU" sz="2300" dirty="0" err="1" smtClean="0"/>
              <a:t>установлені</a:t>
            </a:r>
            <a:r>
              <a:rPr lang="ru-RU" sz="2300" dirty="0" smtClean="0"/>
              <a:t> </a:t>
            </a:r>
            <a:r>
              <a:rPr lang="ru-RU" sz="2300" dirty="0" err="1" smtClean="0"/>
              <a:t>такі</a:t>
            </a:r>
            <a:r>
              <a:rPr lang="ru-RU" sz="2300" dirty="0" smtClean="0"/>
              <a:t> </a:t>
            </a:r>
            <a:r>
              <a:rPr lang="ru-RU" sz="2300" b="1" dirty="0" err="1" smtClean="0"/>
              <a:t>види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щорічних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відпусток</a:t>
            </a:r>
            <a:r>
              <a:rPr lang="ru-RU" sz="23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err="1" smtClean="0"/>
              <a:t>основна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відпустка</a:t>
            </a:r>
            <a:r>
              <a:rPr lang="ru-RU" sz="23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err="1" smtClean="0"/>
              <a:t>додаткова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відпустка</a:t>
            </a:r>
            <a:r>
              <a:rPr lang="ru-RU" sz="2300" dirty="0" smtClean="0"/>
              <a:t> за роботу </a:t>
            </a:r>
            <a:r>
              <a:rPr lang="ru-RU" sz="2300" dirty="0" err="1" smtClean="0"/>
              <a:t>зі</a:t>
            </a:r>
            <a:r>
              <a:rPr lang="ru-RU" sz="2300" dirty="0" smtClean="0"/>
              <a:t> </a:t>
            </a:r>
            <a:r>
              <a:rPr lang="ru-RU" sz="2300" dirty="0" err="1" smtClean="0"/>
              <a:t>шкідливими</a:t>
            </a:r>
            <a:r>
              <a:rPr lang="ru-RU" sz="2300" dirty="0" smtClean="0"/>
              <a:t> та </a:t>
            </a:r>
            <a:r>
              <a:rPr lang="ru-RU" sz="2300" dirty="0" err="1" smtClean="0"/>
              <a:t>важкими</a:t>
            </a:r>
            <a:r>
              <a:rPr lang="ru-RU" sz="2300" dirty="0" smtClean="0"/>
              <a:t> </a:t>
            </a:r>
            <a:r>
              <a:rPr lang="ru-RU" sz="2300" dirty="0" err="1" smtClean="0"/>
              <a:t>умовами</a:t>
            </a:r>
            <a:r>
              <a:rPr lang="ru-RU" sz="2300" dirty="0" smtClean="0"/>
              <a:t> </a:t>
            </a:r>
            <a:r>
              <a:rPr lang="ru-RU" sz="2300" dirty="0" err="1" smtClean="0"/>
              <a:t>праці</a:t>
            </a:r>
            <a:r>
              <a:rPr lang="ru-RU" sz="23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err="1" smtClean="0"/>
              <a:t>додаткова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відпустка</a:t>
            </a:r>
            <a:r>
              <a:rPr lang="ru-RU" sz="2300" dirty="0" smtClean="0"/>
              <a:t> за </a:t>
            </a:r>
            <a:r>
              <a:rPr lang="ru-RU" sz="2300" dirty="0" err="1" smtClean="0"/>
              <a:t>особливий</a:t>
            </a:r>
            <a:r>
              <a:rPr lang="ru-RU" sz="2300" dirty="0" smtClean="0"/>
              <a:t> характер </a:t>
            </a:r>
            <a:r>
              <a:rPr lang="ru-RU" sz="2300" dirty="0" err="1" smtClean="0"/>
              <a:t>праці</a:t>
            </a:r>
            <a:r>
              <a:rPr lang="ru-RU" sz="23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err="1" smtClean="0"/>
              <a:t>інші</a:t>
            </a:r>
            <a:r>
              <a:rPr lang="ru-RU" sz="2300" dirty="0" smtClean="0"/>
              <a:t> </a:t>
            </a:r>
            <a:r>
              <a:rPr lang="ru-RU" sz="2300" dirty="0" err="1" smtClean="0"/>
              <a:t>додаткові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відпустки</a:t>
            </a:r>
            <a:r>
              <a:rPr lang="ru-RU" sz="2300" dirty="0" smtClean="0"/>
              <a:t>, </a:t>
            </a:r>
            <a:r>
              <a:rPr lang="ru-RU" sz="2300" dirty="0" err="1" smtClean="0"/>
              <a:t>передбачені</a:t>
            </a:r>
            <a:r>
              <a:rPr lang="ru-RU" sz="2300" dirty="0" smtClean="0"/>
              <a:t> </a:t>
            </a:r>
            <a:r>
              <a:rPr lang="ru-RU" sz="2300" dirty="0" err="1" smtClean="0"/>
              <a:t>законодавством</a:t>
            </a:r>
            <a:r>
              <a:rPr lang="ru-RU" sz="2300" dirty="0" smtClean="0"/>
              <a:t>.</a:t>
            </a:r>
          </a:p>
          <a:p>
            <a:endParaRPr lang="ru-RU" sz="2300" dirty="0" smtClean="0"/>
          </a:p>
          <a:p>
            <a:r>
              <a:rPr lang="ru-RU" sz="2300" dirty="0" err="1" smtClean="0"/>
              <a:t>Водночас</a:t>
            </a:r>
            <a:r>
              <a:rPr lang="ru-RU" sz="2300" dirty="0" smtClean="0"/>
              <a:t> </a:t>
            </a:r>
            <a:r>
              <a:rPr lang="ru-RU" sz="2300" dirty="0" err="1" smtClean="0"/>
              <a:t>колективним</a:t>
            </a:r>
            <a:r>
              <a:rPr lang="ru-RU" sz="2300" dirty="0" smtClean="0"/>
              <a:t> договором, угодою та </a:t>
            </a:r>
            <a:r>
              <a:rPr lang="ru-RU" sz="2300" dirty="0" err="1" smtClean="0"/>
              <a:t>трудовим</a:t>
            </a:r>
            <a:r>
              <a:rPr lang="ru-RU" sz="2300" dirty="0" smtClean="0"/>
              <a:t> договором </a:t>
            </a:r>
            <a:r>
              <a:rPr lang="ru-RU" sz="2300" dirty="0" err="1" smtClean="0"/>
              <a:t>можуть</a:t>
            </a:r>
            <a:r>
              <a:rPr lang="ru-RU" sz="2300" dirty="0" smtClean="0"/>
              <a:t> </a:t>
            </a:r>
            <a:r>
              <a:rPr lang="ru-RU" sz="2300" dirty="0" err="1" smtClean="0"/>
              <a:t>установлюватись</a:t>
            </a:r>
            <a:r>
              <a:rPr lang="ru-RU" sz="2300" dirty="0" smtClean="0"/>
              <a:t> </a:t>
            </a:r>
            <a:r>
              <a:rPr lang="ru-RU" sz="2300" dirty="0" err="1" smtClean="0"/>
              <a:t>інші</a:t>
            </a:r>
            <a:r>
              <a:rPr lang="ru-RU" sz="2300" dirty="0" smtClean="0"/>
              <a:t> </a:t>
            </a:r>
            <a:r>
              <a:rPr lang="ru-RU" sz="2300" dirty="0" err="1" smtClean="0"/>
              <a:t>види</a:t>
            </a:r>
            <a:r>
              <a:rPr lang="ru-RU" sz="2300" dirty="0" smtClean="0"/>
              <a:t> </a:t>
            </a:r>
            <a:r>
              <a:rPr lang="ru-RU" sz="2300" dirty="0" err="1" smtClean="0"/>
              <a:t>щорічних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відпусток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712968" cy="652534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Щорічна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додаткова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відпустка</a:t>
            </a:r>
            <a:r>
              <a:rPr lang="ru-RU" sz="2000" dirty="0" smtClean="0"/>
              <a:t> </a:t>
            </a:r>
            <a:r>
              <a:rPr lang="ru-RU" sz="2000" b="1" dirty="0" smtClean="0"/>
              <a:t>за роботу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шкідливими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тривалістю</a:t>
            </a:r>
            <a:r>
              <a:rPr lang="ru-RU" sz="2000" dirty="0" smtClean="0"/>
              <a:t> до 35 </a:t>
            </a:r>
            <a:r>
              <a:rPr lang="ru-RU" sz="2000" dirty="0" err="1" smtClean="0"/>
              <a:t>календарних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, </a:t>
            </a:r>
            <a:r>
              <a:rPr lang="ru-RU" sz="2000" dirty="0" err="1" smtClean="0"/>
              <a:t>зайнятим</a:t>
            </a:r>
            <a:r>
              <a:rPr lang="ru-RU" sz="2000" dirty="0" smtClean="0"/>
              <a:t> на роботах, </a:t>
            </a:r>
            <a:r>
              <a:rPr lang="ru-RU" sz="2000" dirty="0" err="1" smtClean="0"/>
              <a:t>пов’язаних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факторів</a:t>
            </a:r>
            <a:r>
              <a:rPr lang="ru-RU" sz="2000" dirty="0" smtClean="0"/>
              <a:t>, за Списком </a:t>
            </a:r>
            <a:r>
              <a:rPr lang="ru-RU" sz="2000" dirty="0" err="1" smtClean="0"/>
              <a:t>виробництв</a:t>
            </a:r>
            <a:r>
              <a:rPr lang="ru-RU" sz="2000" dirty="0" smtClean="0"/>
              <a:t>, </a:t>
            </a:r>
            <a:r>
              <a:rPr lang="ru-RU" sz="2000" dirty="0" err="1" smtClean="0"/>
              <a:t>цехів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професій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посад, </a:t>
            </a:r>
            <a:r>
              <a:rPr lang="ru-RU" sz="2000" dirty="0" err="1" smtClean="0"/>
              <a:t>затверджуваним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Кабінетом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Конкретна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трудовим</a:t>
            </a:r>
            <a:r>
              <a:rPr lang="ru-RU" sz="2000" dirty="0" smtClean="0"/>
              <a:t> договором </a:t>
            </a:r>
            <a:r>
              <a:rPr lang="ru-RU" sz="2000" dirty="0" err="1" smtClean="0"/>
              <a:t>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атестації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умовами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та часу </a:t>
            </a:r>
            <a:r>
              <a:rPr lang="ru-RU" sz="2000" dirty="0" err="1" smtClean="0"/>
              <a:t>зайнятості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Щорічна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додаткова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відпустка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особливий</a:t>
            </a:r>
            <a:r>
              <a:rPr lang="ru-RU" sz="2000" b="1" dirty="0" smtClean="0"/>
              <a:t> характер </a:t>
            </a:r>
            <a:r>
              <a:rPr lang="ru-RU" sz="2000" b="1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надається</a:t>
            </a:r>
            <a:r>
              <a:rPr lang="ru-RU" sz="2000" dirty="0" smtClean="0"/>
              <a:t> 1) </a:t>
            </a:r>
            <a:r>
              <a:rPr lang="ru-RU" sz="2000" dirty="0" err="1" smtClean="0"/>
              <a:t>окремим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, робота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нервово-емоційним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інтелектуальним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особливих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, — </a:t>
            </a:r>
            <a:r>
              <a:rPr lang="ru-RU" sz="2000" dirty="0" err="1" smtClean="0"/>
              <a:t>тривалістю</a:t>
            </a:r>
            <a:r>
              <a:rPr lang="ru-RU" sz="2000" dirty="0" smtClean="0"/>
              <a:t> до 35 </a:t>
            </a:r>
            <a:r>
              <a:rPr lang="ru-RU" sz="2000" dirty="0" err="1" smtClean="0"/>
              <a:t>календарних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за Списком </a:t>
            </a:r>
            <a:r>
              <a:rPr lang="ru-RU" sz="2000" dirty="0" err="1" smtClean="0"/>
              <a:t>виробництв</a:t>
            </a:r>
            <a:r>
              <a:rPr lang="ru-RU" sz="2000" dirty="0" smtClean="0"/>
              <a:t>,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професій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посад, </a:t>
            </a:r>
            <a:r>
              <a:rPr lang="ru-RU" sz="2000" dirty="0" err="1" smtClean="0"/>
              <a:t>затверджуваним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Кабінетом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; </a:t>
            </a:r>
          </a:p>
          <a:p>
            <a:pPr algn="just"/>
            <a:r>
              <a:rPr lang="ru-RU" sz="2000" dirty="0" smtClean="0"/>
              <a:t>2) 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ненормованим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робочим</a:t>
            </a:r>
            <a:r>
              <a:rPr lang="ru-RU" sz="2000" dirty="0" smtClean="0"/>
              <a:t> днем — </a:t>
            </a:r>
            <a:r>
              <a:rPr lang="ru-RU" sz="2000" dirty="0" err="1" smtClean="0"/>
              <a:t>тривалістю</a:t>
            </a:r>
            <a:r>
              <a:rPr lang="ru-RU" sz="2000" dirty="0" smtClean="0"/>
              <a:t> до 7 </a:t>
            </a:r>
            <a:r>
              <a:rPr lang="ru-RU" sz="2000" dirty="0" err="1" smtClean="0"/>
              <a:t>календарних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списками посад,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професій</a:t>
            </a:r>
            <a:r>
              <a:rPr lang="ru-RU" sz="2000" dirty="0" smtClean="0"/>
              <a:t>, </a:t>
            </a:r>
            <a:r>
              <a:rPr lang="ru-RU" sz="2000" dirty="0" err="1" smtClean="0"/>
              <a:t>визначених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колективним</a:t>
            </a:r>
            <a:r>
              <a:rPr lang="ru-RU" sz="2000" dirty="0" smtClean="0"/>
              <a:t> договором, угодою. Конкретна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особливий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трудовим</a:t>
            </a:r>
            <a:r>
              <a:rPr lang="ru-RU" sz="2000" dirty="0" smtClean="0"/>
              <a:t> договором </a:t>
            </a:r>
            <a:r>
              <a:rPr lang="ru-RU" sz="2000" dirty="0" err="1" smtClean="0"/>
              <a:t>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зайнятості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424936" cy="5711552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розраховується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календарних</a:t>
            </a:r>
            <a:r>
              <a:rPr lang="ru-RU" sz="2000" dirty="0" smtClean="0"/>
              <a:t> днях.</a:t>
            </a:r>
          </a:p>
          <a:p>
            <a:endParaRPr lang="ru-RU" sz="2000" dirty="0" smtClean="0"/>
          </a:p>
          <a:p>
            <a:pPr algn="just"/>
            <a:r>
              <a:rPr lang="ru-RU" sz="2000" dirty="0" err="1" smtClean="0"/>
              <a:t>Щорічна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працівникам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тривалістю</a:t>
            </a:r>
            <a:r>
              <a:rPr lang="ru-RU" sz="2000" dirty="0" smtClean="0"/>
              <a:t> </a:t>
            </a:r>
            <a:r>
              <a:rPr lang="ru-RU" sz="2000" b="1" dirty="0" smtClean="0"/>
              <a:t>не </a:t>
            </a:r>
            <a:r>
              <a:rPr lang="ru-RU" sz="2000" b="1" dirty="0" err="1" smtClean="0"/>
              <a:t>менш</a:t>
            </a:r>
            <a:r>
              <a:rPr lang="ru-RU" sz="2000" b="1" dirty="0" smtClean="0"/>
              <a:t> як 24 </a:t>
            </a:r>
            <a:r>
              <a:rPr lang="ru-RU" sz="2000" b="1" dirty="0" err="1" smtClean="0"/>
              <a:t>календарних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дні</a:t>
            </a:r>
            <a:r>
              <a:rPr lang="ru-RU" sz="2000" b="1" dirty="0" smtClean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відпрацьований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відлічується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дня </a:t>
            </a:r>
            <a:r>
              <a:rPr lang="ru-RU" sz="2000" dirty="0" err="1" smtClean="0"/>
              <a:t>укладення</a:t>
            </a:r>
            <a:r>
              <a:rPr lang="ru-RU" sz="2000" dirty="0" smtClean="0"/>
              <a:t> трудового договору.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Для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2"/>
              </a:rPr>
              <a:t>Закону </a:t>
            </a:r>
            <a:r>
              <a:rPr lang="ru-RU" sz="2000" dirty="0" err="1" smtClean="0">
                <a:hlinkClick r:id="rId2"/>
              </a:rPr>
              <a:t>України</a:t>
            </a:r>
            <a:r>
              <a:rPr lang="ru-RU" sz="2000" dirty="0" smtClean="0">
                <a:hlinkClick r:id="rId2"/>
              </a:rPr>
              <a:t> "Про </a:t>
            </a:r>
            <a:r>
              <a:rPr lang="ru-RU" sz="2000" dirty="0" err="1" smtClean="0">
                <a:hlinkClick r:id="rId2"/>
              </a:rPr>
              <a:t>відпустки</a:t>
            </a:r>
            <a:r>
              <a:rPr lang="ru-RU" sz="2000" dirty="0" smtClean="0">
                <a:hlinkClick r:id="rId2"/>
              </a:rPr>
              <a:t>"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just"/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додаткової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відпусток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перевищувати</a:t>
            </a:r>
            <a:r>
              <a:rPr lang="ru-RU" sz="2000" dirty="0" smtClean="0"/>
              <a:t> 59 </a:t>
            </a:r>
            <a:r>
              <a:rPr lang="ru-RU" sz="2000" dirty="0" err="1" smtClean="0"/>
              <a:t>к.дн</a:t>
            </a:r>
            <a:r>
              <a:rPr lang="ru-RU" sz="2000" dirty="0" smtClean="0"/>
              <a:t>., а для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зайнятих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гірських</a:t>
            </a:r>
            <a:r>
              <a:rPr lang="ru-RU" sz="2000" dirty="0" smtClean="0"/>
              <a:t> роботах, — 69 </a:t>
            </a:r>
            <a:r>
              <a:rPr lang="ru-RU" sz="2000" dirty="0" err="1" smtClean="0"/>
              <a:t>к.дн</a:t>
            </a:r>
            <a:r>
              <a:rPr lang="ru-RU" sz="2000" dirty="0" smtClean="0"/>
              <a:t>. </a:t>
            </a:r>
          </a:p>
          <a:p>
            <a:endParaRPr lang="uk-UA" sz="2000" dirty="0" smtClean="0"/>
          </a:p>
          <a:p>
            <a:pPr algn="just"/>
            <a:r>
              <a:rPr lang="ru-RU" sz="2000" dirty="0" smtClean="0"/>
              <a:t>Конкретна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відпустки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колективним</a:t>
            </a:r>
            <a:r>
              <a:rPr lang="ru-RU" sz="2000" dirty="0" smtClean="0"/>
              <a:t> договором за </a:t>
            </a:r>
            <a:r>
              <a:rPr lang="ru-RU" sz="2000" dirty="0" err="1" smtClean="0"/>
              <a:t>кожним</a:t>
            </a:r>
            <a:r>
              <a:rPr lang="ru-RU" sz="2000" dirty="0" smtClean="0"/>
              <a:t> видом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професій</a:t>
            </a:r>
            <a:r>
              <a:rPr lang="ru-RU" sz="2000" dirty="0" smtClean="0"/>
              <a:t> та посад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трудовим</a:t>
            </a:r>
            <a:r>
              <a:rPr lang="ru-RU" sz="2000" dirty="0" smtClean="0"/>
              <a:t> договором.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5"/>
            <a:ext cx="9144000" cy="45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260648"/>
            <a:ext cx="292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Щорічна</a:t>
            </a:r>
            <a:r>
              <a:rPr lang="ru-RU" b="1" dirty="0" smtClean="0"/>
              <a:t>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відпустка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331348" cy="540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404664"/>
            <a:ext cx="339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щорічні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додаткові</a:t>
            </a:r>
            <a:r>
              <a:rPr lang="ru-RU" b="1" dirty="0" smtClean="0"/>
              <a:t> </a:t>
            </a:r>
            <a:r>
              <a:rPr lang="ru-RU" b="1" dirty="0" err="1" smtClean="0"/>
              <a:t>відпустки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1027</TotalTime>
  <Words>1997</Words>
  <Application>Microsoft Office PowerPoint</Application>
  <PresentationFormat>Экран (4:3)</PresentationFormat>
  <Paragraphs>137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Franklin Gothic Book</vt:lpstr>
      <vt:lpstr>Franklin Gothic Medium</vt:lpstr>
      <vt:lpstr>Source Sans Pro</vt:lpstr>
      <vt:lpstr>Times New Roman</vt:lpstr>
      <vt:lpstr>Wingdings 2</vt:lpstr>
      <vt:lpstr>Трек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Учетная запись Майкрософт</cp:lastModifiedBy>
  <cp:revision>221</cp:revision>
  <dcterms:created xsi:type="dcterms:W3CDTF">2021-03-12T06:51:27Z</dcterms:created>
  <dcterms:modified xsi:type="dcterms:W3CDTF">2023-03-28T13:32:04Z</dcterms:modified>
</cp:coreProperties>
</file>