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3" r:id="rId3"/>
    <p:sldId id="264" r:id="rId4"/>
    <p:sldId id="277" r:id="rId5"/>
    <p:sldId id="278" r:id="rId6"/>
    <p:sldId id="279" r:id="rId7"/>
    <p:sldId id="280" r:id="rId8"/>
    <p:sldId id="266" r:id="rId9"/>
    <p:sldId id="271" r:id="rId10"/>
    <p:sldId id="262" r:id="rId1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Помір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Світли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ABFCF23-3B69-468F-B69F-88F6DE6A72F2}" styleName="Помірний стиль 1 –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93D81CF-94F2-401A-BA57-92F5A7B2D0C5}" styleName="Помір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FA1FF-B6AA-48C2-AFC6-787E0DCFD90D}" type="datetimeFigureOut">
              <a:rPr lang="uk-UA" smtClean="0"/>
              <a:t>14.04.2024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C8A8F-3DA7-450D-850B-31353C45816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6543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C8A8F-3DA7-450D-850B-31353C458168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253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334962" y="1992473"/>
            <a:ext cx="11522075" cy="31905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775904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07"/>
            <a:ext cx="12192000" cy="6858000"/>
          </a:xfrm>
          <a:prstGeom prst="rect">
            <a:avLst/>
          </a:prstGeom>
        </p:spPr>
      </p:pic>
      <p:sp>
        <p:nvSpPr>
          <p:cNvPr id="7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334961" y="188914"/>
            <a:ext cx="11522075" cy="14051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dirty="0"/>
              <a:t>Зразок заголовка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10"/>
          </p:nvPr>
        </p:nvSpPr>
        <p:spPr>
          <a:xfrm>
            <a:off x="334963" y="1593850"/>
            <a:ext cx="11522075" cy="4176713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2563952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ий слайд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07"/>
            <a:ext cx="12192000" cy="6858000"/>
          </a:xfrm>
          <a:prstGeom prst="rect">
            <a:avLst/>
          </a:prstGeom>
        </p:spPr>
      </p:pic>
      <p:sp>
        <p:nvSpPr>
          <p:cNvPr id="4" name="Місце для вмісту 3"/>
          <p:cNvSpPr>
            <a:spLocks noGrp="1"/>
          </p:cNvSpPr>
          <p:nvPr>
            <p:ph sz="quarter" idx="10"/>
          </p:nvPr>
        </p:nvSpPr>
        <p:spPr>
          <a:xfrm>
            <a:off x="334963" y="188913"/>
            <a:ext cx="11522075" cy="5578475"/>
          </a:xfrm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3192927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Іна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221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9ACD35-B1AE-4547-BCCD-42C80C8A2EBD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967384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7899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3" r:id="rId3"/>
    <p:sldLayoutId id="2147483661" r:id="rId4"/>
    <p:sldLayoutId id="214748366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9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11" userDrawn="1">
          <p15:clr>
            <a:srgbClr val="F26B43"/>
          </p15:clr>
        </p15:guide>
        <p15:guide id="4" pos="7469" userDrawn="1">
          <p15:clr>
            <a:srgbClr val="F26B43"/>
          </p15:clr>
        </p15:guide>
        <p15:guide id="5" orient="horz" pos="2260" userDrawn="1">
          <p15:clr>
            <a:srgbClr val="F26B43"/>
          </p15:clr>
        </p15:guide>
        <p15:guide id="6" orient="horz" pos="37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uk.wikipedia.org/wiki/Fortune_(%D0%B6%D1%83%D1%80%D0%BD%D0%B0%D0%BB)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2257" y="2306031"/>
            <a:ext cx="72660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000" b="1" dirty="0">
                <a:solidFill>
                  <a:schemeClr val="tx2"/>
                </a:solidFill>
              </a:rPr>
              <a:t>Тема 6. </a:t>
            </a:r>
            <a:r>
              <a:rPr lang="uk-UA" sz="3000" b="1" dirty="0" err="1">
                <a:solidFill>
                  <a:schemeClr val="tx2"/>
                </a:solidFill>
              </a:rPr>
              <a:t>Транснаціоналізація</a:t>
            </a:r>
            <a:r>
              <a:rPr lang="uk-UA" sz="3000" b="1" dirty="0">
                <a:solidFill>
                  <a:schemeClr val="tx2"/>
                </a:solidFill>
              </a:rPr>
              <a:t> як фактор розвитку світової </a:t>
            </a:r>
            <a:r>
              <a:rPr lang="uk-UA" sz="3000" b="1" dirty="0" smtClean="0">
                <a:solidFill>
                  <a:schemeClr val="tx2"/>
                </a:solidFill>
              </a:rPr>
              <a:t>економіки</a:t>
            </a:r>
            <a:endParaRPr lang="uk-UA" sz="3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826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8271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7922" y="1953765"/>
            <a:ext cx="10864645" cy="2368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uk-UA" sz="2600" dirty="0">
                <a:solidFill>
                  <a:schemeClr val="tx2"/>
                </a:solidFill>
              </a:rPr>
              <a:t>6.1. Сутність та </a:t>
            </a:r>
            <a:r>
              <a:rPr lang="uk-UA" sz="2600" dirty="0" err="1">
                <a:solidFill>
                  <a:schemeClr val="tx2"/>
                </a:solidFill>
              </a:rPr>
              <a:t>теоретизація</a:t>
            </a:r>
            <a:r>
              <a:rPr lang="uk-UA" sz="2600" dirty="0">
                <a:solidFill>
                  <a:schemeClr val="tx2"/>
                </a:solidFill>
              </a:rPr>
              <a:t> </a:t>
            </a:r>
            <a:r>
              <a:rPr lang="uk-UA" sz="2600" dirty="0" err="1">
                <a:solidFill>
                  <a:schemeClr val="tx2"/>
                </a:solidFill>
              </a:rPr>
              <a:t>транснаціоналізації</a:t>
            </a:r>
            <a:r>
              <a:rPr lang="uk-UA" sz="2600" dirty="0">
                <a:solidFill>
                  <a:schemeClr val="tx2"/>
                </a:solidFill>
              </a:rPr>
              <a:t> ї світової </a:t>
            </a:r>
            <a:r>
              <a:rPr lang="uk-UA" sz="2600" dirty="0" smtClean="0">
                <a:solidFill>
                  <a:schemeClr val="tx2"/>
                </a:solidFill>
              </a:rPr>
              <a:t>економіки</a:t>
            </a:r>
          </a:p>
          <a:p>
            <a:pPr algn="just">
              <a:lnSpc>
                <a:spcPct val="200000"/>
              </a:lnSpc>
            </a:pPr>
            <a:r>
              <a:rPr lang="uk-UA" sz="2600" dirty="0" smtClean="0">
                <a:solidFill>
                  <a:schemeClr val="tx2"/>
                </a:solidFill>
              </a:rPr>
              <a:t>6.2</a:t>
            </a:r>
            <a:r>
              <a:rPr lang="uk-UA" sz="2600" dirty="0">
                <a:solidFill>
                  <a:schemeClr val="tx2"/>
                </a:solidFill>
              </a:rPr>
              <a:t>. </a:t>
            </a:r>
            <a:r>
              <a:rPr lang="uk-UA" sz="2600" dirty="0" err="1">
                <a:solidFill>
                  <a:schemeClr val="tx2"/>
                </a:solidFill>
              </a:rPr>
              <a:t>Транснаціоналізація</a:t>
            </a:r>
            <a:r>
              <a:rPr lang="uk-UA" sz="2600" dirty="0">
                <a:solidFill>
                  <a:schemeClr val="tx2"/>
                </a:solidFill>
              </a:rPr>
              <a:t> та основні проблеми світового </a:t>
            </a:r>
            <a:r>
              <a:rPr lang="uk-UA" sz="2600" dirty="0" smtClean="0">
                <a:solidFill>
                  <a:schemeClr val="tx2"/>
                </a:solidFill>
              </a:rPr>
              <a:t>господарства</a:t>
            </a:r>
          </a:p>
          <a:p>
            <a:pPr algn="just">
              <a:lnSpc>
                <a:spcPct val="200000"/>
              </a:lnSpc>
            </a:pPr>
            <a:r>
              <a:rPr lang="uk-UA" sz="2600" dirty="0" smtClean="0">
                <a:solidFill>
                  <a:schemeClr val="tx2"/>
                </a:solidFill>
              </a:rPr>
              <a:t>6.3</a:t>
            </a:r>
            <a:r>
              <a:rPr lang="uk-UA" sz="2600" dirty="0">
                <a:solidFill>
                  <a:schemeClr val="tx2"/>
                </a:solidFill>
              </a:rPr>
              <a:t>. Україна в процесах </a:t>
            </a:r>
            <a:r>
              <a:rPr lang="uk-UA" sz="2600" dirty="0" err="1">
                <a:solidFill>
                  <a:schemeClr val="tx2"/>
                </a:solidFill>
              </a:rPr>
              <a:t>транснаціоналізації</a:t>
            </a:r>
            <a:r>
              <a:rPr lang="uk-UA" sz="2600" dirty="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636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 корпорацій, які контролюють світовий споживчий рин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447" y="229898"/>
            <a:ext cx="9293225" cy="583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754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2531" name="AutoShape 6"/>
          <p:cNvSpPr>
            <a:spLocks noChangeArrowheads="1"/>
          </p:cNvSpPr>
          <p:nvPr/>
        </p:nvSpPr>
        <p:spPr bwMode="auto">
          <a:xfrm>
            <a:off x="1847851" y="1773238"/>
            <a:ext cx="4176713" cy="4176712"/>
          </a:xfrm>
          <a:prstGeom prst="flowChartMagneticTape">
            <a:avLst/>
          </a:prstGeom>
          <a:solidFill>
            <a:srgbClr val="00FFFF"/>
          </a:solidFill>
          <a:ln w="63500" cmpd="thickThin">
            <a:pattFill prst="pct75">
              <a:fgClr>
                <a:srgbClr val="4BACC6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uk-UA" altLang="uk-UA" sz="2400" baseline="-25000" dirty="0">
                <a:solidFill>
                  <a:schemeClr val="bg2"/>
                </a:solidFill>
                <a:latin typeface="Times New Roman" panose="02020603050405020304" pitchFamily="18" charset="0"/>
              </a:rPr>
              <a:t>Транснаціональні корпорації</a:t>
            </a:r>
            <a:r>
              <a:rPr lang="uk-UA" altLang="uk-UA" sz="2400" b="0" baseline="-25000" dirty="0">
                <a:solidFill>
                  <a:schemeClr val="bg2"/>
                </a:solidFill>
                <a:latin typeface="Times New Roman" panose="02020603050405020304" pitchFamily="18" charset="0"/>
              </a:rPr>
              <a:t> – </a:t>
            </a:r>
          </a:p>
          <a:p>
            <a:pPr algn="just" eaLnBrk="1" hangingPunct="1"/>
            <a:r>
              <a:rPr lang="uk-UA" altLang="uk-UA" sz="2400" b="0" baseline="-25000" dirty="0">
                <a:solidFill>
                  <a:schemeClr val="bg2"/>
                </a:solidFill>
                <a:latin typeface="Times New Roman" panose="02020603050405020304" pitchFamily="18" charset="0"/>
              </a:rPr>
              <a:t>це такі корпорації, які активно використовують об’єктивні тенденції МПП та посилюють процеси інтернаціоналізації світу, а їх виробнича і торгово-реалізаційна діяльність винесена за межі національної держави. </a:t>
            </a:r>
          </a:p>
          <a:p>
            <a:pPr eaLnBrk="1" hangingPunct="1"/>
            <a:endParaRPr lang="ru-RU" altLang="uk-UA" sz="2400" dirty="0">
              <a:solidFill>
                <a:schemeClr val="bg2"/>
              </a:solidFill>
            </a:endParaRPr>
          </a:p>
        </p:txBody>
      </p:sp>
      <p:sp>
        <p:nvSpPr>
          <p:cNvPr id="22532" name="AutoShape 11"/>
          <p:cNvSpPr>
            <a:spLocks noChangeArrowheads="1"/>
          </p:cNvSpPr>
          <p:nvPr/>
        </p:nvSpPr>
        <p:spPr bwMode="auto">
          <a:xfrm>
            <a:off x="6383339" y="1916113"/>
            <a:ext cx="3887787" cy="3600450"/>
          </a:xfrm>
          <a:prstGeom prst="wedgeRoundRectCallout">
            <a:avLst>
              <a:gd name="adj1" fmla="val -51185"/>
              <a:gd name="adj2" fmla="val 63227"/>
              <a:gd name="adj3" fmla="val 16667"/>
            </a:avLst>
          </a:prstGeom>
          <a:solidFill>
            <a:srgbClr val="00FFCC"/>
          </a:solidFill>
          <a:ln w="63500" cmpd="thickThin">
            <a:pattFill prst="pct75">
              <a:fgClr>
                <a:srgbClr val="4BACC6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/>
            <a:r>
              <a:rPr lang="uk-UA" altLang="uk-UA" dirty="0">
                <a:solidFill>
                  <a:schemeClr val="bg2"/>
                </a:solidFill>
                <a:latin typeface="Times New Roman" panose="02020603050405020304" pitchFamily="18" charset="0"/>
              </a:rPr>
              <a:t>Транснаціональні корпорації (ТНК)</a:t>
            </a:r>
            <a:r>
              <a:rPr lang="uk-UA" altLang="uk-UA" b="0" dirty="0">
                <a:solidFill>
                  <a:schemeClr val="bg2"/>
                </a:solidFill>
                <a:latin typeface="Times New Roman" panose="02020603050405020304" pitchFamily="18" charset="0"/>
              </a:rPr>
              <a:t> –</a:t>
            </a:r>
          </a:p>
          <a:p>
            <a:pPr lvl="1" eaLnBrk="1" hangingPunct="1"/>
            <a:r>
              <a:rPr lang="uk-UA" altLang="uk-UA" b="0" dirty="0">
                <a:solidFill>
                  <a:schemeClr val="bg2"/>
                </a:solidFill>
                <a:latin typeface="Times New Roman" panose="02020603050405020304" pitchFamily="18" charset="0"/>
              </a:rPr>
              <a:t> це міжнародні фірми, що мають свої господарські підрозділи в двох або більше країнах і керівництво цими підрозділами здійснюється з одного або декількох центрів на основі такого механізму прийняття рішень, який дозволяє провести узгоджену політику і загальну стратегію, розподіляючи ресурси, технології  і відповідальність для досягнення результату – отримання прибутку.</a:t>
            </a:r>
          </a:p>
          <a:p>
            <a:pPr lvl="1" eaLnBrk="1" hangingPunct="1"/>
            <a:endParaRPr lang="ru-RU" altLang="uk-UA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96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4"/>
          <p:cNvSpPr>
            <a:spLocks noChangeArrowheads="1"/>
          </p:cNvSpPr>
          <p:nvPr/>
        </p:nvSpPr>
        <p:spPr bwMode="auto">
          <a:xfrm>
            <a:off x="2495550" y="549275"/>
            <a:ext cx="6624638" cy="723900"/>
          </a:xfrm>
          <a:prstGeom prst="bevel">
            <a:avLst>
              <a:gd name="adj" fmla="val 12500"/>
            </a:avLst>
          </a:prstGeom>
          <a:solidFill>
            <a:schemeClr val="tx2"/>
          </a:solidFill>
          <a:ln w="63500">
            <a:solidFill>
              <a:srgbClr val="0066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uk-UA" altLang="uk-UA" sz="3600">
                <a:solidFill>
                  <a:schemeClr val="bg2"/>
                </a:solidFill>
                <a:latin typeface="Times New Roman" panose="02020603050405020304" pitchFamily="18" charset="0"/>
              </a:rPr>
              <a:t>Ознаки ТНК:</a:t>
            </a:r>
            <a:endParaRPr lang="ru-RU" altLang="uk-UA">
              <a:solidFill>
                <a:schemeClr val="bg2"/>
              </a:solidFill>
            </a:endParaRPr>
          </a:p>
        </p:txBody>
      </p:sp>
      <p:sp>
        <p:nvSpPr>
          <p:cNvPr id="23555" name="AutoShape 5"/>
          <p:cNvSpPr>
            <a:spLocks noChangeArrowheads="1"/>
          </p:cNvSpPr>
          <p:nvPr/>
        </p:nvSpPr>
        <p:spPr bwMode="auto">
          <a:xfrm>
            <a:off x="2495551" y="1844676"/>
            <a:ext cx="6481763" cy="1008063"/>
          </a:xfrm>
          <a:prstGeom prst="flowChartInternalStorage">
            <a:avLst/>
          </a:prstGeom>
          <a:solidFill>
            <a:schemeClr val="tx1"/>
          </a:solidFill>
          <a:ln w="31750">
            <a:solidFill>
              <a:srgbClr val="0066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uk-UA" altLang="uk-UA" sz="1600">
                <a:solidFill>
                  <a:schemeClr val="bg1"/>
                </a:solidFill>
                <a:latin typeface="Times New Roman" panose="02020603050405020304" pitchFamily="18" charset="0"/>
              </a:rPr>
              <a:t>фірма реалізує продукцію, що випускається більш ніж в одній країні</a:t>
            </a:r>
            <a:r>
              <a:rPr lang="uk-UA" altLang="uk-UA" sz="1600" b="0">
                <a:solidFill>
                  <a:schemeClr val="bg1"/>
                </a:solidFill>
                <a:latin typeface="Times New Roman" panose="02020603050405020304" pitchFamily="18" charset="0"/>
              </a:rPr>
              <a:t>;</a:t>
            </a:r>
          </a:p>
          <a:p>
            <a:pPr eaLnBrk="1" hangingPunct="1"/>
            <a:endParaRPr lang="ru-RU" altLang="uk-UA">
              <a:solidFill>
                <a:schemeClr val="bg1"/>
              </a:solidFill>
            </a:endParaRPr>
          </a:p>
        </p:txBody>
      </p:sp>
      <p:sp>
        <p:nvSpPr>
          <p:cNvPr id="23556" name="AutoShape 6"/>
          <p:cNvSpPr>
            <a:spLocks noChangeArrowheads="1"/>
          </p:cNvSpPr>
          <p:nvPr/>
        </p:nvSpPr>
        <p:spPr bwMode="auto">
          <a:xfrm>
            <a:off x="2566989" y="3429001"/>
            <a:ext cx="6480175" cy="1114425"/>
          </a:xfrm>
          <a:prstGeom prst="flowChartInternalStorage">
            <a:avLst/>
          </a:prstGeom>
          <a:solidFill>
            <a:schemeClr val="tx1"/>
          </a:solidFill>
          <a:ln w="31750">
            <a:solidFill>
              <a:srgbClr val="0066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ru-RU" altLang="uk-UA" sz="1600">
                <a:solidFill>
                  <a:schemeClr val="bg1"/>
                </a:solidFill>
                <a:latin typeface="Times New Roman" panose="02020603050405020304" pitchFamily="18" charset="0"/>
              </a:rPr>
              <a:t>її підприємства і філіали розташовані в двох і більше країнах;</a:t>
            </a:r>
            <a:endParaRPr lang="ru-RU" altLang="uk-UA" sz="1600">
              <a:solidFill>
                <a:schemeClr val="bg1"/>
              </a:solidFill>
            </a:endParaRPr>
          </a:p>
        </p:txBody>
      </p:sp>
      <p:sp>
        <p:nvSpPr>
          <p:cNvPr id="23557" name="AutoShape 7"/>
          <p:cNvSpPr>
            <a:spLocks noChangeArrowheads="1"/>
          </p:cNvSpPr>
          <p:nvPr/>
        </p:nvSpPr>
        <p:spPr bwMode="auto">
          <a:xfrm>
            <a:off x="2566988" y="5157788"/>
            <a:ext cx="6553200" cy="1008062"/>
          </a:xfrm>
          <a:prstGeom prst="flowChartInternalStorage">
            <a:avLst/>
          </a:prstGeom>
          <a:solidFill>
            <a:schemeClr val="tx1"/>
          </a:solidFill>
          <a:ln w="31750">
            <a:solidFill>
              <a:srgbClr val="0066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ru-RU" altLang="uk-UA" sz="1600">
                <a:solidFill>
                  <a:schemeClr val="bg1"/>
                </a:solidFill>
                <a:latin typeface="Times New Roman" panose="02020603050405020304" pitchFamily="18" charset="0"/>
              </a:rPr>
              <a:t>її власники є резидентами різних країн</a:t>
            </a:r>
            <a:r>
              <a:rPr lang="ru-RU" altLang="uk-UA" sz="1200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  <a:endParaRPr lang="ru-RU" altLang="uk-UA">
              <a:solidFill>
                <a:schemeClr val="bg1"/>
              </a:solidFill>
            </a:endParaRPr>
          </a:p>
        </p:txBody>
      </p:sp>
      <p:sp>
        <p:nvSpPr>
          <p:cNvPr id="23558" name="AutoShape 8"/>
          <p:cNvSpPr>
            <a:spLocks noChangeArrowheads="1"/>
          </p:cNvSpPr>
          <p:nvPr/>
        </p:nvSpPr>
        <p:spPr bwMode="auto">
          <a:xfrm>
            <a:off x="5448301" y="1268413"/>
            <a:ext cx="485775" cy="576262"/>
          </a:xfrm>
          <a:prstGeom prst="downArrow">
            <a:avLst>
              <a:gd name="adj1" fmla="val 50000"/>
              <a:gd name="adj2" fmla="val 29657"/>
            </a:avLst>
          </a:prstGeom>
          <a:solidFill>
            <a:schemeClr val="tx1"/>
          </a:solidFill>
          <a:ln w="31750">
            <a:solidFill>
              <a:srgbClr val="0066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  <p:sp>
        <p:nvSpPr>
          <p:cNvPr id="23559" name="AutoShape 9"/>
          <p:cNvSpPr>
            <a:spLocks noChangeArrowheads="1"/>
          </p:cNvSpPr>
          <p:nvPr/>
        </p:nvSpPr>
        <p:spPr bwMode="auto">
          <a:xfrm>
            <a:off x="5448301" y="2852738"/>
            <a:ext cx="485775" cy="576262"/>
          </a:xfrm>
          <a:prstGeom prst="downArrow">
            <a:avLst>
              <a:gd name="adj1" fmla="val 50000"/>
              <a:gd name="adj2" fmla="val 29657"/>
            </a:avLst>
          </a:prstGeom>
          <a:solidFill>
            <a:schemeClr val="tx1"/>
          </a:solidFill>
          <a:ln w="31750">
            <a:solidFill>
              <a:srgbClr val="0066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  <p:sp>
        <p:nvSpPr>
          <p:cNvPr id="23560" name="AutoShape 10"/>
          <p:cNvSpPr>
            <a:spLocks noChangeArrowheads="1"/>
          </p:cNvSpPr>
          <p:nvPr/>
        </p:nvSpPr>
        <p:spPr bwMode="auto">
          <a:xfrm>
            <a:off x="5448301" y="4581526"/>
            <a:ext cx="485775" cy="576263"/>
          </a:xfrm>
          <a:prstGeom prst="downArrow">
            <a:avLst>
              <a:gd name="adj1" fmla="val 50000"/>
              <a:gd name="adj2" fmla="val 29657"/>
            </a:avLst>
          </a:prstGeom>
          <a:solidFill>
            <a:schemeClr val="tx1"/>
          </a:solidFill>
          <a:ln w="31750">
            <a:solidFill>
              <a:srgbClr val="0066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  <p:sp>
        <p:nvSpPr>
          <p:cNvPr id="23561" name="AutoShape 11"/>
          <p:cNvSpPr>
            <a:spLocks noChangeArrowheads="1"/>
          </p:cNvSpPr>
          <p:nvPr/>
        </p:nvSpPr>
        <p:spPr bwMode="auto">
          <a:xfrm>
            <a:off x="2424113" y="1916113"/>
            <a:ext cx="914400" cy="914400"/>
          </a:xfrm>
          <a:prstGeom prst="star8">
            <a:avLst>
              <a:gd name="adj" fmla="val 38250"/>
            </a:avLst>
          </a:prstGeom>
          <a:solidFill>
            <a:srgbClr val="FFFFFF"/>
          </a:solidFill>
          <a:ln w="63500" cmpd="thickThin">
            <a:solidFill>
              <a:srgbClr val="4BACC6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uk-UA">
                <a:solidFill>
                  <a:srgbClr val="000066"/>
                </a:solidFill>
              </a:rPr>
              <a:t>1</a:t>
            </a:r>
            <a:endParaRPr lang="ru-RU" altLang="uk-UA">
              <a:solidFill>
                <a:srgbClr val="000066"/>
              </a:solidFill>
            </a:endParaRPr>
          </a:p>
        </p:txBody>
      </p:sp>
      <p:sp>
        <p:nvSpPr>
          <p:cNvPr id="23562" name="AutoShape 12"/>
          <p:cNvSpPr>
            <a:spLocks noChangeArrowheads="1"/>
          </p:cNvSpPr>
          <p:nvPr/>
        </p:nvSpPr>
        <p:spPr bwMode="auto">
          <a:xfrm>
            <a:off x="2424113" y="3573463"/>
            <a:ext cx="914400" cy="914400"/>
          </a:xfrm>
          <a:prstGeom prst="star8">
            <a:avLst>
              <a:gd name="adj" fmla="val 38250"/>
            </a:avLst>
          </a:prstGeom>
          <a:solidFill>
            <a:srgbClr val="FFFFFF"/>
          </a:solidFill>
          <a:ln w="63500" cmpd="thickThin">
            <a:solidFill>
              <a:srgbClr val="4BACC6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uk-UA">
                <a:solidFill>
                  <a:srgbClr val="000066"/>
                </a:solidFill>
              </a:rPr>
              <a:t>2</a:t>
            </a:r>
            <a:endParaRPr lang="ru-RU" altLang="uk-UA">
              <a:solidFill>
                <a:srgbClr val="000066"/>
              </a:solidFill>
            </a:endParaRPr>
          </a:p>
        </p:txBody>
      </p:sp>
      <p:sp>
        <p:nvSpPr>
          <p:cNvPr id="23563" name="AutoShape 13"/>
          <p:cNvSpPr>
            <a:spLocks noChangeArrowheads="1"/>
          </p:cNvSpPr>
          <p:nvPr/>
        </p:nvSpPr>
        <p:spPr bwMode="auto">
          <a:xfrm>
            <a:off x="2495550" y="5229225"/>
            <a:ext cx="914400" cy="914400"/>
          </a:xfrm>
          <a:prstGeom prst="star8">
            <a:avLst>
              <a:gd name="adj" fmla="val 38250"/>
            </a:avLst>
          </a:prstGeom>
          <a:solidFill>
            <a:srgbClr val="FFFFFF"/>
          </a:solidFill>
          <a:ln w="63500" cmpd="thickThin">
            <a:solidFill>
              <a:srgbClr val="4BACC6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uk-UA">
                <a:solidFill>
                  <a:srgbClr val="000066"/>
                </a:solidFill>
              </a:rPr>
              <a:t>3</a:t>
            </a:r>
            <a:endParaRPr lang="ru-RU" altLang="uk-UA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30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AutoShape 4"/>
          <p:cNvSpPr>
            <a:spLocks noChangeArrowheads="1"/>
          </p:cNvSpPr>
          <p:nvPr/>
        </p:nvSpPr>
        <p:spPr bwMode="auto">
          <a:xfrm>
            <a:off x="2424113" y="0"/>
            <a:ext cx="6767512" cy="1371600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63500">
            <a:solidFill>
              <a:srgbClr val="4BACC6"/>
            </a:solidFill>
            <a:round/>
            <a:headEnd/>
            <a:tailEnd/>
          </a:ln>
          <a:effectLst>
            <a:outerShdw dist="107763" dir="18900000" algn="ctr" rotWithShape="0">
              <a:srgbClr val="4F81BD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uk-UA" sz="2800">
                <a:solidFill>
                  <a:schemeClr val="bg2"/>
                </a:solidFill>
                <a:latin typeface="Times New Roman" pitchFamily="18" charset="0"/>
              </a:rPr>
              <a:t>Етапи розвитку ТНК:</a:t>
            </a:r>
            <a:endParaRPr lang="ru-RU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24579" name="AutoShape 5"/>
          <p:cNvSpPr>
            <a:spLocks noChangeArrowheads="1"/>
          </p:cNvSpPr>
          <p:nvPr/>
        </p:nvSpPr>
        <p:spPr bwMode="auto">
          <a:xfrm>
            <a:off x="2351089" y="1484314"/>
            <a:ext cx="3381375" cy="2219325"/>
          </a:xfrm>
          <a:prstGeom prst="verticalScroll">
            <a:avLst>
              <a:gd name="adj" fmla="val 12500"/>
            </a:avLst>
          </a:prstGeom>
          <a:solidFill>
            <a:srgbClr val="FFFF00"/>
          </a:solidFill>
          <a:ln w="63500">
            <a:solidFill>
              <a:srgbClr val="4BACC6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uk-UA" altLang="uk-UA" sz="1200" b="0" dirty="0">
                <a:solidFill>
                  <a:schemeClr val="bg2"/>
                </a:solidFill>
                <a:latin typeface="Times New Roman" panose="02020603050405020304" pitchFamily="18" charset="0"/>
              </a:rPr>
              <a:t>На </a:t>
            </a:r>
            <a:r>
              <a:rPr lang="uk-UA" altLang="uk-UA" sz="1200" dirty="0">
                <a:solidFill>
                  <a:schemeClr val="bg2"/>
                </a:solidFill>
                <a:latin typeface="Times New Roman" panose="02020603050405020304" pitchFamily="18" charset="0"/>
              </a:rPr>
              <a:t>ПЕРШОМУ ЕТАПІ</a:t>
            </a:r>
            <a:r>
              <a:rPr lang="uk-UA" altLang="uk-UA" sz="1200" b="0" dirty="0">
                <a:solidFill>
                  <a:schemeClr val="bg2"/>
                </a:solidFill>
                <a:latin typeface="Times New Roman" panose="02020603050405020304" pitchFamily="18" charset="0"/>
              </a:rPr>
              <a:t> транс націоналізація діяльності великих промислових фірм вони інвестували передусім, у сировинні галузі іноземних держав, а також створювали в них власні розподільні і збутові підрозділи.</a:t>
            </a:r>
          </a:p>
          <a:p>
            <a:pPr eaLnBrk="1" hangingPunct="1"/>
            <a:endParaRPr lang="ru-RU" altLang="uk-UA" dirty="0">
              <a:solidFill>
                <a:schemeClr val="bg2"/>
              </a:solidFill>
            </a:endParaRPr>
          </a:p>
        </p:txBody>
      </p:sp>
      <p:sp>
        <p:nvSpPr>
          <p:cNvPr id="24580" name="AutoShape 6"/>
          <p:cNvSpPr>
            <a:spLocks noChangeArrowheads="1"/>
          </p:cNvSpPr>
          <p:nvPr/>
        </p:nvSpPr>
        <p:spPr bwMode="auto">
          <a:xfrm>
            <a:off x="5951539" y="1484314"/>
            <a:ext cx="3381375" cy="2219325"/>
          </a:xfrm>
          <a:prstGeom prst="verticalScroll">
            <a:avLst>
              <a:gd name="adj" fmla="val 12500"/>
            </a:avLst>
          </a:prstGeom>
          <a:solidFill>
            <a:srgbClr val="FFFF00"/>
          </a:solidFill>
          <a:ln w="63500">
            <a:solidFill>
              <a:srgbClr val="4BACC6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uk-UA" altLang="uk-UA" sz="1100">
                <a:solidFill>
                  <a:schemeClr val="bg2"/>
                </a:solidFill>
                <a:latin typeface="Times New Roman" panose="02020603050405020304" pitchFamily="18" charset="0"/>
              </a:rPr>
              <a:t>ДРУГИЙ ЕТАП</a:t>
            </a:r>
            <a:r>
              <a:rPr lang="uk-UA" altLang="uk-UA" sz="1100" b="0">
                <a:solidFill>
                  <a:schemeClr val="bg2"/>
                </a:solidFill>
                <a:latin typeface="Times New Roman" panose="02020603050405020304" pitchFamily="18" charset="0"/>
              </a:rPr>
              <a:t> еволюції ТНК пов’язаний з посиленням ролі зарубіжних виробничих підрозділів ТНК та інтеграції зарубіжних виробничих і збутових операцій. При цьому виробничі зарубіжні відділення спеціалізувалися в основному на виробництві продукції, яка не попередніх стадіях виробничого циклу вироблялася материнськими фірмами.</a:t>
            </a:r>
          </a:p>
          <a:p>
            <a:pPr eaLnBrk="1" hangingPunct="1">
              <a:spcAft>
                <a:spcPts val="1000"/>
              </a:spcAft>
            </a:pPr>
            <a:endParaRPr lang="uk-UA" altLang="uk-UA" sz="1100" b="0">
              <a:solidFill>
                <a:schemeClr val="bg2"/>
              </a:solidFill>
              <a:latin typeface="Times New Roman" panose="02020603050405020304" pitchFamily="18" charset="0"/>
            </a:endParaRPr>
          </a:p>
          <a:p>
            <a:pPr eaLnBrk="1" hangingPunct="1"/>
            <a:endParaRPr lang="ru-RU" altLang="uk-UA">
              <a:solidFill>
                <a:schemeClr val="bg2"/>
              </a:solidFill>
            </a:endParaRPr>
          </a:p>
        </p:txBody>
      </p:sp>
      <p:sp>
        <p:nvSpPr>
          <p:cNvPr id="24581" name="AutoShape 7"/>
          <p:cNvSpPr>
            <a:spLocks noChangeArrowheads="1"/>
          </p:cNvSpPr>
          <p:nvPr/>
        </p:nvSpPr>
        <p:spPr bwMode="auto">
          <a:xfrm>
            <a:off x="2351088" y="3716339"/>
            <a:ext cx="6913562" cy="2543175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63500">
            <a:solidFill>
              <a:srgbClr val="4BACC6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uk-UA" altLang="uk-UA" sz="1200" b="0">
                <a:solidFill>
                  <a:schemeClr val="bg2"/>
                </a:solidFill>
                <a:latin typeface="Times New Roman" panose="02020603050405020304" pitchFamily="18" charset="0"/>
              </a:rPr>
              <a:t>На </a:t>
            </a:r>
            <a:r>
              <a:rPr lang="uk-UA" altLang="uk-UA" sz="1200">
                <a:solidFill>
                  <a:schemeClr val="bg2"/>
                </a:solidFill>
                <a:latin typeface="Times New Roman" panose="02020603050405020304" pitchFamily="18" charset="0"/>
              </a:rPr>
              <a:t>СУЧАСНОМУ ЕТАПІ</a:t>
            </a:r>
            <a:r>
              <a:rPr lang="uk-UA" altLang="uk-UA" sz="1200" b="0" i="1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uk-UA" altLang="uk-UA" sz="1200" b="0">
                <a:solidFill>
                  <a:schemeClr val="bg2"/>
                </a:solidFill>
                <a:latin typeface="Times New Roman" panose="02020603050405020304" pitchFamily="18" charset="0"/>
              </a:rPr>
              <a:t>стратегія ТНК характеризується прагненням до утворення мережі внутрішньофірмових зв’язків регіонального, а нерідко і глобального масштабу, в рамках яких інтегруються наукові дослідження і розробки, матеріальне забезпечення, виробництво, розподіл і збут. Виявляється, зокрема, тенденція до поширення в приймаючі країни інноваційної активності ТНК, яка раніше базувалася в материнських фірмах. Відбувається це шляхом створення в інших країнах науково-дослідних центрів і технологічних парків, а також поглинання місцевих фірм з високим інноваційним потенціалом. За даними міжнародної статистики питома вага інновацій, що доводяться на зарубіжні філіали ТНК постійно зростає.</a:t>
            </a:r>
          </a:p>
          <a:p>
            <a:pPr eaLnBrk="1" hangingPunct="1"/>
            <a:endParaRPr lang="ru-RU" altLang="uk-UA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66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4"/>
          <p:cNvSpPr>
            <a:spLocks noChangeArrowheads="1"/>
          </p:cNvSpPr>
          <p:nvPr/>
        </p:nvSpPr>
        <p:spPr bwMode="auto">
          <a:xfrm>
            <a:off x="3071813" y="-171450"/>
            <a:ext cx="5353050" cy="1125538"/>
          </a:xfrm>
          <a:prstGeom prst="star8">
            <a:avLst>
              <a:gd name="adj" fmla="val 38250"/>
            </a:avLst>
          </a:prstGeom>
          <a:solidFill>
            <a:srgbClr val="FFFFFF"/>
          </a:solidFill>
          <a:ln w="63500" cmpd="thickThin">
            <a:solidFill>
              <a:srgbClr val="4BACC6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uk-UA" altLang="uk-UA" sz="2200" b="0">
                <a:solidFill>
                  <a:srgbClr val="000066"/>
                </a:solidFill>
                <a:latin typeface="Times New Roman" panose="02020603050405020304" pitchFamily="18" charset="0"/>
              </a:rPr>
              <a:t>Існують такі причини розвитку ТНК:</a:t>
            </a:r>
            <a:endParaRPr lang="ru-RU" altLang="uk-UA">
              <a:solidFill>
                <a:srgbClr val="000066"/>
              </a:solidFill>
            </a:endParaRPr>
          </a:p>
        </p:txBody>
      </p:sp>
      <p:sp>
        <p:nvSpPr>
          <p:cNvPr id="25603" name="AutoShape 5"/>
          <p:cNvSpPr>
            <a:spLocks noChangeArrowheads="1"/>
          </p:cNvSpPr>
          <p:nvPr/>
        </p:nvSpPr>
        <p:spPr bwMode="auto">
          <a:xfrm>
            <a:off x="1703388" y="836614"/>
            <a:ext cx="8640762" cy="619125"/>
          </a:xfrm>
          <a:prstGeom prst="foldedCorner">
            <a:avLst>
              <a:gd name="adj" fmla="val 12500"/>
            </a:avLst>
          </a:prstGeom>
          <a:solidFill>
            <a:srgbClr val="FFFFFF"/>
          </a:solidFill>
          <a:ln w="63500">
            <a:solidFill>
              <a:srgbClr val="4BACC6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uk-UA" altLang="uk-UA" sz="1600" b="0">
                <a:solidFill>
                  <a:srgbClr val="000066"/>
                </a:solidFill>
                <a:latin typeface="Times New Roman" panose="02020603050405020304" pitchFamily="18" charset="0"/>
              </a:rPr>
              <a:t>можливість підвищення ефективності і посилення конкурентноздатності;</a:t>
            </a:r>
          </a:p>
          <a:p>
            <a:pPr eaLnBrk="1" hangingPunct="1"/>
            <a:endParaRPr lang="ru-RU" altLang="uk-UA">
              <a:solidFill>
                <a:srgbClr val="000066"/>
              </a:solidFill>
            </a:endParaRPr>
          </a:p>
        </p:txBody>
      </p:sp>
      <p:sp>
        <p:nvSpPr>
          <p:cNvPr id="25604" name="AutoShape 6"/>
          <p:cNvSpPr>
            <a:spLocks noChangeArrowheads="1"/>
          </p:cNvSpPr>
          <p:nvPr/>
        </p:nvSpPr>
        <p:spPr bwMode="auto">
          <a:xfrm>
            <a:off x="1703388" y="1628776"/>
            <a:ext cx="8640762" cy="714375"/>
          </a:xfrm>
          <a:prstGeom prst="foldedCorner">
            <a:avLst>
              <a:gd name="adj" fmla="val 12500"/>
            </a:avLst>
          </a:prstGeom>
          <a:solidFill>
            <a:srgbClr val="FFFFFF"/>
          </a:solidFill>
          <a:ln w="63500">
            <a:solidFill>
              <a:srgbClr val="4BACC6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ru-RU" altLang="uk-UA" sz="1600" b="0">
                <a:solidFill>
                  <a:srgbClr val="000066"/>
                </a:solidFill>
                <a:latin typeface="Times New Roman" panose="02020603050405020304" pitchFamily="18" charset="0"/>
              </a:rPr>
              <a:t>недосконалість ринкового механізму в реалізації власності на технології, виробничий досвід і інші так звані «невідчутні активи</a:t>
            </a:r>
            <a:r>
              <a:rPr lang="uk-UA" altLang="uk-UA" sz="1600" b="0">
                <a:solidFill>
                  <a:srgbClr val="000066"/>
                </a:solidFill>
                <a:latin typeface="Times New Roman" panose="02020603050405020304" pitchFamily="18" charset="0"/>
              </a:rPr>
              <a:t>;</a:t>
            </a:r>
            <a:endParaRPr lang="ru-RU" altLang="uk-UA">
              <a:solidFill>
                <a:srgbClr val="000066"/>
              </a:solidFill>
            </a:endParaRPr>
          </a:p>
        </p:txBody>
      </p:sp>
      <p:sp>
        <p:nvSpPr>
          <p:cNvPr id="25605" name="AutoShape 7"/>
          <p:cNvSpPr>
            <a:spLocks noChangeArrowheads="1"/>
          </p:cNvSpPr>
          <p:nvPr/>
        </p:nvSpPr>
        <p:spPr bwMode="auto">
          <a:xfrm>
            <a:off x="1703388" y="2492376"/>
            <a:ext cx="8640762" cy="733425"/>
          </a:xfrm>
          <a:prstGeom prst="foldedCorner">
            <a:avLst>
              <a:gd name="adj" fmla="val 12500"/>
            </a:avLst>
          </a:prstGeom>
          <a:solidFill>
            <a:srgbClr val="FFFFFF"/>
          </a:solidFill>
          <a:ln w="63500">
            <a:solidFill>
              <a:srgbClr val="4BACC6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ru-RU" altLang="uk-UA" sz="1600" b="0">
                <a:solidFill>
                  <a:srgbClr val="000066"/>
                </a:solidFill>
                <a:latin typeface="Times New Roman" panose="02020603050405020304" pitchFamily="18" charset="0"/>
              </a:rPr>
              <a:t>додаткові можливості підвищення ефективності і посилення своєї конкурентноздатності шляхом доступу до ресурсів іноземних держав</a:t>
            </a:r>
            <a:r>
              <a:rPr lang="uk-UA" altLang="uk-UA" sz="1600" b="0">
                <a:solidFill>
                  <a:srgbClr val="000066"/>
                </a:solidFill>
                <a:latin typeface="Times New Roman" panose="02020603050405020304" pitchFamily="18" charset="0"/>
              </a:rPr>
              <a:t>;</a:t>
            </a:r>
            <a:endParaRPr lang="ru-RU" altLang="uk-UA">
              <a:solidFill>
                <a:srgbClr val="000066"/>
              </a:solidFill>
            </a:endParaRPr>
          </a:p>
        </p:txBody>
      </p:sp>
      <p:sp>
        <p:nvSpPr>
          <p:cNvPr id="25606" name="AutoShape 8"/>
          <p:cNvSpPr>
            <a:spLocks noChangeArrowheads="1"/>
          </p:cNvSpPr>
          <p:nvPr/>
        </p:nvSpPr>
        <p:spPr bwMode="auto">
          <a:xfrm>
            <a:off x="1703388" y="3357564"/>
            <a:ext cx="8640762" cy="720725"/>
          </a:xfrm>
          <a:prstGeom prst="foldedCorner">
            <a:avLst>
              <a:gd name="adj" fmla="val 12500"/>
            </a:avLst>
          </a:prstGeom>
          <a:solidFill>
            <a:srgbClr val="FFFFFF"/>
          </a:solidFill>
          <a:ln w="63500">
            <a:solidFill>
              <a:srgbClr val="4BACC6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uk-UA" altLang="uk-UA" sz="1600" b="0">
                <a:solidFill>
                  <a:srgbClr val="000066"/>
                </a:solidFill>
                <a:latin typeface="Times New Roman" panose="02020603050405020304" pitchFamily="18" charset="0"/>
              </a:rPr>
              <a:t>близькість до споживачів продукції іноземного філіалу фірми і можливість отримання інформації про перспективи ринків і конкурентний потенціал фірм приймаючої країни;</a:t>
            </a:r>
          </a:p>
          <a:p>
            <a:pPr eaLnBrk="1" hangingPunct="1"/>
            <a:endParaRPr lang="ru-RU" altLang="uk-UA">
              <a:solidFill>
                <a:srgbClr val="000066"/>
              </a:solidFill>
            </a:endParaRPr>
          </a:p>
        </p:txBody>
      </p:sp>
      <p:sp>
        <p:nvSpPr>
          <p:cNvPr id="25607" name="AutoShape 9"/>
          <p:cNvSpPr>
            <a:spLocks noChangeArrowheads="1"/>
          </p:cNvSpPr>
          <p:nvPr/>
        </p:nvSpPr>
        <p:spPr bwMode="auto">
          <a:xfrm>
            <a:off x="1703388" y="4221163"/>
            <a:ext cx="8640762" cy="647700"/>
          </a:xfrm>
          <a:prstGeom prst="foldedCorner">
            <a:avLst>
              <a:gd name="adj" fmla="val 12500"/>
            </a:avLst>
          </a:prstGeom>
          <a:solidFill>
            <a:srgbClr val="FFFFFF"/>
          </a:solidFill>
          <a:ln w="63500">
            <a:solidFill>
              <a:srgbClr val="4BACC6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uk-UA" altLang="uk-UA" sz="1600" b="0">
                <a:solidFill>
                  <a:srgbClr val="000066"/>
                </a:solidFill>
                <a:latin typeface="Times New Roman" panose="02020603050405020304" pitchFamily="18" charset="0"/>
              </a:rPr>
              <a:t>можливість використати в своїх інтересах особливості державної, зокрема, податкової політики в різних країнах, різницю в курсах валют тощо;</a:t>
            </a:r>
          </a:p>
          <a:p>
            <a:pPr eaLnBrk="1" hangingPunct="1"/>
            <a:endParaRPr lang="ru-RU" altLang="uk-UA">
              <a:solidFill>
                <a:srgbClr val="000066"/>
              </a:solidFill>
            </a:endParaRPr>
          </a:p>
        </p:txBody>
      </p:sp>
      <p:sp>
        <p:nvSpPr>
          <p:cNvPr id="25608" name="AutoShape 10"/>
          <p:cNvSpPr>
            <a:spLocks noChangeArrowheads="1"/>
          </p:cNvSpPr>
          <p:nvPr/>
        </p:nvSpPr>
        <p:spPr bwMode="auto">
          <a:xfrm>
            <a:off x="1703389" y="5084764"/>
            <a:ext cx="8569325" cy="561975"/>
          </a:xfrm>
          <a:prstGeom prst="foldedCorner">
            <a:avLst>
              <a:gd name="adj" fmla="val 12500"/>
            </a:avLst>
          </a:prstGeom>
          <a:solidFill>
            <a:srgbClr val="FFFFFF"/>
          </a:solidFill>
          <a:ln w="63500">
            <a:solidFill>
              <a:srgbClr val="4BACC6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ru-RU" altLang="uk-UA" sz="1600" b="0">
                <a:solidFill>
                  <a:srgbClr val="000066"/>
                </a:solidFill>
                <a:latin typeface="Times New Roman" panose="02020603050405020304" pitchFamily="18" charset="0"/>
              </a:rPr>
              <a:t>здатність продовжувати життєвий цикл своїх технологій і продукції</a:t>
            </a:r>
            <a:r>
              <a:rPr lang="uk-UA" altLang="uk-UA" sz="1600" b="0">
                <a:solidFill>
                  <a:srgbClr val="000066"/>
                </a:solidFill>
                <a:latin typeface="Times New Roman" panose="02020603050405020304" pitchFamily="18" charset="0"/>
              </a:rPr>
              <a:t>;</a:t>
            </a:r>
            <a:endParaRPr lang="ru-RU" altLang="uk-UA">
              <a:solidFill>
                <a:srgbClr val="000066"/>
              </a:solidFill>
            </a:endParaRPr>
          </a:p>
        </p:txBody>
      </p:sp>
      <p:sp>
        <p:nvSpPr>
          <p:cNvPr id="25609" name="AutoShape 11"/>
          <p:cNvSpPr>
            <a:spLocks noChangeArrowheads="1"/>
          </p:cNvSpPr>
          <p:nvPr/>
        </p:nvSpPr>
        <p:spPr bwMode="auto">
          <a:xfrm>
            <a:off x="1703388" y="5805489"/>
            <a:ext cx="8496300" cy="769937"/>
          </a:xfrm>
          <a:prstGeom prst="foldedCorner">
            <a:avLst>
              <a:gd name="adj" fmla="val 12500"/>
            </a:avLst>
          </a:prstGeom>
          <a:solidFill>
            <a:srgbClr val="FFFFFF"/>
          </a:solidFill>
          <a:ln w="63500">
            <a:solidFill>
              <a:srgbClr val="4BACC6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uk-UA" altLang="uk-UA" sz="1600" b="0">
                <a:solidFill>
                  <a:srgbClr val="000066"/>
                </a:solidFill>
                <a:latin typeface="Times New Roman" panose="02020603050405020304" pitchFamily="18" charset="0"/>
              </a:rPr>
              <a:t>за допомогою прямих інвестицій фірма отримує можливість подолати різного роду бар’єри на шляху впровадження на ринок тієї або іншої країни шляхом експорту.</a:t>
            </a:r>
          </a:p>
          <a:p>
            <a:pPr eaLnBrk="1" hangingPunct="1"/>
            <a:endParaRPr lang="ru-RU" altLang="uk-UA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12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3637" y="261127"/>
            <a:ext cx="10723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Arial" panose="020B0604020202020204" pitchFamily="34" charset="0"/>
              </a:rPr>
              <a:t>Fortune Global 500</a:t>
            </a: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</a:rPr>
              <a:t>, </a:t>
            </a:r>
            <a:r>
              <a:rPr lang="uk-UA" dirty="0">
                <a:solidFill>
                  <a:schemeClr val="bg2"/>
                </a:solidFill>
                <a:latin typeface="Arial" panose="020B0604020202020204" pitchFamily="34" charset="0"/>
              </a:rPr>
              <a:t>також відомий як </a:t>
            </a:r>
            <a:r>
              <a:rPr lang="en-US" b="1" dirty="0">
                <a:solidFill>
                  <a:schemeClr val="bg2"/>
                </a:solidFill>
                <a:latin typeface="Arial" panose="020B0604020202020204" pitchFamily="34" charset="0"/>
              </a:rPr>
              <a:t>Global 500</a:t>
            </a: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</a:rPr>
              <a:t> — </a:t>
            </a:r>
            <a:r>
              <a:rPr lang="uk-UA" dirty="0">
                <a:solidFill>
                  <a:schemeClr val="bg2"/>
                </a:solidFill>
                <a:latin typeface="Arial" panose="020B0604020202020204" pitchFamily="34" charset="0"/>
              </a:rPr>
              <a:t>рейтинг 500 найбільших корпорацій у всьому світі за розміром доходу, що складається та публікується щорічно журналом </a:t>
            </a: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hlinkClick r:id="rId2" tooltip="Fortune (журнал)"/>
              </a:rPr>
              <a:t>Fortune</a:t>
            </a: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</a:rPr>
              <a:t>.</a:t>
            </a:r>
            <a:endParaRPr lang="uk-UA" dirty="0">
              <a:solidFill>
                <a:schemeClr val="bg2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834" y="971207"/>
            <a:ext cx="10612331" cy="491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28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454" y="0"/>
            <a:ext cx="10335491" cy="582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8512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Житомирська політехніка">
      <a:dk1>
        <a:srgbClr val="224D83"/>
      </a:dk1>
      <a:lt1>
        <a:sysClr val="window" lastClr="FFFFFF"/>
      </a:lt1>
      <a:dk2>
        <a:srgbClr val="FFFFFF"/>
      </a:dk2>
      <a:lt2>
        <a:srgbClr val="224D8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Житомирська політехніка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1298</TotalTime>
  <Words>490</Words>
  <Application>Microsoft Office PowerPoint</Application>
  <PresentationFormat>Широкоэкранный</PresentationFormat>
  <Paragraphs>29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Aptos</vt:lpstr>
      <vt:lpstr>Arial</vt:lpstr>
      <vt:lpstr>Montserrat</vt:lpstr>
      <vt:lpstr>Montserrat ExtraBold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Новосьолов Іван Володимирович</dc:creator>
  <cp:lastModifiedBy>Пользователь Windows</cp:lastModifiedBy>
  <cp:revision>42</cp:revision>
  <dcterms:created xsi:type="dcterms:W3CDTF">2023-01-12T09:20:21Z</dcterms:created>
  <dcterms:modified xsi:type="dcterms:W3CDTF">2024-04-14T18:10:18Z</dcterms:modified>
</cp:coreProperties>
</file>