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5"/>
  </p:notesMasterIdLst>
  <p:sldIdLst>
    <p:sldId id="256" r:id="rId2"/>
    <p:sldId id="259" r:id="rId3"/>
    <p:sldId id="26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0" r:id="rId13"/>
    <p:sldId id="290" r:id="rId14"/>
    <p:sldId id="291" r:id="rId15"/>
    <p:sldId id="292" r:id="rId16"/>
    <p:sldId id="289" r:id="rId17"/>
    <p:sldId id="293" r:id="rId18"/>
    <p:sldId id="294" r:id="rId19"/>
    <p:sldId id="295" r:id="rId20"/>
    <p:sldId id="296" r:id="rId21"/>
    <p:sldId id="262" r:id="rId22"/>
    <p:sldId id="279" r:id="rId23"/>
    <p:sldId id="264" r:id="rId24"/>
    <p:sldId id="277" r:id="rId25"/>
    <p:sldId id="278" r:id="rId26"/>
    <p:sldId id="298" r:id="rId27"/>
    <p:sldId id="299" r:id="rId28"/>
    <p:sldId id="300" r:id="rId29"/>
    <p:sldId id="297" r:id="rId30"/>
    <p:sldId id="301" r:id="rId31"/>
    <p:sldId id="302" r:id="rId32"/>
    <p:sldId id="303" r:id="rId33"/>
    <p:sldId id="27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6C00"/>
    <a:srgbClr val="C6009E"/>
    <a:srgbClr val="F0553B"/>
    <a:srgbClr val="06CC97"/>
    <a:srgbClr val="636EFB"/>
    <a:srgbClr val="646EF9"/>
    <a:srgbClr val="AB62FB"/>
    <a:srgbClr val="F8950C"/>
    <a:srgbClr val="D35D00"/>
    <a:srgbClr val="A839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–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–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33"/>
    <p:restoredTop sz="96327"/>
  </p:normalViewPr>
  <p:slideViewPr>
    <p:cSldViewPr snapToGrid="0">
      <p:cViewPr>
        <p:scale>
          <a:sx n="86" d="100"/>
          <a:sy n="86" d="100"/>
        </p:scale>
        <p:origin x="2016" y="1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46CE6-874B-614D-B928-75429DDD8BB9}" type="datetimeFigureOut">
              <a:rPr lang="en-UA" smtClean="0"/>
              <a:t>17.03.2024</a:t>
            </a:fld>
            <a:endParaRPr lang="en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B3819-9F80-5649-9912-BCBA2AD11D2C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240233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17.03.2024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198638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17.03.2024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25963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17.03.2024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3552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17.03.2024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064339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17.03.2024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77303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17.03.2024</a:t>
            </a:fld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624308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17.03.2024</a:t>
            </a:fld>
            <a:endParaRPr lang="en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362417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17.03.2024</a:t>
            </a:fld>
            <a:endParaRPr lang="en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952186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17.03.2024</a:t>
            </a:fld>
            <a:endParaRPr lang="en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35804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17.03.2024</a:t>
            </a:fld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994851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17.03.2024</a:t>
            </a:fld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27877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9A680-30E4-BD4A-9281-67EE4D301620}" type="datetimeFigureOut">
              <a:rPr lang="en-UA" smtClean="0"/>
              <a:t>17.03.2024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49534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67C7B8A-B8BA-90EA-1C89-F6803EC04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116" y="-20783"/>
            <a:ext cx="5053409" cy="69144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832725-BAA8-EF7A-029B-BFEF1B75F7DE}"/>
              </a:ext>
            </a:extLst>
          </p:cNvPr>
          <p:cNvSpPr txBox="1"/>
          <p:nvPr/>
        </p:nvSpPr>
        <p:spPr>
          <a:xfrm>
            <a:off x="1211751" y="2713146"/>
            <a:ext cx="4847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Вступ у нейронні мережі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9D3DC5E-F9EA-CF65-47C4-96684159E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190" y="194254"/>
            <a:ext cx="1716741" cy="5187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3FFAA8A-F449-944D-3158-ACE06BB1E41F}"/>
              </a:ext>
            </a:extLst>
          </p:cNvPr>
          <p:cNvSpPr txBox="1"/>
          <p:nvPr/>
        </p:nvSpPr>
        <p:spPr>
          <a:xfrm>
            <a:off x="1421151" y="5862779"/>
            <a:ext cx="5547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Годлевський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Юрій Олександрович</a:t>
            </a:r>
            <a:endParaRPr lang="en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F521C67-CB6C-62AF-510A-543C06ACC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7" y="5418378"/>
            <a:ext cx="1341344" cy="135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11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at Poses Images – Browse 175,771 Stock Photos, Vectors, and Video | Adobe  Stock">
            <a:extLst>
              <a:ext uri="{FF2B5EF4-FFF2-40B4-BE49-F238E27FC236}">
                <a16:creationId xmlns:a16="http://schemas.microsoft.com/office/drawing/2014/main" id="{8723A2C6-2DFD-B274-336E-EAC9A2104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69" y="1315279"/>
            <a:ext cx="8016461" cy="497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E8B872-0A3A-887C-E160-C3EAC77E0264}"/>
              </a:ext>
            </a:extLst>
          </p:cNvPr>
          <p:cNvSpPr txBox="1"/>
          <p:nvPr/>
        </p:nvSpPr>
        <p:spPr>
          <a:xfrm>
            <a:off x="1872353" y="182266"/>
            <a:ext cx="8447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Проблематика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Деформація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19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E8B872-0A3A-887C-E160-C3EAC77E0264}"/>
              </a:ext>
            </a:extLst>
          </p:cNvPr>
          <p:cNvSpPr txBox="1"/>
          <p:nvPr/>
        </p:nvSpPr>
        <p:spPr>
          <a:xfrm>
            <a:off x="1872353" y="182266"/>
            <a:ext cx="84472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Проблематика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Обмеження </a:t>
            </a:r>
            <a:r>
              <a:rPr lang="uk-UA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обʼєкту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Cats Hiding - Cat Behaviour Help &amp; Advice | Cats Protection">
            <a:extLst>
              <a:ext uri="{FF2B5EF4-FFF2-40B4-BE49-F238E27FC236}">
                <a16:creationId xmlns:a16="http://schemas.microsoft.com/office/drawing/2014/main" id="{553AFD26-F9CC-3EFE-92B0-DADF8E2CE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" y="1993392"/>
            <a:ext cx="6242302" cy="351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New kitten hiding? Here are 5 potential reasons | ManyPets">
            <a:extLst>
              <a:ext uri="{FF2B5EF4-FFF2-40B4-BE49-F238E27FC236}">
                <a16:creationId xmlns:a16="http://schemas.microsoft.com/office/drawing/2014/main" id="{1A656657-5998-9989-2E44-6B7AB08FA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026" y="1993391"/>
            <a:ext cx="5266943" cy="351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478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ilding Neural Network From Scratch For Digit Recognizer Using MNIST  Dataset | by Niranjan Shah | Medium">
            <a:extLst>
              <a:ext uri="{FF2B5EF4-FFF2-40B4-BE49-F238E27FC236}">
                <a16:creationId xmlns:a16="http://schemas.microsoft.com/office/drawing/2014/main" id="{B3FC6FA7-F772-D19F-A7AA-2E6DC6D15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98" y="1391575"/>
            <a:ext cx="8152197" cy="437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570A2F-DFDE-0DD0-4152-4D90D53D8629}"/>
              </a:ext>
            </a:extLst>
          </p:cNvPr>
          <p:cNvSpPr txBox="1"/>
          <p:nvPr/>
        </p:nvSpPr>
        <p:spPr>
          <a:xfrm>
            <a:off x="4910996" y="500687"/>
            <a:ext cx="2370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MNIST dataset</a:t>
            </a:r>
            <a:endParaRPr lang="en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D75169-BFA1-0E63-975D-B3A466242D2D}"/>
              </a:ext>
            </a:extLst>
          </p:cNvPr>
          <p:cNvSpPr txBox="1"/>
          <p:nvPr/>
        </p:nvSpPr>
        <p:spPr>
          <a:xfrm>
            <a:off x="8720667" y="2644170"/>
            <a:ext cx="3471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класів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цифри 0-9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Розмір картинки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x28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50т. Тренувальних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10т.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Тестувальних</a:t>
            </a:r>
            <a:endParaRPr lang="en-U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924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570A2F-DFDE-0DD0-4152-4D90D53D8629}"/>
              </a:ext>
            </a:extLst>
          </p:cNvPr>
          <p:cNvSpPr txBox="1"/>
          <p:nvPr/>
        </p:nvSpPr>
        <p:spPr>
          <a:xfrm>
            <a:off x="4648364" y="500687"/>
            <a:ext cx="289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CIFAR10 dataset</a:t>
            </a:r>
            <a:endParaRPr lang="en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D75169-BFA1-0E63-975D-B3A466242D2D}"/>
              </a:ext>
            </a:extLst>
          </p:cNvPr>
          <p:cNvSpPr txBox="1"/>
          <p:nvPr/>
        </p:nvSpPr>
        <p:spPr>
          <a:xfrm>
            <a:off x="8394783" y="1231641"/>
            <a:ext cx="3471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Розмір картинки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32x32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50т. Тренувальних 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(5т на клас)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10т.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Тестувальних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(1т на клас)</a:t>
            </a:r>
          </a:p>
        </p:txBody>
      </p:sp>
      <p:pic>
        <p:nvPicPr>
          <p:cNvPr id="20484" name="Picture 4" descr="Classification on CIFAR-10. Earlier we have discussed about Deep… | by The  AI Guy | Nerd For Tech | Medium">
            <a:extLst>
              <a:ext uri="{FF2B5EF4-FFF2-40B4-BE49-F238E27FC236}">
                <a16:creationId xmlns:a16="http://schemas.microsoft.com/office/drawing/2014/main" id="{40376A42-A426-FF32-FD04-CC0A7DE42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r="5081"/>
          <a:stretch/>
        </p:blipFill>
        <p:spPr bwMode="auto">
          <a:xfrm>
            <a:off x="3081867" y="1231641"/>
            <a:ext cx="5312916" cy="531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971AC9-867D-CBC8-AD29-B20DBFCF943A}"/>
              </a:ext>
            </a:extLst>
          </p:cNvPr>
          <p:cNvSpPr txBox="1"/>
          <p:nvPr/>
        </p:nvSpPr>
        <p:spPr>
          <a:xfrm>
            <a:off x="986448" y="1227149"/>
            <a:ext cx="209541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10 класів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Літак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автомобіль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птах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кіт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олень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пес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жаба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кінь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корабель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вантажівка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915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570A2F-DFDE-0DD0-4152-4D90D53D8629}"/>
              </a:ext>
            </a:extLst>
          </p:cNvPr>
          <p:cNvSpPr txBox="1"/>
          <p:nvPr/>
        </p:nvSpPr>
        <p:spPr>
          <a:xfrm>
            <a:off x="4648364" y="500687"/>
            <a:ext cx="289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CIFAR100 dataset</a:t>
            </a:r>
            <a:endParaRPr lang="en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D75169-BFA1-0E63-975D-B3A466242D2D}"/>
              </a:ext>
            </a:extLst>
          </p:cNvPr>
          <p:cNvSpPr txBox="1"/>
          <p:nvPr/>
        </p:nvSpPr>
        <p:spPr>
          <a:xfrm>
            <a:off x="8394783" y="1231641"/>
            <a:ext cx="3471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Розмір картинки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32x32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50т. Тренувальних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(500 на клас)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10т.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Тестувальних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(100 на клас)</a:t>
            </a:r>
          </a:p>
        </p:txBody>
      </p:sp>
      <p:pic>
        <p:nvPicPr>
          <p:cNvPr id="20484" name="Picture 4" descr="Classification on CIFAR-10. Earlier we have discussed about Deep… | by The  AI Guy | Nerd For Tech | Medium">
            <a:extLst>
              <a:ext uri="{FF2B5EF4-FFF2-40B4-BE49-F238E27FC236}">
                <a16:creationId xmlns:a16="http://schemas.microsoft.com/office/drawing/2014/main" id="{40376A42-A426-FF32-FD04-CC0A7DE42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r="5081"/>
          <a:stretch/>
        </p:blipFill>
        <p:spPr bwMode="auto">
          <a:xfrm>
            <a:off x="3081867" y="1231641"/>
            <a:ext cx="5312916" cy="531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971AC9-867D-CBC8-AD29-B20DBFCF943A}"/>
              </a:ext>
            </a:extLst>
          </p:cNvPr>
          <p:cNvSpPr txBox="1"/>
          <p:nvPr/>
        </p:nvSpPr>
        <p:spPr>
          <a:xfrm>
            <a:off x="524933" y="1256523"/>
            <a:ext cx="25569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суперкласів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по 5 класів на кожен</a:t>
            </a:r>
          </a:p>
        </p:txBody>
      </p:sp>
    </p:spTree>
    <p:extLst>
      <p:ext uri="{BB962C8B-B14F-4D97-AF65-F5344CB8AC3E}">
        <p14:creationId xmlns:p14="http://schemas.microsoft.com/office/powerpoint/2010/main" val="2066586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570A2F-DFDE-0DD0-4152-4D90D53D8629}"/>
              </a:ext>
            </a:extLst>
          </p:cNvPr>
          <p:cNvSpPr txBox="1"/>
          <p:nvPr/>
        </p:nvSpPr>
        <p:spPr>
          <a:xfrm>
            <a:off x="4648364" y="500687"/>
            <a:ext cx="289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ImageNet dataset</a:t>
            </a:r>
            <a:endParaRPr lang="en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D75169-BFA1-0E63-975D-B3A466242D2D}"/>
              </a:ext>
            </a:extLst>
          </p:cNvPr>
          <p:cNvSpPr txBox="1"/>
          <p:nvPr/>
        </p:nvSpPr>
        <p:spPr>
          <a:xfrm>
            <a:off x="8394783" y="1231641"/>
            <a:ext cx="36786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Розмір картинки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різний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1.3млн. тренувальних картинок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(1.3т. на клас)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50т.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валідаційних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картинок 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(50 на клас)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100т. тестових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(100 на клас)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971AC9-867D-CBC8-AD29-B20DBFCF943A}"/>
              </a:ext>
            </a:extLst>
          </p:cNvPr>
          <p:cNvSpPr txBox="1"/>
          <p:nvPr/>
        </p:nvSpPr>
        <p:spPr>
          <a:xfrm>
            <a:off x="524933" y="1256523"/>
            <a:ext cx="2556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класів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FEA7A8-36D2-0180-2C2E-B5B0319E7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400" y="1160679"/>
            <a:ext cx="5593116" cy="562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79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CE4963-F4CF-B094-51F6-0D3C7F2FA24B}"/>
              </a:ext>
            </a:extLst>
          </p:cNvPr>
          <p:cNvSpPr txBox="1"/>
          <p:nvPr/>
        </p:nvSpPr>
        <p:spPr>
          <a:xfrm>
            <a:off x="2478505" y="126154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Класифікація зображень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omestic cat">
            <a:extLst>
              <a:ext uri="{FF2B5EF4-FFF2-40B4-BE49-F238E27FC236}">
                <a16:creationId xmlns:a16="http://schemas.microsoft.com/office/drawing/2014/main" id="{664DC5EF-E03A-E065-007F-F90472776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8" y="1863754"/>
            <a:ext cx="3754094" cy="375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13CCCF3D-611E-0878-49EC-D0EFBE1260EE}"/>
              </a:ext>
            </a:extLst>
          </p:cNvPr>
          <p:cNvSpPr/>
          <p:nvPr/>
        </p:nvSpPr>
        <p:spPr>
          <a:xfrm>
            <a:off x="4966238" y="3511296"/>
            <a:ext cx="2261937" cy="6236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2" name="Picture 2" descr="Domestic cat">
            <a:extLst>
              <a:ext uri="{FF2B5EF4-FFF2-40B4-BE49-F238E27FC236}">
                <a16:creationId xmlns:a16="http://schemas.microsoft.com/office/drawing/2014/main" id="{DD70F49B-9959-2E10-72F3-0884F9620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590" y="947012"/>
            <a:ext cx="2858574" cy="285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omestic cat">
            <a:extLst>
              <a:ext uri="{FF2B5EF4-FFF2-40B4-BE49-F238E27FC236}">
                <a16:creationId xmlns:a16="http://schemas.microsoft.com/office/drawing/2014/main" id="{89455C40-C442-0E77-CCCD-1333F6665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590" y="3899030"/>
            <a:ext cx="2858574" cy="285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76B205-378C-6ED2-2B09-9EF5C6798193}"/>
              </a:ext>
            </a:extLst>
          </p:cNvPr>
          <p:cNvCxnSpPr>
            <a:cxnSpLocks/>
          </p:cNvCxnSpPr>
          <p:nvPr/>
        </p:nvCxnSpPr>
        <p:spPr>
          <a:xfrm flipH="1">
            <a:off x="8554915" y="1517645"/>
            <a:ext cx="82062" cy="2671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61D3EA-3D04-F3FA-FF62-21CA6E4729E9}"/>
              </a:ext>
            </a:extLst>
          </p:cNvPr>
          <p:cNvCxnSpPr>
            <a:cxnSpLocks/>
          </p:cNvCxnSpPr>
          <p:nvPr/>
        </p:nvCxnSpPr>
        <p:spPr>
          <a:xfrm>
            <a:off x="8554915" y="1784838"/>
            <a:ext cx="82062" cy="2989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AD43EE-8E99-8A52-BC65-29BF9E2D0528}"/>
              </a:ext>
            </a:extLst>
          </p:cNvPr>
          <p:cNvCxnSpPr>
            <a:cxnSpLocks/>
          </p:cNvCxnSpPr>
          <p:nvPr/>
        </p:nvCxnSpPr>
        <p:spPr>
          <a:xfrm flipH="1">
            <a:off x="8636977" y="1527899"/>
            <a:ext cx="1553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F067CF5-6202-83AB-62FA-D6FE53ECBE0D}"/>
              </a:ext>
            </a:extLst>
          </p:cNvPr>
          <p:cNvCxnSpPr>
            <a:cxnSpLocks/>
          </p:cNvCxnSpPr>
          <p:nvPr/>
        </p:nvCxnSpPr>
        <p:spPr>
          <a:xfrm>
            <a:off x="8798169" y="1527899"/>
            <a:ext cx="234183" cy="3083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C49324-4B2F-C2BA-2097-3ABBC2E5DFD1}"/>
              </a:ext>
            </a:extLst>
          </p:cNvPr>
          <p:cNvCxnSpPr>
            <a:cxnSpLocks/>
          </p:cNvCxnSpPr>
          <p:nvPr/>
        </p:nvCxnSpPr>
        <p:spPr>
          <a:xfrm flipH="1">
            <a:off x="9557238" y="1326999"/>
            <a:ext cx="168529" cy="3550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09C7FC-DAD8-3469-C89F-03FC7347C4CB}"/>
              </a:ext>
            </a:extLst>
          </p:cNvPr>
          <p:cNvCxnSpPr>
            <a:cxnSpLocks/>
          </p:cNvCxnSpPr>
          <p:nvPr/>
        </p:nvCxnSpPr>
        <p:spPr>
          <a:xfrm flipH="1">
            <a:off x="9725767" y="1326999"/>
            <a:ext cx="68864" cy="335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C2FB7E-992F-4C43-99A0-887C931F4E6C}"/>
              </a:ext>
            </a:extLst>
          </p:cNvPr>
          <p:cNvCxnSpPr>
            <a:cxnSpLocks/>
          </p:cNvCxnSpPr>
          <p:nvPr/>
        </p:nvCxnSpPr>
        <p:spPr>
          <a:xfrm>
            <a:off x="9794631" y="1343751"/>
            <a:ext cx="0" cy="338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759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570A2F-DFDE-0DD0-4152-4D90D53D8629}"/>
              </a:ext>
            </a:extLst>
          </p:cNvPr>
          <p:cNvSpPr txBox="1"/>
          <p:nvPr/>
        </p:nvSpPr>
        <p:spPr>
          <a:xfrm>
            <a:off x="3831247" y="348287"/>
            <a:ext cx="4529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Nearest Neighbor Classifier</a:t>
            </a:r>
            <a:endParaRPr lang="en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80BEC-83EB-BC77-4EDA-0267192F3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77" y="3039533"/>
            <a:ext cx="10768041" cy="3219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94E7FE-2E07-FDFD-3238-5C194AF1F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77" y="1308792"/>
            <a:ext cx="4686300" cy="1231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B4EFD2-FE93-0E53-36B1-2662C2DCD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350" y="1410392"/>
            <a:ext cx="43688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49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570A2F-DFDE-0DD0-4152-4D90D53D8629}"/>
              </a:ext>
            </a:extLst>
          </p:cNvPr>
          <p:cNvSpPr txBox="1"/>
          <p:nvPr/>
        </p:nvSpPr>
        <p:spPr>
          <a:xfrm>
            <a:off x="3831247" y="348287"/>
            <a:ext cx="4529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 - Nearest Neighbor Classifier</a:t>
            </a:r>
            <a:endParaRPr lang="en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369EA1-546E-A74A-05FA-C2F3413DD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52" y="1830008"/>
            <a:ext cx="4034314" cy="3639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83F166-15BD-6DE8-21B7-1E47FC4AF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804" y="1830008"/>
            <a:ext cx="6489977" cy="36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42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570A2F-DFDE-0DD0-4152-4D90D53D8629}"/>
              </a:ext>
            </a:extLst>
          </p:cNvPr>
          <p:cNvSpPr txBox="1"/>
          <p:nvPr/>
        </p:nvSpPr>
        <p:spPr>
          <a:xfrm>
            <a:off x="3831247" y="348287"/>
            <a:ext cx="4529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 - Nearest Neighbor Classifier</a:t>
            </a:r>
            <a:endParaRPr lang="en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28B9F-EECE-C5AC-5DB1-BF40BB4A9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967" y="1315665"/>
            <a:ext cx="9000066" cy="49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5A59AC2-69C0-0F25-FE22-777D9C7C6E89}"/>
              </a:ext>
            </a:extLst>
          </p:cNvPr>
          <p:cNvSpPr txBox="1"/>
          <p:nvPr/>
        </p:nvSpPr>
        <p:spPr>
          <a:xfrm>
            <a:off x="0" y="2705725"/>
            <a:ext cx="7234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Правила</a:t>
            </a:r>
          </a:p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курсу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DBFBFE-7BF2-BB10-1E18-3A33B1BBEB26}"/>
              </a:ext>
            </a:extLst>
          </p:cNvPr>
          <p:cNvGrpSpPr/>
          <p:nvPr/>
        </p:nvGrpSpPr>
        <p:grpSpPr>
          <a:xfrm>
            <a:off x="7234990" y="-28204"/>
            <a:ext cx="4957010" cy="6914408"/>
            <a:chOff x="7234990" y="-28204"/>
            <a:chExt cx="4957010" cy="691440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0CF175-2E38-2808-997C-1ED9D8212D84}"/>
                </a:ext>
              </a:extLst>
            </p:cNvPr>
            <p:cNvSpPr/>
            <p:nvPr/>
          </p:nvSpPr>
          <p:spPr>
            <a:xfrm>
              <a:off x="7234990" y="-28204"/>
              <a:ext cx="4957010" cy="69144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9AA9BC2-713E-5278-1199-8E44652004A9}"/>
                </a:ext>
              </a:extLst>
            </p:cNvPr>
            <p:cNvSpPr txBox="1"/>
            <p:nvPr/>
          </p:nvSpPr>
          <p:spPr>
            <a:xfrm>
              <a:off x="7464403" y="305068"/>
              <a:ext cx="4367174" cy="624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лабораторних робіт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Кожна лабораторна робота має бути представлена та захищена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плагіат бали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лабораторну роботу анулюються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Виконана лабораторна робота має бути надіслана на пошту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темою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”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Вступ у нейронні мережі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виконані лабораторні роботи, група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НАЗВА_ГРУПИ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В самому листі потрібно вказати своє </a:t>
              </a:r>
              <a:r>
                <a:rPr lang="uk-UA" sz="1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імʼя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 прізвище у форматі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“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Студент – ПРІЗВИЩЕ </a:t>
              </a:r>
              <a:r>
                <a:rPr lang="uk-UA" sz="1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ІМʼЯ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 додати файли та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або посилання на 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git (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залежно від умов вказаних в лабораторній роботі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Тільки після отримання лабораторної роботи на пошту, її можна буде захистити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кожну з лабораторних робіт будуть виставлятися бали, максимальна сума яких дорівнює 100 балів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en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8A37CD8-185C-7D5C-9130-8B271D1A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513" y="3592152"/>
            <a:ext cx="3127487" cy="31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0031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570A2F-DFDE-0DD0-4152-4D90D53D8629}"/>
              </a:ext>
            </a:extLst>
          </p:cNvPr>
          <p:cNvSpPr txBox="1"/>
          <p:nvPr/>
        </p:nvSpPr>
        <p:spPr>
          <a:xfrm>
            <a:off x="3831247" y="348287"/>
            <a:ext cx="4529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 - Nearest Neighbor Classifier</a:t>
            </a:r>
            <a:endParaRPr lang="en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D7EB5-ED4F-B1F3-4449-F4C6A7EE1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554" y="1571926"/>
            <a:ext cx="9482891" cy="44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89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xel art of a number&#10;&#10;Description automatically generated">
            <a:extLst>
              <a:ext uri="{FF2B5EF4-FFF2-40B4-BE49-F238E27FC236}">
                <a16:creationId xmlns:a16="http://schemas.microsoft.com/office/drawing/2014/main" id="{7A579D6A-CEE5-F805-9B60-309C907A9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495" y="2680567"/>
            <a:ext cx="1992878" cy="1998108"/>
          </a:xfrm>
          <a:prstGeom prst="rect">
            <a:avLst/>
          </a:prstGeom>
        </p:spPr>
      </p:pic>
      <p:pic>
        <p:nvPicPr>
          <p:cNvPr id="11" name="Picture 10" descr="A pixel art of a sword&#10;&#10;Description automatically generated">
            <a:extLst>
              <a:ext uri="{FF2B5EF4-FFF2-40B4-BE49-F238E27FC236}">
                <a16:creationId xmlns:a16="http://schemas.microsoft.com/office/drawing/2014/main" id="{48443352-AC51-D26C-3F39-5D87FF87A3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alphaModFix amt="66000"/>
          </a:blip>
          <a:stretch>
            <a:fillRect/>
          </a:stretch>
        </p:blipFill>
        <p:spPr>
          <a:xfrm>
            <a:off x="1576601" y="571556"/>
            <a:ext cx="2008625" cy="1998108"/>
          </a:xfrm>
          <a:prstGeom prst="rect">
            <a:avLst/>
          </a:prstGeom>
        </p:spPr>
      </p:pic>
      <p:pic>
        <p:nvPicPr>
          <p:cNvPr id="13" name="Picture 12" descr="A pixel art of a symbol&#10;&#10;Description automatically generated">
            <a:extLst>
              <a:ext uri="{FF2B5EF4-FFF2-40B4-BE49-F238E27FC236}">
                <a16:creationId xmlns:a16="http://schemas.microsoft.com/office/drawing/2014/main" id="{CC6D54AA-95DA-1F3F-06F4-0A951E402BE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74000"/>
          </a:blip>
          <a:stretch>
            <a:fillRect/>
          </a:stretch>
        </p:blipFill>
        <p:spPr>
          <a:xfrm>
            <a:off x="1576601" y="4751870"/>
            <a:ext cx="1998109" cy="19981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7F9F42-993E-D9CB-8898-D102241B0F6D}"/>
              </a:ext>
            </a:extLst>
          </p:cNvPr>
          <p:cNvSpPr txBox="1"/>
          <p:nvPr/>
        </p:nvSpPr>
        <p:spPr>
          <a:xfrm>
            <a:off x="1" y="165113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Як?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7494C7-3592-BC67-8E13-4BCD0B1450A6}"/>
              </a:ext>
            </a:extLst>
          </p:cNvPr>
          <p:cNvSpPr/>
          <p:nvPr/>
        </p:nvSpPr>
        <p:spPr>
          <a:xfrm>
            <a:off x="6945667" y="1"/>
            <a:ext cx="52463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FDADCB-A16C-1174-E5F7-3C954E253633}"/>
              </a:ext>
            </a:extLst>
          </p:cNvPr>
          <p:cNvSpPr txBox="1"/>
          <p:nvPr/>
        </p:nvSpPr>
        <p:spPr>
          <a:xfrm>
            <a:off x="7975352" y="2997445"/>
            <a:ext cx="31869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A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E27840EE-0C2C-322E-D0D8-6ACD2CA4D7E8}"/>
              </a:ext>
            </a:extLst>
          </p:cNvPr>
          <p:cNvSpPr/>
          <p:nvPr/>
        </p:nvSpPr>
        <p:spPr>
          <a:xfrm>
            <a:off x="4170278" y="3551443"/>
            <a:ext cx="2485017" cy="29314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01668267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00143 0.30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-0.00117 -0.298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0014E-4AA9-95BF-0F25-D40D6E0DC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924" y="2009195"/>
            <a:ext cx="3072151" cy="2839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462134-160E-4491-71B0-EAF010416CCF}"/>
              </a:ext>
            </a:extLst>
          </p:cNvPr>
          <p:cNvSpPr txBox="1"/>
          <p:nvPr/>
        </p:nvSpPr>
        <p:spPr>
          <a:xfrm>
            <a:off x="5886647" y="151571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28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5CB19-63FF-655A-608C-15966E4B9D0C}"/>
              </a:ext>
            </a:extLst>
          </p:cNvPr>
          <p:cNvSpPr txBox="1"/>
          <p:nvPr/>
        </p:nvSpPr>
        <p:spPr>
          <a:xfrm>
            <a:off x="3981742" y="32443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909857964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0014E-4AA9-95BF-0F25-D40D6E0DC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" y="993140"/>
            <a:ext cx="5083810" cy="469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08D8BF-8B56-ABB7-6EE0-DE89DA75C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111" y="1165860"/>
            <a:ext cx="6476469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737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A7C27FE-3E01-69E8-6004-0AA73A105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98" y="457477"/>
            <a:ext cx="5937045" cy="2371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4FEA4-1D5D-11F2-BC59-28A6312A3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86" y="698792"/>
            <a:ext cx="5937049" cy="2388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395F3D-8CA7-16DA-F086-85FDB1840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87" y="927260"/>
            <a:ext cx="5937049" cy="2388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32DCD4-06D4-6006-B841-EA63C6B5E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88" y="1166238"/>
            <a:ext cx="5937049" cy="2388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11B9F4-EDD8-14E2-6EE6-86B5776A5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82" y="1393992"/>
            <a:ext cx="5937049" cy="2388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984AFE-07F8-D39F-7EDA-D604F81D7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782" y="1632879"/>
            <a:ext cx="5937052" cy="2306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04BAF1-312B-A0B0-FF93-2D514074C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788" y="1849759"/>
            <a:ext cx="5937043" cy="2132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BE0DF5-13EF-7C45-25BA-16CB6C43D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" y="2046142"/>
            <a:ext cx="5937041" cy="2041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42731-588C-0493-2DFE-B412F5A774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272" y="2247586"/>
            <a:ext cx="5937046" cy="2032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B50B29-1DEB-BF40-B231-4F2ECDE015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298" y="2454542"/>
            <a:ext cx="5937039" cy="2474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5A10D5-B390-2D9D-66C1-CFF34443CE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782" y="2698986"/>
            <a:ext cx="5937051" cy="1953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BE4F31-C3B7-3775-E1EE-7FA27E4D05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782" y="2893184"/>
            <a:ext cx="5937046" cy="1962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9B54FF-6902-17A0-8389-94BEF51C52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" y="3081787"/>
            <a:ext cx="5937045" cy="2201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AB7DB0-FBE0-6D72-2469-5C66709DE6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0782" y="3294948"/>
            <a:ext cx="5937051" cy="2293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A2EB77-F18A-0335-F899-7ACB924B39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0782" y="3521366"/>
            <a:ext cx="5937051" cy="2300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AC21FEC-2177-4BFB-F873-5D6CC809A2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0788" y="3753585"/>
            <a:ext cx="5937034" cy="1947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8E2243-3180-0100-4F78-611AE36353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0811" y="3946130"/>
            <a:ext cx="5937056" cy="2117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A6E4AF1-B1A4-7D45-95A2-6D5C4C524ED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8" y="4153297"/>
            <a:ext cx="5937037" cy="2026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5C88DCA-3CF9-E292-15D1-A8D5ADB9F0C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0278" y="4350702"/>
            <a:ext cx="5937041" cy="2041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39C490A-6E02-CFFC-90D3-0E3947650A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0290" y="4546468"/>
            <a:ext cx="5937045" cy="2205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3E0A4B-35F6-B927-EBB1-CDA9D40C23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0298" y="4766677"/>
            <a:ext cx="5937043" cy="2289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285C58D-10F1-2836-15FF-230CE453DE6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4377" y="4993742"/>
            <a:ext cx="5937049" cy="2444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6FC442D-00A7-49D7-A9A7-89489B69BD3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9470" y="5232306"/>
            <a:ext cx="5937044" cy="1868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213207C-8DA3-6ED3-758B-3D47EAAA9A8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8962" y="5418688"/>
            <a:ext cx="5937046" cy="19622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4BF8A24-3BF1-6869-343F-4842334CD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8" y="5591379"/>
            <a:ext cx="5937045" cy="2371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3AA7A00-202E-9FF7-CBDD-25189A93E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" y="5814726"/>
            <a:ext cx="5937045" cy="23711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848545B-1831-FF26-85A3-8EB876E68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8" y="6049049"/>
            <a:ext cx="5937045" cy="23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62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50911 -0.06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56" y="-33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51419 -0.063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-31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0.51419 -0.053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-26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51419 -0.0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-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51588 -0.042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94" y="-215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51497 -0.031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-15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51159 -0.0141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-71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0.5125 -0.003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25" y="-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51419 0.006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34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51419 0.0164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0.51497 0.021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51666 0.0344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171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51328 0.0453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64" y="226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51758 0.0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2" y="25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1588 0.0527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94" y="26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1497 0.053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266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51666 0.0657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328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51419 0.076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381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51341 0.0884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64" y="442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51341 0.1002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64" y="50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5151 0.1087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55" y="544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51367 0.1187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77" y="592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51484 0.1400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699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51406 0.1423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710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51367 0.1509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77" y="754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0.51445 0.1655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6" y="826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51458 0.1668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D5C426-3D90-CA60-CB46-222BDBB20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84" y="729057"/>
            <a:ext cx="10298431" cy="5399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766533-EE9A-DE5A-37D6-3868E498778C}"/>
              </a:ext>
            </a:extLst>
          </p:cNvPr>
          <p:cNvSpPr txBox="1"/>
          <p:nvPr/>
        </p:nvSpPr>
        <p:spPr>
          <a:xfrm>
            <a:off x="6242247" y="17798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28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C6F62-98EA-FA5B-73E0-073F3CFACFF9}"/>
              </a:ext>
            </a:extLst>
          </p:cNvPr>
          <p:cNvSpPr txBox="1"/>
          <p:nvPr/>
        </p:nvSpPr>
        <p:spPr>
          <a:xfrm>
            <a:off x="528080" y="32443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707634270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755633-8D44-3DCC-1AEA-5D1DB678F3D6}"/>
              </a:ext>
            </a:extLst>
          </p:cNvPr>
          <p:cNvSpPr txBox="1"/>
          <p:nvPr/>
        </p:nvSpPr>
        <p:spPr>
          <a:xfrm>
            <a:off x="1213362" y="373299"/>
            <a:ext cx="5250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784 - Розмірність вектору на вхід нейронної мережі</a:t>
            </a:r>
            <a:endParaRPr lang="en-U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167167-34C9-6F45-A7B1-2CAB9137E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11" y="1197468"/>
            <a:ext cx="1588670" cy="1468419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9A4670CB-BA24-D281-1ED8-55D89D43BD1B}"/>
              </a:ext>
            </a:extLst>
          </p:cNvPr>
          <p:cNvSpPr/>
          <p:nvPr/>
        </p:nvSpPr>
        <p:spPr>
          <a:xfrm>
            <a:off x="2169607" y="1749684"/>
            <a:ext cx="1277211" cy="36933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480C8D-5958-8260-CF33-A61F6AD14A22}"/>
              </a:ext>
            </a:extLst>
          </p:cNvPr>
          <p:cNvGrpSpPr/>
          <p:nvPr/>
        </p:nvGrpSpPr>
        <p:grpSpPr>
          <a:xfrm>
            <a:off x="3927497" y="1004201"/>
            <a:ext cx="840082" cy="807898"/>
            <a:chOff x="7050634" y="1046227"/>
            <a:chExt cx="840082" cy="80789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21D4C91-BBBA-D807-865A-12426084D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r="49074" b="47014"/>
            <a:stretch/>
          </p:blipFill>
          <p:spPr>
            <a:xfrm>
              <a:off x="7050634" y="1046227"/>
              <a:ext cx="840082" cy="80789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E8E837-D9AF-23C4-089F-2263467D6C5C}"/>
                </a:ext>
              </a:extLst>
            </p:cNvPr>
            <p:cNvSpPr txBox="1"/>
            <p:nvPr/>
          </p:nvSpPr>
          <p:spPr>
            <a:xfrm>
              <a:off x="7192214" y="1188566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23</a:t>
              </a:r>
              <a:endParaRPr lang="en-UA" sz="28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CC4E33-3760-B03F-3F2D-1CB24ECF292F}"/>
              </a:ext>
            </a:extLst>
          </p:cNvPr>
          <p:cNvGrpSpPr/>
          <p:nvPr/>
        </p:nvGrpSpPr>
        <p:grpSpPr>
          <a:xfrm>
            <a:off x="4976360" y="1004201"/>
            <a:ext cx="840082" cy="807898"/>
            <a:chOff x="8099497" y="1046227"/>
            <a:chExt cx="840082" cy="8078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6BE90A-EAD3-AB25-2AA7-65A13E7EC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l="50000" r="-926" b="47014"/>
            <a:stretch/>
          </p:blipFill>
          <p:spPr>
            <a:xfrm>
              <a:off x="8099497" y="1046227"/>
              <a:ext cx="840082" cy="80789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308834-E205-BBF5-1265-4029D28E8ED4}"/>
                </a:ext>
              </a:extLst>
            </p:cNvPr>
            <p:cNvSpPr txBox="1"/>
            <p:nvPr/>
          </p:nvSpPr>
          <p:spPr>
            <a:xfrm>
              <a:off x="8153091" y="1188566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167</a:t>
              </a:r>
              <a:endParaRPr lang="en-UA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33DF93-98C9-E686-D4AB-5147E0F5F1EC}"/>
              </a:ext>
            </a:extLst>
          </p:cNvPr>
          <p:cNvGrpSpPr/>
          <p:nvPr/>
        </p:nvGrpSpPr>
        <p:grpSpPr>
          <a:xfrm>
            <a:off x="3924112" y="2016137"/>
            <a:ext cx="840082" cy="807898"/>
            <a:chOff x="7047249" y="2058163"/>
            <a:chExt cx="840082" cy="8078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2CEFD94-B443-A127-EBAA-A738BEE11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t="52985" r="49074" b="-5971"/>
            <a:stretch/>
          </p:blipFill>
          <p:spPr>
            <a:xfrm>
              <a:off x="7047249" y="2058163"/>
              <a:ext cx="840082" cy="80789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5FC184-5CD2-D775-D776-2082683844D1}"/>
                </a:ext>
              </a:extLst>
            </p:cNvPr>
            <p:cNvSpPr txBox="1"/>
            <p:nvPr/>
          </p:nvSpPr>
          <p:spPr>
            <a:xfrm>
              <a:off x="7192214" y="2200502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93</a:t>
              </a:r>
              <a:endParaRPr lang="en-UA" sz="28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914300-1E06-6D7E-08DC-B83840412A92}"/>
              </a:ext>
            </a:extLst>
          </p:cNvPr>
          <p:cNvGrpSpPr/>
          <p:nvPr/>
        </p:nvGrpSpPr>
        <p:grpSpPr>
          <a:xfrm>
            <a:off x="4976360" y="2016137"/>
            <a:ext cx="840082" cy="807898"/>
            <a:chOff x="8099497" y="2058163"/>
            <a:chExt cx="840082" cy="8078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094A8F-EC67-A344-C283-658F7AF20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l="50000" t="52985" r="-926" b="-5971"/>
            <a:stretch/>
          </p:blipFill>
          <p:spPr>
            <a:xfrm>
              <a:off x="8099497" y="2058163"/>
              <a:ext cx="840082" cy="80789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9F8C77-F4F4-6C53-C98B-DF3E4D82F330}"/>
                </a:ext>
              </a:extLst>
            </p:cNvPr>
            <p:cNvSpPr txBox="1"/>
            <p:nvPr/>
          </p:nvSpPr>
          <p:spPr>
            <a:xfrm>
              <a:off x="8244461" y="2200502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47</a:t>
              </a:r>
              <a:endParaRPr lang="en-UA" sz="2800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59A10A-E754-27F3-9C21-C4264014EB25}"/>
              </a:ext>
            </a:extLst>
          </p:cNvPr>
          <p:cNvGrpSpPr/>
          <p:nvPr/>
        </p:nvGrpSpPr>
        <p:grpSpPr>
          <a:xfrm>
            <a:off x="7712739" y="196303"/>
            <a:ext cx="840082" cy="807898"/>
            <a:chOff x="7050634" y="1046227"/>
            <a:chExt cx="840082" cy="80789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ED50B99-5E8A-0833-4AD4-779A856D4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r="49074" b="47014"/>
            <a:stretch/>
          </p:blipFill>
          <p:spPr>
            <a:xfrm>
              <a:off x="7050634" y="1046227"/>
              <a:ext cx="840082" cy="80789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7F9353-9710-09D9-2F80-F14365776A9C}"/>
                </a:ext>
              </a:extLst>
            </p:cNvPr>
            <p:cNvSpPr txBox="1"/>
            <p:nvPr/>
          </p:nvSpPr>
          <p:spPr>
            <a:xfrm>
              <a:off x="7192214" y="1188566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23</a:t>
              </a:r>
              <a:endParaRPr lang="en-UA" sz="28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5B11F12-A6E1-AC32-DB1F-50A6AB8051E5}"/>
              </a:ext>
            </a:extLst>
          </p:cNvPr>
          <p:cNvGrpSpPr/>
          <p:nvPr/>
        </p:nvGrpSpPr>
        <p:grpSpPr>
          <a:xfrm>
            <a:off x="7712739" y="1123781"/>
            <a:ext cx="840082" cy="807898"/>
            <a:chOff x="8099497" y="1046227"/>
            <a:chExt cx="840082" cy="80789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F2CBB03-F1CE-DC15-601D-2C3E23545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l="50000" r="-926" b="47014"/>
            <a:stretch/>
          </p:blipFill>
          <p:spPr>
            <a:xfrm>
              <a:off x="8099497" y="1046227"/>
              <a:ext cx="840082" cy="80789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A32351A-4EA3-9446-F2D6-CC2E2920AE65}"/>
                </a:ext>
              </a:extLst>
            </p:cNvPr>
            <p:cNvSpPr txBox="1"/>
            <p:nvPr/>
          </p:nvSpPr>
          <p:spPr>
            <a:xfrm>
              <a:off x="8153091" y="1188566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167</a:t>
              </a:r>
              <a:endParaRPr lang="en-UA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799F2F-82DB-BDEA-B176-8344AA821419}"/>
              </a:ext>
            </a:extLst>
          </p:cNvPr>
          <p:cNvGrpSpPr/>
          <p:nvPr/>
        </p:nvGrpSpPr>
        <p:grpSpPr>
          <a:xfrm>
            <a:off x="7709353" y="2882672"/>
            <a:ext cx="840082" cy="807898"/>
            <a:chOff x="7047249" y="2058163"/>
            <a:chExt cx="840082" cy="80789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2671A79-9203-3FBE-5100-C81C980A9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t="52985" r="49074" b="-5971"/>
            <a:stretch/>
          </p:blipFill>
          <p:spPr>
            <a:xfrm>
              <a:off x="7047249" y="2058163"/>
              <a:ext cx="840082" cy="80789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6FD04DE-1397-BC89-1FE9-6DB456602292}"/>
                </a:ext>
              </a:extLst>
            </p:cNvPr>
            <p:cNvSpPr txBox="1"/>
            <p:nvPr/>
          </p:nvSpPr>
          <p:spPr>
            <a:xfrm>
              <a:off x="7192214" y="2200502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93</a:t>
              </a:r>
              <a:endParaRPr lang="en-UA" sz="2800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0985A83-6098-9597-5C9A-76246BBA330D}"/>
              </a:ext>
            </a:extLst>
          </p:cNvPr>
          <p:cNvGrpSpPr/>
          <p:nvPr/>
        </p:nvGrpSpPr>
        <p:grpSpPr>
          <a:xfrm>
            <a:off x="7712739" y="2051259"/>
            <a:ext cx="840082" cy="807898"/>
            <a:chOff x="8099497" y="2058163"/>
            <a:chExt cx="840082" cy="80789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C23879F-E62C-93D5-B0F1-840EF652B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l="50000" t="52985" r="-926" b="-5971"/>
            <a:stretch/>
          </p:blipFill>
          <p:spPr>
            <a:xfrm>
              <a:off x="8099497" y="2058163"/>
              <a:ext cx="840082" cy="80789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8420F00-566E-0C2B-8A4F-47CA13C85EA0}"/>
                </a:ext>
              </a:extLst>
            </p:cNvPr>
            <p:cNvSpPr txBox="1"/>
            <p:nvPr/>
          </p:nvSpPr>
          <p:spPr>
            <a:xfrm>
              <a:off x="8244461" y="2200502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47</a:t>
              </a:r>
              <a:endParaRPr lang="en-UA" sz="28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1E63B4-35FD-439A-57D6-50E2AA686E93}"/>
              </a:ext>
            </a:extLst>
          </p:cNvPr>
          <p:cNvGrpSpPr/>
          <p:nvPr/>
        </p:nvGrpSpPr>
        <p:grpSpPr>
          <a:xfrm>
            <a:off x="9589535" y="196303"/>
            <a:ext cx="843711" cy="807898"/>
            <a:chOff x="7050634" y="1046227"/>
            <a:chExt cx="843711" cy="80789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B832567-6F45-27AB-BB22-A147624A5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r="49074" b="47014"/>
            <a:stretch/>
          </p:blipFill>
          <p:spPr>
            <a:xfrm>
              <a:off x="7050634" y="1046227"/>
              <a:ext cx="840082" cy="80789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AFB2E2-7A14-74B7-65EC-BF5C95316794}"/>
                </a:ext>
              </a:extLst>
            </p:cNvPr>
            <p:cNvSpPr txBox="1"/>
            <p:nvPr/>
          </p:nvSpPr>
          <p:spPr>
            <a:xfrm>
              <a:off x="7071684" y="1214442"/>
              <a:ext cx="822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0,09</a:t>
              </a:r>
              <a:endParaRPr lang="en-UA" sz="2800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E28BAA2-3FBC-9371-06B5-BF05075C972B}"/>
              </a:ext>
            </a:extLst>
          </p:cNvPr>
          <p:cNvGrpSpPr/>
          <p:nvPr/>
        </p:nvGrpSpPr>
        <p:grpSpPr>
          <a:xfrm>
            <a:off x="9589535" y="1123781"/>
            <a:ext cx="840082" cy="807898"/>
            <a:chOff x="8099497" y="1046227"/>
            <a:chExt cx="840082" cy="80789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1F24FF1-815F-778B-5DA0-82B4A6F0E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l="50000" r="-926" b="47014"/>
            <a:stretch/>
          </p:blipFill>
          <p:spPr>
            <a:xfrm>
              <a:off x="8099497" y="1046227"/>
              <a:ext cx="840082" cy="80789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407F31E-6329-526A-DE25-74BB466FA088}"/>
                </a:ext>
              </a:extLst>
            </p:cNvPr>
            <p:cNvSpPr txBox="1"/>
            <p:nvPr/>
          </p:nvSpPr>
          <p:spPr>
            <a:xfrm>
              <a:off x="8104820" y="1188566"/>
              <a:ext cx="822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0,65</a:t>
              </a:r>
              <a:endParaRPr lang="en-UA" sz="280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86C6CA-7B77-C4BF-A1C8-E6AD8267DB29}"/>
              </a:ext>
            </a:extLst>
          </p:cNvPr>
          <p:cNvGrpSpPr/>
          <p:nvPr/>
        </p:nvGrpSpPr>
        <p:grpSpPr>
          <a:xfrm>
            <a:off x="9586149" y="2882672"/>
            <a:ext cx="840082" cy="807898"/>
            <a:chOff x="7047249" y="2058163"/>
            <a:chExt cx="840082" cy="80789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AD1400F-C5C7-94BA-1260-D66E635D6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t="52985" r="49074" b="-5971"/>
            <a:stretch/>
          </p:blipFill>
          <p:spPr>
            <a:xfrm>
              <a:off x="7047249" y="2058163"/>
              <a:ext cx="840082" cy="80789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D7E18A7-35B0-07B2-DB03-C7DEFE83E605}"/>
                </a:ext>
              </a:extLst>
            </p:cNvPr>
            <p:cNvSpPr txBox="1"/>
            <p:nvPr/>
          </p:nvSpPr>
          <p:spPr>
            <a:xfrm>
              <a:off x="7052712" y="2169939"/>
              <a:ext cx="822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0,36</a:t>
              </a:r>
              <a:endParaRPr lang="en-UA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2808EFB-070A-9B2A-7D72-D7A93FEC3F48}"/>
              </a:ext>
            </a:extLst>
          </p:cNvPr>
          <p:cNvGrpSpPr/>
          <p:nvPr/>
        </p:nvGrpSpPr>
        <p:grpSpPr>
          <a:xfrm>
            <a:off x="9589535" y="2051259"/>
            <a:ext cx="843711" cy="807898"/>
            <a:chOff x="8099497" y="2058163"/>
            <a:chExt cx="843711" cy="80789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ABC1311-874F-BC0F-8EDB-9DD3C7333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l="50000" t="52985" r="-926" b="-5971"/>
            <a:stretch/>
          </p:blipFill>
          <p:spPr>
            <a:xfrm>
              <a:off x="8099497" y="2058163"/>
              <a:ext cx="840082" cy="80789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A126856-A60C-0D8A-6BBF-289585B363F5}"/>
                </a:ext>
              </a:extLst>
            </p:cNvPr>
            <p:cNvSpPr txBox="1"/>
            <p:nvPr/>
          </p:nvSpPr>
          <p:spPr>
            <a:xfrm>
              <a:off x="8120547" y="2182114"/>
              <a:ext cx="822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0,18</a:t>
              </a:r>
              <a:endParaRPr lang="en-UA" sz="2800" dirty="0"/>
            </a:p>
          </p:txBody>
        </p:sp>
      </p:grpSp>
      <p:sp>
        <p:nvSpPr>
          <p:cNvPr id="53" name="Right Arrow 52">
            <a:extLst>
              <a:ext uri="{FF2B5EF4-FFF2-40B4-BE49-F238E27FC236}">
                <a16:creationId xmlns:a16="http://schemas.microsoft.com/office/drawing/2014/main" id="{4527B719-CF57-95A7-88FE-64156E44BB28}"/>
              </a:ext>
            </a:extLst>
          </p:cNvPr>
          <p:cNvSpPr/>
          <p:nvPr/>
        </p:nvSpPr>
        <p:spPr>
          <a:xfrm>
            <a:off x="8728978" y="1789340"/>
            <a:ext cx="656617" cy="30839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9CAD2AE6-A7E1-BA92-01CF-3AD4E2A375EC}"/>
              </a:ext>
            </a:extLst>
          </p:cNvPr>
          <p:cNvSpPr/>
          <p:nvPr/>
        </p:nvSpPr>
        <p:spPr>
          <a:xfrm>
            <a:off x="6099998" y="1747013"/>
            <a:ext cx="1277211" cy="36933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30344501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CE3B01C-831C-BDEA-2B52-08D11AE0D2F6}"/>
              </a:ext>
            </a:extLst>
          </p:cNvPr>
          <p:cNvGrpSpPr/>
          <p:nvPr/>
        </p:nvGrpSpPr>
        <p:grpSpPr>
          <a:xfrm>
            <a:off x="5098639" y="1988173"/>
            <a:ext cx="843711" cy="807898"/>
            <a:chOff x="7050634" y="1046227"/>
            <a:chExt cx="843711" cy="8078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6C9E2B9-E52A-DC1C-60A6-FF8355E20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r="49074" b="47014"/>
            <a:stretch/>
          </p:blipFill>
          <p:spPr>
            <a:xfrm>
              <a:off x="7050634" y="1046227"/>
              <a:ext cx="840082" cy="80789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1D6EDF-A075-99AE-8E31-6333E11FD6D8}"/>
                </a:ext>
              </a:extLst>
            </p:cNvPr>
            <p:cNvSpPr txBox="1"/>
            <p:nvPr/>
          </p:nvSpPr>
          <p:spPr>
            <a:xfrm>
              <a:off x="7071684" y="1214442"/>
              <a:ext cx="822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0,09</a:t>
              </a:r>
              <a:endParaRPr lang="en-UA" sz="28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A553BF-0B37-AFB1-E190-24AF8ED557CB}"/>
              </a:ext>
            </a:extLst>
          </p:cNvPr>
          <p:cNvGrpSpPr/>
          <p:nvPr/>
        </p:nvGrpSpPr>
        <p:grpSpPr>
          <a:xfrm>
            <a:off x="5098639" y="2915651"/>
            <a:ext cx="840082" cy="807898"/>
            <a:chOff x="8099497" y="1046227"/>
            <a:chExt cx="840082" cy="80789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BD1C52-0BFE-2AF5-FD03-2AF2A3781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l="50000" r="-926" b="47014"/>
            <a:stretch/>
          </p:blipFill>
          <p:spPr>
            <a:xfrm>
              <a:off x="8099497" y="1046227"/>
              <a:ext cx="840082" cy="80789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357D63-ABB2-2B90-18CB-6DAEF0C0726E}"/>
                </a:ext>
              </a:extLst>
            </p:cNvPr>
            <p:cNvSpPr txBox="1"/>
            <p:nvPr/>
          </p:nvSpPr>
          <p:spPr>
            <a:xfrm>
              <a:off x="8104820" y="1188566"/>
              <a:ext cx="822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0,65</a:t>
              </a:r>
              <a:endParaRPr lang="en-UA" sz="28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C7D9F79-10EE-172A-3889-34BFBDDF3280}"/>
              </a:ext>
            </a:extLst>
          </p:cNvPr>
          <p:cNvGrpSpPr/>
          <p:nvPr/>
        </p:nvGrpSpPr>
        <p:grpSpPr>
          <a:xfrm>
            <a:off x="5095253" y="4674542"/>
            <a:ext cx="840082" cy="807898"/>
            <a:chOff x="7047249" y="2058163"/>
            <a:chExt cx="840082" cy="80789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2CDCFCB-447B-4FF6-4D21-BBDED8C904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t="52985" r="49074" b="-5971"/>
            <a:stretch/>
          </p:blipFill>
          <p:spPr>
            <a:xfrm>
              <a:off x="7047249" y="2058163"/>
              <a:ext cx="840082" cy="80789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1E72205-704B-108A-0CF4-18F17A8F95D2}"/>
                </a:ext>
              </a:extLst>
            </p:cNvPr>
            <p:cNvSpPr txBox="1"/>
            <p:nvPr/>
          </p:nvSpPr>
          <p:spPr>
            <a:xfrm>
              <a:off x="7052712" y="2169939"/>
              <a:ext cx="822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0,36</a:t>
              </a:r>
              <a:endParaRPr lang="en-UA" sz="28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632D66B-C584-99D3-E356-2719D63E10A9}"/>
              </a:ext>
            </a:extLst>
          </p:cNvPr>
          <p:cNvGrpSpPr/>
          <p:nvPr/>
        </p:nvGrpSpPr>
        <p:grpSpPr>
          <a:xfrm>
            <a:off x="5098639" y="3843129"/>
            <a:ext cx="843711" cy="807898"/>
            <a:chOff x="8099497" y="2058163"/>
            <a:chExt cx="843711" cy="80789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6B9FDB-9104-0D64-0995-37C16B212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l="50000" t="52985" r="-926" b="-5971"/>
            <a:stretch/>
          </p:blipFill>
          <p:spPr>
            <a:xfrm>
              <a:off x="8099497" y="2058163"/>
              <a:ext cx="840082" cy="80789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684259-7FC8-15B7-DFC0-1190EC07C512}"/>
                </a:ext>
              </a:extLst>
            </p:cNvPr>
            <p:cNvSpPr txBox="1"/>
            <p:nvPr/>
          </p:nvSpPr>
          <p:spPr>
            <a:xfrm>
              <a:off x="8120547" y="2182114"/>
              <a:ext cx="822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0,18</a:t>
              </a:r>
              <a:endParaRPr lang="en-UA" sz="2800" dirty="0"/>
            </a:p>
          </p:txBody>
        </p:sp>
      </p:grp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E2632463-0111-B541-DE16-B4792C56A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31633"/>
              </p:ext>
            </p:extLst>
          </p:nvPr>
        </p:nvGraphicFramePr>
        <p:xfrm>
          <a:off x="262256" y="2017698"/>
          <a:ext cx="4339076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4769">
                  <a:extLst>
                    <a:ext uri="{9D8B030D-6E8A-4147-A177-3AD203B41FA5}">
                      <a16:colId xmlns:a16="http://schemas.microsoft.com/office/drawing/2014/main" val="2114779585"/>
                    </a:ext>
                  </a:extLst>
                </a:gridCol>
                <a:gridCol w="1084769">
                  <a:extLst>
                    <a:ext uri="{9D8B030D-6E8A-4147-A177-3AD203B41FA5}">
                      <a16:colId xmlns:a16="http://schemas.microsoft.com/office/drawing/2014/main" val="2607818336"/>
                    </a:ext>
                  </a:extLst>
                </a:gridCol>
                <a:gridCol w="1084769">
                  <a:extLst>
                    <a:ext uri="{9D8B030D-6E8A-4147-A177-3AD203B41FA5}">
                      <a16:colId xmlns:a16="http://schemas.microsoft.com/office/drawing/2014/main" val="1088020970"/>
                    </a:ext>
                  </a:extLst>
                </a:gridCol>
                <a:gridCol w="1084769">
                  <a:extLst>
                    <a:ext uri="{9D8B030D-6E8A-4147-A177-3AD203B41FA5}">
                      <a16:colId xmlns:a16="http://schemas.microsoft.com/office/drawing/2014/main" val="1648289968"/>
                    </a:ext>
                  </a:extLst>
                </a:gridCol>
              </a:tblGrid>
              <a:tr h="348518">
                <a:tc>
                  <a:txBody>
                    <a:bodyPr/>
                    <a:lstStyle/>
                    <a:p>
                      <a:r>
                        <a:rPr lang="uk-UA" dirty="0"/>
                        <a:t>2</a:t>
                      </a:r>
                      <a:endParaRPr lang="en-UA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</a:t>
                      </a:r>
                      <a:endParaRPr lang="en-UA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4</a:t>
                      </a:r>
                      <a:endParaRPr lang="en-UA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5</a:t>
                      </a:r>
                      <a:endParaRPr lang="en-UA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10827"/>
                  </a:ext>
                </a:extLst>
              </a:tr>
              <a:tr h="348518">
                <a:tc>
                  <a:txBody>
                    <a:bodyPr/>
                    <a:lstStyle/>
                    <a:p>
                      <a:r>
                        <a:rPr lang="uk-UA" dirty="0"/>
                        <a:t>4</a:t>
                      </a:r>
                      <a:endParaRPr lang="en-U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6</a:t>
                      </a:r>
                      <a:endParaRPr lang="en-U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2</a:t>
                      </a:r>
                      <a:endParaRPr lang="en-U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3</a:t>
                      </a:r>
                      <a:endParaRPr lang="en-U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085678"/>
                  </a:ext>
                </a:extLst>
              </a:tr>
              <a:tr h="348518">
                <a:tc>
                  <a:txBody>
                    <a:bodyPr/>
                    <a:lstStyle/>
                    <a:p>
                      <a:r>
                        <a:rPr lang="uk-UA" dirty="0"/>
                        <a:t>3</a:t>
                      </a:r>
                      <a:endParaRPr lang="en-UA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2</a:t>
                      </a:r>
                      <a:endParaRPr lang="en-UA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</a:t>
                      </a:r>
                      <a:endParaRPr lang="en-UA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3</a:t>
                      </a:r>
                      <a:endParaRPr lang="en-UA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616106"/>
                  </a:ext>
                </a:extLst>
              </a:tr>
              <a:tr h="348518">
                <a:tc>
                  <a:txBody>
                    <a:bodyPr/>
                    <a:lstStyle/>
                    <a:p>
                      <a:r>
                        <a:rPr lang="uk-UA" dirty="0"/>
                        <a:t>4</a:t>
                      </a:r>
                      <a:endParaRPr lang="en-UA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2</a:t>
                      </a:r>
                      <a:endParaRPr lang="en-UA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3</a:t>
                      </a:r>
                      <a:endParaRPr lang="en-UA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4</a:t>
                      </a:r>
                      <a:endParaRPr lang="en-UA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28280"/>
                  </a:ext>
                </a:extLst>
              </a:tr>
              <a:tr h="348518">
                <a:tc>
                  <a:txBody>
                    <a:bodyPr/>
                    <a:lstStyle/>
                    <a:p>
                      <a:r>
                        <a:rPr lang="uk-UA" dirty="0"/>
                        <a:t>3</a:t>
                      </a:r>
                      <a:endParaRPr lang="en-UA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7</a:t>
                      </a:r>
                      <a:endParaRPr lang="en-UA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8</a:t>
                      </a:r>
                      <a:endParaRPr lang="en-UA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</a:t>
                      </a:r>
                      <a:endParaRPr lang="en-UA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874612"/>
                  </a:ext>
                </a:extLst>
              </a:tr>
              <a:tr h="348518">
                <a:tc>
                  <a:txBody>
                    <a:bodyPr/>
                    <a:lstStyle/>
                    <a:p>
                      <a:r>
                        <a:rPr lang="uk-UA" dirty="0"/>
                        <a:t>4</a:t>
                      </a:r>
                      <a:endParaRPr lang="en-UA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6</a:t>
                      </a:r>
                      <a:endParaRPr lang="en-UA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2</a:t>
                      </a:r>
                      <a:endParaRPr lang="en-UA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3</a:t>
                      </a:r>
                      <a:endParaRPr lang="en-UA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95275"/>
                  </a:ext>
                </a:extLst>
              </a:tr>
              <a:tr h="348518">
                <a:tc>
                  <a:txBody>
                    <a:bodyPr/>
                    <a:lstStyle/>
                    <a:p>
                      <a:r>
                        <a:rPr lang="uk-UA" dirty="0"/>
                        <a:t>3</a:t>
                      </a:r>
                      <a:endParaRPr lang="en-UA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2</a:t>
                      </a:r>
                      <a:endParaRPr lang="en-UA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</a:t>
                      </a:r>
                      <a:endParaRPr lang="en-UA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3</a:t>
                      </a:r>
                      <a:endParaRPr lang="en-UA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518637"/>
                  </a:ext>
                </a:extLst>
              </a:tr>
              <a:tr h="348518">
                <a:tc>
                  <a:txBody>
                    <a:bodyPr/>
                    <a:lstStyle/>
                    <a:p>
                      <a:r>
                        <a:rPr lang="uk-UA" dirty="0"/>
                        <a:t>3</a:t>
                      </a:r>
                      <a:endParaRPr lang="en-UA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2</a:t>
                      </a:r>
                      <a:endParaRPr lang="en-UA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</a:t>
                      </a:r>
                      <a:endParaRPr lang="en-UA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3</a:t>
                      </a:r>
                      <a:endParaRPr lang="en-UA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210976"/>
                  </a:ext>
                </a:extLst>
              </a:tr>
              <a:tr h="348518">
                <a:tc>
                  <a:txBody>
                    <a:bodyPr/>
                    <a:lstStyle/>
                    <a:p>
                      <a:r>
                        <a:rPr lang="uk-UA" dirty="0"/>
                        <a:t>4</a:t>
                      </a:r>
                      <a:endParaRPr lang="en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2</a:t>
                      </a:r>
                      <a:endParaRPr lang="en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3</a:t>
                      </a:r>
                      <a:endParaRPr lang="en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4</a:t>
                      </a:r>
                      <a:endParaRPr lang="en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973129"/>
                  </a:ext>
                </a:extLst>
              </a:tr>
              <a:tr h="348518">
                <a:tc>
                  <a:txBody>
                    <a:bodyPr/>
                    <a:lstStyle/>
                    <a:p>
                      <a:r>
                        <a:rPr lang="en-UA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592135"/>
                  </a:ext>
                </a:extLst>
              </a:tr>
            </a:tbl>
          </a:graphicData>
        </a:graphic>
      </p:graphicFrame>
      <p:grpSp>
        <p:nvGrpSpPr>
          <p:cNvPr id="55" name="Group 54">
            <a:extLst>
              <a:ext uri="{FF2B5EF4-FFF2-40B4-BE49-F238E27FC236}">
                <a16:creationId xmlns:a16="http://schemas.microsoft.com/office/drawing/2014/main" id="{C52E0E7A-2877-E8EE-5D51-FBB012E1534D}"/>
              </a:ext>
            </a:extLst>
          </p:cNvPr>
          <p:cNvGrpSpPr/>
          <p:nvPr/>
        </p:nvGrpSpPr>
        <p:grpSpPr>
          <a:xfrm>
            <a:off x="8718953" y="742631"/>
            <a:ext cx="848964" cy="807898"/>
            <a:chOff x="7050634" y="1046227"/>
            <a:chExt cx="848964" cy="80789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9A42DCF-0C9B-7F4A-00C0-4F099D6CC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r="49074" b="47014"/>
            <a:stretch/>
          </p:blipFill>
          <p:spPr>
            <a:xfrm>
              <a:off x="7050634" y="1046227"/>
              <a:ext cx="840082" cy="80789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A8E5BE0-2A9C-BAE0-CC47-9AB041F0DF68}"/>
                </a:ext>
              </a:extLst>
            </p:cNvPr>
            <p:cNvSpPr txBox="1"/>
            <p:nvPr/>
          </p:nvSpPr>
          <p:spPr>
            <a:xfrm>
              <a:off x="7076937" y="1198199"/>
              <a:ext cx="822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0,09</a:t>
              </a:r>
              <a:endParaRPr lang="en-UA" sz="2800" dirty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7239F62-D223-99C4-CE8E-CC6E17E97E12}"/>
              </a:ext>
            </a:extLst>
          </p:cNvPr>
          <p:cNvGrpSpPr/>
          <p:nvPr/>
        </p:nvGrpSpPr>
        <p:grpSpPr>
          <a:xfrm>
            <a:off x="9621512" y="742631"/>
            <a:ext cx="876255" cy="807898"/>
            <a:chOff x="8099497" y="1046227"/>
            <a:chExt cx="876255" cy="80789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F95EE2F-72C5-2839-E04C-404F9F462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l="50000" r="-926" b="47014"/>
            <a:stretch/>
          </p:blipFill>
          <p:spPr>
            <a:xfrm>
              <a:off x="8099497" y="1046227"/>
              <a:ext cx="840082" cy="807898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4C707D7-CB31-A0F6-7EFC-81501796C7B4}"/>
                </a:ext>
              </a:extLst>
            </p:cNvPr>
            <p:cNvSpPr txBox="1"/>
            <p:nvPr/>
          </p:nvSpPr>
          <p:spPr>
            <a:xfrm>
              <a:off x="8153091" y="1188566"/>
              <a:ext cx="822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0,65</a:t>
              </a:r>
              <a:endParaRPr lang="en-UA" sz="2800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F7522A9-DE9F-BAF7-1D92-3236C69238BE}"/>
              </a:ext>
            </a:extLst>
          </p:cNvPr>
          <p:cNvGrpSpPr/>
          <p:nvPr/>
        </p:nvGrpSpPr>
        <p:grpSpPr>
          <a:xfrm>
            <a:off x="8715568" y="1608263"/>
            <a:ext cx="873013" cy="807898"/>
            <a:chOff x="7047249" y="2058163"/>
            <a:chExt cx="873013" cy="80789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59720685-575D-7873-3EF9-5E99207F5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t="52985" r="49074" b="-5971"/>
            <a:stretch/>
          </p:blipFill>
          <p:spPr>
            <a:xfrm>
              <a:off x="7047249" y="2058163"/>
              <a:ext cx="840082" cy="807898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A99962E-5A2D-BD85-CC65-B1475909E1AB}"/>
                </a:ext>
              </a:extLst>
            </p:cNvPr>
            <p:cNvSpPr txBox="1"/>
            <p:nvPr/>
          </p:nvSpPr>
          <p:spPr>
            <a:xfrm>
              <a:off x="7097601" y="2176463"/>
              <a:ext cx="822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0,18</a:t>
              </a:r>
              <a:endParaRPr lang="en-UA" sz="2800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7F7C509-3671-61A8-713E-714E564A738C}"/>
              </a:ext>
            </a:extLst>
          </p:cNvPr>
          <p:cNvGrpSpPr/>
          <p:nvPr/>
        </p:nvGrpSpPr>
        <p:grpSpPr>
          <a:xfrm>
            <a:off x="9621512" y="1608263"/>
            <a:ext cx="840082" cy="807898"/>
            <a:chOff x="8099497" y="2058163"/>
            <a:chExt cx="840082" cy="807898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542C3141-74B6-AE12-9A96-849AC2CB7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5000"/>
            </a:blip>
            <a:srcRect l="50000" t="52985" r="-926" b="-5971"/>
            <a:stretch/>
          </p:blipFill>
          <p:spPr>
            <a:xfrm>
              <a:off x="8099497" y="2058163"/>
              <a:ext cx="840082" cy="807898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39E36C2-5716-7610-41F1-635C0AD03A0E}"/>
                </a:ext>
              </a:extLst>
            </p:cNvPr>
            <p:cNvSpPr txBox="1"/>
            <p:nvPr/>
          </p:nvSpPr>
          <p:spPr>
            <a:xfrm>
              <a:off x="8099497" y="2200502"/>
              <a:ext cx="822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/>
                <a:t>0,36</a:t>
              </a:r>
              <a:endParaRPr lang="en-UA" sz="2800" dirty="0"/>
            </a:p>
          </p:txBody>
        </p:sp>
      </p:grp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4B1D9965-D26F-1D8C-2113-6BF0F67DA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750205"/>
              </p:ext>
            </p:extLst>
          </p:nvPr>
        </p:nvGraphicFramePr>
        <p:xfrm>
          <a:off x="7406673" y="3278763"/>
          <a:ext cx="947618" cy="769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408">
                  <a:extLst>
                    <a:ext uri="{9D8B030D-6E8A-4147-A177-3AD203B41FA5}">
                      <a16:colId xmlns:a16="http://schemas.microsoft.com/office/drawing/2014/main" val="1797477864"/>
                    </a:ext>
                  </a:extLst>
                </a:gridCol>
                <a:gridCol w="479210">
                  <a:extLst>
                    <a:ext uri="{9D8B030D-6E8A-4147-A177-3AD203B41FA5}">
                      <a16:colId xmlns:a16="http://schemas.microsoft.com/office/drawing/2014/main" val="2686147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uk-UA" dirty="0"/>
                        <a:t>2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835817"/>
                  </a:ext>
                </a:extLst>
              </a:tr>
              <a:tr h="403949">
                <a:tc>
                  <a:txBody>
                    <a:bodyPr/>
                    <a:lstStyle/>
                    <a:p>
                      <a:r>
                        <a:rPr lang="uk-UA" dirty="0"/>
                        <a:t>4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5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394732"/>
                  </a:ext>
                </a:extLst>
              </a:tr>
            </a:tbl>
          </a:graphicData>
        </a:graphic>
      </p:graphicFrame>
      <p:sp>
        <p:nvSpPr>
          <p:cNvPr id="80" name="Arc 79">
            <a:extLst>
              <a:ext uri="{FF2B5EF4-FFF2-40B4-BE49-F238E27FC236}">
                <a16:creationId xmlns:a16="http://schemas.microsoft.com/office/drawing/2014/main" id="{043CA258-7B4B-D84F-2D88-34F087601B23}"/>
              </a:ext>
            </a:extLst>
          </p:cNvPr>
          <p:cNvSpPr/>
          <p:nvPr/>
        </p:nvSpPr>
        <p:spPr>
          <a:xfrm rot="19357197">
            <a:off x="115505" y="1189285"/>
            <a:ext cx="5769227" cy="5472573"/>
          </a:xfrm>
          <a:prstGeom prst="arc">
            <a:avLst>
              <a:gd name="adj1" fmla="val 15588971"/>
              <a:gd name="adj2" fmla="val 198906"/>
            </a:avLst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81" name="Arc 80">
            <a:extLst>
              <a:ext uri="{FF2B5EF4-FFF2-40B4-BE49-F238E27FC236}">
                <a16:creationId xmlns:a16="http://schemas.microsoft.com/office/drawing/2014/main" id="{7DE87E6E-FEA6-8070-26E2-F8E0CC15C13D}"/>
              </a:ext>
            </a:extLst>
          </p:cNvPr>
          <p:cNvSpPr/>
          <p:nvPr/>
        </p:nvSpPr>
        <p:spPr>
          <a:xfrm rot="20322361">
            <a:off x="187660" y="1869353"/>
            <a:ext cx="5311444" cy="4285820"/>
          </a:xfrm>
          <a:prstGeom prst="arc">
            <a:avLst>
              <a:gd name="adj1" fmla="val 15588971"/>
              <a:gd name="adj2" fmla="val 198906"/>
            </a:avLst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82" name="Arc 81">
            <a:extLst>
              <a:ext uri="{FF2B5EF4-FFF2-40B4-BE49-F238E27FC236}">
                <a16:creationId xmlns:a16="http://schemas.microsoft.com/office/drawing/2014/main" id="{B4CCA21A-60F3-4E54-5DEC-A4E3674793A8}"/>
              </a:ext>
            </a:extLst>
          </p:cNvPr>
          <p:cNvSpPr/>
          <p:nvPr/>
        </p:nvSpPr>
        <p:spPr>
          <a:xfrm rot="20322361">
            <a:off x="2711911" y="1733282"/>
            <a:ext cx="2724989" cy="5821795"/>
          </a:xfrm>
          <a:prstGeom prst="arc">
            <a:avLst>
              <a:gd name="adj1" fmla="val 15826868"/>
              <a:gd name="adj2" fmla="val 198906"/>
            </a:avLst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83" name="Arc 82">
            <a:extLst>
              <a:ext uri="{FF2B5EF4-FFF2-40B4-BE49-F238E27FC236}">
                <a16:creationId xmlns:a16="http://schemas.microsoft.com/office/drawing/2014/main" id="{FDBE6C6A-FB0F-873D-03B3-481BD4893747}"/>
              </a:ext>
            </a:extLst>
          </p:cNvPr>
          <p:cNvSpPr/>
          <p:nvPr/>
        </p:nvSpPr>
        <p:spPr>
          <a:xfrm rot="21112094">
            <a:off x="3200607" y="2270496"/>
            <a:ext cx="2027232" cy="5821795"/>
          </a:xfrm>
          <a:prstGeom prst="arc">
            <a:avLst>
              <a:gd name="adj1" fmla="val 16143482"/>
              <a:gd name="adj2" fmla="val 151621"/>
            </a:avLst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6F9E2D8-254A-9D0B-F612-FD70ADBBF8F5}"/>
              </a:ext>
            </a:extLst>
          </p:cNvPr>
          <p:cNvCxnSpPr/>
          <p:nvPr/>
        </p:nvCxnSpPr>
        <p:spPr>
          <a:xfrm flipH="1">
            <a:off x="7620000" y="1408190"/>
            <a:ext cx="1310640" cy="1870573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BC975C5-AEAC-C208-5E21-2DFB37B2BE33}"/>
              </a:ext>
            </a:extLst>
          </p:cNvPr>
          <p:cNvCxnSpPr>
            <a:cxnSpLocks/>
          </p:cNvCxnSpPr>
          <p:nvPr/>
        </p:nvCxnSpPr>
        <p:spPr>
          <a:xfrm flipH="1">
            <a:off x="8353651" y="1408190"/>
            <a:ext cx="1443913" cy="1943257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5C71D33-8D77-9C36-7309-6897F622656F}"/>
              </a:ext>
            </a:extLst>
          </p:cNvPr>
          <p:cNvCxnSpPr>
            <a:cxnSpLocks/>
          </p:cNvCxnSpPr>
          <p:nvPr/>
        </p:nvCxnSpPr>
        <p:spPr>
          <a:xfrm flipH="1">
            <a:off x="7640040" y="1875834"/>
            <a:ext cx="1443913" cy="1943257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E703120-29C9-5981-74A2-27DF529BF1C0}"/>
              </a:ext>
            </a:extLst>
          </p:cNvPr>
          <p:cNvCxnSpPr>
            <a:cxnSpLocks/>
          </p:cNvCxnSpPr>
          <p:nvPr/>
        </p:nvCxnSpPr>
        <p:spPr>
          <a:xfrm flipH="1">
            <a:off x="8217394" y="2060677"/>
            <a:ext cx="1661148" cy="1813990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039D3F51-27A9-D3CB-E375-FBB50710C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068978"/>
              </p:ext>
            </p:extLst>
          </p:nvPr>
        </p:nvGraphicFramePr>
        <p:xfrm>
          <a:off x="8974331" y="3275332"/>
          <a:ext cx="947618" cy="769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408">
                  <a:extLst>
                    <a:ext uri="{9D8B030D-6E8A-4147-A177-3AD203B41FA5}">
                      <a16:colId xmlns:a16="http://schemas.microsoft.com/office/drawing/2014/main" val="1797477864"/>
                    </a:ext>
                  </a:extLst>
                </a:gridCol>
                <a:gridCol w="479210">
                  <a:extLst>
                    <a:ext uri="{9D8B030D-6E8A-4147-A177-3AD203B41FA5}">
                      <a16:colId xmlns:a16="http://schemas.microsoft.com/office/drawing/2014/main" val="2686147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835817"/>
                  </a:ext>
                </a:extLst>
              </a:tr>
              <a:tr h="40394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394732"/>
                  </a:ext>
                </a:extLst>
              </a:tr>
            </a:tbl>
          </a:graphicData>
        </a:graphic>
      </p:graphicFrame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9A600EB1-216F-1D0D-6F6B-E1A1FAAF6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436402"/>
              </p:ext>
            </p:extLst>
          </p:nvPr>
        </p:nvGraphicFramePr>
        <p:xfrm>
          <a:off x="10497767" y="3275331"/>
          <a:ext cx="947618" cy="769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408">
                  <a:extLst>
                    <a:ext uri="{9D8B030D-6E8A-4147-A177-3AD203B41FA5}">
                      <a16:colId xmlns:a16="http://schemas.microsoft.com/office/drawing/2014/main" val="1797477864"/>
                    </a:ext>
                  </a:extLst>
                </a:gridCol>
                <a:gridCol w="479210">
                  <a:extLst>
                    <a:ext uri="{9D8B030D-6E8A-4147-A177-3AD203B41FA5}">
                      <a16:colId xmlns:a16="http://schemas.microsoft.com/office/drawing/2014/main" val="2686147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835817"/>
                  </a:ext>
                </a:extLst>
              </a:tr>
              <a:tr h="40394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394732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1EC1A100-FE28-3F6E-6E85-BFB4B4CEE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53286"/>
              </p:ext>
            </p:extLst>
          </p:nvPr>
        </p:nvGraphicFramePr>
        <p:xfrm>
          <a:off x="7406033" y="4401463"/>
          <a:ext cx="947618" cy="769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408">
                  <a:extLst>
                    <a:ext uri="{9D8B030D-6E8A-4147-A177-3AD203B41FA5}">
                      <a16:colId xmlns:a16="http://schemas.microsoft.com/office/drawing/2014/main" val="1797477864"/>
                    </a:ext>
                  </a:extLst>
                </a:gridCol>
                <a:gridCol w="479210">
                  <a:extLst>
                    <a:ext uri="{9D8B030D-6E8A-4147-A177-3AD203B41FA5}">
                      <a16:colId xmlns:a16="http://schemas.microsoft.com/office/drawing/2014/main" val="2686147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835817"/>
                  </a:ext>
                </a:extLst>
              </a:tr>
              <a:tr h="40394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394732"/>
                  </a:ext>
                </a:extLst>
              </a:tr>
            </a:tbl>
          </a:graphicData>
        </a:graphic>
      </p:graphicFrame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9FFE3CBC-7ACD-5C14-19D3-73B745ABA5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694455"/>
              </p:ext>
            </p:extLst>
          </p:nvPr>
        </p:nvGraphicFramePr>
        <p:xfrm>
          <a:off x="8974331" y="4401463"/>
          <a:ext cx="947618" cy="769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408">
                  <a:extLst>
                    <a:ext uri="{9D8B030D-6E8A-4147-A177-3AD203B41FA5}">
                      <a16:colId xmlns:a16="http://schemas.microsoft.com/office/drawing/2014/main" val="1797477864"/>
                    </a:ext>
                  </a:extLst>
                </a:gridCol>
                <a:gridCol w="479210">
                  <a:extLst>
                    <a:ext uri="{9D8B030D-6E8A-4147-A177-3AD203B41FA5}">
                      <a16:colId xmlns:a16="http://schemas.microsoft.com/office/drawing/2014/main" val="2686147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835817"/>
                  </a:ext>
                </a:extLst>
              </a:tr>
              <a:tr h="403949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394732"/>
                  </a:ext>
                </a:extLst>
              </a:tr>
            </a:tbl>
          </a:graphicData>
        </a:graphic>
      </p:graphicFrame>
      <p:graphicFrame>
        <p:nvGraphicFramePr>
          <p:cNvPr id="95" name="Table 94">
            <a:extLst>
              <a:ext uri="{FF2B5EF4-FFF2-40B4-BE49-F238E27FC236}">
                <a16:creationId xmlns:a16="http://schemas.microsoft.com/office/drawing/2014/main" id="{206C482B-0A55-7DE7-1871-14EFB8FC2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03641"/>
              </p:ext>
            </p:extLst>
          </p:nvPr>
        </p:nvGraphicFramePr>
        <p:xfrm>
          <a:off x="10497767" y="4401463"/>
          <a:ext cx="947618" cy="769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408">
                  <a:extLst>
                    <a:ext uri="{9D8B030D-6E8A-4147-A177-3AD203B41FA5}">
                      <a16:colId xmlns:a16="http://schemas.microsoft.com/office/drawing/2014/main" val="1797477864"/>
                    </a:ext>
                  </a:extLst>
                </a:gridCol>
                <a:gridCol w="479210">
                  <a:extLst>
                    <a:ext uri="{9D8B030D-6E8A-4147-A177-3AD203B41FA5}">
                      <a16:colId xmlns:a16="http://schemas.microsoft.com/office/drawing/2014/main" val="2686147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835817"/>
                  </a:ext>
                </a:extLst>
              </a:tr>
              <a:tr h="40394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394732"/>
                  </a:ext>
                </a:extLst>
              </a:tr>
            </a:tbl>
          </a:graphicData>
        </a:graphic>
      </p:graphicFrame>
      <p:graphicFrame>
        <p:nvGraphicFramePr>
          <p:cNvPr id="96" name="Table 95">
            <a:extLst>
              <a:ext uri="{FF2B5EF4-FFF2-40B4-BE49-F238E27FC236}">
                <a16:creationId xmlns:a16="http://schemas.microsoft.com/office/drawing/2014/main" id="{ABC37FD9-87F6-04BF-7349-A3CEB5101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240506"/>
              </p:ext>
            </p:extLst>
          </p:nvPr>
        </p:nvGraphicFramePr>
        <p:xfrm>
          <a:off x="7423525" y="5524163"/>
          <a:ext cx="947618" cy="769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408">
                  <a:extLst>
                    <a:ext uri="{9D8B030D-6E8A-4147-A177-3AD203B41FA5}">
                      <a16:colId xmlns:a16="http://schemas.microsoft.com/office/drawing/2014/main" val="1797477864"/>
                    </a:ext>
                  </a:extLst>
                </a:gridCol>
                <a:gridCol w="479210">
                  <a:extLst>
                    <a:ext uri="{9D8B030D-6E8A-4147-A177-3AD203B41FA5}">
                      <a16:colId xmlns:a16="http://schemas.microsoft.com/office/drawing/2014/main" val="2686147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835817"/>
                  </a:ext>
                </a:extLst>
              </a:tr>
              <a:tr h="40394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394732"/>
                  </a:ext>
                </a:extLst>
              </a:tr>
            </a:tbl>
          </a:graphicData>
        </a:graphic>
      </p:graphicFrame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F2725E16-68BA-F5FB-AC13-B13617E40B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223798"/>
              </p:ext>
            </p:extLst>
          </p:nvPr>
        </p:nvGraphicFramePr>
        <p:xfrm>
          <a:off x="8974331" y="5502824"/>
          <a:ext cx="947618" cy="769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408">
                  <a:extLst>
                    <a:ext uri="{9D8B030D-6E8A-4147-A177-3AD203B41FA5}">
                      <a16:colId xmlns:a16="http://schemas.microsoft.com/office/drawing/2014/main" val="1797477864"/>
                    </a:ext>
                  </a:extLst>
                </a:gridCol>
                <a:gridCol w="479210">
                  <a:extLst>
                    <a:ext uri="{9D8B030D-6E8A-4147-A177-3AD203B41FA5}">
                      <a16:colId xmlns:a16="http://schemas.microsoft.com/office/drawing/2014/main" val="2686147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835817"/>
                  </a:ext>
                </a:extLst>
              </a:tr>
              <a:tr h="40394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394732"/>
                  </a:ext>
                </a:extLst>
              </a:tr>
            </a:tbl>
          </a:graphicData>
        </a:graphic>
      </p:graphicFrame>
      <p:graphicFrame>
        <p:nvGraphicFramePr>
          <p:cNvPr id="98" name="Table 97">
            <a:extLst>
              <a:ext uri="{FF2B5EF4-FFF2-40B4-BE49-F238E27FC236}">
                <a16:creationId xmlns:a16="http://schemas.microsoft.com/office/drawing/2014/main" id="{C1E57617-2A14-1BE0-C7AE-12E3CFA6E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085203"/>
              </p:ext>
            </p:extLst>
          </p:nvPr>
        </p:nvGraphicFramePr>
        <p:xfrm>
          <a:off x="10488137" y="5524163"/>
          <a:ext cx="947618" cy="769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408">
                  <a:extLst>
                    <a:ext uri="{9D8B030D-6E8A-4147-A177-3AD203B41FA5}">
                      <a16:colId xmlns:a16="http://schemas.microsoft.com/office/drawing/2014/main" val="1797477864"/>
                    </a:ext>
                  </a:extLst>
                </a:gridCol>
                <a:gridCol w="479210">
                  <a:extLst>
                    <a:ext uri="{9D8B030D-6E8A-4147-A177-3AD203B41FA5}">
                      <a16:colId xmlns:a16="http://schemas.microsoft.com/office/drawing/2014/main" val="2686147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835817"/>
                  </a:ext>
                </a:extLst>
              </a:tr>
              <a:tr h="40394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394732"/>
                  </a:ext>
                </a:extLst>
              </a:tr>
            </a:tbl>
          </a:graphicData>
        </a:graphic>
      </p:graphicFrame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33D18FAB-593F-84E7-3CF8-29D78839E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416909"/>
              </p:ext>
            </p:extLst>
          </p:nvPr>
        </p:nvGraphicFramePr>
        <p:xfrm>
          <a:off x="6038054" y="5524163"/>
          <a:ext cx="947618" cy="769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408">
                  <a:extLst>
                    <a:ext uri="{9D8B030D-6E8A-4147-A177-3AD203B41FA5}">
                      <a16:colId xmlns:a16="http://schemas.microsoft.com/office/drawing/2014/main" val="1797477864"/>
                    </a:ext>
                  </a:extLst>
                </a:gridCol>
                <a:gridCol w="479210">
                  <a:extLst>
                    <a:ext uri="{9D8B030D-6E8A-4147-A177-3AD203B41FA5}">
                      <a16:colId xmlns:a16="http://schemas.microsoft.com/office/drawing/2014/main" val="2686147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835817"/>
                  </a:ext>
                </a:extLst>
              </a:tr>
              <a:tr h="40394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394732"/>
                  </a:ext>
                </a:extLst>
              </a:tr>
            </a:tbl>
          </a:graphicData>
        </a:graphic>
      </p:graphicFrame>
      <p:sp>
        <p:nvSpPr>
          <p:cNvPr id="100" name="TextBox 99">
            <a:extLst>
              <a:ext uri="{FF2B5EF4-FFF2-40B4-BE49-F238E27FC236}">
                <a16:creationId xmlns:a16="http://schemas.microsoft.com/office/drawing/2014/main" id="{A2CAC58E-8DFB-8F53-E803-978447266FF3}"/>
              </a:ext>
            </a:extLst>
          </p:cNvPr>
          <p:cNvSpPr txBox="1"/>
          <p:nvPr/>
        </p:nvSpPr>
        <p:spPr>
          <a:xfrm>
            <a:off x="2356224" y="55796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W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07AC3DF-5F27-6303-BC49-02D82DB13609}"/>
              </a:ext>
            </a:extLst>
          </p:cNvPr>
          <p:cNvSpPr txBox="1"/>
          <p:nvPr/>
        </p:nvSpPr>
        <p:spPr>
          <a:xfrm>
            <a:off x="5378573" y="53394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X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9403835-B99A-1216-F3E9-9F3B87EEE2EA}"/>
              </a:ext>
            </a:extLst>
          </p:cNvPr>
          <p:cNvSpPr txBox="1"/>
          <p:nvPr/>
        </p:nvSpPr>
        <p:spPr>
          <a:xfrm>
            <a:off x="11451140" y="259834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4029033615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0014E-4AA9-95BF-0F25-D40D6E0DC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1" y="1079500"/>
            <a:ext cx="5083810" cy="469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D6467D-B957-D8E0-31CC-D2EC46885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677" y="1100518"/>
            <a:ext cx="4996083" cy="467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57682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eras - clarification on train, test and val and how to use/implement it -  Data Science Stack Exchange">
            <a:extLst>
              <a:ext uri="{FF2B5EF4-FFF2-40B4-BE49-F238E27FC236}">
                <a16:creationId xmlns:a16="http://schemas.microsoft.com/office/drawing/2014/main" id="{63B36FA8-65D2-937E-3F0E-502D2D326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63"/>
            <a:ext cx="12192000" cy="65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818700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59AC2-69C0-0F25-FE22-777D9C7C6E89}"/>
              </a:ext>
            </a:extLst>
          </p:cNvPr>
          <p:cNvSpPr txBox="1"/>
          <p:nvPr/>
        </p:nvSpPr>
        <p:spPr>
          <a:xfrm>
            <a:off x="330197" y="2230439"/>
            <a:ext cx="5315980" cy="24183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5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Нейронні мережі для роботи із зображеннями</a:t>
            </a:r>
            <a:endParaRPr lang="en-US" sz="5400" b="1" kern="12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5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6892" y="1852902"/>
            <a:ext cx="1716356" cy="570346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5" name="Graphic 212">
            <a:extLst>
              <a:ext uri="{FF2B5EF4-FFF2-40B4-BE49-F238E27FC236}">
                <a16:creationId xmlns:a16="http://schemas.microsoft.com/office/drawing/2014/main" id="{F778F7C6-A4AB-4CBC-8CC6-19DF9EE96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7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5725" y="3995696"/>
            <a:ext cx="1998298" cy="1998316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E513768-4AE8-63F2-1BAF-6C20F3F0DADE}"/>
              </a:ext>
            </a:extLst>
          </p:cNvPr>
          <p:cNvSpPr/>
          <p:nvPr/>
        </p:nvSpPr>
        <p:spPr>
          <a:xfrm>
            <a:off x="5953298" y="1044529"/>
            <a:ext cx="4982766" cy="4982766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2" name="Picture 1" descr="A white lines with circles and arrows&#10;&#10;Description automatically generated">
            <a:extLst>
              <a:ext uri="{FF2B5EF4-FFF2-40B4-BE49-F238E27FC236}">
                <a16:creationId xmlns:a16="http://schemas.microsoft.com/office/drawing/2014/main" id="{B015B72B-E99B-61C9-D002-FA99A5480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073" y="1686712"/>
            <a:ext cx="3698400" cy="3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79222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86880A-4EF6-832C-B8BA-5F89CA9A2B2C}"/>
              </a:ext>
            </a:extLst>
          </p:cNvPr>
          <p:cNvSpPr txBox="1"/>
          <p:nvPr/>
        </p:nvSpPr>
        <p:spPr>
          <a:xfrm>
            <a:off x="2478505" y="316319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Регуляризація</a:t>
            </a:r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Dropout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Dropout In (Deep) Machine Learning By Amar Budhiraja Medium, 56% OFF">
            <a:extLst>
              <a:ext uri="{FF2B5EF4-FFF2-40B4-BE49-F238E27FC236}">
                <a16:creationId xmlns:a16="http://schemas.microsoft.com/office/drawing/2014/main" id="{64AC23B5-6593-FD4B-BA93-A9101114A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540" y="1722120"/>
            <a:ext cx="3937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14109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86880A-4EF6-832C-B8BA-5F89CA9A2B2C}"/>
              </a:ext>
            </a:extLst>
          </p:cNvPr>
          <p:cNvSpPr txBox="1"/>
          <p:nvPr/>
        </p:nvSpPr>
        <p:spPr>
          <a:xfrm>
            <a:off x="2478505" y="575399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Sigmoid VS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Softmax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D9D446-8AA2-F050-D066-7B39195D1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54" y="1344840"/>
            <a:ext cx="4649323" cy="3567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E65DE2-112A-7665-5DA7-149A108B3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920" y="1344840"/>
            <a:ext cx="4718050" cy="3567508"/>
          </a:xfrm>
          <a:prstGeom prst="rect">
            <a:avLst/>
          </a:prstGeom>
        </p:spPr>
      </p:pic>
      <p:pic>
        <p:nvPicPr>
          <p:cNvPr id="28674" name="Picture 2" descr="softmax | Apple Developer Documentation">
            <a:extLst>
              <a:ext uri="{FF2B5EF4-FFF2-40B4-BE49-F238E27FC236}">
                <a16:creationId xmlns:a16="http://schemas.microsoft.com/office/drawing/2014/main" id="{8BE1D054-F2A6-4A0C-780F-C1559B90A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55485"/>
            <a:ext cx="3423920" cy="146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9B931E-5908-DABD-B09C-7003A72B0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200" y="5084890"/>
            <a:ext cx="3664799" cy="173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58488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86880A-4EF6-832C-B8BA-5F89CA9A2B2C}"/>
              </a:ext>
            </a:extLst>
          </p:cNvPr>
          <p:cNvSpPr txBox="1"/>
          <p:nvPr/>
        </p:nvSpPr>
        <p:spPr>
          <a:xfrm>
            <a:off x="2478505" y="575399"/>
            <a:ext cx="7234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Sparse categorical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crossentropy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BE0C81-C4F3-D87E-4EFF-0E2268908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480" y="3774450"/>
            <a:ext cx="4662678" cy="1002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5E274E-12BB-80AE-44DE-8C4A4D4C9198}"/>
              </a:ext>
            </a:extLst>
          </p:cNvPr>
          <p:cNvSpPr txBox="1"/>
          <p:nvPr/>
        </p:nvSpPr>
        <p:spPr>
          <a:xfrm rot="10800000" flipV="1">
            <a:off x="8899071" y="2181747"/>
            <a:ext cx="2642860" cy="410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використовується функція логарифма, оскільки вона допомагає сильніше штрафувати модель, коли прогнозована ймовірність значно відрізняється від справжньої. Застосовуючи логарифм, функція втрат крос-ентропії посилює помилки прогнозів, які далекі від істинної мітки</a:t>
            </a:r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1963953726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A710A7F-5ADD-8F92-22B1-A25069A00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1841"/>
            <a:ext cx="5190359" cy="51903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0D3F74-5759-A263-0ED6-52CBD1597DA5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CD4362C-301D-93AF-9C6A-FF4B5BBC469A}"/>
              </a:ext>
            </a:extLst>
          </p:cNvPr>
          <p:cNvSpPr txBox="1"/>
          <p:nvPr/>
        </p:nvSpPr>
        <p:spPr>
          <a:xfrm>
            <a:off x="298577" y="2705725"/>
            <a:ext cx="5498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за увагу!</a:t>
            </a:r>
          </a:p>
          <a:p>
            <a:pPr algn="ctr"/>
            <a:r>
              <a:rPr lang="uk-U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Питання?</a:t>
            </a:r>
            <a:endParaRPr lang="en-UA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315525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CE4963-F4CF-B094-51F6-0D3C7F2FA24B}"/>
              </a:ext>
            </a:extLst>
          </p:cNvPr>
          <p:cNvSpPr txBox="1"/>
          <p:nvPr/>
        </p:nvSpPr>
        <p:spPr>
          <a:xfrm>
            <a:off x="2478505" y="126154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Класифікація зображень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omestic cat">
            <a:extLst>
              <a:ext uri="{FF2B5EF4-FFF2-40B4-BE49-F238E27FC236}">
                <a16:creationId xmlns:a16="http://schemas.microsoft.com/office/drawing/2014/main" id="{664DC5EF-E03A-E065-007F-F90472776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08" y="1384834"/>
            <a:ext cx="4088329" cy="408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38A3FD-D680-4309-4D37-17FED07239B1}"/>
              </a:ext>
            </a:extLst>
          </p:cNvPr>
          <p:cNvSpPr txBox="1"/>
          <p:nvPr/>
        </p:nvSpPr>
        <p:spPr>
          <a:xfrm>
            <a:off x="8756837" y="2644169"/>
            <a:ext cx="1913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Кіт</a:t>
            </a:r>
          </a:p>
          <a:p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Собака</a:t>
            </a:r>
          </a:p>
          <a:p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Риба</a:t>
            </a:r>
          </a:p>
          <a:p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Черепаха</a:t>
            </a:r>
            <a:endParaRPr lang="en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13CCCF3D-611E-0878-49EC-D0EFBE1260EE}"/>
              </a:ext>
            </a:extLst>
          </p:cNvPr>
          <p:cNvSpPr/>
          <p:nvPr/>
        </p:nvSpPr>
        <p:spPr>
          <a:xfrm>
            <a:off x="5845668" y="3117195"/>
            <a:ext cx="2261937" cy="6236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042144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CE4963-F4CF-B094-51F6-0D3C7F2FA24B}"/>
              </a:ext>
            </a:extLst>
          </p:cNvPr>
          <p:cNvSpPr txBox="1"/>
          <p:nvPr/>
        </p:nvSpPr>
        <p:spPr>
          <a:xfrm>
            <a:off x="2478505" y="126154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Класифікація зображень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omestic cat">
            <a:extLst>
              <a:ext uri="{FF2B5EF4-FFF2-40B4-BE49-F238E27FC236}">
                <a16:creationId xmlns:a16="http://schemas.microsoft.com/office/drawing/2014/main" id="{664DC5EF-E03A-E065-007F-F90472776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951" y="2678499"/>
            <a:ext cx="1962925" cy="196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omestic cat">
            <a:extLst>
              <a:ext uri="{FF2B5EF4-FFF2-40B4-BE49-F238E27FC236}">
                <a16:creationId xmlns:a16="http://schemas.microsoft.com/office/drawing/2014/main" id="{70BE426D-45ED-C255-D908-5B70C1E3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11" y="2705063"/>
            <a:ext cx="1962925" cy="196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omestic cat">
            <a:extLst>
              <a:ext uri="{FF2B5EF4-FFF2-40B4-BE49-F238E27FC236}">
                <a16:creationId xmlns:a16="http://schemas.microsoft.com/office/drawing/2014/main" id="{91A59003-619C-11F6-AAD8-3C935953E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467" y="2705063"/>
            <a:ext cx="1962925" cy="196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mestic cat">
            <a:extLst>
              <a:ext uri="{FF2B5EF4-FFF2-40B4-BE49-F238E27FC236}">
                <a16:creationId xmlns:a16="http://schemas.microsoft.com/office/drawing/2014/main" id="{CD84A874-BD73-DB5B-1F74-3F2DEF351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323" y="2705063"/>
            <a:ext cx="1962925" cy="196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38579CDC-F92E-13BF-7256-15609CB817EE}"/>
              </a:ext>
            </a:extLst>
          </p:cNvPr>
          <p:cNvSpPr/>
          <p:nvPr/>
        </p:nvSpPr>
        <p:spPr>
          <a:xfrm>
            <a:off x="3531574" y="3374722"/>
            <a:ext cx="989939" cy="6236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8A707-46AB-C169-C554-C3EC6188CA90}"/>
              </a:ext>
            </a:extLst>
          </p:cNvPr>
          <p:cNvSpPr txBox="1"/>
          <p:nvPr/>
        </p:nvSpPr>
        <p:spPr>
          <a:xfrm>
            <a:off x="9675798" y="182913"/>
            <a:ext cx="2516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Зображення – сітка чисел </a:t>
            </a:r>
            <a:r>
              <a:rPr lang="en-US" dirty="0"/>
              <a:t>[0 - 255]</a:t>
            </a:r>
            <a:endParaRPr lang="en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CDB1C7-1CCD-5544-E773-641988E4C4B8}"/>
              </a:ext>
            </a:extLst>
          </p:cNvPr>
          <p:cNvSpPr txBox="1"/>
          <p:nvPr/>
        </p:nvSpPr>
        <p:spPr>
          <a:xfrm>
            <a:off x="1101495" y="2276894"/>
            <a:ext cx="251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512</a:t>
            </a:r>
            <a:endParaRPr lang="en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937BCF-4859-4A2D-2431-CD8979C860FC}"/>
              </a:ext>
            </a:extLst>
          </p:cNvPr>
          <p:cNvSpPr txBox="1"/>
          <p:nvPr/>
        </p:nvSpPr>
        <p:spPr>
          <a:xfrm rot="16200000">
            <a:off x="-246837" y="3501859"/>
            <a:ext cx="251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512</a:t>
            </a:r>
            <a:endParaRPr lang="en-U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7118EB-8934-32B9-FE5E-E1D26C9FB55F}"/>
              </a:ext>
            </a:extLst>
          </p:cNvPr>
          <p:cNvSpPr txBox="1"/>
          <p:nvPr/>
        </p:nvSpPr>
        <p:spPr>
          <a:xfrm>
            <a:off x="2718587" y="2889058"/>
            <a:ext cx="251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RGB</a:t>
            </a:r>
            <a:endParaRPr lang="en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F93EE-9359-A51F-6F37-CA7274422A3F}"/>
              </a:ext>
            </a:extLst>
          </p:cNvPr>
          <p:cNvSpPr txBox="1"/>
          <p:nvPr/>
        </p:nvSpPr>
        <p:spPr>
          <a:xfrm>
            <a:off x="4600785" y="5044846"/>
            <a:ext cx="2990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Наприклад</a:t>
            </a:r>
            <a:r>
              <a:rPr lang="en-US" dirty="0"/>
              <a:t>:</a:t>
            </a:r>
            <a:r>
              <a:rPr lang="uk-UA" dirty="0"/>
              <a:t> </a:t>
            </a:r>
            <a:r>
              <a:rPr lang="en-US" dirty="0"/>
              <a:t>512 x 512 x 3</a:t>
            </a:r>
            <a:r>
              <a:rPr lang="uk-UA" dirty="0"/>
              <a:t> 786432</a:t>
            </a:r>
            <a:endParaRPr lang="en-UA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95BBEC-0494-D81B-2EF0-765EEBBBC2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87687" y="1528271"/>
            <a:ext cx="762771" cy="596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DFBC75B-0B3F-FD50-DAF9-E938E575B3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19543" y="1528272"/>
            <a:ext cx="762771" cy="5962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1DDD57-BA68-D913-1953-E466FDDDD0D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51399" y="1528271"/>
            <a:ext cx="762771" cy="59625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BA80D6-0B81-7309-02A7-5F385B6B1962}"/>
              </a:ext>
            </a:extLst>
          </p:cNvPr>
          <p:cNvCxnSpPr/>
          <p:nvPr/>
        </p:nvCxnSpPr>
        <p:spPr>
          <a:xfrm flipH="1">
            <a:off x="5081176" y="2124522"/>
            <a:ext cx="206511" cy="13290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380F1A8-2563-2055-23DE-511B901CE1F6}"/>
              </a:ext>
            </a:extLst>
          </p:cNvPr>
          <p:cNvCxnSpPr>
            <a:cxnSpLocks/>
          </p:cNvCxnSpPr>
          <p:nvPr/>
        </p:nvCxnSpPr>
        <p:spPr>
          <a:xfrm flipH="1">
            <a:off x="5280279" y="2108749"/>
            <a:ext cx="770179" cy="15075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27AE905-F54E-7A2E-E669-D8C942122CC5}"/>
              </a:ext>
            </a:extLst>
          </p:cNvPr>
          <p:cNvCxnSpPr>
            <a:cxnSpLocks/>
          </p:cNvCxnSpPr>
          <p:nvPr/>
        </p:nvCxnSpPr>
        <p:spPr>
          <a:xfrm>
            <a:off x="5073765" y="3453544"/>
            <a:ext cx="22133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7B27827-BDF7-B81A-BBC9-FF368EFA3AC7}"/>
              </a:ext>
            </a:extLst>
          </p:cNvPr>
          <p:cNvCxnSpPr>
            <a:cxnSpLocks/>
          </p:cNvCxnSpPr>
          <p:nvPr/>
        </p:nvCxnSpPr>
        <p:spPr>
          <a:xfrm>
            <a:off x="5287687" y="3453544"/>
            <a:ext cx="0" cy="1647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6986A58-4CAF-0C18-15CB-EF180DD51052}"/>
              </a:ext>
            </a:extLst>
          </p:cNvPr>
          <p:cNvCxnSpPr>
            <a:cxnSpLocks/>
          </p:cNvCxnSpPr>
          <p:nvPr/>
        </p:nvCxnSpPr>
        <p:spPr>
          <a:xfrm>
            <a:off x="5073765" y="3616296"/>
            <a:ext cx="22133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E4EAA7B-8F30-2E8E-508A-7AE186D4D637}"/>
              </a:ext>
            </a:extLst>
          </p:cNvPr>
          <p:cNvCxnSpPr>
            <a:cxnSpLocks/>
          </p:cNvCxnSpPr>
          <p:nvPr/>
        </p:nvCxnSpPr>
        <p:spPr>
          <a:xfrm>
            <a:off x="5081176" y="3451576"/>
            <a:ext cx="0" cy="1647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837D078-11FD-BEE3-B41D-C5AFCC2CCEB4}"/>
              </a:ext>
            </a:extLst>
          </p:cNvPr>
          <p:cNvCxnSpPr/>
          <p:nvPr/>
        </p:nvCxnSpPr>
        <p:spPr>
          <a:xfrm flipH="1">
            <a:off x="7120440" y="2124522"/>
            <a:ext cx="206511" cy="13290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E00B405-8D5D-D8C3-D9EC-2E8279E27C89}"/>
              </a:ext>
            </a:extLst>
          </p:cNvPr>
          <p:cNvCxnSpPr>
            <a:cxnSpLocks/>
          </p:cNvCxnSpPr>
          <p:nvPr/>
        </p:nvCxnSpPr>
        <p:spPr>
          <a:xfrm flipH="1">
            <a:off x="7319543" y="2108749"/>
            <a:ext cx="770179" cy="15075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A533DF3-A10F-7AF9-1D4D-1050E8F8033B}"/>
              </a:ext>
            </a:extLst>
          </p:cNvPr>
          <p:cNvCxnSpPr>
            <a:cxnSpLocks/>
          </p:cNvCxnSpPr>
          <p:nvPr/>
        </p:nvCxnSpPr>
        <p:spPr>
          <a:xfrm>
            <a:off x="7113029" y="3453544"/>
            <a:ext cx="22133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F380209-E2DB-7B00-3645-14249AE17AFB}"/>
              </a:ext>
            </a:extLst>
          </p:cNvPr>
          <p:cNvCxnSpPr>
            <a:cxnSpLocks/>
          </p:cNvCxnSpPr>
          <p:nvPr/>
        </p:nvCxnSpPr>
        <p:spPr>
          <a:xfrm>
            <a:off x="7326951" y="3453544"/>
            <a:ext cx="0" cy="1647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09B944A-9829-0DCF-B8C8-94B024E41847}"/>
              </a:ext>
            </a:extLst>
          </p:cNvPr>
          <p:cNvCxnSpPr>
            <a:cxnSpLocks/>
          </p:cNvCxnSpPr>
          <p:nvPr/>
        </p:nvCxnSpPr>
        <p:spPr>
          <a:xfrm>
            <a:off x="7113029" y="3616296"/>
            <a:ext cx="22133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AFC27C0-4811-3492-A904-B2AD894B48CE}"/>
              </a:ext>
            </a:extLst>
          </p:cNvPr>
          <p:cNvCxnSpPr>
            <a:cxnSpLocks/>
          </p:cNvCxnSpPr>
          <p:nvPr/>
        </p:nvCxnSpPr>
        <p:spPr>
          <a:xfrm>
            <a:off x="7120440" y="3451576"/>
            <a:ext cx="0" cy="1647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CF0BA01-04BE-02F2-DB7D-BE39938EABFD}"/>
              </a:ext>
            </a:extLst>
          </p:cNvPr>
          <p:cNvCxnSpPr/>
          <p:nvPr/>
        </p:nvCxnSpPr>
        <p:spPr>
          <a:xfrm flipH="1">
            <a:off x="9144888" y="2124522"/>
            <a:ext cx="206511" cy="13290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F9FBF8B-6C79-C6EA-5397-4F3B1F378936}"/>
              </a:ext>
            </a:extLst>
          </p:cNvPr>
          <p:cNvCxnSpPr>
            <a:cxnSpLocks/>
          </p:cNvCxnSpPr>
          <p:nvPr/>
        </p:nvCxnSpPr>
        <p:spPr>
          <a:xfrm flipH="1">
            <a:off x="9343991" y="2108749"/>
            <a:ext cx="770179" cy="15075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18A5CC2-C082-4264-4618-77CD1E709FC2}"/>
              </a:ext>
            </a:extLst>
          </p:cNvPr>
          <p:cNvCxnSpPr>
            <a:cxnSpLocks/>
          </p:cNvCxnSpPr>
          <p:nvPr/>
        </p:nvCxnSpPr>
        <p:spPr>
          <a:xfrm>
            <a:off x="9137477" y="3453544"/>
            <a:ext cx="22133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1591DB9-B080-B752-C145-FF1F30B53FFD}"/>
              </a:ext>
            </a:extLst>
          </p:cNvPr>
          <p:cNvCxnSpPr>
            <a:cxnSpLocks/>
          </p:cNvCxnSpPr>
          <p:nvPr/>
        </p:nvCxnSpPr>
        <p:spPr>
          <a:xfrm>
            <a:off x="9351399" y="3453544"/>
            <a:ext cx="0" cy="1647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AFFEA90-53CE-A9C7-9B1E-18366B54670F}"/>
              </a:ext>
            </a:extLst>
          </p:cNvPr>
          <p:cNvCxnSpPr>
            <a:cxnSpLocks/>
          </p:cNvCxnSpPr>
          <p:nvPr/>
        </p:nvCxnSpPr>
        <p:spPr>
          <a:xfrm>
            <a:off x="9137477" y="3616296"/>
            <a:ext cx="22133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662EA9D-244B-2C0B-8F89-B8F686D18A97}"/>
              </a:ext>
            </a:extLst>
          </p:cNvPr>
          <p:cNvCxnSpPr>
            <a:cxnSpLocks/>
          </p:cNvCxnSpPr>
          <p:nvPr/>
        </p:nvCxnSpPr>
        <p:spPr>
          <a:xfrm>
            <a:off x="9144888" y="3451576"/>
            <a:ext cx="0" cy="1647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105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CE4963-F4CF-B094-51F6-0D3C7F2FA24B}"/>
              </a:ext>
            </a:extLst>
          </p:cNvPr>
          <p:cNvSpPr txBox="1"/>
          <p:nvPr/>
        </p:nvSpPr>
        <p:spPr>
          <a:xfrm>
            <a:off x="2159748" y="85941"/>
            <a:ext cx="7872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Проблематика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Освітлення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What is the viral crunchy cat meme on TikTok? | The US Sun">
            <a:extLst>
              <a:ext uri="{FF2B5EF4-FFF2-40B4-BE49-F238E27FC236}">
                <a16:creationId xmlns:a16="http://schemas.microsoft.com/office/drawing/2014/main" id="{85077B57-5F01-EDD8-09C0-E30325E73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724" y="3850246"/>
            <a:ext cx="2917382" cy="291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eme storage - cat memes both wholesome and cursed - Wattpad, cat meme face  - zilvitismazeikiai.lt">
            <a:extLst>
              <a:ext uri="{FF2B5EF4-FFF2-40B4-BE49-F238E27FC236}">
                <a16:creationId xmlns:a16="http://schemas.microsoft.com/office/drawing/2014/main" id="{7C2784F9-51B9-0726-34B3-8D86CEA8E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16" y="931874"/>
            <a:ext cx="3104799" cy="284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9E292B-6805-EAB2-55FA-818686897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62" y="1831464"/>
            <a:ext cx="4117285" cy="3195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F72C29-6F67-B818-62CE-ECF13C250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628" y="2003600"/>
            <a:ext cx="3104799" cy="354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31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tten Development: When Are Kittens Fully Grown? | Natusan">
            <a:extLst>
              <a:ext uri="{FF2B5EF4-FFF2-40B4-BE49-F238E27FC236}">
                <a16:creationId xmlns:a16="http://schemas.microsoft.com/office/drawing/2014/main" id="{E7155765-B8A0-8E1B-7E07-4F9CCECF6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034" y="1565412"/>
            <a:ext cx="8379929" cy="512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C674A6-4B40-79D5-DFC6-B96C2FDEC90D}"/>
              </a:ext>
            </a:extLst>
          </p:cNvPr>
          <p:cNvSpPr txBox="1"/>
          <p:nvPr/>
        </p:nvSpPr>
        <p:spPr>
          <a:xfrm>
            <a:off x="1259705" y="118862"/>
            <a:ext cx="96725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Проблематика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Множинність </a:t>
            </a:r>
            <a:r>
              <a:rPr lang="uk-UA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обʼєктів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06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hat Breed of Cat Best Fits My Personality? | Cat Care of Vinings">
            <a:extLst>
              <a:ext uri="{FF2B5EF4-FFF2-40B4-BE49-F238E27FC236}">
                <a16:creationId xmlns:a16="http://schemas.microsoft.com/office/drawing/2014/main" id="{4426A618-EE42-BAAF-9156-37B9B7063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142" y="1735583"/>
            <a:ext cx="4629713" cy="46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5E4F25-C5B5-CBFD-FC57-F1AB719A8B97}"/>
              </a:ext>
            </a:extLst>
          </p:cNvPr>
          <p:cNvSpPr txBox="1"/>
          <p:nvPr/>
        </p:nvSpPr>
        <p:spPr>
          <a:xfrm>
            <a:off x="2159748" y="85941"/>
            <a:ext cx="78725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Проблематика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Розпізнавання різних види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05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eautiful white cat on snow | Norvégien, Photographie de chat, Chats rares">
            <a:extLst>
              <a:ext uri="{FF2B5EF4-FFF2-40B4-BE49-F238E27FC236}">
                <a16:creationId xmlns:a16="http://schemas.microsoft.com/office/drawing/2014/main" id="{52AEC6F9-6075-0C3B-66CC-49CB23845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96" y="1933173"/>
            <a:ext cx="5799637" cy="362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remium Photo | A big fluffy grey domestic cat lies on a dark background">
            <a:extLst>
              <a:ext uri="{FF2B5EF4-FFF2-40B4-BE49-F238E27FC236}">
                <a16:creationId xmlns:a16="http://schemas.microsoft.com/office/drawing/2014/main" id="{ADDC29D6-4D43-0E81-FDB9-7700E0D10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88" y="1933173"/>
            <a:ext cx="5442294" cy="362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B4B64B-F8B3-0946-DF2C-1EC429CC909A}"/>
              </a:ext>
            </a:extLst>
          </p:cNvPr>
          <p:cNvSpPr txBox="1"/>
          <p:nvPr/>
        </p:nvSpPr>
        <p:spPr>
          <a:xfrm>
            <a:off x="2155281" y="213957"/>
            <a:ext cx="7872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Проблематика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Фон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721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566e7dda-706d-4af3-80dd-0b7309047a73}" enabled="1" method="Privileged" siteId="{0a4d4529-3bd8-41d2-bdbe-aa4634a1752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5214</TotalTime>
  <Words>484</Words>
  <Application>Microsoft Macintosh PowerPoint</Application>
  <PresentationFormat>Widescreen</PresentationFormat>
  <Paragraphs>190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Yurii Hodlevskyi</dc:creator>
  <cp:lastModifiedBy>Yurii Hodlevskyi</cp:lastModifiedBy>
  <cp:revision>12</cp:revision>
  <dcterms:created xsi:type="dcterms:W3CDTF">2024-01-08T04:36:04Z</dcterms:created>
  <dcterms:modified xsi:type="dcterms:W3CDTF">2024-03-19T12:30:45Z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Text">
    <vt:lpwstr>Internal</vt:lpwstr>
  </property>
</Properties>
</file>