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70"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08.04.2024</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a:xfrm>
            <a:off x="381000" y="685800"/>
            <a:ext cx="6096000" cy="3429000"/>
          </a:xfrm>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216C5678-EE20-4FA5-88E2-6E0BD67A2E26}" type="datetime1">
              <a:rPr lang="en-US" smtClean="0"/>
              <a:t>4/8/2024</a:t>
            </a:fld>
            <a:endParaRPr lang="en-US" dirty="0"/>
          </a:p>
        </p:txBody>
      </p:sp>
      <p:sp>
        <p:nvSpPr>
          <p:cNvPr id="5" name="Місце для нижнього колонтитула 4"/>
          <p:cNvSpPr>
            <a:spLocks noGrp="1"/>
          </p:cNvSpPr>
          <p:nvPr>
            <p:ph type="ftr" sz="quarter" idx="11"/>
          </p:nvPr>
        </p:nvSpPr>
        <p:spPr/>
        <p:txBody>
          <a:bodyPr/>
          <a:lstStyle/>
          <a:p>
            <a:r>
              <a:rPr lang="en-US" smtClean="0"/>
              <a:t>Footer Text</a:t>
            </a:r>
            <a:endParaRPr lang="en-US" dirty="0"/>
          </a:p>
        </p:txBody>
      </p:sp>
      <p:sp>
        <p:nvSpPr>
          <p:cNvPr id="6" name="Місце для номера слайда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2922841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EA051B39-B140-43FE-96DB-472A2B59CE7C}" type="datetime1">
              <a:rPr lang="en-US" smtClean="0"/>
              <a:t>4/8/2024</a:t>
            </a:fld>
            <a:endParaRPr lang="en-US"/>
          </a:p>
        </p:txBody>
      </p:sp>
      <p:sp>
        <p:nvSpPr>
          <p:cNvPr id="5" name="Місце для нижнього колонтитула 4"/>
          <p:cNvSpPr>
            <a:spLocks noGrp="1"/>
          </p:cNvSpPr>
          <p:nvPr>
            <p:ph type="ftr" sz="quarter" idx="11"/>
          </p:nvPr>
        </p:nvSpPr>
        <p:spPr/>
        <p:txBody>
          <a:bodyPr/>
          <a:lstStyle/>
          <a:p>
            <a:r>
              <a:rPr lang="en-US" smtClean="0"/>
              <a:t>Footer Text</a:t>
            </a:r>
            <a:endParaRPr lang="en-US"/>
          </a:p>
        </p:txBody>
      </p:sp>
      <p:sp>
        <p:nvSpPr>
          <p:cNvPr id="6" name="Місце для номера слайда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2026110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11785600" y="274641"/>
            <a:ext cx="36576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12800" y="274641"/>
            <a:ext cx="107696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DA600BB2-27C5-458B-ABCE-839C88CF47CE}" type="datetime1">
              <a:rPr lang="en-US" smtClean="0"/>
              <a:t>4/8/2024</a:t>
            </a:fld>
            <a:endParaRPr lang="en-US"/>
          </a:p>
        </p:txBody>
      </p:sp>
      <p:sp>
        <p:nvSpPr>
          <p:cNvPr id="5" name="Місце для нижнього колонтитула 4"/>
          <p:cNvSpPr>
            <a:spLocks noGrp="1"/>
          </p:cNvSpPr>
          <p:nvPr>
            <p:ph type="ftr" sz="quarter" idx="11"/>
          </p:nvPr>
        </p:nvSpPr>
        <p:spPr/>
        <p:txBody>
          <a:bodyPr/>
          <a:lstStyle/>
          <a:p>
            <a:r>
              <a:rPr lang="en-US" smtClean="0"/>
              <a:t>Footer Text</a:t>
            </a:r>
            <a:endParaRPr lang="en-US"/>
          </a:p>
        </p:txBody>
      </p:sp>
      <p:sp>
        <p:nvSpPr>
          <p:cNvPr id="6" name="Місце для номера слайда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339347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73" y="1992474"/>
            <a:ext cx="11522080"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73" y="188914"/>
            <a:ext cx="11522080"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73" y="1593853"/>
            <a:ext cx="11522080"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73" y="188919"/>
            <a:ext cx="11522080"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B11D738E-8962-435F-8C43-147B8DD7E819}" type="datetime1">
              <a:rPr lang="en-US" smtClean="0"/>
              <a:t>4/8/2024</a:t>
            </a:fld>
            <a:endParaRPr lang="en-US"/>
          </a:p>
        </p:txBody>
      </p:sp>
      <p:sp>
        <p:nvSpPr>
          <p:cNvPr id="5" name="Місце для нижнього колонтитула 4"/>
          <p:cNvSpPr>
            <a:spLocks noGrp="1"/>
          </p:cNvSpPr>
          <p:nvPr>
            <p:ph type="ftr" sz="quarter" idx="11"/>
          </p:nvPr>
        </p:nvSpPr>
        <p:spPr/>
        <p:txBody>
          <a:bodyPr/>
          <a:lstStyle/>
          <a:p>
            <a:r>
              <a:rPr lang="en-US" smtClean="0"/>
              <a:t>Footer Text</a:t>
            </a:r>
            <a:endParaRPr lang="en-US"/>
          </a:p>
        </p:txBody>
      </p:sp>
      <p:sp>
        <p:nvSpPr>
          <p:cNvPr id="6" name="Місце для номера слайда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280487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09CAEA93-55E7-4DA9-90C2-089A26EEFEC4}" type="datetime1">
              <a:rPr lang="en-US" smtClean="0"/>
              <a:t>4/8/2024</a:t>
            </a:fld>
            <a:endParaRPr lang="en-US"/>
          </a:p>
        </p:txBody>
      </p:sp>
      <p:sp>
        <p:nvSpPr>
          <p:cNvPr id="5" name="Місце для нижнього колонтитула 4"/>
          <p:cNvSpPr>
            <a:spLocks noGrp="1"/>
          </p:cNvSpPr>
          <p:nvPr>
            <p:ph type="ftr" sz="quarter" idx="11"/>
          </p:nvPr>
        </p:nvSpPr>
        <p:spPr/>
        <p:txBody>
          <a:bodyPr/>
          <a:lstStyle/>
          <a:p>
            <a:r>
              <a:rPr lang="en-US" smtClean="0"/>
              <a:t>Footer Text</a:t>
            </a:r>
            <a:endParaRPr lang="en-US"/>
          </a:p>
        </p:txBody>
      </p:sp>
      <p:sp>
        <p:nvSpPr>
          <p:cNvPr id="6" name="Місце для номера слайда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201963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E34CF3C7-6809-4F39-BD67-A75817BDDE0A}" type="datetime1">
              <a:rPr lang="en-US" smtClean="0"/>
              <a:t>4/8/2024</a:t>
            </a:fld>
            <a:endParaRPr lang="en-US"/>
          </a:p>
        </p:txBody>
      </p:sp>
      <p:sp>
        <p:nvSpPr>
          <p:cNvPr id="6" name="Місце для нижнього колонтитула 5"/>
          <p:cNvSpPr>
            <a:spLocks noGrp="1"/>
          </p:cNvSpPr>
          <p:nvPr>
            <p:ph type="ftr" sz="quarter" idx="11"/>
          </p:nvPr>
        </p:nvSpPr>
        <p:spPr/>
        <p:txBody>
          <a:bodyPr/>
          <a:lstStyle/>
          <a:p>
            <a:r>
              <a:rPr lang="en-US" smtClean="0"/>
              <a:t>Footer Text</a:t>
            </a:r>
            <a:endParaRPr lang="en-US"/>
          </a:p>
        </p:txBody>
      </p:sp>
      <p:sp>
        <p:nvSpPr>
          <p:cNvPr id="7" name="Місце для номера слайда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7434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F7EAEB24-CE78-465C-A726-91D0868FA48F}" type="datetime1">
              <a:rPr lang="en-US" smtClean="0"/>
              <a:t>4/8/2024</a:t>
            </a:fld>
            <a:endParaRPr lang="en-US"/>
          </a:p>
        </p:txBody>
      </p:sp>
      <p:sp>
        <p:nvSpPr>
          <p:cNvPr id="8" name="Місце для нижнього колонтитула 7"/>
          <p:cNvSpPr>
            <a:spLocks noGrp="1"/>
          </p:cNvSpPr>
          <p:nvPr>
            <p:ph type="ftr" sz="quarter" idx="11"/>
          </p:nvPr>
        </p:nvSpPr>
        <p:spPr/>
        <p:txBody>
          <a:bodyPr/>
          <a:lstStyle/>
          <a:p>
            <a:r>
              <a:rPr lang="en-US" smtClean="0"/>
              <a:t>Footer Text</a:t>
            </a:r>
            <a:endParaRPr lang="en-US"/>
          </a:p>
        </p:txBody>
      </p:sp>
      <p:sp>
        <p:nvSpPr>
          <p:cNvPr id="9" name="Місце для номера слайда 8"/>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2394165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40BAADF0-1749-4E8B-9691-B44A5F8C0895}" type="datetime1">
              <a:rPr lang="en-US" smtClean="0"/>
              <a:t>4/8/2024</a:t>
            </a:fld>
            <a:endParaRPr lang="en-US"/>
          </a:p>
        </p:txBody>
      </p:sp>
      <p:sp>
        <p:nvSpPr>
          <p:cNvPr id="4" name="Місце для нижнього колонтитула 3"/>
          <p:cNvSpPr>
            <a:spLocks noGrp="1"/>
          </p:cNvSpPr>
          <p:nvPr>
            <p:ph type="ftr" sz="quarter" idx="11"/>
          </p:nvPr>
        </p:nvSpPr>
        <p:spPr/>
        <p:txBody>
          <a:bodyPr/>
          <a:lstStyle/>
          <a:p>
            <a:r>
              <a:rPr lang="en-US" smtClean="0"/>
              <a:t>Footer Text</a:t>
            </a:r>
            <a:endParaRPr lang="en-US"/>
          </a:p>
        </p:txBody>
      </p:sp>
      <p:sp>
        <p:nvSpPr>
          <p:cNvPr id="5" name="Місце для номера слайда 4"/>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95374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A8AF628A-A867-4937-BBE5-207DB6F9C51A}" type="datetime1">
              <a:rPr lang="en-US" smtClean="0"/>
              <a:t>4/8/2024</a:t>
            </a:fld>
            <a:endParaRPr lang="en-US"/>
          </a:p>
        </p:txBody>
      </p:sp>
      <p:sp>
        <p:nvSpPr>
          <p:cNvPr id="3" name="Місце для нижнього колонтитула 2"/>
          <p:cNvSpPr>
            <a:spLocks noGrp="1"/>
          </p:cNvSpPr>
          <p:nvPr>
            <p:ph type="ftr" sz="quarter" idx="11"/>
          </p:nvPr>
        </p:nvSpPr>
        <p:spPr/>
        <p:txBody>
          <a:bodyPr/>
          <a:lstStyle/>
          <a:p>
            <a:r>
              <a:rPr lang="en-US" smtClean="0"/>
              <a:t>Footer Text</a:t>
            </a:r>
            <a:endParaRPr lang="en-US"/>
          </a:p>
        </p:txBody>
      </p:sp>
      <p:sp>
        <p:nvSpPr>
          <p:cNvPr id="4" name="Місце для номера слайда 3"/>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87743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118BBB94-68E6-4675-A946-F1C5994EDBD7}" type="datetime1">
              <a:rPr lang="en-US" smtClean="0"/>
              <a:t>4/8/2024</a:t>
            </a:fld>
            <a:endParaRPr lang="en-US"/>
          </a:p>
        </p:txBody>
      </p:sp>
      <p:sp>
        <p:nvSpPr>
          <p:cNvPr id="6" name="Місце для нижнього колонтитула 5"/>
          <p:cNvSpPr>
            <a:spLocks noGrp="1"/>
          </p:cNvSpPr>
          <p:nvPr>
            <p:ph type="ftr" sz="quarter" idx="11"/>
          </p:nvPr>
        </p:nvSpPr>
        <p:spPr/>
        <p:txBody>
          <a:bodyPr/>
          <a:lstStyle/>
          <a:p>
            <a:r>
              <a:rPr lang="en-US" smtClean="0"/>
              <a:t>Footer Text</a:t>
            </a:r>
            <a:endParaRPr lang="en-US"/>
          </a:p>
        </p:txBody>
      </p:sp>
      <p:sp>
        <p:nvSpPr>
          <p:cNvPr id="7" name="Місце для номера слайда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406547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DC3B8377-21E3-4835-B75D-4E2847E2750F}" type="datetime1">
              <a:rPr lang="en-US" smtClean="0"/>
              <a:t>4/8/2024</a:t>
            </a:fld>
            <a:endParaRPr lang="en-US"/>
          </a:p>
        </p:txBody>
      </p:sp>
      <p:sp>
        <p:nvSpPr>
          <p:cNvPr id="6" name="Місце для нижнього колонтитула 5"/>
          <p:cNvSpPr>
            <a:spLocks noGrp="1"/>
          </p:cNvSpPr>
          <p:nvPr>
            <p:ph type="ftr" sz="quarter" idx="11"/>
          </p:nvPr>
        </p:nvSpPr>
        <p:spPr/>
        <p:txBody>
          <a:bodyPr/>
          <a:lstStyle/>
          <a:p>
            <a:r>
              <a:rPr lang="en-US" smtClean="0"/>
              <a:t>Footer Text</a:t>
            </a:r>
            <a:endParaRPr lang="en-US"/>
          </a:p>
        </p:txBody>
      </p:sp>
      <p:sp>
        <p:nvSpPr>
          <p:cNvPr id="7" name="Місце для номера слайда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3938851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4986D-6BE9-4264-908F-02DB36FD8D6C}" type="datetime1">
              <a:rPr lang="en-US" smtClean="0"/>
              <a:t>4/8/2024</a:t>
            </a:fld>
            <a:endParaRPr lang="en-US" dirty="0"/>
          </a:p>
        </p:txBody>
      </p:sp>
      <p:sp>
        <p:nvSpPr>
          <p:cNvPr id="5" name="Місце для нижнього колонтитула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a:t>
            </a:r>
            <a:endParaRPr lang="en-US" dirty="0"/>
          </a:p>
        </p:txBody>
      </p:sp>
      <p:sp>
        <p:nvSpPr>
          <p:cNvPr id="6" name="Місце для номера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7910033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61"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22891A-BDD8-3996-E15C-F0A021C7113F}"/>
              </a:ext>
            </a:extLst>
          </p:cNvPr>
          <p:cNvSpPr>
            <a:spLocks noGrp="1"/>
          </p:cNvSpPr>
          <p:nvPr>
            <p:ph type="title"/>
          </p:nvPr>
        </p:nvSpPr>
        <p:spPr>
          <a:xfrm>
            <a:off x="7" y="1253067"/>
            <a:ext cx="12279080" cy="4986866"/>
          </a:xfrm>
        </p:spPr>
        <p:txBody>
          <a:bodyPr>
            <a:normAutofit/>
          </a:bodyPr>
          <a:lstStyle/>
          <a:p>
            <a:r>
              <a:rPr lang="uk-UA" sz="3200" b="1" smtClean="0">
                <a:solidFill>
                  <a:schemeClr val="tx2">
                    <a:lumMod val="60000"/>
                    <a:lumOff val="40000"/>
                  </a:schemeClr>
                </a:solidFill>
                <a:latin typeface="Times New Roman" pitchFamily="18" charset="0"/>
                <a:cs typeface="Times New Roman" pitchFamily="18" charset="0"/>
              </a:rPr>
              <a:t>ОСНОВНІ </a:t>
            </a:r>
            <a:r>
              <a:rPr lang="uk-UA" sz="3200" b="1" dirty="0">
                <a:solidFill>
                  <a:schemeClr val="tx2">
                    <a:lumMod val="60000"/>
                    <a:lumOff val="40000"/>
                  </a:schemeClr>
                </a:solidFill>
                <a:latin typeface="Times New Roman" pitchFamily="18" charset="0"/>
                <a:cs typeface="Times New Roman" pitchFamily="18" charset="0"/>
              </a:rPr>
              <a:t>РИСИ ТА ОСОБЛИВОСТІ МІЖНАРОДНОГО БІЗНЕСУ</a:t>
            </a:r>
            <a:r>
              <a:rPr lang="uk-UA" sz="3200" dirty="0">
                <a:solidFill>
                  <a:schemeClr val="tx1">
                    <a:lumMod val="60000"/>
                    <a:lumOff val="40000"/>
                  </a:schemeClr>
                </a:solidFill>
                <a:latin typeface="Times New Roman" pitchFamily="18" charset="0"/>
                <a:cs typeface="Times New Roman" pitchFamily="18" charset="0"/>
              </a:rPr>
              <a:t/>
            </a:r>
            <a:br>
              <a:rPr lang="uk-UA" sz="3200" dirty="0">
                <a:solidFill>
                  <a:schemeClr val="tx1">
                    <a:lumMod val="60000"/>
                    <a:lumOff val="40000"/>
                  </a:schemeClr>
                </a:solidFill>
                <a:latin typeface="Times New Roman" pitchFamily="18" charset="0"/>
                <a:cs typeface="Times New Roman" pitchFamily="18" charset="0"/>
              </a:rPr>
            </a:br>
            <a:r>
              <a:rPr lang="uk-UA" sz="3000" dirty="0">
                <a:latin typeface="Times New Roman" pitchFamily="18" charset="0"/>
                <a:cs typeface="Times New Roman" pitchFamily="18" charset="0"/>
              </a:rPr>
              <a:t>1.Економічна сутність міжнародного бізнесу як явища та процесу. </a:t>
            </a:r>
            <a:br>
              <a:rPr lang="uk-UA" sz="3000" dirty="0">
                <a:latin typeface="Times New Roman" pitchFamily="18" charset="0"/>
                <a:cs typeface="Times New Roman" pitchFamily="18" charset="0"/>
              </a:rPr>
            </a:br>
            <a:r>
              <a:rPr lang="uk-UA" sz="3000" dirty="0">
                <a:latin typeface="Times New Roman" pitchFamily="18" charset="0"/>
                <a:cs typeface="Times New Roman" pitchFamily="18" charset="0"/>
              </a:rPr>
              <a:t>2. Характерні риси міжнародного бізнесу та його особливості. </a:t>
            </a:r>
            <a:br>
              <a:rPr lang="uk-UA" sz="3000" dirty="0">
                <a:latin typeface="Times New Roman" pitchFamily="18" charset="0"/>
                <a:cs typeface="Times New Roman" pitchFamily="18" charset="0"/>
              </a:rPr>
            </a:br>
            <a:r>
              <a:rPr lang="uk-UA" sz="3000" dirty="0">
                <a:latin typeface="Times New Roman" pitchFamily="18" charset="0"/>
                <a:cs typeface="Times New Roman" pitchFamily="18" charset="0"/>
              </a:rPr>
              <a:t>3. Причини формування та розвитку міжнародного бізнесу. </a:t>
            </a:r>
            <a:br>
              <a:rPr lang="uk-UA" sz="3000" dirty="0">
                <a:latin typeface="Times New Roman" pitchFamily="18" charset="0"/>
                <a:cs typeface="Times New Roman" pitchFamily="18" charset="0"/>
              </a:rPr>
            </a:br>
            <a:r>
              <a:rPr lang="uk-UA" sz="3000" dirty="0">
                <a:latin typeface="Times New Roman" pitchFamily="18" charset="0"/>
                <a:cs typeface="Times New Roman" pitchFamily="18" charset="0"/>
              </a:rPr>
              <a:t>4. Аспекти мотивації до міжнародного бізнесу.</a:t>
            </a:r>
            <a:br>
              <a:rPr lang="uk-UA" sz="3000" dirty="0">
                <a:latin typeface="Times New Roman" pitchFamily="18" charset="0"/>
                <a:cs typeface="Times New Roman" pitchFamily="18" charset="0"/>
              </a:rPr>
            </a:br>
            <a:r>
              <a:rPr lang="uk-UA" sz="2000" dirty="0" smtClean="0">
                <a:latin typeface="Times New Roman" pitchFamily="18" charset="0"/>
                <a:cs typeface="Times New Roman" pitchFamily="18" charset="0"/>
              </a:rPr>
              <a:t/>
            </a:r>
            <a:br>
              <a:rPr lang="uk-UA" sz="2000" dirty="0" smtClean="0">
                <a:latin typeface="Times New Roman" pitchFamily="18" charset="0"/>
                <a:cs typeface="Times New Roman" pitchFamily="18" charset="0"/>
              </a:rPr>
            </a:br>
            <a:endParaRPr lang="uk-UA" sz="2000" dirty="0">
              <a:latin typeface="Times New Roman" pitchFamily="18" charset="0"/>
              <a:cs typeface="Times New Roman" pitchFamily="18" charset="0"/>
            </a:endParaRPr>
          </a:p>
        </p:txBody>
      </p:sp>
      <p:sp>
        <p:nvSpPr>
          <p:cNvPr id="3" name="Заголовок 1">
            <a:extLst>
              <a:ext uri="{FF2B5EF4-FFF2-40B4-BE49-F238E27FC236}">
                <a16:creationId xmlns:a16="http://schemas.microsoft.com/office/drawing/2014/main" xmlns="" id="{39F26C30-9404-6602-8E95-9BB8AEDFA0B4}"/>
              </a:ext>
            </a:extLst>
          </p:cNvPr>
          <p:cNvSpPr txBox="1">
            <a:spLocks/>
          </p:cNvSpPr>
          <p:nvPr/>
        </p:nvSpPr>
        <p:spPr>
          <a:xfrm>
            <a:off x="1839687" y="3657990"/>
            <a:ext cx="10178147"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sz="quarter" idx="10"/>
          </p:nvPr>
        </p:nvSpPr>
        <p:spPr/>
        <p:txBody>
          <a:bodyPr/>
          <a:lstStyle/>
          <a:p>
            <a:pPr marL="0" indent="457200" algn="just">
              <a:lnSpc>
                <a:spcPct val="100000"/>
              </a:lnSpc>
              <a:spcBef>
                <a:spcPts val="0"/>
              </a:spcBef>
              <a:buNone/>
            </a:pPr>
            <a:r>
              <a:rPr lang="uk-UA" sz="1800" i="1" u="sng" dirty="0">
                <a:solidFill>
                  <a:schemeClr val="tx1">
                    <a:lumMod val="50000"/>
                  </a:schemeClr>
                </a:solidFill>
                <a:latin typeface="Times New Roman" pitchFamily="18" charset="0"/>
                <a:cs typeface="Times New Roman" pitchFamily="18" charset="0"/>
              </a:rPr>
              <a:t>Перша група містить такі причини: </a:t>
            </a:r>
            <a:endParaRPr lang="uk-UA" sz="18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загострення </a:t>
            </a:r>
            <a:r>
              <a:rPr lang="uk-UA" sz="1800" b="0" dirty="0">
                <a:solidFill>
                  <a:schemeClr val="tx1">
                    <a:lumMod val="50000"/>
                  </a:schemeClr>
                </a:solidFill>
                <a:latin typeface="Times New Roman" pitchFamily="18" charset="0"/>
                <a:cs typeface="Times New Roman" pitchFamily="18" charset="0"/>
              </a:rPr>
              <a:t>конкуренції на внутрішніх ринках, пов'язане зі збільшенням кількості підприємців, обмеженістю платоспроможного попиту;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відносна </a:t>
            </a:r>
            <a:r>
              <a:rPr lang="uk-UA" sz="1800" b="0" dirty="0">
                <a:solidFill>
                  <a:schemeClr val="tx1">
                    <a:lumMod val="50000"/>
                  </a:schemeClr>
                </a:solidFill>
                <a:latin typeface="Times New Roman" pitchFamily="18" charset="0"/>
                <a:cs typeface="Times New Roman" pitchFamily="18" charset="0"/>
              </a:rPr>
              <a:t>обмеженість внутрішніх ринків (з урахуванням чисельності населення, масштабів території і т. д.);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обмеженість </a:t>
            </a:r>
            <a:r>
              <a:rPr lang="uk-UA" sz="1800" b="0" dirty="0">
                <a:solidFill>
                  <a:schemeClr val="tx1">
                    <a:lumMod val="50000"/>
                  </a:schemeClr>
                </a:solidFill>
                <a:latin typeface="Times New Roman" pitchFamily="18" charset="0"/>
                <a:cs typeface="Times New Roman" pitchFamily="18" charset="0"/>
              </a:rPr>
              <a:t>економічних ресурсів, у тому числі природних, матеріальних, трудових, технологічних, фінансових, у національному господарстві;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недосконалість </a:t>
            </a:r>
            <a:r>
              <a:rPr lang="uk-UA" sz="1800" b="0" dirty="0">
                <a:solidFill>
                  <a:schemeClr val="tx1">
                    <a:lumMod val="50000"/>
                  </a:schemeClr>
                </a:solidFill>
                <a:latin typeface="Times New Roman" pitchFamily="18" charset="0"/>
                <a:cs typeface="Times New Roman" pitchFamily="18" charset="0"/>
              </a:rPr>
              <a:t>національної законодавчої системи, що регулює приватне підприємництво;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нерівномірність </a:t>
            </a:r>
            <a:r>
              <a:rPr lang="uk-UA" sz="1800" b="0" dirty="0">
                <a:solidFill>
                  <a:schemeClr val="tx1">
                    <a:lumMod val="50000"/>
                  </a:schemeClr>
                </a:solidFill>
                <a:latin typeface="Times New Roman" pitchFamily="18" charset="0"/>
                <a:cs typeface="Times New Roman" pitchFamily="18" charset="0"/>
              </a:rPr>
              <a:t>соціально-економічного розвитку країн.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8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i="1" u="sng" dirty="0" smtClean="0">
                <a:solidFill>
                  <a:schemeClr val="tx1">
                    <a:lumMod val="50000"/>
                  </a:schemeClr>
                </a:solidFill>
                <a:latin typeface="Times New Roman" pitchFamily="18" charset="0"/>
                <a:cs typeface="Times New Roman" pitchFamily="18" charset="0"/>
              </a:rPr>
              <a:t>До </a:t>
            </a:r>
            <a:r>
              <a:rPr lang="uk-UA" sz="1800" i="1" u="sng" dirty="0">
                <a:solidFill>
                  <a:schemeClr val="tx1">
                    <a:lumMod val="50000"/>
                  </a:schemeClr>
                </a:solidFill>
                <a:latin typeface="Times New Roman" pitchFamily="18" charset="0"/>
                <a:cs typeface="Times New Roman" pitchFamily="18" charset="0"/>
              </a:rPr>
              <a:t>другої групи належать такі причини: </a:t>
            </a:r>
            <a:endParaRPr lang="uk-UA" sz="18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постійний </a:t>
            </a:r>
            <a:r>
              <a:rPr lang="uk-UA" sz="1800" b="0" dirty="0">
                <a:solidFill>
                  <a:schemeClr val="tx1">
                    <a:lumMod val="50000"/>
                  </a:schemeClr>
                </a:solidFill>
                <a:latin typeface="Times New Roman" pitchFamily="18" charset="0"/>
                <a:cs typeface="Times New Roman" pitchFamily="18" charset="0"/>
              </a:rPr>
              <a:t>розвиток продуктивних сил, науково-технічний розвиток (НТР), у тому числі в комунікаційній системі (транспорт, зв'язок, інформація і т. д.);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формування </a:t>
            </a:r>
            <a:r>
              <a:rPr lang="uk-UA" sz="1800" b="0" dirty="0">
                <a:solidFill>
                  <a:schemeClr val="tx1">
                    <a:lumMod val="50000"/>
                  </a:schemeClr>
                </a:solidFill>
                <a:latin typeface="Times New Roman" pitchFamily="18" charset="0"/>
                <a:cs typeface="Times New Roman" pitchFamily="18" charset="0"/>
              </a:rPr>
              <a:t>великих корпорацій, банків, які володіють величезними виробничими, комерційними, науково-технічними, фінансовими ресурсами;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лібералізація </a:t>
            </a:r>
            <a:r>
              <a:rPr lang="uk-UA" sz="1800" b="0" dirty="0">
                <a:solidFill>
                  <a:schemeClr val="tx1">
                    <a:lumMod val="50000"/>
                  </a:schemeClr>
                </a:solidFill>
                <a:latin typeface="Times New Roman" pitchFamily="18" charset="0"/>
                <a:cs typeface="Times New Roman" pitchFamily="18" charset="0"/>
              </a:rPr>
              <a:t>зовнішньоекономічної політики країн світового співтовариства, формування "відкритої економіки" в більшості країн світу.</a:t>
            </a:r>
          </a:p>
        </p:txBody>
      </p:sp>
    </p:spTree>
    <p:extLst>
      <p:ext uri="{BB962C8B-B14F-4D97-AF65-F5344CB8AC3E}">
        <p14:creationId xmlns:p14="http://schemas.microsoft.com/office/powerpoint/2010/main" val="2549742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060" y="804333"/>
            <a:ext cx="9456947" cy="3902864"/>
          </a:xfrm>
          <a:prstGeom prst="rect">
            <a:avLst/>
          </a:prstGeom>
        </p:spPr>
      </p:pic>
    </p:spTree>
    <p:extLst>
      <p:ext uri="{BB962C8B-B14F-4D97-AF65-F5344CB8AC3E}">
        <p14:creationId xmlns:p14="http://schemas.microsoft.com/office/powerpoint/2010/main" val="3643680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916"/>
            <a:ext cx="11552240" cy="640819"/>
          </a:xfrm>
        </p:spPr>
        <p:txBody>
          <a:bodyPr>
            <a:normAutofit/>
          </a:bodyPr>
          <a:lstStyle/>
          <a:p>
            <a:r>
              <a:rPr lang="uk-UA" sz="3000" b="1" i="1" u="sng" dirty="0">
                <a:latin typeface="Times New Roman" pitchFamily="18" charset="0"/>
                <a:cs typeface="Times New Roman" pitchFamily="18" charset="0"/>
              </a:rPr>
              <a:t>4. Аспекти мотивації до міжнародного бізнесу.</a:t>
            </a:r>
            <a:endParaRPr lang="uk-UA" sz="3000" b="1" i="1" u="sng" dirty="0"/>
          </a:p>
        </p:txBody>
      </p:sp>
      <p:sp>
        <p:nvSpPr>
          <p:cNvPr id="3" name="Місце для тексту 2"/>
          <p:cNvSpPr>
            <a:spLocks noGrp="1"/>
          </p:cNvSpPr>
          <p:nvPr>
            <p:ph type="body" sz="quarter" idx="10"/>
          </p:nvPr>
        </p:nvSpPr>
        <p:spPr>
          <a:xfrm>
            <a:off x="334973" y="863602"/>
            <a:ext cx="11522080" cy="4906963"/>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Міжнародний бізнес базується на можливості отримання вигод саме із переваг міждержавних (</a:t>
            </a:r>
            <a:r>
              <a:rPr lang="uk-UA" sz="1800" b="0" dirty="0" err="1">
                <a:solidFill>
                  <a:schemeClr val="tx1">
                    <a:lumMod val="50000"/>
                  </a:schemeClr>
                </a:solidFill>
                <a:latin typeface="Times New Roman" pitchFamily="18" charset="0"/>
                <a:cs typeface="Times New Roman" pitchFamily="18" charset="0"/>
              </a:rPr>
              <a:t>міжкраїнових</a:t>
            </a:r>
            <a:r>
              <a:rPr lang="uk-UA" sz="1800" b="0" dirty="0">
                <a:solidFill>
                  <a:schemeClr val="tx1">
                    <a:lumMod val="50000"/>
                  </a:schemeClr>
                </a:solidFill>
                <a:latin typeface="Times New Roman" pitchFamily="18" charset="0"/>
                <a:cs typeface="Times New Roman" pitchFamily="18" charset="0"/>
              </a:rPr>
              <a:t>) ділових операцій, тобто з того факту, що продаж даного товару в іншій країні, або налагодження фірмою однієї країни виробництва в іншій країні, або надання послуг спільно фірмами двох країн - третій і т. д. забезпечують залученим у бізнес сторонам більше переваг, ніж вони б мали, якби вели справу у своїх країнах. Це - ключовий момент не лише в розумінні природи і специфіки власне міжнародного бізнесу, а й у поясненні виникнення і розвитку міжнародного менеджменту як такого. Таким чином, мова йде про мотивацію підприємця (менеджера), а вона розвивалась в контексті історичного розвитку цивілізації у цілому та її економічного ядра - перш за все</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i="1" u="sng" dirty="0">
                <a:solidFill>
                  <a:schemeClr val="tx1">
                    <a:lumMod val="50000"/>
                  </a:schemeClr>
                </a:solidFill>
                <a:latin typeface="Times New Roman" pitchFamily="18" charset="0"/>
                <a:cs typeface="Times New Roman" pitchFamily="18" charset="0"/>
              </a:rPr>
              <a:t>Основними аспектами мотивації</a:t>
            </a:r>
            <a:r>
              <a:rPr lang="uk-UA" sz="1800" b="0" dirty="0">
                <a:solidFill>
                  <a:schemeClr val="tx1">
                    <a:lumMod val="50000"/>
                  </a:schemeClr>
                </a:solidFill>
                <a:latin typeface="Times New Roman" pitchFamily="18" charset="0"/>
                <a:cs typeface="Times New Roman" pitchFamily="18" charset="0"/>
              </a:rPr>
              <a:t>, що спонукають міжнародну компанію здійснювати міжнародний бізнес, є: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розширення </a:t>
            </a:r>
            <a:r>
              <a:rPr lang="uk-UA" sz="1800" b="0" dirty="0">
                <a:solidFill>
                  <a:schemeClr val="tx1">
                    <a:lumMod val="50000"/>
                  </a:schemeClr>
                </a:solidFill>
                <a:latin typeface="Times New Roman" pitchFamily="18" charset="0"/>
                <a:cs typeface="Times New Roman" pitchFamily="18" charset="0"/>
              </a:rPr>
              <a:t>збуту (прибуток на одиницю продукції може зростати із збільшенням продажів, що проводяться за кордоном);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придбання </a:t>
            </a:r>
            <a:r>
              <a:rPr lang="uk-UA" sz="1800" b="0" dirty="0">
                <a:solidFill>
                  <a:schemeClr val="tx1">
                    <a:lumMod val="50000"/>
                  </a:schemeClr>
                </a:solidFill>
                <a:latin typeface="Times New Roman" pitchFamily="18" charset="0"/>
                <a:cs typeface="Times New Roman" pitchFamily="18" charset="0"/>
              </a:rPr>
              <a:t>ресурсів (використання </a:t>
            </a:r>
            <a:r>
              <a:rPr lang="uk-UA" sz="1800" b="0" dirty="0" smtClean="0">
                <a:solidFill>
                  <a:schemeClr val="tx1">
                    <a:lumMod val="50000"/>
                  </a:schemeClr>
                </a:solidFill>
                <a:latin typeface="Times New Roman" pitchFamily="18" charset="0"/>
                <a:cs typeface="Times New Roman" pitchFamily="18" charset="0"/>
              </a:rPr>
              <a:t>компаніями-виробниками </a:t>
            </a:r>
            <a:r>
              <a:rPr lang="uk-UA" sz="1800" b="0" dirty="0">
                <a:solidFill>
                  <a:schemeClr val="tx1">
                    <a:lumMod val="50000"/>
                  </a:schemeClr>
                </a:solidFill>
                <a:latin typeface="Times New Roman" pitchFamily="18" charset="0"/>
                <a:cs typeface="Times New Roman" pitchFamily="18" charset="0"/>
              </a:rPr>
              <a:t>необхідних видів виробів і послуг, напівфабрикатів, комплектуючих виробів та кінцевої продукції в інших країнах); </a:t>
            </a:r>
            <a:endParaRPr lang="uk-UA" sz="1800" b="0" dirty="0" smtClean="0">
              <a:solidFill>
                <a:schemeClr val="tx1">
                  <a:lumMod val="50000"/>
                </a:schemeClr>
              </a:solidFill>
              <a:latin typeface="Times New Roman" pitchFamily="18" charset="0"/>
              <a:cs typeface="Times New Roman" pitchFamily="18" charset="0"/>
            </a:endParaRPr>
          </a:p>
          <a:p>
            <a:pPr marL="0" indent="2286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диверсифікація </a:t>
            </a:r>
            <a:r>
              <a:rPr lang="uk-UA" sz="1800" b="0" dirty="0">
                <a:solidFill>
                  <a:schemeClr val="tx1">
                    <a:lumMod val="50000"/>
                  </a:schemeClr>
                </a:solidFill>
                <a:latin typeface="Times New Roman" pitchFamily="18" charset="0"/>
                <a:cs typeface="Times New Roman" pitchFamily="18" charset="0"/>
              </a:rPr>
              <a:t>джерел постачання і збуту (збільшення об'ємів продажу і прибутків за рахунок відповідних зарубіжних ринків, а також </a:t>
            </a:r>
            <a:r>
              <a:rPr lang="uk-UA" sz="1800" b="0" dirty="0" err="1">
                <a:solidFill>
                  <a:schemeClr val="tx1">
                    <a:lumMod val="50000"/>
                  </a:schemeClr>
                </a:solidFill>
                <a:latin typeface="Times New Roman" pitchFamily="18" charset="0"/>
                <a:cs typeface="Times New Roman" pitchFamily="18" charset="0"/>
              </a:rPr>
              <a:t>неспівпадіння</a:t>
            </a:r>
            <a:r>
              <a:rPr lang="uk-UA" sz="1800" b="0" dirty="0">
                <a:solidFill>
                  <a:schemeClr val="tx1">
                    <a:lumMod val="50000"/>
                  </a:schemeClr>
                </a:solidFill>
                <a:latin typeface="Times New Roman" pitchFamily="18" charset="0"/>
                <a:cs typeface="Times New Roman" pitchFamily="18" charset="0"/>
              </a:rPr>
              <a:t> економічних циклів в різних країнах світу).</a:t>
            </a:r>
          </a:p>
        </p:txBody>
      </p:sp>
    </p:spTree>
    <p:extLst>
      <p:ext uri="{BB962C8B-B14F-4D97-AF65-F5344CB8AC3E}">
        <p14:creationId xmlns:p14="http://schemas.microsoft.com/office/powerpoint/2010/main" val="2136429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3824" y="245533"/>
            <a:ext cx="4942043" cy="6462672"/>
          </a:xfrm>
          <a:prstGeom prst="rect">
            <a:avLst/>
          </a:prstGeom>
        </p:spPr>
      </p:pic>
    </p:spTree>
    <p:extLst>
      <p:ext uri="{BB962C8B-B14F-4D97-AF65-F5344CB8AC3E}">
        <p14:creationId xmlns:p14="http://schemas.microsoft.com/office/powerpoint/2010/main" val="4083735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Місце для вмісту 2"/>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2345267" y="719668"/>
            <a:ext cx="7258091" cy="4673680"/>
          </a:xfrm>
        </p:spPr>
      </p:pic>
    </p:spTree>
    <p:extLst>
      <p:ext uri="{BB962C8B-B14F-4D97-AF65-F5344CB8AC3E}">
        <p14:creationId xmlns:p14="http://schemas.microsoft.com/office/powerpoint/2010/main" val="4195313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sz="quarter" idx="10"/>
          </p:nvPr>
        </p:nvSpPr>
        <p:spPr/>
        <p:txBody>
          <a:bodyPr>
            <a:normAutofit fontScale="92500" lnSpcReduction="10000"/>
          </a:bodyPr>
          <a:lstStyle/>
          <a:p>
            <a:pPr marL="0" indent="457200" algn="just">
              <a:lnSpc>
                <a:spcPct val="110000"/>
              </a:lnSpc>
              <a:spcBef>
                <a:spcPts val="0"/>
              </a:spcBef>
              <a:buNone/>
            </a:pPr>
            <a:r>
              <a:rPr lang="uk-UA" sz="1800" i="1" u="sng" dirty="0">
                <a:latin typeface="Times New Roman" pitchFamily="18" charset="0"/>
                <a:cs typeface="Times New Roman" pitchFamily="18" charset="0"/>
              </a:rPr>
              <a:t>Суб’єктами</a:t>
            </a:r>
            <a:r>
              <a:rPr lang="uk-UA" sz="1800" b="0" dirty="0">
                <a:latin typeface="Times New Roman" pitchFamily="18" charset="0"/>
                <a:cs typeface="Times New Roman" pitchFamily="18" charset="0"/>
              </a:rPr>
              <a:t> міжнародних економічних відносин на світовому, регіональному, міждержавному та </a:t>
            </a:r>
            <a:r>
              <a:rPr lang="uk-UA" sz="1800" b="0" dirty="0" err="1">
                <a:latin typeface="Times New Roman" pitchFamily="18" charset="0"/>
                <a:cs typeface="Times New Roman" pitchFamily="18" charset="0"/>
              </a:rPr>
              <a:t>міжфірмовому</a:t>
            </a:r>
            <a:r>
              <a:rPr lang="uk-UA" sz="1800" b="0" dirty="0">
                <a:latin typeface="Times New Roman" pitchFamily="18" charset="0"/>
                <a:cs typeface="Times New Roman" pitchFamily="18" charset="0"/>
              </a:rPr>
              <a:t> рівнях є: міжнародні економічні організації, інтеграційні об’єднання, держава, фірми. </a:t>
            </a:r>
            <a:endParaRPr lang="uk-UA" sz="1800" b="0" dirty="0" smtClean="0">
              <a:latin typeface="Times New Roman" pitchFamily="18" charset="0"/>
              <a:cs typeface="Times New Roman" pitchFamily="18" charset="0"/>
            </a:endParaRPr>
          </a:p>
          <a:p>
            <a:pPr marL="0" indent="457200" algn="just">
              <a:lnSpc>
                <a:spcPct val="110000"/>
              </a:lnSpc>
              <a:spcBef>
                <a:spcPts val="0"/>
              </a:spcBef>
              <a:buNone/>
            </a:pPr>
            <a:r>
              <a:rPr lang="uk-UA" sz="1800" b="0" dirty="0" smtClean="0">
                <a:latin typeface="Times New Roman" pitchFamily="18" charset="0"/>
                <a:cs typeface="Times New Roman" pitchFamily="18" charset="0"/>
              </a:rPr>
              <a:t>Головним </a:t>
            </a:r>
            <a:r>
              <a:rPr lang="uk-UA" sz="1800" b="0" dirty="0">
                <a:latin typeface="Times New Roman" pitchFamily="18" charset="0"/>
                <a:cs typeface="Times New Roman" pitchFamily="18" charset="0"/>
              </a:rPr>
              <a:t>суб’єктом міжнародного бізнесу на всіх рівнях є </a:t>
            </a:r>
            <a:r>
              <a:rPr lang="uk-UA" sz="1800" dirty="0">
                <a:latin typeface="Times New Roman" pitchFamily="18" charset="0"/>
                <a:cs typeface="Times New Roman" pitchFamily="18" charset="0"/>
              </a:rPr>
              <a:t>міжнародна фірма. </a:t>
            </a:r>
            <a:r>
              <a:rPr lang="uk-UA" sz="1800" b="0" dirty="0">
                <a:latin typeface="Times New Roman" pitchFamily="18" charset="0"/>
                <a:cs typeface="Times New Roman" pitchFamily="18" charset="0"/>
              </a:rPr>
              <a:t>Класифікація фірм здійснюється залежно від видів та сфер діяльності, форм власності і правового статусу, приналежності капіталу та контролю. </a:t>
            </a:r>
            <a:endParaRPr lang="uk-UA" sz="1800" b="0" dirty="0" smtClean="0">
              <a:latin typeface="Times New Roman" pitchFamily="18" charset="0"/>
              <a:cs typeface="Times New Roman" pitchFamily="18" charset="0"/>
            </a:endParaRPr>
          </a:p>
          <a:p>
            <a:pPr marL="0" indent="457200" algn="just">
              <a:lnSpc>
                <a:spcPct val="110000"/>
              </a:lnSpc>
              <a:spcBef>
                <a:spcPts val="0"/>
              </a:spcBef>
              <a:buNone/>
            </a:pPr>
            <a:r>
              <a:rPr lang="uk-UA" sz="1800" b="0" dirty="0">
                <a:latin typeface="Times New Roman" pitchFamily="18" charset="0"/>
                <a:cs typeface="Times New Roman" pitchFamily="18" charset="0"/>
              </a:rPr>
              <a:t>Однією з найпоширеніших форм міжнародної ділової співпраці в останні десятиліття стали міжнародні стратегічні альянси (МСА). </a:t>
            </a:r>
            <a:r>
              <a:rPr lang="uk-UA" sz="1800" i="1" u="sng" dirty="0">
                <a:latin typeface="Times New Roman" pitchFamily="18" charset="0"/>
                <a:cs typeface="Times New Roman" pitchFamily="18" charset="0"/>
              </a:rPr>
              <a:t>Міжнародний стратегічний альянс </a:t>
            </a:r>
            <a:r>
              <a:rPr lang="uk-UA" sz="1800" b="0" dirty="0">
                <a:latin typeface="Times New Roman" pitchFamily="18" charset="0"/>
                <a:cs typeface="Times New Roman" pitchFamily="18" charset="0"/>
              </a:rPr>
              <a:t>– відносно тривала </a:t>
            </a:r>
            <a:r>
              <a:rPr lang="uk-UA" sz="1800" b="0" dirty="0" err="1">
                <a:latin typeface="Times New Roman" pitchFamily="18" charset="0"/>
                <a:cs typeface="Times New Roman" pitchFamily="18" charset="0"/>
              </a:rPr>
              <a:t>міжорганізаційна</a:t>
            </a:r>
            <a:r>
              <a:rPr lang="uk-UA" sz="1800" b="0" dirty="0">
                <a:latin typeface="Times New Roman" pitchFamily="18" charset="0"/>
                <a:cs typeface="Times New Roman" pitchFamily="18" charset="0"/>
              </a:rPr>
              <a:t> угода із співробітництва, яка передбачає спільне використання ресурсів та (або) структур управління двох чи більше самостійних фірм із декількох країн для реалізації завдань, пов’язаних із місією кожної з них. МСА – це функціональні структури, які засновані на формальному чи (інколи) на неформальному договорі. Організації-засновники здійснюють спільне управління та контроль за діяльністю МСА. </a:t>
            </a:r>
            <a:endParaRPr lang="uk-UA" sz="1800" b="0" dirty="0" smtClean="0">
              <a:latin typeface="Times New Roman" pitchFamily="18" charset="0"/>
              <a:cs typeface="Times New Roman" pitchFamily="18" charset="0"/>
            </a:endParaRPr>
          </a:p>
          <a:p>
            <a:pPr marL="0" indent="457200" algn="just">
              <a:lnSpc>
                <a:spcPct val="110000"/>
              </a:lnSpc>
              <a:spcBef>
                <a:spcPts val="0"/>
              </a:spcBef>
              <a:buNone/>
            </a:pPr>
            <a:r>
              <a:rPr lang="uk-UA" sz="1800" i="1" u="sng" dirty="0">
                <a:latin typeface="Times New Roman" pitchFamily="18" charset="0"/>
                <a:cs typeface="Times New Roman" pitchFamily="18" charset="0"/>
              </a:rPr>
              <a:t>Спільне підприємство </a:t>
            </a:r>
            <a:r>
              <a:rPr lang="uk-UA" sz="1800" dirty="0">
                <a:latin typeface="Times New Roman" pitchFamily="18" charset="0"/>
                <a:cs typeface="Times New Roman" pitchFamily="18" charset="0"/>
              </a:rPr>
              <a:t>– </a:t>
            </a:r>
            <a:r>
              <a:rPr lang="uk-UA" sz="1800" b="0" dirty="0">
                <a:latin typeface="Times New Roman" pitchFamily="18" charset="0"/>
                <a:cs typeface="Times New Roman" pitchFamily="18" charset="0"/>
              </a:rPr>
              <a:t>це володіння на пайових засадах, коли акціонерний капітал належить не численності дрібних акціонерів, а декільком співвласникам, кожен з яких має певну частку власності і поділяє </a:t>
            </a:r>
            <a:r>
              <a:rPr lang="uk-UA" sz="1800" b="0" dirty="0" smtClean="0">
                <a:latin typeface="Times New Roman" pitchFamily="18" charset="0"/>
                <a:cs typeface="Times New Roman" pitchFamily="18" charset="0"/>
              </a:rPr>
              <a:t>ризик.</a:t>
            </a:r>
          </a:p>
          <a:p>
            <a:pPr marL="0" indent="457200" algn="just">
              <a:lnSpc>
                <a:spcPct val="110000"/>
              </a:lnSpc>
              <a:spcBef>
                <a:spcPts val="0"/>
              </a:spcBef>
              <a:buNone/>
            </a:pPr>
            <a:r>
              <a:rPr lang="ru-RU" sz="1800" i="1" u="sng" dirty="0" err="1">
                <a:latin typeface="Times New Roman" pitchFamily="18" charset="0"/>
                <a:cs typeface="Times New Roman" pitchFamily="18" charset="0"/>
              </a:rPr>
              <a:t>Акціонерне</a:t>
            </a:r>
            <a:r>
              <a:rPr lang="ru-RU" sz="1800" i="1" u="sng" dirty="0">
                <a:latin typeface="Times New Roman" pitchFamily="18" charset="0"/>
                <a:cs typeface="Times New Roman" pitchFamily="18" charset="0"/>
              </a:rPr>
              <a:t> </a:t>
            </a:r>
            <a:r>
              <a:rPr lang="ru-RU" sz="1800" i="1" u="sng" dirty="0" err="1">
                <a:latin typeface="Times New Roman" pitchFamily="18" charset="0"/>
                <a:cs typeface="Times New Roman" pitchFamily="18" charset="0"/>
              </a:rPr>
              <a:t>товариство</a:t>
            </a:r>
            <a:r>
              <a:rPr lang="ru-RU" sz="1800" i="1" u="sng" dirty="0">
                <a:latin typeface="Times New Roman" pitchFamily="18" charset="0"/>
                <a:cs typeface="Times New Roman" pitchFamily="18" charset="0"/>
              </a:rPr>
              <a:t> (АТ) </a:t>
            </a:r>
            <a:r>
              <a:rPr lang="ru-RU" sz="180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основна</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організаційна</a:t>
            </a:r>
            <a:r>
              <a:rPr lang="ru-RU" sz="1800" b="0" dirty="0">
                <a:latin typeface="Times New Roman" pitchFamily="18" charset="0"/>
                <a:cs typeface="Times New Roman" pitchFamily="18" charset="0"/>
              </a:rPr>
              <a:t> і </a:t>
            </a:r>
            <a:r>
              <a:rPr lang="ru-RU" sz="1800" b="0" dirty="0" err="1">
                <a:latin typeface="Times New Roman" pitchFamily="18" charset="0"/>
                <a:cs typeface="Times New Roman" pitchFamily="18" charset="0"/>
              </a:rPr>
              <a:t>правова</a:t>
            </a:r>
            <a:r>
              <a:rPr lang="ru-RU" sz="1800" b="0" dirty="0">
                <a:latin typeface="Times New Roman" pitchFamily="18" charset="0"/>
                <a:cs typeface="Times New Roman" pitchFamily="18" charset="0"/>
              </a:rPr>
              <a:t> форма </a:t>
            </a:r>
            <a:r>
              <a:rPr lang="ru-RU" sz="1800" b="0" dirty="0" err="1">
                <a:latin typeface="Times New Roman" pitchFamily="18" charset="0"/>
                <a:cs typeface="Times New Roman" pitchFamily="18" charset="0"/>
              </a:rPr>
              <a:t>великої</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фірми</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підприємства</a:t>
            </a:r>
            <a:r>
              <a:rPr lang="ru-RU" sz="1800" b="0" dirty="0">
                <a:latin typeface="Times New Roman" pitchFamily="18" charset="0"/>
                <a:cs typeface="Times New Roman" pitchFamily="18" charset="0"/>
              </a:rPr>
              <a:t>). Корпоративна </a:t>
            </a:r>
            <a:r>
              <a:rPr lang="ru-RU" sz="1800" b="0" dirty="0" err="1">
                <a:latin typeface="Times New Roman" pitchFamily="18" charset="0"/>
                <a:cs typeface="Times New Roman" pitchFamily="18" charset="0"/>
              </a:rPr>
              <a:t>власність</a:t>
            </a:r>
            <a:r>
              <a:rPr lang="ru-RU" sz="1800" b="0" dirty="0">
                <a:latin typeface="Times New Roman" pitchFamily="18" charset="0"/>
                <a:cs typeface="Times New Roman" pitchFamily="18" charset="0"/>
              </a:rPr>
              <a:t> у </a:t>
            </a:r>
            <a:r>
              <a:rPr lang="ru-RU" sz="1800" b="0" dirty="0" err="1" smtClean="0">
                <a:latin typeface="Times New Roman" pitchFamily="18" charset="0"/>
                <a:cs typeface="Times New Roman" pitchFamily="18" charset="0"/>
              </a:rPr>
              <a:t>формі</a:t>
            </a:r>
            <a:r>
              <a:rPr lang="ru-RU" sz="1800" b="0" dirty="0" smtClean="0">
                <a:latin typeface="Times New Roman" pitchFamily="18" charset="0"/>
                <a:cs typeface="Times New Roman" pitchFamily="18" charset="0"/>
              </a:rPr>
              <a:t> </a:t>
            </a:r>
            <a:r>
              <a:rPr lang="uk-UA" sz="1800" b="0" dirty="0">
                <a:latin typeface="Times New Roman" pitchFamily="18" charset="0"/>
                <a:cs typeface="Times New Roman" pitchFamily="18" charset="0"/>
              </a:rPr>
              <a:t>акціонерного товариства є провідною формою міжнародного бізнесу. В рамках міжнародних корпорацій зосереджується більшість зайнятих, </a:t>
            </a:r>
            <a:r>
              <a:rPr lang="uk-UA" sz="1800" b="0" dirty="0" err="1">
                <a:latin typeface="Times New Roman" pitchFamily="18" charset="0"/>
                <a:cs typeface="Times New Roman" pitchFamily="18" charset="0"/>
              </a:rPr>
              <a:t>вироблювальної</a:t>
            </a:r>
            <a:r>
              <a:rPr lang="uk-UA" sz="1800" b="0" dirty="0">
                <a:latin typeface="Times New Roman" pitchFamily="18" charset="0"/>
                <a:cs typeface="Times New Roman" pitchFamily="18" charset="0"/>
              </a:rPr>
              <a:t> продукції, утримуваних доходів. У статуті товариства фіксуються його мета, розмір капіталу, порядок управління, структура керівних органів та ін. Вищим органом АТ є загальні збори акціонерів, які скликаються, як правило, один раз на рік. Поточними справами АТ керує правління, спостережна рада, </a:t>
            </a:r>
            <a:r>
              <a:rPr lang="uk-UA" sz="1800" b="0" dirty="0" err="1">
                <a:latin typeface="Times New Roman" pitchFamily="18" charset="0"/>
                <a:cs typeface="Times New Roman" pitchFamily="18" charset="0"/>
              </a:rPr>
              <a:t>рада</a:t>
            </a:r>
            <a:r>
              <a:rPr lang="uk-UA" sz="1800" b="0" dirty="0">
                <a:latin typeface="Times New Roman" pitchFamily="18" charset="0"/>
                <a:cs typeface="Times New Roman" pitchFamily="18" charset="0"/>
              </a:rPr>
              <a:t> директорів. Капітал АТ створюється шляхом об’єднання багатьох індивідуальних капіталів і грошових доходів за допомогою випуску акцій та облігацій, а потім збільшується за рахунок прибутку АТ та випуску нових акцій. Складається з капіталу власного та позичкового.</a:t>
            </a:r>
          </a:p>
        </p:txBody>
      </p:sp>
    </p:spTree>
    <p:extLst>
      <p:ext uri="{BB962C8B-B14F-4D97-AF65-F5344CB8AC3E}">
        <p14:creationId xmlns:p14="http://schemas.microsoft.com/office/powerpoint/2010/main" val="2836236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77800" y="270933"/>
            <a:ext cx="11679253" cy="5499633"/>
          </a:xfrm>
        </p:spPr>
        <p:txBody>
          <a:bodyPr>
            <a:noAutofit/>
          </a:bodyPr>
          <a:lstStyle/>
          <a:p>
            <a:pPr marL="0" indent="457200" algn="just">
              <a:spcBef>
                <a:spcPts val="0"/>
              </a:spcBef>
              <a:buNone/>
            </a:pPr>
            <a:r>
              <a:rPr lang="uk-UA" sz="1900" i="1" u="sng" dirty="0">
                <a:latin typeface="Times New Roman" pitchFamily="18" charset="0"/>
                <a:cs typeface="Times New Roman" pitchFamily="18" charset="0"/>
              </a:rPr>
              <a:t>Командитне товариство </a:t>
            </a:r>
            <a:r>
              <a:rPr lang="uk-UA" sz="1900" b="0" dirty="0">
                <a:latin typeface="Times New Roman" pitchFamily="18" charset="0"/>
                <a:cs typeface="Times New Roman" pitchFamily="18" charset="0"/>
              </a:rPr>
              <a:t>– це асоціація осіб, які беруть участь в бізнесі як співвласники для одержання доходів. Члени такого товариства підрозділяються на дві категорії: </a:t>
            </a:r>
            <a:r>
              <a:rPr lang="uk-UA" sz="1900" b="0" dirty="0" err="1">
                <a:latin typeface="Times New Roman" pitchFamily="18" charset="0"/>
                <a:cs typeface="Times New Roman" pitchFamily="18" charset="0"/>
              </a:rPr>
              <a:t>комплементарії</a:t>
            </a:r>
            <a:r>
              <a:rPr lang="uk-UA" sz="1900" b="0" dirty="0">
                <a:latin typeface="Times New Roman" pitchFamily="18" charset="0"/>
                <a:cs typeface="Times New Roman" pitchFamily="18" charset="0"/>
              </a:rPr>
              <a:t>, котрі несуть необмежену відповідальність всім своїм майном і </a:t>
            </a:r>
            <a:r>
              <a:rPr lang="uk-UA" sz="1900" b="0" dirty="0" err="1">
                <a:latin typeface="Times New Roman" pitchFamily="18" charset="0"/>
                <a:cs typeface="Times New Roman" pitchFamily="18" charset="0"/>
              </a:rPr>
              <a:t>командисти</a:t>
            </a:r>
            <a:r>
              <a:rPr lang="uk-UA" sz="1900" b="0" dirty="0">
                <a:latin typeface="Times New Roman" pitchFamily="18" charset="0"/>
                <a:cs typeface="Times New Roman" pitchFamily="18" charset="0"/>
              </a:rPr>
              <a:t>, котрі несуть відповідальність лише в межах свого внеску та відсторонені від участі в контролі. 3 податкових міркувань в якості </a:t>
            </a:r>
            <a:r>
              <a:rPr lang="uk-UA" sz="1900" b="0" dirty="0" err="1">
                <a:latin typeface="Times New Roman" pitchFamily="18" charset="0"/>
                <a:cs typeface="Times New Roman" pitchFamily="18" charset="0"/>
              </a:rPr>
              <a:t>комплементарія</a:t>
            </a:r>
            <a:r>
              <a:rPr lang="uk-UA" sz="1900" b="0" dirty="0">
                <a:latin typeface="Times New Roman" pitchFamily="18" charset="0"/>
                <a:cs typeface="Times New Roman" pitchFamily="18" charset="0"/>
              </a:rPr>
              <a:t> в командитне товариство може бути прийнято товариство з обмеженою відповідальністю. З точки зору оподаткування таке утворення є товариством, а з точки зору цивільного права дає можливість перенести необмежену відповідальність на товариство з обмеженою відповідальністю, котре стає єдиним носієм необмеженої відповідальності і, як правило, володіє лише незначним капіталом. </a:t>
            </a:r>
            <a:endParaRPr lang="uk-UA" sz="1900" b="0" dirty="0" smtClean="0">
              <a:latin typeface="Times New Roman" pitchFamily="18" charset="0"/>
              <a:cs typeface="Times New Roman" pitchFamily="18" charset="0"/>
            </a:endParaRPr>
          </a:p>
          <a:p>
            <a:pPr marL="0" indent="457200" algn="just">
              <a:spcBef>
                <a:spcPts val="0"/>
              </a:spcBef>
              <a:buNone/>
            </a:pPr>
            <a:r>
              <a:rPr lang="uk-UA" sz="1900" i="1" u="sng" dirty="0" smtClean="0">
                <a:latin typeface="Times New Roman" pitchFamily="18" charset="0"/>
                <a:cs typeface="Times New Roman" pitchFamily="18" charset="0"/>
              </a:rPr>
              <a:t>Товариство </a:t>
            </a:r>
            <a:r>
              <a:rPr lang="uk-UA" sz="1900" i="1" u="sng" dirty="0">
                <a:latin typeface="Times New Roman" pitchFamily="18" charset="0"/>
                <a:cs typeface="Times New Roman" pitchFamily="18" charset="0"/>
              </a:rPr>
              <a:t>з обмеженою відповідальністю. </a:t>
            </a:r>
            <a:r>
              <a:rPr lang="uk-UA" sz="1900" b="0" dirty="0">
                <a:latin typeface="Times New Roman" pitchFamily="18" charset="0"/>
                <a:cs typeface="Times New Roman" pitchFamily="18" charset="0"/>
              </a:rPr>
              <a:t>В цих товариствах здебільшого існують тісні зв’язки між компаньйонами і товариствами. З цієї причини воно найбільше підходить для сімейних підприємств. Товариство з обмеженою відповідальністю за заборгованість, що виникла, відповідає всім своїм капіталом, а відповідальність його членів обмежується їх часткою в основному капіталі. Понад неї член товариства не несе ніякої відповідальності. Членам товариства дозволяється залишати за собою узгоджувальне право на укладання певних угод. </a:t>
            </a:r>
            <a:endParaRPr lang="uk-UA" sz="1900" b="0" dirty="0" smtClean="0">
              <a:latin typeface="Times New Roman" pitchFamily="18" charset="0"/>
              <a:cs typeface="Times New Roman" pitchFamily="18" charset="0"/>
            </a:endParaRPr>
          </a:p>
          <a:p>
            <a:pPr marL="0" indent="457200" algn="just">
              <a:spcBef>
                <a:spcPts val="0"/>
              </a:spcBef>
              <a:buNone/>
            </a:pPr>
            <a:r>
              <a:rPr lang="uk-UA" sz="1900" i="1" u="sng" dirty="0" smtClean="0">
                <a:latin typeface="Times New Roman" pitchFamily="18" charset="0"/>
                <a:cs typeface="Times New Roman" pitchFamily="18" charset="0"/>
              </a:rPr>
              <a:t>Транснаціональна </a:t>
            </a:r>
            <a:r>
              <a:rPr lang="uk-UA" sz="1900" i="1" u="sng" dirty="0">
                <a:latin typeface="Times New Roman" pitchFamily="18" charset="0"/>
                <a:cs typeface="Times New Roman" pitchFamily="18" charset="0"/>
              </a:rPr>
              <a:t>компанія (ТНК) </a:t>
            </a:r>
            <a:r>
              <a:rPr lang="uk-UA" sz="1900" b="0" dirty="0">
                <a:latin typeface="Times New Roman" pitchFamily="18" charset="0"/>
                <a:cs typeface="Times New Roman" pitchFamily="18" charset="0"/>
              </a:rPr>
              <a:t>– це корпорація, що здійснює міжнародне виробництво на основі прямих іноземних </a:t>
            </a:r>
            <a:r>
              <a:rPr lang="uk-UA" sz="1900" b="0" dirty="0" smtClean="0">
                <a:latin typeface="Times New Roman" pitchFamily="18" charset="0"/>
                <a:cs typeface="Times New Roman" pitchFamily="18" charset="0"/>
              </a:rPr>
              <a:t>інвестицій </a:t>
            </a:r>
            <a:r>
              <a:rPr lang="uk-UA" sz="1900" b="0" dirty="0">
                <a:latin typeface="Times New Roman" pitchFamily="18" charset="0"/>
                <a:cs typeface="Times New Roman" pitchFamily="18" charset="0"/>
              </a:rPr>
              <a:t>та має прямий контроль над своїми зарубіжними філіями</a:t>
            </a:r>
            <a:r>
              <a:rPr lang="uk-UA" sz="1900" b="0" dirty="0" smtClean="0">
                <a:latin typeface="Times New Roman" pitchFamily="18" charset="0"/>
                <a:cs typeface="Times New Roman" pitchFamily="18" charset="0"/>
              </a:rPr>
              <a:t>.</a:t>
            </a:r>
          </a:p>
          <a:p>
            <a:pPr marL="0" indent="457200" algn="just">
              <a:spcBef>
                <a:spcPts val="0"/>
              </a:spcBef>
              <a:buNone/>
            </a:pPr>
            <a:r>
              <a:rPr lang="uk-UA" sz="1900" i="1" u="sng" dirty="0">
                <a:latin typeface="Times New Roman" pitchFamily="18" charset="0"/>
                <a:cs typeface="Times New Roman" pitchFamily="18" charset="0"/>
              </a:rPr>
              <a:t>Одноосібне володіння </a:t>
            </a:r>
            <a:r>
              <a:rPr lang="uk-UA" sz="1900" dirty="0">
                <a:latin typeface="Times New Roman" pitchFamily="18" charset="0"/>
                <a:cs typeface="Times New Roman" pitchFamily="18" charset="0"/>
              </a:rPr>
              <a:t>– </a:t>
            </a:r>
            <a:r>
              <a:rPr lang="uk-UA" sz="1900" b="0" dirty="0">
                <a:latin typeface="Times New Roman" pitchFamily="18" charset="0"/>
                <a:cs typeface="Times New Roman" pitchFamily="18" charset="0"/>
              </a:rPr>
              <a:t>це виробництво, що належить одній особі і кероване найчастіше цією ж особою. При одноосібному володінні власник повністю контролює і відповідає по зобов’язанням свого </a:t>
            </a:r>
            <a:r>
              <a:rPr lang="uk-UA" sz="1900" b="0" dirty="0" smtClean="0">
                <a:latin typeface="Times New Roman" pitchFamily="18" charset="0"/>
                <a:cs typeface="Times New Roman" pitchFamily="18" charset="0"/>
              </a:rPr>
              <a:t>підприємства.</a:t>
            </a:r>
            <a:endParaRPr lang="uk-UA" sz="1900" b="0" dirty="0">
              <a:latin typeface="Times New Roman" pitchFamily="18" charset="0"/>
              <a:cs typeface="Times New Roman" pitchFamily="18" charset="0"/>
            </a:endParaRPr>
          </a:p>
        </p:txBody>
      </p:sp>
    </p:spTree>
    <p:extLst>
      <p:ext uri="{BB962C8B-B14F-4D97-AF65-F5344CB8AC3E}">
        <p14:creationId xmlns:p14="http://schemas.microsoft.com/office/powerpoint/2010/main" val="399288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34973" y="188914"/>
            <a:ext cx="11522080" cy="725486"/>
          </a:xfrm>
        </p:spPr>
        <p:txBody>
          <a:bodyPr>
            <a:normAutofit fontScale="90000"/>
          </a:bodyPr>
          <a:lstStyle/>
          <a:p>
            <a:pPr algn="ctr"/>
            <a:r>
              <a:rPr lang="uk-UA" sz="3000" b="1" i="1" u="sng" dirty="0">
                <a:latin typeface="Times New Roman" pitchFamily="18" charset="0"/>
                <a:cs typeface="Times New Roman" pitchFamily="18" charset="0"/>
              </a:rPr>
              <a:t>1.Економічна сутність міжнародного бізнесу як явища та процесу.</a:t>
            </a:r>
            <a:endParaRPr lang="uk-UA" sz="3000" b="1" i="1" u="sng" dirty="0">
              <a:solidFill>
                <a:srgbClr val="0070C0"/>
              </a:solidFill>
            </a:endParaRPr>
          </a:p>
        </p:txBody>
      </p:sp>
      <p:sp>
        <p:nvSpPr>
          <p:cNvPr id="3" name="Місце для тексту 2"/>
          <p:cNvSpPr>
            <a:spLocks noGrp="1"/>
          </p:cNvSpPr>
          <p:nvPr>
            <p:ph type="body" sz="quarter" idx="10"/>
          </p:nvPr>
        </p:nvSpPr>
        <p:spPr>
          <a:xfrm>
            <a:off x="186267" y="203201"/>
            <a:ext cx="11785600" cy="5867400"/>
          </a:xfrm>
        </p:spPr>
        <p:txBody>
          <a:bodyPr/>
          <a:lstStyle/>
          <a:p>
            <a:pPr marL="0" indent="457200" algn="just">
              <a:lnSpc>
                <a:spcPct val="100000"/>
              </a:lnSpc>
              <a:spcBef>
                <a:spcPts val="0"/>
              </a:spcBef>
              <a:buNone/>
            </a:pPr>
            <a:endParaRPr lang="uk-UA" sz="160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600" dirty="0" smtClean="0">
              <a:latin typeface="Times New Roman" pitchFamily="18" charset="0"/>
              <a:cs typeface="Times New Roman" pitchFamily="18" charset="0"/>
            </a:endParaRPr>
          </a:p>
          <a:p>
            <a:pPr marL="0" indent="457200" algn="just">
              <a:lnSpc>
                <a:spcPct val="100000"/>
              </a:lnSpc>
              <a:spcBef>
                <a:spcPts val="0"/>
              </a:spcBef>
              <a:buNone/>
            </a:pPr>
            <a:endParaRPr lang="uk-UA" sz="1600" dirty="0">
              <a:latin typeface="Times New Roman" pitchFamily="18" charset="0"/>
              <a:cs typeface="Times New Roman" pitchFamily="18" charset="0"/>
            </a:endParaRP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Міжнародний </a:t>
            </a:r>
            <a:r>
              <a:rPr lang="uk-UA" sz="1600" b="0" dirty="0">
                <a:solidFill>
                  <a:schemeClr val="tx1">
                    <a:lumMod val="50000"/>
                  </a:schemeClr>
                </a:solidFill>
                <a:latin typeface="Times New Roman" pitchFamily="18" charset="0"/>
                <a:cs typeface="Times New Roman" pitchFamily="18" charset="0"/>
              </a:rPr>
              <a:t>бізнес історично і логічно виникає внаслідок розвитку й поглиблення міжнародного поділу праці та формування світового ринку. Міжнародний бізнес можна визначити як ділову взаємодію фірм різних форм власності або їх підрозділів, які знаходяться в різних країнах, головною метою яких є одержання прибутку за рахунок вигод і переваг ділових міжнародних операцій.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i="1" u="sng" dirty="0">
                <a:solidFill>
                  <a:schemeClr val="tx1">
                    <a:lumMod val="50000"/>
                  </a:schemeClr>
                </a:solidFill>
                <a:latin typeface="Times New Roman" pitchFamily="18" charset="0"/>
                <a:cs typeface="Times New Roman" pitchFamily="18" charset="0"/>
              </a:rPr>
              <a:t>Міжнародний бізнес </a:t>
            </a:r>
            <a:r>
              <a:rPr lang="uk-UA" sz="1600" b="0" dirty="0">
                <a:solidFill>
                  <a:schemeClr val="tx1">
                    <a:lumMod val="50000"/>
                  </a:schemeClr>
                </a:solidFill>
                <a:latin typeface="Times New Roman" pitchFamily="18" charset="0"/>
                <a:cs typeface="Times New Roman" pitchFamily="18" charset="0"/>
              </a:rPr>
              <a:t>- це підприємницька діяльність, пов’язана </a:t>
            </a:r>
            <a:r>
              <a:rPr lang="uk-UA" sz="1600" b="0" dirty="0" smtClean="0">
                <a:solidFill>
                  <a:schemeClr val="tx1">
                    <a:lumMod val="50000"/>
                  </a:schemeClr>
                </a:solidFill>
                <a:latin typeface="Times New Roman" pitchFamily="18" charset="0"/>
                <a:cs typeface="Times New Roman" pitchFamily="18" charset="0"/>
              </a:rPr>
              <a:t>з використанням </a:t>
            </a:r>
            <a:r>
              <a:rPr lang="uk-UA" sz="1600" b="0" dirty="0">
                <a:solidFill>
                  <a:schemeClr val="tx1">
                    <a:lumMod val="50000"/>
                  </a:schemeClr>
                </a:solidFill>
                <a:latin typeface="Times New Roman" pitchFamily="18" charset="0"/>
                <a:cs typeface="Times New Roman" pitchFamily="18" charset="0"/>
              </a:rPr>
              <a:t>капіталу в різноманітних формах і переваг </a:t>
            </a:r>
            <a:r>
              <a:rPr lang="uk-UA" sz="1600" b="0" dirty="0" smtClean="0">
                <a:solidFill>
                  <a:schemeClr val="tx1">
                    <a:lumMod val="50000"/>
                  </a:schemeClr>
                </a:solidFill>
                <a:latin typeface="Times New Roman" pitchFamily="18" charset="0"/>
                <a:cs typeface="Times New Roman" pitchFamily="18" charset="0"/>
              </a:rPr>
              <a:t>підвищеної ділової </a:t>
            </a:r>
            <a:r>
              <a:rPr lang="uk-UA" sz="1600" b="0" dirty="0">
                <a:solidFill>
                  <a:schemeClr val="tx1">
                    <a:lumMod val="50000"/>
                  </a:schemeClr>
                </a:solidFill>
                <a:latin typeface="Times New Roman" pitchFamily="18" charset="0"/>
                <a:cs typeface="Times New Roman" pitchFamily="18" charset="0"/>
              </a:rPr>
              <a:t>активності, що здійснюється з метою отримання прибутку </a:t>
            </a:r>
            <a:r>
              <a:rPr lang="uk-UA" sz="1600" b="0" dirty="0" smtClean="0">
                <a:solidFill>
                  <a:schemeClr val="tx1">
                    <a:lumMod val="50000"/>
                  </a:schemeClr>
                </a:solidFill>
                <a:latin typeface="Times New Roman" pitchFamily="18" charset="0"/>
                <a:cs typeface="Times New Roman" pitchFamily="18" charset="0"/>
              </a:rPr>
              <a:t>і поширюється </a:t>
            </a:r>
            <a:r>
              <a:rPr lang="uk-UA" sz="1600" b="0" dirty="0">
                <a:solidFill>
                  <a:schemeClr val="tx1">
                    <a:lumMod val="50000"/>
                  </a:schemeClr>
                </a:solidFill>
                <a:latin typeface="Times New Roman" pitchFamily="18" charset="0"/>
                <a:cs typeface="Times New Roman" pitchFamily="18" charset="0"/>
              </a:rPr>
              <a:t>на міжнародну економічну сферу. Він включає </a:t>
            </a:r>
            <a:r>
              <a:rPr lang="uk-UA" sz="1600" b="0" dirty="0" smtClean="0">
                <a:solidFill>
                  <a:schemeClr val="tx1">
                    <a:lumMod val="50000"/>
                  </a:schemeClr>
                </a:solidFill>
                <a:latin typeface="Times New Roman" pitchFamily="18" charset="0"/>
                <a:cs typeface="Times New Roman" pitchFamily="18" charset="0"/>
              </a:rPr>
              <a:t>будь-які господарські </a:t>
            </a:r>
            <a:r>
              <a:rPr lang="uk-UA" sz="1600" b="0" dirty="0">
                <a:solidFill>
                  <a:schemeClr val="tx1">
                    <a:lumMod val="50000"/>
                  </a:schemeClr>
                </a:solidFill>
                <a:latin typeface="Times New Roman" pitchFamily="18" charset="0"/>
                <a:cs typeface="Times New Roman" pitchFamily="18" charset="0"/>
              </a:rPr>
              <a:t>операції, що здійснюються двома і більше країнами. Такі </a:t>
            </a:r>
            <a:r>
              <a:rPr lang="uk-UA" sz="1600" b="0" dirty="0" smtClean="0">
                <a:solidFill>
                  <a:schemeClr val="tx1">
                    <a:lumMod val="50000"/>
                  </a:schemeClr>
                </a:solidFill>
                <a:latin typeface="Times New Roman" pitchFamily="18" charset="0"/>
                <a:cs typeface="Times New Roman" pitchFamily="18" charset="0"/>
              </a:rPr>
              <a:t>ділові взаємовідносини </a:t>
            </a:r>
            <a:r>
              <a:rPr lang="uk-UA" sz="1600" b="0" dirty="0">
                <a:solidFill>
                  <a:schemeClr val="tx1">
                    <a:lumMod val="50000"/>
                  </a:schemeClr>
                </a:solidFill>
                <a:latin typeface="Times New Roman" pitchFamily="18" charset="0"/>
                <a:cs typeface="Times New Roman" pitchFamily="18" charset="0"/>
              </a:rPr>
              <a:t>можуть виникати на рівні як приватних, так і </a:t>
            </a:r>
            <a:r>
              <a:rPr lang="uk-UA" sz="1600" b="0" dirty="0" smtClean="0">
                <a:solidFill>
                  <a:schemeClr val="tx1">
                    <a:lumMod val="50000"/>
                  </a:schemeClr>
                </a:solidFill>
                <a:latin typeface="Times New Roman" pitchFamily="18" charset="0"/>
                <a:cs typeface="Times New Roman" pitchFamily="18" charset="0"/>
              </a:rPr>
              <a:t>державних організацій</a:t>
            </a:r>
            <a:r>
              <a:rPr lang="uk-UA" sz="16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600" i="1" u="sng" dirty="0">
                <a:solidFill>
                  <a:schemeClr val="tx1">
                    <a:lumMod val="50000"/>
                  </a:schemeClr>
                </a:solidFill>
                <a:latin typeface="Times New Roman" pitchFamily="18" charset="0"/>
                <a:cs typeface="Times New Roman" pitchFamily="18" charset="0"/>
              </a:rPr>
              <a:t>Міжнародний бізнес</a:t>
            </a:r>
            <a:r>
              <a:rPr lang="uk-UA" sz="1600" b="0" dirty="0">
                <a:solidFill>
                  <a:schemeClr val="tx1">
                    <a:lumMod val="50000"/>
                  </a:schemeClr>
                </a:solidFill>
                <a:latin typeface="Times New Roman" pitchFamily="18" charset="0"/>
                <a:cs typeface="Times New Roman" pitchFamily="18" charset="0"/>
              </a:rPr>
              <a:t> – це система постійно </a:t>
            </a:r>
            <a:r>
              <a:rPr lang="uk-UA" sz="1600" b="0" dirty="0" err="1">
                <a:solidFill>
                  <a:schemeClr val="tx1">
                    <a:lumMod val="50000"/>
                  </a:schemeClr>
                </a:solidFill>
                <a:latin typeface="Times New Roman" pitchFamily="18" charset="0"/>
                <a:cs typeface="Times New Roman" pitchFamily="18" charset="0"/>
              </a:rPr>
              <a:t>оновлюваних</a:t>
            </a:r>
            <a:r>
              <a:rPr lang="uk-UA" sz="1600" b="0" dirty="0">
                <a:solidFill>
                  <a:schemeClr val="tx1">
                    <a:lumMod val="50000"/>
                  </a:schemeClr>
                </a:solidFill>
                <a:latin typeface="Times New Roman" pitchFamily="18" charset="0"/>
                <a:cs typeface="Times New Roman" pitchFamily="18" charset="0"/>
              </a:rPr>
              <a:t> і </a:t>
            </a:r>
            <a:r>
              <a:rPr lang="uk-UA" sz="1600" b="0" dirty="0" smtClean="0">
                <a:solidFill>
                  <a:schemeClr val="tx1">
                    <a:lumMod val="50000"/>
                  </a:schemeClr>
                </a:solidFill>
                <a:latin typeface="Times New Roman" pitchFamily="18" charset="0"/>
                <a:cs typeface="Times New Roman" pitchFamily="18" charset="0"/>
              </a:rPr>
              <a:t>складно взаємодіючих </a:t>
            </a:r>
            <a:r>
              <a:rPr lang="uk-UA" sz="1600" b="0" dirty="0">
                <a:solidFill>
                  <a:schemeClr val="tx1">
                    <a:lumMod val="50000"/>
                  </a:schemeClr>
                </a:solidFill>
                <a:latin typeface="Times New Roman" pitchFamily="18" charset="0"/>
                <a:cs typeface="Times New Roman" pitchFamily="18" charset="0"/>
              </a:rPr>
              <a:t>професійних знань принципово вищого рівня, ніж наявна </a:t>
            </a:r>
            <a:r>
              <a:rPr lang="uk-UA" sz="1600" b="0" dirty="0" smtClean="0">
                <a:solidFill>
                  <a:schemeClr val="tx1">
                    <a:lumMod val="50000"/>
                  </a:schemeClr>
                </a:solidFill>
                <a:latin typeface="Times New Roman" pitchFamily="18" charset="0"/>
                <a:cs typeface="Times New Roman" pitchFamily="18" charset="0"/>
              </a:rPr>
              <a:t>в будь-якому </a:t>
            </a:r>
            <a:r>
              <a:rPr lang="uk-UA" sz="1600" b="0" dirty="0">
                <a:solidFill>
                  <a:schemeClr val="tx1">
                    <a:lumMod val="50000"/>
                  </a:schemeClr>
                </a:solidFill>
                <a:latin typeface="Times New Roman" pitchFamily="18" charset="0"/>
                <a:cs typeface="Times New Roman" pitchFamily="18" charset="0"/>
              </a:rPr>
              <a:t>національному бізнесі, яка вбирає в себе найкращі </a:t>
            </a:r>
            <a:r>
              <a:rPr lang="uk-UA" sz="1600" b="0" dirty="0" smtClean="0">
                <a:solidFill>
                  <a:schemeClr val="tx1">
                    <a:lumMod val="50000"/>
                  </a:schemeClr>
                </a:solidFill>
                <a:latin typeface="Times New Roman" pitchFamily="18" charset="0"/>
                <a:cs typeface="Times New Roman" pitchFamily="18" charset="0"/>
              </a:rPr>
              <a:t>національні зразки</a:t>
            </a:r>
            <a:r>
              <a:rPr lang="uk-UA" sz="1600" b="0" dirty="0">
                <a:solidFill>
                  <a:schemeClr val="tx1">
                    <a:lumMod val="50000"/>
                  </a:schemeClr>
                </a:solidFill>
                <a:latin typeface="Times New Roman" pitchFamily="18" charset="0"/>
                <a:cs typeface="Times New Roman" pitchFamily="18" charset="0"/>
              </a:rPr>
              <a:t>, все найкраще у світовій практиці. </a:t>
            </a:r>
            <a:r>
              <a:rPr lang="uk-UA" sz="1600" i="1" u="sng" dirty="0">
                <a:solidFill>
                  <a:schemeClr val="tx1">
                    <a:lumMod val="50000"/>
                  </a:schemeClr>
                </a:solidFill>
                <a:latin typeface="Times New Roman" pitchFamily="18" charset="0"/>
                <a:cs typeface="Times New Roman" pitchFamily="18" charset="0"/>
              </a:rPr>
              <a:t>Принципова </a:t>
            </a:r>
            <a:r>
              <a:rPr lang="uk-UA" sz="1600" i="1" u="sng" dirty="0" err="1" smtClean="0">
                <a:solidFill>
                  <a:schemeClr val="tx1">
                    <a:lumMod val="50000"/>
                  </a:schemeClr>
                </a:solidFill>
                <a:latin typeface="Times New Roman" pitchFamily="18" charset="0"/>
                <a:cs typeface="Times New Roman" pitchFamily="18" charset="0"/>
              </a:rPr>
              <a:t>нетиповість</a:t>
            </a:r>
            <a:r>
              <a:rPr lang="uk-UA" sz="1600" i="1" u="sng" dirty="0" smtClean="0">
                <a:solidFill>
                  <a:schemeClr val="tx1">
                    <a:lumMod val="50000"/>
                  </a:schemeClr>
                </a:solidFill>
                <a:latin typeface="Times New Roman" pitchFamily="18" charset="0"/>
                <a:cs typeface="Times New Roman" pitchFamily="18" charset="0"/>
              </a:rPr>
              <a:t> </a:t>
            </a:r>
            <a:r>
              <a:rPr lang="uk-UA" sz="1600" b="0" dirty="0" smtClean="0">
                <a:solidFill>
                  <a:schemeClr val="tx1">
                    <a:lumMod val="50000"/>
                  </a:schemeClr>
                </a:solidFill>
                <a:latin typeface="Times New Roman" pitchFamily="18" charset="0"/>
                <a:cs typeface="Times New Roman" pitchFamily="18" charset="0"/>
              </a:rPr>
              <a:t>міжнародного </a:t>
            </a:r>
            <a:r>
              <a:rPr lang="uk-UA" sz="1600" b="0" dirty="0">
                <a:solidFill>
                  <a:schemeClr val="tx1">
                    <a:lumMod val="50000"/>
                  </a:schemeClr>
                </a:solidFill>
                <a:latin typeface="Times New Roman" pitchFamily="18" charset="0"/>
                <a:cs typeface="Times New Roman" pitchFamily="18" charset="0"/>
              </a:rPr>
              <a:t>бізнесу полягає в оберненій оцінці внутрішньої </a:t>
            </a:r>
            <a:r>
              <a:rPr lang="uk-UA" sz="1600" b="0" dirty="0" smtClean="0">
                <a:solidFill>
                  <a:schemeClr val="tx1">
                    <a:lumMod val="50000"/>
                  </a:schemeClr>
                </a:solidFill>
                <a:latin typeface="Times New Roman" pitchFamily="18" charset="0"/>
                <a:cs typeface="Times New Roman" pitchFamily="18" charset="0"/>
              </a:rPr>
              <a:t>державної ситуації</a:t>
            </a:r>
            <a:r>
              <a:rPr lang="uk-UA" sz="1600" b="0" dirty="0">
                <a:solidFill>
                  <a:schemeClr val="tx1">
                    <a:lumMod val="50000"/>
                  </a:schemeClr>
                </a:solidFill>
                <a:latin typeface="Times New Roman" pitchFamily="18" charset="0"/>
                <a:cs typeface="Times New Roman" pitchFamily="18" charset="0"/>
              </a:rPr>
              <a:t>: негативні тенденції в економіці можуть відкрити </a:t>
            </a:r>
            <a:r>
              <a:rPr lang="uk-UA" sz="1600" b="0" dirty="0" smtClean="0">
                <a:solidFill>
                  <a:schemeClr val="tx1">
                    <a:lumMod val="50000"/>
                  </a:schemeClr>
                </a:solidFill>
                <a:latin typeface="Times New Roman" pitchFamily="18" charset="0"/>
                <a:cs typeface="Times New Roman" pitchFamily="18" charset="0"/>
              </a:rPr>
              <a:t>додаткові можливості </a:t>
            </a:r>
            <a:r>
              <a:rPr lang="uk-UA" sz="1600" b="0" dirty="0">
                <a:solidFill>
                  <a:schemeClr val="tx1">
                    <a:lumMod val="50000"/>
                  </a:schemeClr>
                </a:solidFill>
                <a:latin typeface="Times New Roman" pitchFamily="18" charset="0"/>
                <a:cs typeface="Times New Roman" pitchFamily="18" charset="0"/>
              </a:rPr>
              <a:t>для розвитку міжнародних компаній. На відміну </a:t>
            </a:r>
            <a:r>
              <a:rPr lang="uk-UA" sz="1600" b="0" dirty="0" smtClean="0">
                <a:solidFill>
                  <a:schemeClr val="tx1">
                    <a:lumMod val="50000"/>
                  </a:schemeClr>
                </a:solidFill>
                <a:latin typeface="Times New Roman" pitchFamily="18" charset="0"/>
                <a:cs typeface="Times New Roman" pitchFamily="18" charset="0"/>
              </a:rPr>
              <a:t>від національної </a:t>
            </a:r>
            <a:r>
              <a:rPr lang="uk-UA" sz="1600" b="0" dirty="0">
                <a:solidFill>
                  <a:schemeClr val="tx1">
                    <a:lumMod val="50000"/>
                  </a:schemeClr>
                </a:solidFill>
                <a:latin typeface="Times New Roman" pitchFamily="18" charset="0"/>
                <a:cs typeface="Times New Roman" pitchFamily="18" charset="0"/>
              </a:rPr>
              <a:t>конкуренції, міжнародний бізнес може відчувати </a:t>
            </a:r>
            <a:r>
              <a:rPr lang="uk-UA" sz="1600" b="0" dirty="0" smtClean="0">
                <a:solidFill>
                  <a:schemeClr val="tx1">
                    <a:lumMod val="50000"/>
                  </a:schemeClr>
                </a:solidFill>
                <a:latin typeface="Times New Roman" pitchFamily="18" charset="0"/>
                <a:cs typeface="Times New Roman" pitchFamily="18" charset="0"/>
              </a:rPr>
              <a:t>підтримку своєї </a:t>
            </a:r>
            <a:r>
              <a:rPr lang="uk-UA" sz="1600" b="0" dirty="0">
                <a:solidFill>
                  <a:schemeClr val="tx1">
                    <a:lumMod val="50000"/>
                  </a:schemeClr>
                </a:solidFill>
                <a:latin typeface="Times New Roman" pitchFamily="18" charset="0"/>
                <a:cs typeface="Times New Roman" pitchFamily="18" charset="0"/>
              </a:rPr>
              <a:t>держави у боротьбі з конкурентами в багатьох формах.</a:t>
            </a:r>
          </a:p>
          <a:p>
            <a:pPr marL="0" indent="457200" algn="just">
              <a:lnSpc>
                <a:spcPct val="100000"/>
              </a:lnSpc>
              <a:spcBef>
                <a:spcPts val="0"/>
              </a:spcBef>
              <a:buNone/>
            </a:pPr>
            <a:r>
              <a:rPr lang="uk-UA" sz="1600" i="1" u="sng" dirty="0" smtClean="0">
                <a:solidFill>
                  <a:schemeClr val="tx1">
                    <a:lumMod val="50000"/>
                  </a:schemeClr>
                </a:solidFill>
                <a:latin typeface="Times New Roman" pitchFamily="18" charset="0"/>
                <a:cs typeface="Times New Roman" pitchFamily="18" charset="0"/>
              </a:rPr>
              <a:t>Економічна </a:t>
            </a:r>
            <a:r>
              <a:rPr lang="uk-UA" sz="1600" i="1" u="sng" dirty="0">
                <a:solidFill>
                  <a:schemeClr val="tx1">
                    <a:lumMod val="50000"/>
                  </a:schemeClr>
                </a:solidFill>
                <a:latin typeface="Times New Roman" pitchFamily="18" charset="0"/>
                <a:cs typeface="Times New Roman" pitchFamily="18" charset="0"/>
              </a:rPr>
              <a:t>сутність міжнародного бізнесу </a:t>
            </a:r>
            <a:r>
              <a:rPr lang="uk-UA" sz="1600" b="0" dirty="0">
                <a:solidFill>
                  <a:schemeClr val="tx1">
                    <a:lumMod val="50000"/>
                  </a:schemeClr>
                </a:solidFill>
                <a:latin typeface="Times New Roman" pitchFamily="18" charset="0"/>
                <a:cs typeface="Times New Roman" pitchFamily="18" charset="0"/>
              </a:rPr>
              <a:t>має визначатися у площині його як явища і процесу міжнародних економічних відносин. </a:t>
            </a:r>
            <a:endParaRPr lang="uk-UA" sz="16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600" i="1" u="sng" dirty="0" smtClean="0">
                <a:solidFill>
                  <a:schemeClr val="tx1">
                    <a:lumMod val="50000"/>
                  </a:schemeClr>
                </a:solidFill>
                <a:latin typeface="Times New Roman" pitchFamily="18" charset="0"/>
                <a:cs typeface="Times New Roman" pitchFamily="18" charset="0"/>
              </a:rPr>
              <a:t>Як </a:t>
            </a:r>
            <a:r>
              <a:rPr lang="uk-UA" sz="1600" i="1" u="sng" dirty="0">
                <a:solidFill>
                  <a:schemeClr val="tx1">
                    <a:lumMod val="50000"/>
                  </a:schemeClr>
                </a:solidFill>
                <a:latin typeface="Times New Roman" pitchFamily="18" charset="0"/>
                <a:cs typeface="Times New Roman" pitchFamily="18" charset="0"/>
              </a:rPr>
              <a:t>явище </a:t>
            </a:r>
            <a:r>
              <a:rPr lang="uk-UA" sz="1600" b="0" dirty="0">
                <a:solidFill>
                  <a:schemeClr val="tx1">
                    <a:lumMod val="50000"/>
                  </a:schemeClr>
                </a:solidFill>
                <a:latin typeface="Times New Roman" pitchFamily="18" charset="0"/>
                <a:cs typeface="Times New Roman" pitchFamily="18" charset="0"/>
              </a:rPr>
              <a:t>міжнародних економічних відносин міжнародний бізнес - це форма взаємодії суб'єктів міжнародної економічної діяльності, спрямована на одержання вигод від трансграничного співробітництва. </a:t>
            </a:r>
            <a:r>
              <a:rPr lang="uk-UA" sz="1600" i="1" u="sng" dirty="0">
                <a:solidFill>
                  <a:schemeClr val="tx1">
                    <a:lumMod val="50000"/>
                  </a:schemeClr>
                </a:solidFill>
                <a:latin typeface="Times New Roman" pitchFamily="18" charset="0"/>
                <a:cs typeface="Times New Roman" pitchFamily="18" charset="0"/>
              </a:rPr>
              <a:t>Як процес </a:t>
            </a:r>
            <a:r>
              <a:rPr lang="uk-UA" sz="1600" b="0" dirty="0">
                <a:solidFill>
                  <a:schemeClr val="tx1">
                    <a:lumMod val="50000"/>
                  </a:schemeClr>
                </a:solidFill>
                <a:latin typeface="Times New Roman" pitchFamily="18" charset="0"/>
                <a:cs typeface="Times New Roman" pitchFamily="18" charset="0"/>
              </a:rPr>
              <a:t>міжнародний бізнес є проявом специфічного виду взаємодії суб'єктів, який характеризується певною структурою, технікою, умовами й правилами ведення, а також наслідками та результатами, що досягаються у процесі даного виду взаємодії і тільки через цей вид.</a:t>
            </a:r>
            <a:endParaRPr lang="uk-UA" sz="1600" b="0" dirty="0" smtClean="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12240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sz="quarter" idx="10"/>
          </p:nvPr>
        </p:nvSpPr>
        <p:spPr/>
        <p:txBody>
          <a:bodyPr/>
          <a:lstStyle/>
          <a:p>
            <a:pPr marL="0" indent="457200" algn="just">
              <a:lnSpc>
                <a:spcPct val="150000"/>
              </a:lnSpc>
              <a:spcBef>
                <a:spcPts val="0"/>
              </a:spcBef>
              <a:buNone/>
            </a:pPr>
            <a:r>
              <a:rPr lang="uk-UA" sz="1800" i="1" u="sng" dirty="0">
                <a:solidFill>
                  <a:schemeClr val="tx1">
                    <a:lumMod val="50000"/>
                  </a:schemeClr>
                </a:solidFill>
                <a:latin typeface="Times New Roman" pitchFamily="18" charset="0"/>
                <a:cs typeface="Times New Roman" pitchFamily="18" charset="0"/>
              </a:rPr>
              <a:t>Суб'єкти міжнародного бізнесу </a:t>
            </a:r>
            <a:r>
              <a:rPr lang="uk-UA" sz="1800" b="0" dirty="0">
                <a:solidFill>
                  <a:schemeClr val="tx1">
                    <a:lumMod val="50000"/>
                  </a:schemeClr>
                </a:solidFill>
                <a:latin typeface="Times New Roman" pitchFamily="18" charset="0"/>
                <a:cs typeface="Times New Roman" pitchFamily="18" charset="0"/>
              </a:rPr>
              <a:t>- це реальні учасники його як процесу взаємодії (окремі особи, контактні групи або складні соціальні структури), яким притаманні внутрішні мотиви, інтереси, цілі та здатність до їх реалізації у певній сфері міжнародної економічної діяльності.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50000"/>
              </a:lnSpc>
              <a:spcBef>
                <a:spcPts val="0"/>
              </a:spcBef>
              <a:buNone/>
            </a:pPr>
            <a:r>
              <a:rPr lang="uk-UA" sz="1800" i="1" u="sng" dirty="0">
                <a:solidFill>
                  <a:schemeClr val="tx1">
                    <a:lumMod val="50000"/>
                  </a:schemeClr>
                </a:solidFill>
                <a:latin typeface="Times New Roman" pitchFamily="18" charset="0"/>
                <a:cs typeface="Times New Roman" pitchFamily="18" charset="0"/>
              </a:rPr>
              <a:t>Відповідно до Закону України "Про зовнішньоекономічну діяльність", </a:t>
            </a:r>
            <a:r>
              <a:rPr lang="uk-UA" sz="1800" b="0" dirty="0">
                <a:solidFill>
                  <a:schemeClr val="tx1">
                    <a:lumMod val="50000"/>
                  </a:schemeClr>
                </a:solidFill>
                <a:latin typeface="Times New Roman" pitchFamily="18" charset="0"/>
                <a:cs typeface="Times New Roman" pitchFamily="18" charset="0"/>
              </a:rPr>
              <a:t>до суб'єктів міжнародного бізнесу в нашій державі належать: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50000"/>
              </a:lnSpc>
              <a:spcBef>
                <a:spcPts val="0"/>
              </a:spcBef>
            </a:pPr>
            <a:r>
              <a:rPr lang="uk-UA" sz="1800" b="0" dirty="0" smtClean="0">
                <a:solidFill>
                  <a:schemeClr val="tx1">
                    <a:lumMod val="50000"/>
                  </a:schemeClr>
                </a:solidFill>
                <a:latin typeface="Times New Roman" pitchFamily="18" charset="0"/>
                <a:cs typeface="Times New Roman" pitchFamily="18" charset="0"/>
              </a:rPr>
              <a:t>фізичні </a:t>
            </a:r>
            <a:r>
              <a:rPr lang="uk-UA" sz="1800" b="0" dirty="0">
                <a:solidFill>
                  <a:schemeClr val="tx1">
                    <a:lumMod val="50000"/>
                  </a:schemeClr>
                </a:solidFill>
                <a:latin typeface="Times New Roman" pitchFamily="18" charset="0"/>
                <a:cs typeface="Times New Roman" pitchFamily="18" charset="0"/>
              </a:rPr>
              <a:t>особи (громадяни України, іноземні громадяни та особи без громадянства, які мають громадянську дієздатність і правоздатність);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50000"/>
              </a:lnSpc>
              <a:spcBef>
                <a:spcPts val="0"/>
              </a:spcBef>
            </a:pPr>
            <a:r>
              <a:rPr lang="uk-UA" sz="1800" b="0" dirty="0" smtClean="0">
                <a:solidFill>
                  <a:schemeClr val="tx1">
                    <a:lumMod val="50000"/>
                  </a:schemeClr>
                </a:solidFill>
                <a:latin typeface="Times New Roman" pitchFamily="18" charset="0"/>
                <a:cs typeface="Times New Roman" pitchFamily="18" charset="0"/>
              </a:rPr>
              <a:t>юридичні </a:t>
            </a:r>
            <a:r>
              <a:rPr lang="uk-UA" sz="1800" b="0" dirty="0">
                <a:solidFill>
                  <a:schemeClr val="tx1">
                    <a:lumMod val="50000"/>
                  </a:schemeClr>
                </a:solidFill>
                <a:latin typeface="Times New Roman" pitchFamily="18" charset="0"/>
                <a:cs typeface="Times New Roman" pitchFamily="18" charset="0"/>
              </a:rPr>
              <a:t>особи (які зареєстровані в Україні та мають на її території постійне місцезнаходження);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50000"/>
              </a:lnSpc>
              <a:spcBef>
                <a:spcPts val="0"/>
              </a:spcBef>
            </a:pPr>
            <a:r>
              <a:rPr lang="uk-UA" sz="1800" b="0" dirty="0" smtClean="0">
                <a:solidFill>
                  <a:schemeClr val="tx1">
                    <a:lumMod val="50000"/>
                  </a:schemeClr>
                </a:solidFill>
                <a:latin typeface="Times New Roman" pitchFamily="18" charset="0"/>
                <a:cs typeface="Times New Roman" pitchFamily="18" charset="0"/>
              </a:rPr>
              <a:t>об'єднання </a:t>
            </a:r>
            <a:r>
              <a:rPr lang="uk-UA" sz="1800" b="0" dirty="0">
                <a:solidFill>
                  <a:schemeClr val="tx1">
                    <a:lumMod val="50000"/>
                  </a:schemeClr>
                </a:solidFill>
                <a:latin typeface="Times New Roman" pitchFamily="18" charset="0"/>
                <a:cs typeface="Times New Roman" pitchFamily="18" charset="0"/>
              </a:rPr>
              <a:t>фізичних, юридичних, фізичних та юридичних осіб (які не є юридичними особами згідно із законами України, але мають постійне місцезнаходження на території України);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50000"/>
              </a:lnSpc>
              <a:spcBef>
                <a:spcPts val="0"/>
              </a:spcBef>
            </a:pPr>
            <a:r>
              <a:rPr lang="uk-UA" sz="1800" b="0" dirty="0" smtClean="0">
                <a:solidFill>
                  <a:schemeClr val="tx1">
                    <a:lumMod val="50000"/>
                  </a:schemeClr>
                </a:solidFill>
                <a:latin typeface="Times New Roman" pitchFamily="18" charset="0"/>
                <a:cs typeface="Times New Roman" pitchFamily="18" charset="0"/>
              </a:rPr>
              <a:t>структурні </a:t>
            </a:r>
            <a:r>
              <a:rPr lang="uk-UA" sz="1800" b="0" dirty="0">
                <a:solidFill>
                  <a:schemeClr val="tx1">
                    <a:lumMod val="50000"/>
                  </a:schemeClr>
                </a:solidFill>
                <a:latin typeface="Times New Roman" pitchFamily="18" charset="0"/>
                <a:cs typeface="Times New Roman" pitchFamily="18" charset="0"/>
              </a:rPr>
              <a:t>одиниці суб'єктів господарської діяльності іноземних держав (дочірні фірми, філії, відділення, представництва);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50000"/>
              </a:lnSpc>
              <a:spcBef>
                <a:spcPts val="0"/>
              </a:spcBef>
            </a:pPr>
            <a:r>
              <a:rPr lang="uk-UA" sz="1800" b="0" dirty="0" smtClean="0">
                <a:solidFill>
                  <a:schemeClr val="tx1">
                    <a:lumMod val="50000"/>
                  </a:schemeClr>
                </a:solidFill>
                <a:latin typeface="Times New Roman" pitchFamily="18" charset="0"/>
                <a:cs typeface="Times New Roman" pitchFamily="18" charset="0"/>
              </a:rPr>
              <a:t>спільні </a:t>
            </a:r>
            <a:r>
              <a:rPr lang="uk-UA" sz="1800" b="0" dirty="0">
                <a:solidFill>
                  <a:schemeClr val="tx1">
                    <a:lumMod val="50000"/>
                  </a:schemeClr>
                </a:solidFill>
                <a:latin typeface="Times New Roman" pitchFamily="18" charset="0"/>
                <a:cs typeface="Times New Roman" pitchFamily="18" charset="0"/>
              </a:rPr>
              <a:t>підприємства (які мають постійне місцезнаходження в Україні).</a:t>
            </a:r>
          </a:p>
        </p:txBody>
      </p:sp>
    </p:spTree>
    <p:extLst>
      <p:ext uri="{BB962C8B-B14F-4D97-AF65-F5344CB8AC3E}">
        <p14:creationId xmlns:p14="http://schemas.microsoft.com/office/powerpoint/2010/main" val="1751592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sz="quarter" idx="10"/>
          </p:nvPr>
        </p:nvSpPr>
        <p:spPr/>
        <p:txBody>
          <a:bodyPr/>
          <a:lstStyle/>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Міжнародний бізнес пов’язаний з переміщенням ресурсів (</a:t>
            </a:r>
            <a:r>
              <a:rPr lang="uk-UA" sz="1900" b="0" dirty="0" smtClean="0">
                <a:solidFill>
                  <a:schemeClr val="tx1">
                    <a:lumMod val="50000"/>
                  </a:schemeClr>
                </a:solidFill>
                <a:latin typeface="Times New Roman" pitchFamily="18" charset="0"/>
                <a:cs typeface="Times New Roman" pitchFamily="18" charset="0"/>
              </a:rPr>
              <a:t>сировина, капітал</a:t>
            </a:r>
            <a:r>
              <a:rPr lang="uk-UA" sz="1900" b="0" dirty="0">
                <a:solidFill>
                  <a:schemeClr val="tx1">
                    <a:lumMod val="50000"/>
                  </a:schemeClr>
                </a:solidFill>
                <a:latin typeface="Times New Roman" pitchFamily="18" charset="0"/>
                <a:cs typeface="Times New Roman" pitchFamily="18" charset="0"/>
              </a:rPr>
              <a:t>, технологія, люди), товарів (готові компоненти, </a:t>
            </a:r>
            <a:r>
              <a:rPr lang="uk-UA" sz="1900" b="0" dirty="0" smtClean="0">
                <a:solidFill>
                  <a:schemeClr val="tx1">
                    <a:lumMod val="50000"/>
                  </a:schemeClr>
                </a:solidFill>
                <a:latin typeface="Times New Roman" pitchFamily="18" charset="0"/>
                <a:cs typeface="Times New Roman" pitchFamily="18" charset="0"/>
              </a:rPr>
              <a:t>продукти, напівфабрикати</a:t>
            </a:r>
            <a:r>
              <a:rPr lang="uk-UA" sz="1900" b="0" dirty="0">
                <a:solidFill>
                  <a:schemeClr val="tx1">
                    <a:lumMod val="50000"/>
                  </a:schemeClr>
                </a:solidFill>
                <a:latin typeface="Times New Roman" pitchFamily="18" charset="0"/>
                <a:cs typeface="Times New Roman" pitchFamily="18" charset="0"/>
              </a:rPr>
              <a:t>), </a:t>
            </a:r>
            <a:r>
              <a:rPr lang="uk-UA" sz="1900" b="0" dirty="0" smtClean="0">
                <a:solidFill>
                  <a:schemeClr val="tx1">
                    <a:lumMod val="50000"/>
                  </a:schemeClr>
                </a:solidFill>
                <a:latin typeface="Times New Roman" pitchFamily="18" charset="0"/>
                <a:cs typeface="Times New Roman" pitchFamily="18" charset="0"/>
              </a:rPr>
              <a:t>послуг (бухгалтерський </a:t>
            </a:r>
            <a:r>
              <a:rPr lang="uk-UA" sz="1900" b="0" dirty="0">
                <a:solidFill>
                  <a:schemeClr val="tx1">
                    <a:lumMod val="50000"/>
                  </a:schemeClr>
                </a:solidFill>
                <a:latin typeface="Times New Roman" pitchFamily="18" charset="0"/>
                <a:cs typeface="Times New Roman" pitchFamily="18" charset="0"/>
              </a:rPr>
              <a:t>облік, юридична і </a:t>
            </a:r>
            <a:r>
              <a:rPr lang="uk-UA" sz="1900" b="0" dirty="0" smtClean="0">
                <a:solidFill>
                  <a:schemeClr val="tx1">
                    <a:lumMod val="50000"/>
                  </a:schemeClr>
                </a:solidFill>
                <a:latin typeface="Times New Roman" pitchFamily="18" charset="0"/>
                <a:cs typeface="Times New Roman" pitchFamily="18" charset="0"/>
              </a:rPr>
              <a:t>банківська діяльність</a:t>
            </a:r>
            <a:r>
              <a:rPr lang="uk-UA" sz="1900" b="0" dirty="0">
                <a:solidFill>
                  <a:schemeClr val="tx1">
                    <a:lumMod val="50000"/>
                  </a:schemeClr>
                </a:solidFill>
                <a:latin typeface="Times New Roman" pitchFamily="18" charset="0"/>
                <a:cs typeface="Times New Roman" pitchFamily="18" charset="0"/>
              </a:rPr>
              <a:t>) з однієї країни в іншу.</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Відмінною рисою міжнародного бізнесу є і те, що на цю </a:t>
            </a:r>
            <a:r>
              <a:rPr lang="uk-UA" sz="1900" b="0" dirty="0" smtClean="0">
                <a:solidFill>
                  <a:schemeClr val="tx1">
                    <a:lumMod val="50000"/>
                  </a:schemeClr>
                </a:solidFill>
                <a:latin typeface="Times New Roman" pitchFamily="18" charset="0"/>
                <a:cs typeface="Times New Roman" pitchFamily="18" charset="0"/>
              </a:rPr>
              <a:t>діяльність безпосередньо </a:t>
            </a:r>
            <a:r>
              <a:rPr lang="uk-UA" sz="1900" b="0" dirty="0">
                <a:solidFill>
                  <a:schemeClr val="tx1">
                    <a:lumMod val="50000"/>
                  </a:schemeClr>
                </a:solidFill>
                <a:latin typeface="Times New Roman" pitchFamily="18" charset="0"/>
                <a:cs typeface="Times New Roman" pitchFamily="18" charset="0"/>
              </a:rPr>
              <a:t>впливає численність обставин, у тому числі </a:t>
            </a:r>
            <a:r>
              <a:rPr lang="uk-UA" sz="1900" b="0" dirty="0" smtClean="0">
                <a:solidFill>
                  <a:schemeClr val="tx1">
                    <a:lumMod val="50000"/>
                  </a:schemeClr>
                </a:solidFill>
                <a:latin typeface="Times New Roman" pitchFamily="18" charset="0"/>
                <a:cs typeface="Times New Roman" pitchFamily="18" charset="0"/>
              </a:rPr>
              <a:t>відмінності у </a:t>
            </a:r>
            <a:r>
              <a:rPr lang="uk-UA" sz="1900" b="0" dirty="0">
                <a:solidFill>
                  <a:schemeClr val="tx1">
                    <a:lumMod val="50000"/>
                  </a:schemeClr>
                </a:solidFill>
                <a:latin typeface="Times New Roman" pitchFamily="18" charset="0"/>
                <a:cs typeface="Times New Roman" pitchFamily="18" charset="0"/>
              </a:rPr>
              <a:t>мові, відстані, валютні </a:t>
            </a:r>
            <a:r>
              <a:rPr lang="uk-UA" sz="1900" b="0" dirty="0" smtClean="0">
                <a:solidFill>
                  <a:schemeClr val="tx1">
                    <a:lumMod val="50000"/>
                  </a:schemeClr>
                </a:solidFill>
                <a:latin typeface="Times New Roman" pitchFamily="18" charset="0"/>
                <a:cs typeface="Times New Roman" pitchFamily="18" charset="0"/>
              </a:rPr>
              <a:t>курси, тарифні </a:t>
            </a:r>
            <a:r>
              <a:rPr lang="uk-UA" sz="1900" b="0" dirty="0">
                <a:solidFill>
                  <a:schemeClr val="tx1">
                    <a:lumMod val="50000"/>
                  </a:schemeClr>
                </a:solidFill>
                <a:latin typeface="Times New Roman" pitchFamily="18" charset="0"/>
                <a:cs typeface="Times New Roman" pitchFamily="18" charset="0"/>
              </a:rPr>
              <a:t>бар’єри, політичні проблеми тощо.</a:t>
            </a:r>
          </a:p>
          <a:p>
            <a:pPr marL="0" indent="457200" algn="just">
              <a:lnSpc>
                <a:spcPct val="100000"/>
              </a:lnSpc>
              <a:spcBef>
                <a:spcPts val="0"/>
              </a:spcBef>
              <a:buNone/>
            </a:pPr>
            <a:r>
              <a:rPr lang="uk-UA" sz="1900" dirty="0">
                <a:solidFill>
                  <a:schemeClr val="tx1">
                    <a:lumMod val="50000"/>
                  </a:schemeClr>
                </a:solidFill>
                <a:latin typeface="Times New Roman" pitchFamily="18" charset="0"/>
                <a:cs typeface="Times New Roman" pitchFamily="18" charset="0"/>
              </a:rPr>
              <a:t>Варто звернути увагу на те, що конкретні вигоди </a:t>
            </a:r>
            <a:r>
              <a:rPr lang="uk-UA" sz="1900" dirty="0" smtClean="0">
                <a:solidFill>
                  <a:schemeClr val="tx1">
                    <a:lumMod val="50000"/>
                  </a:schemeClr>
                </a:solidFill>
                <a:latin typeface="Times New Roman" pitchFamily="18" charset="0"/>
                <a:cs typeface="Times New Roman" pitchFamily="18" charset="0"/>
              </a:rPr>
              <a:t>міжнародного бізнесу </a:t>
            </a:r>
            <a:r>
              <a:rPr lang="uk-UA" sz="1900" dirty="0">
                <a:solidFill>
                  <a:schemeClr val="tx1">
                    <a:lumMod val="50000"/>
                  </a:schemeClr>
                </a:solidFill>
                <a:latin typeface="Times New Roman" pitchFamily="18" charset="0"/>
                <a:cs typeface="Times New Roman" pitchFamily="18" charset="0"/>
              </a:rPr>
              <a:t>пов’язані з отриманням більшого прибутку з </a:t>
            </a:r>
            <a:r>
              <a:rPr lang="uk-UA" sz="1900" dirty="0" smtClean="0">
                <a:solidFill>
                  <a:schemeClr val="tx1">
                    <a:lumMod val="50000"/>
                  </a:schemeClr>
                </a:solidFill>
                <a:latin typeface="Times New Roman" pitchFamily="18" charset="0"/>
                <a:cs typeface="Times New Roman" pitchFamily="18" charset="0"/>
              </a:rPr>
              <a:t>урахуванням таких </a:t>
            </a:r>
            <a:r>
              <a:rPr lang="uk-UA" sz="1900" dirty="0">
                <a:solidFill>
                  <a:schemeClr val="tx1">
                    <a:lumMod val="50000"/>
                  </a:schemeClr>
                </a:solidFill>
                <a:latin typeface="Times New Roman" pitchFamily="18" charset="0"/>
                <a:cs typeface="Times New Roman" pitchFamily="18" charset="0"/>
              </a:rPr>
              <a:t>факторів: </a:t>
            </a:r>
            <a:endParaRPr lang="uk-UA" sz="19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1900" b="0" dirty="0" smtClean="0">
                <a:solidFill>
                  <a:schemeClr val="tx1">
                    <a:lumMod val="50000"/>
                  </a:schemeClr>
                </a:solidFill>
                <a:latin typeface="Times New Roman" pitchFamily="18" charset="0"/>
                <a:cs typeface="Times New Roman" pitchFamily="18" charset="0"/>
              </a:rPr>
              <a:t>доступ </a:t>
            </a:r>
            <a:r>
              <a:rPr lang="uk-UA" sz="1900" b="0" dirty="0">
                <a:solidFill>
                  <a:schemeClr val="tx1">
                    <a:lumMod val="50000"/>
                  </a:schemeClr>
                </a:solidFill>
                <a:latin typeface="Times New Roman" pitchFamily="18" charset="0"/>
                <a:cs typeface="Times New Roman" pitchFamily="18" charset="0"/>
              </a:rPr>
              <a:t>до зарубіжних ринків робочої сили (ціна, кваліфікація);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1900" b="0" dirty="0" smtClean="0">
                <a:solidFill>
                  <a:schemeClr val="tx1">
                    <a:lumMod val="50000"/>
                  </a:schemeClr>
                </a:solidFill>
                <a:latin typeface="Times New Roman" pitchFamily="18" charset="0"/>
                <a:cs typeface="Times New Roman" pitchFamily="18" charset="0"/>
              </a:rPr>
              <a:t>вихід </a:t>
            </a:r>
            <a:r>
              <a:rPr lang="uk-UA" sz="1900" b="0" dirty="0">
                <a:solidFill>
                  <a:schemeClr val="tx1">
                    <a:lumMod val="50000"/>
                  </a:schemeClr>
                </a:solidFill>
                <a:latin typeface="Times New Roman" pitchFamily="18" charset="0"/>
                <a:cs typeface="Times New Roman" pitchFamily="18" charset="0"/>
              </a:rPr>
              <a:t>до родовищ корисних копалин і джерел сировини;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1900" b="0" dirty="0" smtClean="0">
                <a:solidFill>
                  <a:schemeClr val="tx1">
                    <a:lumMod val="50000"/>
                  </a:schemeClr>
                </a:solidFill>
                <a:latin typeface="Times New Roman" pitchFamily="18" charset="0"/>
                <a:cs typeface="Times New Roman" pitchFamily="18" charset="0"/>
              </a:rPr>
              <a:t>прагнення </a:t>
            </a:r>
            <a:r>
              <a:rPr lang="uk-UA" sz="1900" b="0" dirty="0">
                <a:solidFill>
                  <a:schemeClr val="tx1">
                    <a:lumMod val="50000"/>
                  </a:schemeClr>
                </a:solidFill>
                <a:latin typeface="Times New Roman" pitchFamily="18" charset="0"/>
                <a:cs typeface="Times New Roman" pitchFamily="18" charset="0"/>
              </a:rPr>
              <a:t>нових ринків збуту;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1900" b="0" dirty="0" smtClean="0">
                <a:solidFill>
                  <a:schemeClr val="tx1">
                    <a:lumMod val="50000"/>
                  </a:schemeClr>
                </a:solidFill>
                <a:latin typeface="Times New Roman" pitchFamily="18" charset="0"/>
                <a:cs typeface="Times New Roman" pitchFamily="18" charset="0"/>
              </a:rPr>
              <a:t>збільшення </a:t>
            </a:r>
            <a:r>
              <a:rPr lang="uk-UA" sz="1900" b="0" dirty="0">
                <a:solidFill>
                  <a:schemeClr val="tx1">
                    <a:lumMod val="50000"/>
                  </a:schemeClr>
                </a:solidFill>
                <a:latin typeface="Times New Roman" pitchFamily="18" charset="0"/>
                <a:cs typeface="Times New Roman" pitchFamily="18" charset="0"/>
              </a:rPr>
              <a:t>обсягів виробництва і зниження собівартості виробів (ефект масштабу і крива досвіду);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1900" b="0" dirty="0" smtClean="0">
                <a:solidFill>
                  <a:schemeClr val="tx1">
                    <a:lumMod val="50000"/>
                  </a:schemeClr>
                </a:solidFill>
                <a:latin typeface="Times New Roman" pitchFamily="18" charset="0"/>
                <a:cs typeface="Times New Roman" pitchFamily="18" charset="0"/>
              </a:rPr>
              <a:t>зменшення </a:t>
            </a:r>
            <a:r>
              <a:rPr lang="uk-UA" sz="1900" b="0" dirty="0">
                <a:solidFill>
                  <a:schemeClr val="tx1">
                    <a:lumMod val="50000"/>
                  </a:schemeClr>
                </a:solidFill>
                <a:latin typeface="Times New Roman" pitchFamily="18" charset="0"/>
                <a:cs typeface="Times New Roman" pitchFamily="18" charset="0"/>
              </a:rPr>
              <a:t>валютних ризиків.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b="0" dirty="0" smtClean="0">
                <a:solidFill>
                  <a:schemeClr val="tx1">
                    <a:lumMod val="50000"/>
                  </a:schemeClr>
                </a:solidFill>
                <a:latin typeface="Times New Roman" pitchFamily="18" charset="0"/>
                <a:cs typeface="Times New Roman" pitchFamily="18" charset="0"/>
              </a:rPr>
              <a:t>Головна </a:t>
            </a:r>
            <a:r>
              <a:rPr lang="uk-UA" sz="1900" b="0" dirty="0">
                <a:solidFill>
                  <a:schemeClr val="tx1">
                    <a:lumMod val="50000"/>
                  </a:schemeClr>
                </a:solidFill>
                <a:latin typeface="Times New Roman" pitchFamily="18" charset="0"/>
                <a:cs typeface="Times New Roman" pitchFamily="18" charset="0"/>
              </a:rPr>
              <a:t>мета міжнародного бізнесу, причини його формування і розвитку зумовлюють певну систему засобів досягнення цієї мети. На різних етапах розвитку та функціонування міжнародного бізнесу дана система має свої особливості. Тому важливо виділити певні сфери міжнародної підприємницької діяльності, в кожній з яких існують різні способи досягнення мети міжнародного бізнесу.</a:t>
            </a:r>
          </a:p>
          <a:p>
            <a:pPr marL="0" indent="457200" algn="just">
              <a:lnSpc>
                <a:spcPct val="100000"/>
              </a:lnSpc>
              <a:spcBef>
                <a:spcPts val="0"/>
              </a:spcBef>
              <a:buNone/>
            </a:pPr>
            <a:endParaRPr lang="uk-UA" sz="19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456010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6207" y="922867"/>
            <a:ext cx="8543000" cy="4078590"/>
          </a:xfrm>
          <a:prstGeom prst="rect">
            <a:avLst/>
          </a:prstGeom>
        </p:spPr>
      </p:pic>
    </p:spTree>
    <p:extLst>
      <p:ext uri="{BB962C8B-B14F-4D97-AF65-F5344CB8AC3E}">
        <p14:creationId xmlns:p14="http://schemas.microsoft.com/office/powerpoint/2010/main" val="3602030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54000" y="338668"/>
            <a:ext cx="11603040" cy="5431896"/>
          </a:xfrm>
        </p:spPr>
        <p:txBody>
          <a:bodyPr/>
          <a:lstStyle/>
          <a:p>
            <a:pPr marL="0" indent="457200" algn="just">
              <a:lnSpc>
                <a:spcPct val="100000"/>
              </a:lnSpc>
              <a:spcBef>
                <a:spcPts val="0"/>
              </a:spcBef>
              <a:buNone/>
            </a:pPr>
            <a:r>
              <a:rPr lang="ru-RU" sz="2500" i="1" u="sng" dirty="0">
                <a:solidFill>
                  <a:schemeClr val="tx2">
                    <a:lumMod val="60000"/>
                    <a:lumOff val="40000"/>
                  </a:schemeClr>
                </a:solidFill>
                <a:latin typeface="Times New Roman" pitchFamily="18" charset="0"/>
                <a:cs typeface="Times New Roman" pitchFamily="18" charset="0"/>
              </a:rPr>
              <a:t>2. </a:t>
            </a:r>
            <a:r>
              <a:rPr lang="ru-RU" sz="2500" i="1" u="sng" dirty="0" err="1">
                <a:solidFill>
                  <a:schemeClr val="tx2">
                    <a:lumMod val="60000"/>
                    <a:lumOff val="40000"/>
                  </a:schemeClr>
                </a:solidFill>
                <a:latin typeface="Times New Roman" pitchFamily="18" charset="0"/>
                <a:cs typeface="Times New Roman" pitchFamily="18" charset="0"/>
              </a:rPr>
              <a:t>Характерні</a:t>
            </a:r>
            <a:r>
              <a:rPr lang="ru-RU" sz="2500" i="1" u="sng" dirty="0">
                <a:solidFill>
                  <a:schemeClr val="tx2">
                    <a:lumMod val="60000"/>
                    <a:lumOff val="40000"/>
                  </a:schemeClr>
                </a:solidFill>
                <a:latin typeface="Times New Roman" pitchFamily="18" charset="0"/>
                <a:cs typeface="Times New Roman" pitchFamily="18" charset="0"/>
              </a:rPr>
              <a:t> </a:t>
            </a:r>
            <a:r>
              <a:rPr lang="ru-RU" sz="2500" i="1" u="sng" dirty="0" err="1">
                <a:solidFill>
                  <a:schemeClr val="tx2">
                    <a:lumMod val="60000"/>
                    <a:lumOff val="40000"/>
                  </a:schemeClr>
                </a:solidFill>
                <a:latin typeface="Times New Roman" pitchFamily="18" charset="0"/>
                <a:cs typeface="Times New Roman" pitchFamily="18" charset="0"/>
              </a:rPr>
              <a:t>риси</a:t>
            </a:r>
            <a:r>
              <a:rPr lang="ru-RU" sz="2500" i="1" u="sng" dirty="0">
                <a:solidFill>
                  <a:schemeClr val="tx2">
                    <a:lumMod val="60000"/>
                    <a:lumOff val="40000"/>
                  </a:schemeClr>
                </a:solidFill>
                <a:latin typeface="Times New Roman" pitchFamily="18" charset="0"/>
                <a:cs typeface="Times New Roman" pitchFamily="18" charset="0"/>
              </a:rPr>
              <a:t> </a:t>
            </a:r>
            <a:r>
              <a:rPr lang="ru-RU" sz="2500" i="1" u="sng" dirty="0" err="1">
                <a:solidFill>
                  <a:schemeClr val="tx2">
                    <a:lumMod val="60000"/>
                    <a:lumOff val="40000"/>
                  </a:schemeClr>
                </a:solidFill>
                <a:latin typeface="Times New Roman" pitchFamily="18" charset="0"/>
                <a:cs typeface="Times New Roman" pitchFamily="18" charset="0"/>
              </a:rPr>
              <a:t>міжнародного</a:t>
            </a:r>
            <a:r>
              <a:rPr lang="ru-RU" sz="2500" i="1" u="sng" dirty="0">
                <a:solidFill>
                  <a:schemeClr val="tx2">
                    <a:lumMod val="60000"/>
                    <a:lumOff val="40000"/>
                  </a:schemeClr>
                </a:solidFill>
                <a:latin typeface="Times New Roman" pitchFamily="18" charset="0"/>
                <a:cs typeface="Times New Roman" pitchFamily="18" charset="0"/>
              </a:rPr>
              <a:t> </a:t>
            </a:r>
            <a:r>
              <a:rPr lang="ru-RU" sz="2500" i="1" u="sng" dirty="0" err="1">
                <a:solidFill>
                  <a:schemeClr val="tx2">
                    <a:lumMod val="60000"/>
                    <a:lumOff val="40000"/>
                  </a:schemeClr>
                </a:solidFill>
                <a:latin typeface="Times New Roman" pitchFamily="18" charset="0"/>
                <a:cs typeface="Times New Roman" pitchFamily="18" charset="0"/>
              </a:rPr>
              <a:t>бізнесу</a:t>
            </a:r>
            <a:r>
              <a:rPr lang="ru-RU" sz="2500" i="1" u="sng" dirty="0">
                <a:solidFill>
                  <a:schemeClr val="tx2">
                    <a:lumMod val="60000"/>
                    <a:lumOff val="40000"/>
                  </a:schemeClr>
                </a:solidFill>
                <a:latin typeface="Times New Roman" pitchFamily="18" charset="0"/>
                <a:cs typeface="Times New Roman" pitchFamily="18" charset="0"/>
              </a:rPr>
              <a:t> та </a:t>
            </a:r>
            <a:r>
              <a:rPr lang="ru-RU" sz="2500" i="1" u="sng" dirty="0" err="1">
                <a:solidFill>
                  <a:schemeClr val="tx2">
                    <a:lumMod val="60000"/>
                    <a:lumOff val="40000"/>
                  </a:schemeClr>
                </a:solidFill>
                <a:latin typeface="Times New Roman" pitchFamily="18" charset="0"/>
                <a:cs typeface="Times New Roman" pitchFamily="18" charset="0"/>
              </a:rPr>
              <a:t>його</a:t>
            </a:r>
            <a:r>
              <a:rPr lang="ru-RU" sz="2500" i="1" u="sng" dirty="0">
                <a:solidFill>
                  <a:schemeClr val="tx2">
                    <a:lumMod val="60000"/>
                    <a:lumOff val="40000"/>
                  </a:schemeClr>
                </a:solidFill>
                <a:latin typeface="Times New Roman" pitchFamily="18" charset="0"/>
                <a:cs typeface="Times New Roman" pitchFamily="18" charset="0"/>
              </a:rPr>
              <a:t> </a:t>
            </a:r>
            <a:r>
              <a:rPr lang="ru-RU" sz="2500" i="1" u="sng" dirty="0" err="1">
                <a:solidFill>
                  <a:schemeClr val="tx2">
                    <a:lumMod val="60000"/>
                    <a:lumOff val="40000"/>
                  </a:schemeClr>
                </a:solidFill>
                <a:latin typeface="Times New Roman" pitchFamily="18" charset="0"/>
                <a:cs typeface="Times New Roman" pitchFamily="18" charset="0"/>
              </a:rPr>
              <a:t>особливості</a:t>
            </a:r>
            <a:r>
              <a:rPr lang="ru-RU" sz="2500" i="1" u="sng" dirty="0" smtClean="0">
                <a:solidFill>
                  <a:schemeClr val="tx2">
                    <a:lumMod val="60000"/>
                    <a:lumOff val="40000"/>
                  </a:schemeClr>
                </a:solidFill>
                <a:latin typeface="Times New Roman" pitchFamily="18" charset="0"/>
                <a:cs typeface="Times New Roman" pitchFamily="18" charset="0"/>
              </a:rPr>
              <a:t>.</a:t>
            </a:r>
          </a:p>
          <a:p>
            <a:pPr marL="0" indent="457200" algn="just">
              <a:lnSpc>
                <a:spcPct val="100000"/>
              </a:lnSpc>
              <a:spcBef>
                <a:spcPts val="0"/>
              </a:spcBef>
              <a:buNone/>
            </a:pPr>
            <a:endParaRPr lang="ru-RU" sz="1800" b="0" dirty="0" smtClean="0">
              <a:solidFill>
                <a:schemeClr val="tx1">
                  <a:lumMod val="60000"/>
                  <a:lumOff val="4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Міжнародний бізнес має суттєві особливості у порівнянні з національним. </a:t>
            </a:r>
            <a:r>
              <a:rPr lang="uk-UA" sz="1900" dirty="0">
                <a:solidFill>
                  <a:schemeClr val="tx1">
                    <a:lumMod val="50000"/>
                  </a:schemeClr>
                </a:solidFill>
                <a:latin typeface="Times New Roman" pitchFamily="18" charset="0"/>
                <a:cs typeface="Times New Roman" pitchFamily="18" charset="0"/>
              </a:rPr>
              <a:t>Основні риси міжнародного бізнесу: </a:t>
            </a:r>
            <a:endParaRPr lang="uk-UA" sz="190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b="0" dirty="0" smtClean="0">
                <a:solidFill>
                  <a:schemeClr val="tx1">
                    <a:lumMod val="50000"/>
                  </a:schemeClr>
                </a:solidFill>
                <a:latin typeface="Times New Roman" pitchFamily="18" charset="0"/>
                <a:cs typeface="Times New Roman" pitchFamily="18" charset="0"/>
              </a:rPr>
              <a:t>1. Отримання </a:t>
            </a:r>
            <a:r>
              <a:rPr lang="uk-UA" sz="1900" b="0" dirty="0">
                <a:solidFill>
                  <a:schemeClr val="tx1">
                    <a:lumMod val="50000"/>
                  </a:schemeClr>
                </a:solidFill>
                <a:latin typeface="Times New Roman" pitchFamily="18" charset="0"/>
                <a:cs typeface="Times New Roman" pitchFamily="18" charset="0"/>
              </a:rPr>
              <a:t>прибутку в міжнародному бізнесі досягається за рахунок використання для економічно ефективного ведення ділових операцій переваг виходу за межі національних кордонів.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b="0" dirty="0" smtClean="0">
                <a:solidFill>
                  <a:schemeClr val="tx1">
                    <a:lumMod val="50000"/>
                  </a:schemeClr>
                </a:solidFill>
                <a:latin typeface="Times New Roman" pitchFamily="18" charset="0"/>
                <a:cs typeface="Times New Roman" pitchFamily="18" charset="0"/>
              </a:rPr>
              <a:t>2</a:t>
            </a:r>
            <a:r>
              <a:rPr lang="uk-UA" sz="1900" b="0" dirty="0">
                <a:solidFill>
                  <a:schemeClr val="tx1">
                    <a:lumMod val="50000"/>
                  </a:schemeClr>
                </a:solidFill>
                <a:latin typeface="Times New Roman" pitchFamily="18" charset="0"/>
                <a:cs typeface="Times New Roman" pitchFamily="18" charset="0"/>
              </a:rPr>
              <a:t>. Підприємці прагнуть використовувати додаткові економічні можливості, що випливають із: ресурсних особливостей зарубіжних ринків, місткості, правових особливостей зарубіжних країн, специфіки міждержавних політичних і економічних взаємовідносин, що регулюються відповідними формами міждержавної взаємодії.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b="0" dirty="0" smtClean="0">
                <a:solidFill>
                  <a:schemeClr val="tx1">
                    <a:lumMod val="50000"/>
                  </a:schemeClr>
                </a:solidFill>
                <a:latin typeface="Times New Roman" pitchFamily="18" charset="0"/>
                <a:cs typeface="Times New Roman" pitchFamily="18" charset="0"/>
              </a:rPr>
              <a:t>3</a:t>
            </a:r>
            <a:r>
              <a:rPr lang="uk-UA" sz="1900" b="0" dirty="0">
                <a:solidFill>
                  <a:schemeClr val="tx1">
                    <a:lumMod val="50000"/>
                  </a:schemeClr>
                </a:solidFill>
                <a:latin typeface="Times New Roman" pitchFamily="18" charset="0"/>
                <a:cs typeface="Times New Roman" pitchFamily="18" charset="0"/>
              </a:rPr>
              <a:t>. Міжнародний бізнес суттєво варіаційний залежно від рівня інтернаціоналізації. Вісь розвитку "національний бізнес - мультинаціональний бізнес" включає етапи росту цього рівня: від разових поставок на зарубіжний ринок до розвинутої структури транснаціональних компаній (ТНК), для якої НІОКР, виробництво і </a:t>
            </a:r>
            <a:r>
              <a:rPr lang="uk-UA" sz="1900" b="0" dirty="0" err="1">
                <a:solidFill>
                  <a:schemeClr val="tx1">
                    <a:lumMod val="50000"/>
                  </a:schemeClr>
                </a:solidFill>
                <a:latin typeface="Times New Roman" pitchFamily="18" charset="0"/>
                <a:cs typeface="Times New Roman" pitchFamily="18" charset="0"/>
              </a:rPr>
              <a:t>дистриб'юція</a:t>
            </a:r>
            <a:r>
              <a:rPr lang="uk-UA" sz="1900" b="0" dirty="0">
                <a:solidFill>
                  <a:schemeClr val="tx1">
                    <a:lumMod val="50000"/>
                  </a:schemeClr>
                </a:solidFill>
                <a:latin typeface="Times New Roman" pitchFamily="18" charset="0"/>
                <a:cs typeface="Times New Roman" pitchFamily="18" charset="0"/>
              </a:rPr>
              <a:t> є сферами, що покривають всю земну кулю і охоплюють десятки країн і сотні ринків.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b="0" dirty="0" smtClean="0">
                <a:solidFill>
                  <a:schemeClr val="tx1">
                    <a:lumMod val="50000"/>
                  </a:schemeClr>
                </a:solidFill>
                <a:latin typeface="Times New Roman" pitchFamily="18" charset="0"/>
                <a:cs typeface="Times New Roman" pitchFamily="18" charset="0"/>
              </a:rPr>
              <a:t>4</a:t>
            </a:r>
            <a:r>
              <a:rPr lang="uk-UA" sz="1900" b="0" dirty="0">
                <a:solidFill>
                  <a:schemeClr val="tx1">
                    <a:lumMod val="50000"/>
                  </a:schemeClr>
                </a:solidFill>
                <a:latin typeface="Times New Roman" pitchFamily="18" charset="0"/>
                <a:cs typeface="Times New Roman" pitchFamily="18" charset="0"/>
              </a:rPr>
              <a:t>. Внаслідок інтернаціоналізації для будь-якого бізнесу стає максимально доступним глобальний бізнес-сервіс, тобто абсолютно не залежний від національної належності і орієнтований лише на економічну ефективність пакет різноманітних послуг: від наукових до фінансових і від транспортних до підбору інтернаціональних колективів, який дозволяє сьогодні максимально реалізувати можливості в бізнесі.</a:t>
            </a:r>
            <a:r>
              <a:rPr lang="ru-RU" sz="1900" b="0" dirty="0" smtClean="0">
                <a:solidFill>
                  <a:schemeClr val="tx1">
                    <a:lumMod val="50000"/>
                  </a:schemeClr>
                </a:solidFill>
                <a:latin typeface="Times New Roman" pitchFamily="18" charset="0"/>
                <a:cs typeface="Times New Roman" pitchFamily="18" charset="0"/>
              </a:rPr>
              <a:t> </a:t>
            </a:r>
            <a:endParaRPr lang="uk-UA" sz="19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783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sz="quarter" idx="10"/>
          </p:nvPr>
        </p:nvSpPr>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5. Урахування в бізнесі культурного фактору, тобто сукупності вимог </a:t>
            </a:r>
            <a:r>
              <a:rPr lang="uk-UA" sz="1800" b="0" dirty="0" smtClean="0">
                <a:solidFill>
                  <a:schemeClr val="tx1">
                    <a:lumMod val="50000"/>
                  </a:schemeClr>
                </a:solidFill>
                <a:latin typeface="Times New Roman" pitchFamily="18" charset="0"/>
                <a:cs typeface="Times New Roman" pitchFamily="18" charset="0"/>
              </a:rPr>
              <a:t>і обмежень</a:t>
            </a:r>
            <a:r>
              <a:rPr lang="uk-UA" sz="1800" b="0" dirty="0">
                <a:solidFill>
                  <a:schemeClr val="tx1">
                    <a:lumMod val="50000"/>
                  </a:schemeClr>
                </a:solidFill>
                <a:latin typeface="Times New Roman" pitchFamily="18" charset="0"/>
                <a:cs typeface="Times New Roman" pitchFamily="18" charset="0"/>
              </a:rPr>
              <a:t>, що накладаються культурою даної країни на тих, хто веде в </a:t>
            </a:r>
            <a:r>
              <a:rPr lang="uk-UA" sz="1800" b="0" dirty="0" smtClean="0">
                <a:solidFill>
                  <a:schemeClr val="tx1">
                    <a:lumMod val="50000"/>
                  </a:schemeClr>
                </a:solidFill>
                <a:latin typeface="Times New Roman" pitchFamily="18" charset="0"/>
                <a:cs typeface="Times New Roman" pitchFamily="18" charset="0"/>
              </a:rPr>
              <a:t>ній (або </a:t>
            </a:r>
            <a:r>
              <a:rPr lang="uk-UA" sz="1800" b="0" dirty="0">
                <a:solidFill>
                  <a:schemeClr val="tx1">
                    <a:lumMod val="50000"/>
                  </a:schemeClr>
                </a:solidFill>
                <a:latin typeface="Times New Roman" pitchFamily="18" charset="0"/>
                <a:cs typeface="Times New Roman" pitchFamily="18" charset="0"/>
              </a:rPr>
              <a:t>з нею) бізнес. Ця проблема є гострою настільки, наскільки </a:t>
            </a:r>
            <a:r>
              <a:rPr lang="uk-UA" sz="1800" b="0" dirty="0" smtClean="0">
                <a:solidFill>
                  <a:schemeClr val="tx1">
                    <a:lumMod val="50000"/>
                  </a:schemeClr>
                </a:solidFill>
                <a:latin typeface="Times New Roman" pitchFamily="18" charset="0"/>
                <a:cs typeface="Times New Roman" pitchFamily="18" charset="0"/>
              </a:rPr>
              <a:t>відрізняються культури </a:t>
            </a:r>
            <a:r>
              <a:rPr lang="uk-UA" sz="1800" b="0" dirty="0">
                <a:solidFill>
                  <a:schemeClr val="tx1">
                    <a:lumMod val="50000"/>
                  </a:schemeClr>
                </a:solidFill>
                <a:latin typeface="Times New Roman" pitchFamily="18" charset="0"/>
                <a:cs typeface="Times New Roman" pitchFamily="18" charset="0"/>
              </a:rPr>
              <a:t>країни базування цієї фірми і країни її перебування.</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6. Глобальний характер міжнародного бізнесу є його </a:t>
            </a:r>
            <a:r>
              <a:rPr lang="uk-UA" sz="1800" b="0" dirty="0" smtClean="0">
                <a:solidFill>
                  <a:schemeClr val="tx1">
                    <a:lumMod val="50000"/>
                  </a:schemeClr>
                </a:solidFill>
                <a:latin typeface="Times New Roman" pitchFamily="18" charset="0"/>
                <a:cs typeface="Times New Roman" pitchFamily="18" charset="0"/>
              </a:rPr>
              <a:t>найважливішою рисою</a:t>
            </a:r>
            <a:r>
              <a:rPr lang="uk-UA" sz="1800" b="0" dirty="0">
                <a:solidFill>
                  <a:schemeClr val="tx1">
                    <a:lumMod val="50000"/>
                  </a:schemeClr>
                </a:solidFill>
                <a:latin typeface="Times New Roman" pitchFamily="18" charset="0"/>
                <a:cs typeface="Times New Roman" pitchFamily="18" charset="0"/>
              </a:rPr>
              <a:t>: він охоплює світову систему інформаційного ділового </a:t>
            </a:r>
            <a:r>
              <a:rPr lang="uk-UA" sz="1800" b="0" dirty="0" smtClean="0">
                <a:solidFill>
                  <a:schemeClr val="tx1">
                    <a:lumMod val="50000"/>
                  </a:schemeClr>
                </a:solidFill>
                <a:latin typeface="Times New Roman" pitchFamily="18" charset="0"/>
                <a:cs typeface="Times New Roman" pitchFamily="18" charset="0"/>
              </a:rPr>
              <a:t>обміну, світовий </a:t>
            </a:r>
            <a:r>
              <a:rPr lang="uk-UA" sz="1800" b="0" dirty="0">
                <a:solidFill>
                  <a:schemeClr val="tx1">
                    <a:lumMod val="50000"/>
                  </a:schemeClr>
                </a:solidFill>
                <a:latin typeface="Times New Roman" pitchFamily="18" charset="0"/>
                <a:cs typeface="Times New Roman" pitchFamily="18" charset="0"/>
              </a:rPr>
              <a:t>фінансовий ринок, глобальну структуру технологічних </a:t>
            </a:r>
            <a:r>
              <a:rPr lang="uk-UA" sz="1800" b="0" dirty="0" smtClean="0">
                <a:solidFill>
                  <a:schemeClr val="tx1">
                    <a:lumMod val="50000"/>
                  </a:schemeClr>
                </a:solidFill>
                <a:latin typeface="Times New Roman" pitchFamily="18" charset="0"/>
                <a:cs typeface="Times New Roman" pitchFamily="18" charset="0"/>
              </a:rPr>
              <a:t>нововведень і </a:t>
            </a:r>
            <a:r>
              <a:rPr lang="uk-UA" sz="1800" b="0" dirty="0">
                <a:solidFill>
                  <a:schemeClr val="tx1">
                    <a:lumMod val="50000"/>
                  </a:schemeClr>
                </a:solidFill>
                <a:latin typeface="Times New Roman" pitchFamily="18" charset="0"/>
                <a:cs typeface="Times New Roman" pitchFamily="18" charset="0"/>
              </a:rPr>
              <a:t>т. д. Внаслідок просування від рівня до рівня інтернаціоналізації зростає</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значення того, як ця риса проявляється у даному бізнесі, тобто </a:t>
            </a:r>
            <a:r>
              <a:rPr lang="uk-UA" sz="1800" b="0" dirty="0" smtClean="0">
                <a:solidFill>
                  <a:schemeClr val="tx1">
                    <a:lumMod val="50000"/>
                  </a:schemeClr>
                </a:solidFill>
                <a:latin typeface="Times New Roman" pitchFamily="18" charset="0"/>
                <a:cs typeface="Times New Roman" pitchFamily="18" charset="0"/>
              </a:rPr>
              <a:t>як ефективність </a:t>
            </a:r>
            <a:r>
              <a:rPr lang="uk-UA" sz="1800" b="0" dirty="0">
                <a:solidFill>
                  <a:schemeClr val="tx1">
                    <a:lumMod val="50000"/>
                  </a:schemeClr>
                </a:solidFill>
                <a:latin typeface="Times New Roman" pitchFamily="18" charset="0"/>
                <a:cs typeface="Times New Roman" pitchFamily="18" charset="0"/>
              </a:rPr>
              <a:t>цього бізнесу визначається використанням глобалізації.</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7. Міжнародний бізнес - це система професійних знань </a:t>
            </a:r>
            <a:r>
              <a:rPr lang="uk-UA" sz="1800" b="0" dirty="0" smtClean="0">
                <a:solidFill>
                  <a:schemeClr val="tx1">
                    <a:lumMod val="50000"/>
                  </a:schemeClr>
                </a:solidFill>
                <a:latin typeface="Times New Roman" pitchFamily="18" charset="0"/>
                <a:cs typeface="Times New Roman" pitchFamily="18" charset="0"/>
              </a:rPr>
              <a:t>принципово вищого </a:t>
            </a:r>
            <a:r>
              <a:rPr lang="uk-UA" sz="1800" b="0" dirty="0">
                <a:solidFill>
                  <a:schemeClr val="tx1">
                    <a:lumMod val="50000"/>
                  </a:schemeClr>
                </a:solidFill>
                <a:latin typeface="Times New Roman" pitchFamily="18" charset="0"/>
                <a:cs typeface="Times New Roman" pitchFamily="18" charset="0"/>
              </a:rPr>
              <a:t>рівня, ніж наявна в будь-якому національному (</a:t>
            </a:r>
            <a:r>
              <a:rPr lang="uk-UA" sz="1800" b="0" dirty="0" smtClean="0">
                <a:solidFill>
                  <a:schemeClr val="tx1">
                    <a:lumMod val="50000"/>
                  </a:schemeClr>
                </a:solidFill>
                <a:latin typeface="Times New Roman" pitchFamily="18" charset="0"/>
                <a:cs typeface="Times New Roman" pitchFamily="18" charset="0"/>
              </a:rPr>
              <a:t>внутрішньому) бізнесі</a:t>
            </a:r>
            <a:r>
              <a:rPr lang="uk-UA" sz="18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8. Міжнародний бізнес вбирає в себе найкращі національні зразки, </a:t>
            </a:r>
            <a:r>
              <a:rPr lang="uk-UA" sz="1800" b="0" dirty="0" smtClean="0">
                <a:solidFill>
                  <a:schemeClr val="tx1">
                    <a:lumMod val="50000"/>
                  </a:schemeClr>
                </a:solidFill>
                <a:latin typeface="Times New Roman" pitchFamily="18" charset="0"/>
                <a:cs typeface="Times New Roman" pitchFamily="18" charset="0"/>
              </a:rPr>
              <a:t>все найкраще </a:t>
            </a:r>
            <a:r>
              <a:rPr lang="uk-UA" sz="1800" b="0" dirty="0">
                <a:solidFill>
                  <a:schemeClr val="tx1">
                    <a:lumMod val="50000"/>
                  </a:schemeClr>
                </a:solidFill>
                <a:latin typeface="Times New Roman" pitchFamily="18" charset="0"/>
                <a:cs typeface="Times New Roman" pitchFamily="18" charset="0"/>
              </a:rPr>
              <a:t>у світовій практиці</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9. Інформація - головний стратегічний ресурс, а адаптація - головна стратегічна зброя міжнародного бізнесу.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10</a:t>
            </a:r>
            <a:r>
              <a:rPr lang="uk-UA" sz="1800" b="0" dirty="0">
                <a:solidFill>
                  <a:schemeClr val="tx1">
                    <a:lumMod val="50000"/>
                  </a:schemeClr>
                </a:solidFill>
                <a:latin typeface="Times New Roman" pitchFamily="18" charset="0"/>
                <a:cs typeface="Times New Roman" pitchFamily="18" charset="0"/>
              </a:rPr>
              <a:t>. Принципова відмінність міжнародного бізнесу від національного полягає в оберненій оцінці внутрішньодержавної ситуації: негативні тенденції в економіці країни (або окремої її галузі) можуть бути оцінені міжнародною фірмою по-іншому, оскільки саме вони здатні відкрити фірмі додаткові можливості бізнесу.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11</a:t>
            </a:r>
            <a:r>
              <a:rPr lang="uk-UA" sz="1800" b="0" dirty="0">
                <a:solidFill>
                  <a:schemeClr val="tx1">
                    <a:lumMod val="50000"/>
                  </a:schemeClr>
                </a:solidFill>
                <a:latin typeface="Times New Roman" pitchFamily="18" charset="0"/>
                <a:cs typeface="Times New Roman" pitchFamily="18" charset="0"/>
              </a:rPr>
              <a:t>. На відміну від внутрішньодержавної конкуренції, міжнародний бізнес може відчувати підтримку своєї держави у боротьбі з конкурентами у багатьох прихованих формах.</a:t>
            </a:r>
          </a:p>
        </p:txBody>
      </p:sp>
    </p:spTree>
    <p:extLst>
      <p:ext uri="{BB962C8B-B14F-4D97-AF65-F5344CB8AC3E}">
        <p14:creationId xmlns:p14="http://schemas.microsoft.com/office/powerpoint/2010/main" val="2901456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37067" y="304802"/>
            <a:ext cx="11619973" cy="5465763"/>
          </a:xfrm>
        </p:spPr>
        <p:txBody>
          <a:bodyPr/>
          <a:lstStyle/>
          <a:p>
            <a:pPr marL="0" indent="457200" algn="just">
              <a:lnSpc>
                <a:spcPct val="100000"/>
              </a:lnSpc>
              <a:spcBef>
                <a:spcPts val="0"/>
              </a:spcBef>
              <a:buNone/>
            </a:pPr>
            <a:r>
              <a:rPr lang="uk-UA" sz="2000" i="1" u="sng" dirty="0">
                <a:solidFill>
                  <a:schemeClr val="tx1">
                    <a:lumMod val="50000"/>
                  </a:schemeClr>
                </a:solidFill>
                <a:latin typeface="Times New Roman" pitchFamily="18" charset="0"/>
                <a:cs typeface="Times New Roman" pitchFamily="18" charset="0"/>
              </a:rPr>
              <a:t>Найважливішою особливістю </a:t>
            </a:r>
            <a:r>
              <a:rPr lang="uk-UA" sz="2000" b="0" dirty="0">
                <a:solidFill>
                  <a:schemeClr val="tx1">
                    <a:lumMod val="50000"/>
                  </a:schemeClr>
                </a:solidFill>
                <a:latin typeface="Times New Roman" pitchFamily="18" charset="0"/>
                <a:cs typeface="Times New Roman" pitchFamily="18" charset="0"/>
              </a:rPr>
              <a:t>міжнародного бізнесу є його економічне, законодавче й політичне поле конкуренції, а також соціокультурний фон, що суттєво відрізняє його від внутрішніх ринків країн.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Сучасний </a:t>
            </a:r>
            <a:r>
              <a:rPr lang="uk-UA" sz="2000" b="0" dirty="0">
                <a:solidFill>
                  <a:schemeClr val="tx1">
                    <a:lumMod val="50000"/>
                  </a:schemeClr>
                </a:solidFill>
                <a:latin typeface="Times New Roman" pitchFamily="18" charset="0"/>
                <a:cs typeface="Times New Roman" pitchFamily="18" charset="0"/>
              </a:rPr>
              <a:t>світовий ринок, незважаючи на насиченість нормами і правилами поведінки на ньому економічних суб'єктів, формування міжнародних регулятивних механізмів та інституцій, якісно і кількісно відрізняється від внутрішніх національних ринків, правове функціонування яких має законодавчий характер.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i="1" u="sng" dirty="0" smtClean="0">
                <a:solidFill>
                  <a:schemeClr val="tx1">
                    <a:lumMod val="50000"/>
                  </a:schemeClr>
                </a:solidFill>
                <a:latin typeface="Times New Roman" pitchFamily="18" charset="0"/>
                <a:cs typeface="Times New Roman" pitchFamily="18" charset="0"/>
              </a:rPr>
              <a:t>Складність</a:t>
            </a:r>
            <a:r>
              <a:rPr lang="uk-UA" sz="2000" b="0" dirty="0" smtClean="0">
                <a:solidFill>
                  <a:schemeClr val="tx1">
                    <a:lumMod val="50000"/>
                  </a:schemeClr>
                </a:solidFill>
                <a:latin typeface="Times New Roman" pitchFamily="18" charset="0"/>
                <a:cs typeface="Times New Roman" pitchFamily="18" charset="0"/>
              </a:rPr>
              <a:t> </a:t>
            </a:r>
            <a:r>
              <a:rPr lang="uk-UA" sz="2000" b="0" dirty="0">
                <a:solidFill>
                  <a:schemeClr val="tx1">
                    <a:lumMod val="50000"/>
                  </a:schemeClr>
                </a:solidFill>
                <a:latin typeface="Times New Roman" pitchFamily="18" charset="0"/>
                <a:cs typeface="Times New Roman" pitchFamily="18" charset="0"/>
              </a:rPr>
              <a:t>міжнародного бізнесу як процесу зумовлюється передусім тим, що реалізація конкурентних переваг навіть найвищого рингу в міжнародному середовищі здійснюється не за принципами та постулатами класичних теорій міжнародної торгівлі, а на основі більш складної стратегічної поведінки суб'єктів світового ринку. Колізія інтересів та цілей окремих підприємств у міжнародному економічному обміні доповнюється також колізією загальнодержавних інтересів, пов'язаних із забезпеченням суверенітету й економічної безпеки та захистом економічного простору країн. Дія цих чинників викривляє ринкові принципи взаємодії суб'єктів міжнародного економічного обміну і здатна навіть перетворювати останній у предмет протистояння між країнами.</a:t>
            </a:r>
          </a:p>
        </p:txBody>
      </p:sp>
    </p:spTree>
    <p:extLst>
      <p:ext uri="{BB962C8B-B14F-4D97-AF65-F5344CB8AC3E}">
        <p14:creationId xmlns:p14="http://schemas.microsoft.com/office/powerpoint/2010/main" val="519061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03200" y="211668"/>
            <a:ext cx="11653840" cy="5558896"/>
          </a:xfrm>
        </p:spPr>
        <p:txBody>
          <a:bodyPr/>
          <a:lstStyle/>
          <a:p>
            <a:pPr marL="0" indent="0" algn="ctr">
              <a:buNone/>
            </a:pPr>
            <a:r>
              <a:rPr lang="ru-RU" sz="3000" i="1" u="sng" dirty="0">
                <a:solidFill>
                  <a:schemeClr val="tx2">
                    <a:lumMod val="60000"/>
                    <a:lumOff val="40000"/>
                  </a:schemeClr>
                </a:solidFill>
                <a:latin typeface="Times New Roman" pitchFamily="18" charset="0"/>
                <a:cs typeface="Times New Roman" pitchFamily="18" charset="0"/>
              </a:rPr>
              <a:t>3. Причини </a:t>
            </a:r>
            <a:r>
              <a:rPr lang="ru-RU" sz="3000" i="1" u="sng" dirty="0" err="1">
                <a:solidFill>
                  <a:schemeClr val="tx2">
                    <a:lumMod val="60000"/>
                    <a:lumOff val="40000"/>
                  </a:schemeClr>
                </a:solidFill>
                <a:latin typeface="Times New Roman" pitchFamily="18" charset="0"/>
                <a:cs typeface="Times New Roman" pitchFamily="18" charset="0"/>
              </a:rPr>
              <a:t>формування</a:t>
            </a:r>
            <a:r>
              <a:rPr lang="ru-RU" sz="3000" i="1" u="sng" dirty="0">
                <a:solidFill>
                  <a:schemeClr val="tx2">
                    <a:lumMod val="60000"/>
                    <a:lumOff val="40000"/>
                  </a:schemeClr>
                </a:solidFill>
                <a:latin typeface="Times New Roman" pitchFamily="18" charset="0"/>
                <a:cs typeface="Times New Roman" pitchFamily="18" charset="0"/>
              </a:rPr>
              <a:t> та </a:t>
            </a:r>
            <a:r>
              <a:rPr lang="ru-RU" sz="3000" i="1" u="sng" dirty="0" err="1" smtClean="0">
                <a:solidFill>
                  <a:schemeClr val="tx2">
                    <a:lumMod val="60000"/>
                    <a:lumOff val="40000"/>
                  </a:schemeClr>
                </a:solidFill>
                <a:latin typeface="Times New Roman" pitchFamily="18" charset="0"/>
                <a:cs typeface="Times New Roman" pitchFamily="18" charset="0"/>
              </a:rPr>
              <a:t>розвитку</a:t>
            </a:r>
            <a:r>
              <a:rPr lang="ru-RU" sz="3000" i="1" u="sng" dirty="0" smtClean="0">
                <a:solidFill>
                  <a:schemeClr val="tx2">
                    <a:lumMod val="60000"/>
                    <a:lumOff val="40000"/>
                  </a:schemeClr>
                </a:solidFill>
                <a:latin typeface="Times New Roman" pitchFamily="18" charset="0"/>
                <a:cs typeface="Times New Roman" pitchFamily="18" charset="0"/>
              </a:rPr>
              <a:t> </a:t>
            </a:r>
            <a:r>
              <a:rPr lang="ru-RU" sz="3000" i="1" u="sng" dirty="0" err="1">
                <a:solidFill>
                  <a:schemeClr val="tx2">
                    <a:lumMod val="60000"/>
                    <a:lumOff val="40000"/>
                  </a:schemeClr>
                </a:solidFill>
                <a:latin typeface="Times New Roman" pitchFamily="18" charset="0"/>
                <a:cs typeface="Times New Roman" pitchFamily="18" charset="0"/>
              </a:rPr>
              <a:t>міжнародного</a:t>
            </a:r>
            <a:r>
              <a:rPr lang="ru-RU" sz="3000" i="1" u="sng" dirty="0">
                <a:solidFill>
                  <a:schemeClr val="tx2">
                    <a:lumMod val="60000"/>
                    <a:lumOff val="40000"/>
                  </a:schemeClr>
                </a:solidFill>
                <a:latin typeface="Times New Roman" pitchFamily="18" charset="0"/>
                <a:cs typeface="Times New Roman" pitchFamily="18" charset="0"/>
              </a:rPr>
              <a:t> </a:t>
            </a:r>
            <a:r>
              <a:rPr lang="ru-RU" sz="3000" i="1" u="sng" dirty="0" err="1">
                <a:solidFill>
                  <a:schemeClr val="tx2">
                    <a:lumMod val="60000"/>
                    <a:lumOff val="40000"/>
                  </a:schemeClr>
                </a:solidFill>
                <a:latin typeface="Times New Roman" pitchFamily="18" charset="0"/>
                <a:cs typeface="Times New Roman" pitchFamily="18" charset="0"/>
              </a:rPr>
              <a:t>бізнесу</a:t>
            </a:r>
            <a:r>
              <a:rPr lang="ru-RU" sz="3000" i="1" u="sng" dirty="0">
                <a:solidFill>
                  <a:schemeClr val="tx2">
                    <a:lumMod val="60000"/>
                    <a:lumOff val="40000"/>
                  </a:schemeClr>
                </a:solidFill>
                <a:latin typeface="Times New Roman" pitchFamily="18" charset="0"/>
                <a:cs typeface="Times New Roman" pitchFamily="18" charset="0"/>
              </a:rPr>
              <a:t>. </a:t>
            </a:r>
            <a:endParaRPr lang="ru-RU" sz="3000" i="1" u="sng" dirty="0" smtClean="0">
              <a:solidFill>
                <a:schemeClr val="tx2">
                  <a:lumMod val="60000"/>
                  <a:lumOff val="4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Міжнародний </a:t>
            </a:r>
            <a:r>
              <a:rPr lang="uk-UA" sz="2000" b="0" dirty="0">
                <a:solidFill>
                  <a:schemeClr val="tx1">
                    <a:lumMod val="50000"/>
                  </a:schemeClr>
                </a:solidFill>
                <a:latin typeface="Times New Roman" pitchFamily="18" charset="0"/>
                <a:cs typeface="Times New Roman" pitchFamily="18" charset="0"/>
              </a:rPr>
              <a:t>бізнес стає всеохоплюючим і </a:t>
            </a:r>
            <a:r>
              <a:rPr lang="uk-UA" sz="2000" b="0" dirty="0" err="1">
                <a:solidFill>
                  <a:schemeClr val="tx1">
                    <a:lumMod val="50000"/>
                  </a:schemeClr>
                </a:solidFill>
                <a:latin typeface="Times New Roman" pitchFamily="18" charset="0"/>
                <a:cs typeface="Times New Roman" pitchFamily="18" charset="0"/>
              </a:rPr>
              <a:t>всепроникаючим</a:t>
            </a:r>
            <a:r>
              <a:rPr lang="uk-UA" sz="2000" b="0" dirty="0">
                <a:solidFill>
                  <a:schemeClr val="tx1">
                    <a:lumMod val="50000"/>
                  </a:schemeClr>
                </a:solidFill>
                <a:latin typeface="Times New Roman" pitchFamily="18" charset="0"/>
                <a:cs typeface="Times New Roman" pitchFamily="18" charset="0"/>
              </a:rPr>
              <a:t> феноменом сучасної цивілізації. Незважаючи на те, що є чимало прикладів міжнародного бізнесу, в яких партнерами є, з одного боку, приватна фірма, а з іншого - урядова установа іншої країни, все ж більш характерним слід вважати або </a:t>
            </a:r>
            <a:r>
              <a:rPr lang="uk-UA" sz="2000" b="0" dirty="0" err="1">
                <a:solidFill>
                  <a:schemeClr val="tx1">
                    <a:lumMod val="50000"/>
                  </a:schemeClr>
                </a:solidFill>
                <a:latin typeface="Times New Roman" pitchFamily="18" charset="0"/>
                <a:cs typeface="Times New Roman" pitchFamily="18" charset="0"/>
              </a:rPr>
              <a:t>міжфірмові</a:t>
            </a:r>
            <a:r>
              <a:rPr lang="uk-UA" sz="2000" b="0" dirty="0">
                <a:solidFill>
                  <a:schemeClr val="tx1">
                    <a:lumMod val="50000"/>
                  </a:schemeClr>
                </a:solidFill>
                <a:latin typeface="Times New Roman" pitchFamily="18" charset="0"/>
                <a:cs typeface="Times New Roman" pitchFamily="18" charset="0"/>
              </a:rPr>
              <a:t> операції такого виду, або </a:t>
            </a:r>
            <a:r>
              <a:rPr lang="uk-UA" sz="2000" b="0" dirty="0" err="1">
                <a:solidFill>
                  <a:schemeClr val="tx1">
                    <a:lumMod val="50000"/>
                  </a:schemeClr>
                </a:solidFill>
                <a:latin typeface="Times New Roman" pitchFamily="18" charset="0"/>
                <a:cs typeface="Times New Roman" pitchFamily="18" charset="0"/>
              </a:rPr>
              <a:t>внутрішньофірмові</a:t>
            </a:r>
            <a:r>
              <a:rPr lang="uk-UA" sz="2000" b="0" dirty="0">
                <a:solidFill>
                  <a:schemeClr val="tx1">
                    <a:lumMod val="50000"/>
                  </a:schemeClr>
                </a:solidFill>
                <a:latin typeface="Times New Roman" pitchFamily="18" charset="0"/>
                <a:cs typeface="Times New Roman" pitchFamily="18" charset="0"/>
              </a:rPr>
              <a:t> - у разі, якщо різні підрозділи фірми розміщені в різних країнах і ці підрозділи взаємодіють між собою (найтиповіші у цьому випадку - так звані мультинаціональні корпорації).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Розглядаючи </a:t>
            </a:r>
            <a:r>
              <a:rPr lang="uk-UA" sz="2000" i="1" u="sng" dirty="0">
                <a:solidFill>
                  <a:schemeClr val="tx1">
                    <a:lumMod val="50000"/>
                  </a:schemeClr>
                </a:solidFill>
                <a:latin typeface="Times New Roman" pitchFamily="18" charset="0"/>
                <a:cs typeface="Times New Roman" pitchFamily="18" charset="0"/>
              </a:rPr>
              <a:t>причини</a:t>
            </a:r>
            <a:r>
              <a:rPr lang="uk-UA" sz="2000" b="0" dirty="0">
                <a:solidFill>
                  <a:schemeClr val="tx1">
                    <a:lumMod val="50000"/>
                  </a:schemeClr>
                </a:solidFill>
                <a:latin typeface="Times New Roman" pitchFamily="18" charset="0"/>
                <a:cs typeface="Times New Roman" pitchFamily="18" charset="0"/>
              </a:rPr>
              <a:t> формування і розвитку міжнародного бізнесу, доцільно поділити їх на дві групи: </a:t>
            </a:r>
            <a:endParaRPr lang="uk-UA" sz="2000" b="0" dirty="0" smtClean="0">
              <a:solidFill>
                <a:schemeClr val="tx1">
                  <a:lumMod val="50000"/>
                </a:schemeClr>
              </a:solidFill>
              <a:latin typeface="Times New Roman" pitchFamily="18" charset="0"/>
              <a:cs typeface="Times New Roman" pitchFamily="18" charset="0"/>
            </a:endParaRPr>
          </a:p>
          <a:p>
            <a:pPr marL="457200" indent="-457200" algn="just">
              <a:lnSpc>
                <a:spcPct val="100000"/>
              </a:lnSpc>
              <a:spcBef>
                <a:spcPts val="0"/>
              </a:spcBef>
              <a:buAutoNum type="arabicPeriod"/>
            </a:pPr>
            <a:r>
              <a:rPr lang="uk-UA" sz="2000" b="0" dirty="0" smtClean="0">
                <a:solidFill>
                  <a:schemeClr val="tx1">
                    <a:lumMod val="50000"/>
                  </a:schemeClr>
                </a:solidFill>
                <a:latin typeface="Times New Roman" pitchFamily="18" charset="0"/>
                <a:cs typeface="Times New Roman" pitchFamily="18" charset="0"/>
              </a:rPr>
              <a:t>Причини</a:t>
            </a:r>
            <a:r>
              <a:rPr lang="uk-UA" sz="2000" b="0" dirty="0">
                <a:solidFill>
                  <a:schemeClr val="tx1">
                    <a:lumMod val="50000"/>
                  </a:schemeClr>
                </a:solidFill>
                <a:latin typeface="Times New Roman" pitchFamily="18" charset="0"/>
                <a:cs typeface="Times New Roman" pitchFamily="18" charset="0"/>
              </a:rPr>
              <a:t>, що визначають необхідність (неминучість) виникнення такої категорії бізнесу; </a:t>
            </a:r>
            <a:endParaRPr lang="uk-UA" sz="2000" b="0" dirty="0" smtClean="0">
              <a:solidFill>
                <a:schemeClr val="tx1">
                  <a:lumMod val="50000"/>
                </a:schemeClr>
              </a:solidFill>
              <a:latin typeface="Times New Roman" pitchFamily="18" charset="0"/>
              <a:cs typeface="Times New Roman" pitchFamily="18" charset="0"/>
            </a:endParaRPr>
          </a:p>
          <a:p>
            <a:pPr marL="0" indent="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2</a:t>
            </a:r>
            <a:r>
              <a:rPr lang="uk-UA" sz="2000" b="0" dirty="0">
                <a:solidFill>
                  <a:schemeClr val="tx1">
                    <a:lumMod val="50000"/>
                  </a:schemeClr>
                </a:solidFill>
                <a:latin typeface="Times New Roman" pitchFamily="18" charset="0"/>
                <a:cs typeface="Times New Roman" pitchFamily="18" charset="0"/>
              </a:rPr>
              <a:t>. Причини, що обумовлюють можливість здійснення міжнародного бізнесу</a:t>
            </a:r>
            <a:r>
              <a:rPr lang="uk-UA" sz="2000" b="0" dirty="0" smtClean="0">
                <a:solidFill>
                  <a:schemeClr val="tx1">
                    <a:lumMod val="50000"/>
                  </a:schemeClr>
                </a:solidFill>
                <a:latin typeface="Times New Roman" pitchFamily="18" charset="0"/>
                <a:cs typeface="Times New Roman" pitchFamily="18" charset="0"/>
              </a:rPr>
              <a:t>.</a:t>
            </a:r>
          </a:p>
          <a:p>
            <a:pPr marL="0" indent="0" algn="just">
              <a:buNone/>
            </a:pPr>
            <a:endParaRPr lang="uk-UA" sz="1900" b="0" dirty="0">
              <a:latin typeface="Times New Roman" pitchFamily="18" charset="0"/>
              <a:cs typeface="Times New Roman" pitchFamily="18" charset="0"/>
            </a:endParaRPr>
          </a:p>
        </p:txBody>
      </p:sp>
    </p:spTree>
    <p:extLst>
      <p:ext uri="{BB962C8B-B14F-4D97-AF65-F5344CB8AC3E}">
        <p14:creationId xmlns:p14="http://schemas.microsoft.com/office/powerpoint/2010/main" val="3455826499"/>
      </p:ext>
    </p:extLst>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1886</TotalTime>
  <Words>2283</Words>
  <Application>Microsoft Office PowerPoint</Application>
  <PresentationFormat>Довільний</PresentationFormat>
  <Paragraphs>77</Paragraphs>
  <Slides>16</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16</vt:i4>
      </vt:variant>
    </vt:vector>
  </HeadingPairs>
  <TitlesOfParts>
    <vt:vector size="17" baseType="lpstr">
      <vt:lpstr>Тема Office</vt:lpstr>
      <vt:lpstr>ОСНОВНІ РИСИ ТА ОСОБЛИВОСТІ МІЖНАРОДНОГО БІЗНЕСУ 1.Економічна сутність міжнародного бізнесу як явища та процесу.  2. Характерні риси міжнародного бізнесу та його особливості.  3. Причини формування та розвитку міжнародного бізнесу.  4. Аспекти мотивації до міжнародного бізнесу.  </vt:lpstr>
      <vt:lpstr>1.Економічна сутність міжнародного бізнесу як явища та процесу.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4. Аспекти мотивації до міжнародного бізнесу.</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User</cp:lastModifiedBy>
  <cp:revision>111</cp:revision>
  <dcterms:created xsi:type="dcterms:W3CDTF">2023-01-12T09:20:21Z</dcterms:created>
  <dcterms:modified xsi:type="dcterms:W3CDTF">2024-04-08T11:02:57Z</dcterms:modified>
</cp:coreProperties>
</file>