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60" r:id="rId4"/>
    <p:sldId id="261" r:id="rId5"/>
    <p:sldId id="262" r:id="rId6"/>
    <p:sldId id="263" r:id="rId7"/>
    <p:sldId id="266" r:id="rId8"/>
    <p:sldId id="265" r:id="rId9"/>
    <p:sldId id="264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5" d="100"/>
          <a:sy n="65" d="100"/>
        </p:scale>
        <p:origin x="78" y="8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 smtClean="0"/>
              <a:t>Зразок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 smtClean="0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 smtClean="0"/>
              <a:t>Зразок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 smtClean="0"/>
              <a:t>Зразок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221226"/>
            <a:ext cx="10364451" cy="1327356"/>
          </a:xfrm>
        </p:spPr>
        <p:txBody>
          <a:bodyPr>
            <a:normAutofit/>
          </a:bodyPr>
          <a:lstStyle/>
          <a:p>
            <a:r>
              <a:rPr lang="uk-UA" b="1" dirty="0"/>
              <a:t>ОПОСЕРЕДКОВАНІ ДЕДУКТИВНІ </a:t>
            </a:r>
            <a:r>
              <a:rPr lang="uk-UA" b="1" dirty="0" smtClean="0"/>
              <a:t>УМОВИВОДИ</a:t>
            </a:r>
            <a:br>
              <a:rPr lang="uk-UA" b="1" dirty="0" smtClean="0"/>
            </a:br>
            <a:r>
              <a:rPr lang="uk-UA" sz="2700" b="1" dirty="0"/>
              <a:t>1. Загальна характеристика дедуктивних </a:t>
            </a:r>
            <a:r>
              <a:rPr lang="uk-UA" sz="2700" b="1" dirty="0" smtClean="0"/>
              <a:t>умовиводів</a:t>
            </a:r>
            <a:endParaRPr lang="uk-UA" sz="27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43547"/>
            <a:ext cx="10363826" cy="4748981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Опосередкованими (</a:t>
            </a:r>
            <a:r>
              <a:rPr lang="uk-UA" b="1" dirty="0" err="1"/>
              <a:t>висновковими</a:t>
            </a:r>
            <a:r>
              <a:rPr lang="uk-UA" b="1" dirty="0"/>
              <a:t>)</a:t>
            </a:r>
            <a:r>
              <a:rPr lang="uk-UA" dirty="0"/>
              <a:t> з</a:t>
            </a:r>
            <a:r>
              <a:rPr lang="uk-UA" u="sng" dirty="0"/>
              <a:t>наннями називаються знання, які ми виводимо з наявних, раніше здобутих знань.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Дедуктивним</a:t>
            </a:r>
            <a:r>
              <a:rPr lang="uk-UA" dirty="0"/>
              <a:t> (від латинського слова </a:t>
            </a:r>
            <a:r>
              <a:rPr lang="uk-UA" dirty="0" err="1"/>
              <a:t>dеduсtіо</a:t>
            </a:r>
            <a:r>
              <a:rPr lang="uk-UA" dirty="0"/>
              <a:t> – виведення) називається умовивід, у якому висновок про окремий предмет класу робиться на підставі класу в </a:t>
            </a:r>
            <a:r>
              <a:rPr lang="uk-UA" dirty="0" smtClean="0"/>
              <a:t>цілому</a:t>
            </a:r>
          </a:p>
          <a:p>
            <a:pPr marL="0" indent="0">
              <a:buNone/>
            </a:pPr>
            <a:r>
              <a:rPr lang="uk-UA" dirty="0"/>
              <a:t>У дедуктивному умовиводі думка рухається від загального до окремого, одиничного, тому дедукцію визначають звичайно як умовивід від загального до часткового</a:t>
            </a:r>
            <a:r>
              <a:rPr lang="uk-UA" u="sng" dirty="0"/>
              <a:t>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Дедукція є</a:t>
            </a:r>
            <a:r>
              <a:rPr lang="uk-UA" dirty="0"/>
              <a:t> </a:t>
            </a:r>
            <a:r>
              <a:rPr lang="uk-UA" i="1" dirty="0"/>
              <a:t>логічним засобом пізнання конкретного, одиничного на основі знання загального. </a:t>
            </a:r>
            <a:endParaRPr lang="uk-UA" i="1" dirty="0" smtClean="0"/>
          </a:p>
          <a:p>
            <a:pPr marL="0" indent="0">
              <a:buNone/>
            </a:pPr>
            <a:r>
              <a:rPr lang="uk-UA" i="1" dirty="0"/>
              <a:t>Дедукція дає висновки достовірні</a:t>
            </a:r>
            <a:r>
              <a:rPr lang="uk-UA" dirty="0"/>
              <a:t>. 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518256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85818"/>
          </a:xfrm>
        </p:spPr>
        <p:txBody>
          <a:bodyPr>
            <a:normAutofit/>
          </a:bodyPr>
          <a:lstStyle/>
          <a:p>
            <a:r>
              <a:rPr lang="uk-UA" sz="2800" dirty="0"/>
              <a:t>5. </a:t>
            </a:r>
            <a:r>
              <a:rPr lang="uk-UA" sz="2800" b="1" dirty="0"/>
              <a:t>Фігури і модуси категоричного силогізму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637071"/>
            <a:ext cx="10363826" cy="4881715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/>
              <a:t>Фігурами силогізму</a:t>
            </a:r>
            <a:r>
              <a:rPr lang="uk-UA" dirty="0"/>
              <a:t> називаються форми силогізму, що відрізняються одна від одної розташуванням середнього </a:t>
            </a:r>
            <a:r>
              <a:rPr lang="uk-UA" dirty="0" err="1"/>
              <a:t>терміна</a:t>
            </a:r>
            <a:r>
              <a:rPr lang="uk-UA" dirty="0"/>
              <a:t> в засновках. </a:t>
            </a:r>
            <a:r>
              <a:rPr lang="uk-UA" u="sng" dirty="0"/>
              <a:t>Існує чотири фігури силогізму.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У першій фігурі</a:t>
            </a:r>
            <a:r>
              <a:rPr lang="uk-UA" dirty="0"/>
              <a:t> середній термін займає місце суб'єкта у більшому засновку і предиката – в меншому. Схема першої фігури:</a:t>
            </a:r>
          </a:p>
          <a:p>
            <a:pPr marL="0" indent="0">
              <a:buNone/>
            </a:pPr>
            <a:r>
              <a:rPr lang="uk-UA" dirty="0"/>
              <a:t>М–Р</a:t>
            </a:r>
          </a:p>
          <a:p>
            <a:pPr marL="0" indent="0">
              <a:buNone/>
            </a:pPr>
            <a:r>
              <a:rPr lang="uk-UA" u="sng" dirty="0"/>
              <a:t>S–M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S–Р.</a:t>
            </a:r>
          </a:p>
          <a:p>
            <a:pPr marL="0" indent="0">
              <a:buNone/>
            </a:pPr>
            <a:r>
              <a:rPr lang="uk-UA" b="1" dirty="0"/>
              <a:t>У другій фігурі</a:t>
            </a:r>
            <a:r>
              <a:rPr lang="uk-UA" dirty="0"/>
              <a:t> середній термін займає місце предиката в обох засновках. Схема другої фігури:</a:t>
            </a:r>
          </a:p>
          <a:p>
            <a:pPr marL="0" indent="0">
              <a:buNone/>
            </a:pPr>
            <a:r>
              <a:rPr lang="uk-UA" dirty="0"/>
              <a:t>Р–М    </a:t>
            </a:r>
          </a:p>
          <a:p>
            <a:pPr marL="0" indent="0">
              <a:buNone/>
            </a:pPr>
            <a:r>
              <a:rPr lang="uk-UA" u="sng" dirty="0"/>
              <a:t>S–M</a:t>
            </a:r>
            <a:endParaRPr lang="uk-UA" dirty="0"/>
          </a:p>
          <a:p>
            <a:pPr marL="0" indent="0">
              <a:buNone/>
            </a:pPr>
            <a:r>
              <a:rPr lang="uk-UA" dirty="0"/>
              <a:t>S–Р.</a:t>
            </a:r>
          </a:p>
          <a:p>
            <a:pPr marL="0" indent="0">
              <a:buNone/>
            </a:pPr>
            <a:r>
              <a:rPr lang="uk-UA" b="1" dirty="0"/>
              <a:t>У третій фігурі</a:t>
            </a:r>
            <a:r>
              <a:rPr lang="uk-UA" dirty="0"/>
              <a:t> середній термін займає місце суб'єкта в обох засновках. Схема третьої фігури: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69389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85818"/>
          </a:xfrm>
        </p:spPr>
        <p:txBody>
          <a:bodyPr>
            <a:normAutofit/>
          </a:bodyPr>
          <a:lstStyle/>
          <a:p>
            <a:pPr algn="just"/>
            <a:r>
              <a:rPr lang="uk-UA" sz="2000" b="1" dirty="0"/>
              <a:t>У третій фігурі</a:t>
            </a:r>
            <a:r>
              <a:rPr lang="uk-UA" sz="2000" dirty="0"/>
              <a:t> середній термін займає місце суб'єкта в обох засновках. Схема </a:t>
            </a:r>
            <a:r>
              <a:rPr lang="uk-UA" sz="2000" dirty="0" smtClean="0"/>
              <a:t>третьої фігури:</a:t>
            </a:r>
            <a:endParaRPr lang="uk-UA" dirty="0"/>
          </a:p>
        </p:txBody>
      </p:sp>
      <p:pic>
        <p:nvPicPr>
          <p:cNvPr id="4" name="Місце для вмісту 3" descr="https://westudents.com.ua/imag/logika/zher_log/image054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5" y="1799303"/>
            <a:ext cx="10191760" cy="448350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083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1070"/>
          </a:xfrm>
        </p:spPr>
        <p:txBody>
          <a:bodyPr>
            <a:normAutofit/>
          </a:bodyPr>
          <a:lstStyle/>
          <a:p>
            <a:r>
              <a:rPr lang="uk-UA" sz="2800" b="1" i="1" dirty="0"/>
              <a:t>модуси силогізму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489588"/>
            <a:ext cx="10363826" cy="4301611"/>
          </a:xfrm>
        </p:spPr>
        <p:txBody>
          <a:bodyPr/>
          <a:lstStyle/>
          <a:p>
            <a:r>
              <a:rPr lang="uk-UA" u="sng" dirty="0"/>
              <a:t>Кожна фігура</a:t>
            </a:r>
            <a:r>
              <a:rPr lang="uk-UA" dirty="0"/>
              <a:t> силогізму мас свої </a:t>
            </a:r>
            <a:r>
              <a:rPr lang="uk-UA" u="sng" dirty="0"/>
              <a:t>певні модуси</a:t>
            </a:r>
            <a:r>
              <a:rPr lang="uk-UA" dirty="0"/>
              <a:t> (від латинського </a:t>
            </a:r>
            <a:r>
              <a:rPr lang="uk-UA" dirty="0" err="1"/>
              <a:t>modus</a:t>
            </a:r>
            <a:r>
              <a:rPr lang="uk-UA" dirty="0"/>
              <a:t>, що означає "спосіб", "вид").</a:t>
            </a:r>
          </a:p>
          <a:p>
            <a:r>
              <a:rPr lang="uk-UA" b="1" dirty="0"/>
              <a:t>Модусами силогізму</a:t>
            </a:r>
            <a:r>
              <a:rPr lang="uk-UA" dirty="0"/>
              <a:t> </a:t>
            </a:r>
            <a:r>
              <a:rPr lang="uk-UA" u="sng" dirty="0"/>
              <a:t>називаються різновиди фігур, які відрізняються одна від одної кількістю і якістю суджень, котрі складають їх засновки й висновок.</a:t>
            </a:r>
            <a:endParaRPr lang="uk-UA" dirty="0"/>
          </a:p>
          <a:p>
            <a:r>
              <a:rPr lang="uk-UA" dirty="0"/>
              <a:t>Модуси категоричного силогізму позначаються трьома заголовними літерами тих суджень, із яких побудовано силогізм. Якщо </a:t>
            </a:r>
            <a:r>
              <a:rPr lang="uk-UA" u="sng" dirty="0"/>
              <a:t>більший і менший засновки і висновок є судженнями </a:t>
            </a:r>
            <a:r>
              <a:rPr lang="uk-UA" u="sng" dirty="0" err="1"/>
              <a:t>загальноствердними</a:t>
            </a:r>
            <a:r>
              <a:rPr lang="uk-UA" u="sng" dirty="0"/>
              <a:t>,</a:t>
            </a:r>
            <a:r>
              <a:rPr lang="uk-UA" dirty="0"/>
              <a:t> то цей модус позначається так: </a:t>
            </a:r>
            <a:r>
              <a:rPr lang="uk-UA" b="1" dirty="0"/>
              <a:t>AAA.</a:t>
            </a:r>
            <a:r>
              <a:rPr lang="uk-UA" dirty="0"/>
              <a:t> Літери означають більший засновок, менший засновок і висновок.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235941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1003806"/>
          </a:xfrm>
        </p:spPr>
        <p:txBody>
          <a:bodyPr>
            <a:normAutofit/>
          </a:bodyPr>
          <a:lstStyle/>
          <a:p>
            <a:r>
              <a:rPr lang="uk-UA" sz="2400" b="1" dirty="0"/>
              <a:t>2. Простий категоричний силогізм. Його визначення і </a:t>
            </a:r>
            <a:r>
              <a:rPr lang="uk-UA" sz="2400" b="1" dirty="0" smtClean="0"/>
              <a:t>склад</a:t>
            </a:r>
            <a:endParaRPr lang="uk-UA" sz="24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858298"/>
            <a:ext cx="10363826" cy="3932902"/>
          </a:xfrm>
        </p:spPr>
        <p:txBody>
          <a:bodyPr/>
          <a:lstStyle/>
          <a:p>
            <a:pPr marL="0" indent="0">
              <a:buNone/>
            </a:pPr>
            <a:r>
              <a:rPr lang="uk-UA" b="1" dirty="0"/>
              <a:t>Категоричним силогізмом</a:t>
            </a:r>
            <a:r>
              <a:rPr lang="uk-UA" dirty="0"/>
              <a:t> називається такий дедуктивний умовивід, у якому обидва засновки є категоричними судженнями. </a:t>
            </a:r>
            <a:endParaRPr lang="uk-UA" dirty="0" smtClean="0"/>
          </a:p>
          <a:p>
            <a:pPr marL="0" indent="0">
              <a:buNone/>
            </a:pPr>
            <a:r>
              <a:rPr lang="uk-UA" u="sng" dirty="0"/>
              <a:t>Категоричний силогізм складається із трьох суджень</a:t>
            </a:r>
            <a:r>
              <a:rPr lang="uk-UA" dirty="0"/>
              <a:t>: </a:t>
            </a:r>
            <a:r>
              <a:rPr lang="uk-UA" i="1" dirty="0"/>
              <a:t>двох засновків і висновку.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b="1" i="1" dirty="0"/>
              <a:t>У категоричному силогізмі розрізняють три терміни</a:t>
            </a:r>
            <a:r>
              <a:rPr lang="uk-UA" dirty="0"/>
              <a:t>: </a:t>
            </a:r>
            <a:r>
              <a:rPr lang="uk-UA" u="sng" dirty="0"/>
              <a:t>менший, більший і середній.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9550724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048051"/>
          </a:xfrm>
        </p:spPr>
        <p:txBody>
          <a:bodyPr>
            <a:normAutofit/>
          </a:bodyPr>
          <a:lstStyle/>
          <a:p>
            <a:pPr algn="just"/>
            <a:r>
              <a:rPr lang="uk-UA" sz="2000" b="1" i="1" dirty="0"/>
              <a:t>Термін,</a:t>
            </a:r>
            <a:r>
              <a:rPr lang="uk-UA" sz="2000" dirty="0"/>
              <a:t> який займає місце </a:t>
            </a:r>
            <a:r>
              <a:rPr lang="uk-UA" sz="2000" b="1" i="1" dirty="0"/>
              <a:t>суб'єкта </a:t>
            </a:r>
            <a:r>
              <a:rPr lang="uk-UA" sz="2000" dirty="0"/>
              <a:t>у висновку, називається </a:t>
            </a:r>
            <a:r>
              <a:rPr lang="uk-UA" sz="2000" b="1" i="1" dirty="0"/>
              <a:t>меншим</a:t>
            </a:r>
            <a:r>
              <a:rPr lang="uk-UA" sz="2000" dirty="0"/>
              <a:t> терміном. Менший термін позначається літерою </a:t>
            </a:r>
            <a:r>
              <a:rPr lang="uk-UA" sz="2000" b="1" dirty="0"/>
              <a:t>S</a:t>
            </a:r>
            <a:r>
              <a:rPr lang="uk-UA" sz="2000" dirty="0"/>
              <a:t>. 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563329"/>
            <a:ext cx="10363826" cy="4807973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/>
              <a:t>Термін,</a:t>
            </a:r>
            <a:r>
              <a:rPr lang="uk-UA" dirty="0"/>
              <a:t> котрий займає місце </a:t>
            </a:r>
            <a:r>
              <a:rPr lang="uk-UA" b="1" i="1" dirty="0"/>
              <a:t>предиката</a:t>
            </a:r>
            <a:r>
              <a:rPr lang="uk-UA" dirty="0"/>
              <a:t> у висновку, називається </a:t>
            </a:r>
            <a:r>
              <a:rPr lang="uk-UA" b="1" i="1" dirty="0"/>
              <a:t>більшим </a:t>
            </a:r>
            <a:r>
              <a:rPr lang="uk-UA" dirty="0"/>
              <a:t>терміном. Позначається він літерою </a:t>
            </a:r>
            <a:r>
              <a:rPr lang="uk-UA" b="1" dirty="0" smtClean="0"/>
              <a:t>Р.</a:t>
            </a:r>
          </a:p>
          <a:p>
            <a:pPr marL="0" indent="0">
              <a:buNone/>
            </a:pPr>
            <a:r>
              <a:rPr lang="uk-UA" u="sng" dirty="0"/>
              <a:t>Більший і менший терміни називаються крайніми термінами.</a:t>
            </a:r>
            <a:endParaRPr lang="uk-UA" dirty="0"/>
          </a:p>
          <a:p>
            <a:pPr marL="0" indent="0">
              <a:buNone/>
            </a:pPr>
            <a:r>
              <a:rPr lang="uk-UA" b="1" i="1" dirty="0"/>
              <a:t>Середнім терміном</a:t>
            </a:r>
            <a:r>
              <a:rPr lang="uk-UA" dirty="0"/>
              <a:t> називається поняття, яке </a:t>
            </a:r>
            <a:r>
              <a:rPr lang="uk-UA" u="sng" dirty="0"/>
              <a:t>входить до обох засновків і відсутнє у висновку</a:t>
            </a:r>
            <a:r>
              <a:rPr lang="uk-UA" dirty="0"/>
              <a:t>. Позначається середній термін літерою </a:t>
            </a:r>
            <a:r>
              <a:rPr lang="uk-UA" b="1" dirty="0"/>
              <a:t>М.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buNone/>
            </a:pPr>
            <a:r>
              <a:rPr lang="uk-UA" u="sng" dirty="0"/>
              <a:t>Структуру наведеного силогізму можна записати так</a:t>
            </a:r>
            <a:r>
              <a:rPr lang="uk-UA" u="sng" dirty="0" smtClean="0"/>
              <a:t>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7" name="Рисунок 6" descr="https://westudents.com.ua/imag/logika/zher_log/image04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1277" y="4341709"/>
            <a:ext cx="1504336" cy="98245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052522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85818"/>
          </a:xfrm>
        </p:spPr>
        <p:txBody>
          <a:bodyPr>
            <a:normAutofit/>
          </a:bodyPr>
          <a:lstStyle/>
          <a:p>
            <a:pPr algn="just"/>
            <a:r>
              <a:rPr lang="uk-UA" sz="2000" u="sng" dirty="0"/>
              <a:t>Засновок, у якому наявний більший термін Р, називається більшим засновком</a:t>
            </a:r>
            <a:r>
              <a:rPr lang="uk-UA" sz="2000" dirty="0"/>
              <a:t>. </a:t>
            </a:r>
            <a:endParaRPr lang="uk-UA" sz="20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740310"/>
            <a:ext cx="10363826" cy="4050889"/>
          </a:xfrm>
        </p:spPr>
        <p:txBody>
          <a:bodyPr/>
          <a:lstStyle/>
          <a:p>
            <a:pPr marL="0" indent="0">
              <a:buNone/>
            </a:pPr>
            <a:r>
              <a:rPr lang="uk-UA" u="sng" dirty="0"/>
              <a:t>Засновок, у котрому наявний менший термін S, називається меншим засновком</a:t>
            </a:r>
            <a:r>
              <a:rPr lang="uk-UA" dirty="0"/>
              <a:t>. </a:t>
            </a:r>
            <a:endParaRPr lang="uk-UA" dirty="0" smtClean="0"/>
          </a:p>
          <a:p>
            <a:pPr marL="0" indent="0">
              <a:buNone/>
            </a:pPr>
            <a:r>
              <a:rPr lang="uk-UA" b="1" i="1" u="sng" dirty="0"/>
              <a:t>Більшим </a:t>
            </a:r>
            <a:r>
              <a:rPr lang="uk-UA" b="1" i="1" dirty="0"/>
              <a:t>засновком категоричного силогізму є звичайне загальне положення або правило, а</a:t>
            </a:r>
            <a:r>
              <a:rPr lang="uk-UA" b="1" i="1" u="sng" dirty="0"/>
              <a:t> меншим</a:t>
            </a:r>
            <a:r>
              <a:rPr lang="uk-UA" b="1" i="1" dirty="0"/>
              <a:t> – судження про конкретний предмет.</a:t>
            </a:r>
            <a:r>
              <a:rPr lang="uk-UA" dirty="0"/>
              <a:t> Поширюючи загальне положення на частковий випадок, ми здобуваємо нове знання про нього </a:t>
            </a:r>
            <a:r>
              <a:rPr lang="uk-UA" u="sng" dirty="0"/>
              <a:t>– висновок.</a:t>
            </a: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2960843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871070"/>
          </a:xfrm>
        </p:spPr>
        <p:txBody>
          <a:bodyPr/>
          <a:lstStyle/>
          <a:p>
            <a:r>
              <a:rPr lang="uk-UA" b="1" dirty="0"/>
              <a:t>3. Аксіома </a:t>
            </a:r>
            <a:r>
              <a:rPr lang="uk-UA" b="1" dirty="0" smtClean="0"/>
              <a:t>силогізму</a:t>
            </a:r>
            <a:endParaRPr lang="uk-UA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489588"/>
            <a:ext cx="10363826" cy="5161935"/>
          </a:xfrm>
        </p:spPr>
        <p:txBody>
          <a:bodyPr/>
          <a:lstStyle/>
          <a:p>
            <a:pPr marL="0" indent="0">
              <a:buNone/>
            </a:pPr>
            <a:r>
              <a:rPr lang="uk-UA" b="1" i="1" dirty="0"/>
              <a:t>Аксіома силогізму</a:t>
            </a:r>
            <a:r>
              <a:rPr lang="uk-UA" dirty="0"/>
              <a:t> – це положення, яке обґрунтовує правомірність висновку із засновків категоричного силогізму. </a:t>
            </a:r>
            <a:r>
              <a:rPr lang="uk-UA" u="sng" dirty="0"/>
              <a:t>Вона має два такі формулювання:</a:t>
            </a:r>
            <a:endParaRPr lang="uk-UA" dirty="0"/>
          </a:p>
          <a:p>
            <a:pPr marL="0" indent="0">
              <a:buNone/>
            </a:pPr>
            <a:r>
              <a:rPr lang="uk-UA" b="1" dirty="0"/>
              <a:t>1.</a:t>
            </a:r>
            <a:r>
              <a:rPr lang="uk-UA" dirty="0"/>
              <a:t> Все, що стверджується (або заперечується) про клас предметів, може стверджувати (або заперечувати) про кожен предмет даного класу. </a:t>
            </a:r>
          </a:p>
          <a:p>
            <a:pPr marL="0" indent="0">
              <a:buNone/>
            </a:pPr>
            <a:r>
              <a:rPr lang="uk-UA" b="1" dirty="0"/>
              <a:t>2.</a:t>
            </a:r>
            <a:r>
              <a:rPr lang="uk-UA" dirty="0"/>
              <a:t> Ознака ознаки речі є ознака самої речі; те, що суперечить ознаці речі, суперечить самій речі</a:t>
            </a:r>
            <a:r>
              <a:rPr lang="uk-UA" dirty="0" smtClean="0"/>
              <a:t>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273" y="4364385"/>
            <a:ext cx="2301293" cy="1741447"/>
          </a:xfrm>
          <a:prstGeom prst="rect">
            <a:avLst/>
          </a:prstGeom>
        </p:spPr>
      </p:pic>
      <p:pic>
        <p:nvPicPr>
          <p:cNvPr id="6" name="Рисунок 5" descr="https://westudents.com.ua/imag/logika/zher_log/image04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79370" y="4364385"/>
            <a:ext cx="3335133" cy="16087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5089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679340"/>
          </a:xfrm>
        </p:spPr>
        <p:txBody>
          <a:bodyPr>
            <a:normAutofit/>
          </a:bodyPr>
          <a:lstStyle/>
          <a:p>
            <a:r>
              <a:rPr lang="uk-UA" sz="2800" b="1" dirty="0"/>
              <a:t>4. Загальні правила категоричного силогізму</a:t>
            </a:r>
            <a:endParaRPr lang="uk-UA" sz="2800" dirty="0"/>
          </a:p>
        </p:txBody>
      </p:sp>
      <p:sp>
        <p:nvSpPr>
          <p:cNvPr id="3" name="Місце для вмісту 2"/>
          <p:cNvSpPr>
            <a:spLocks noGrp="1"/>
          </p:cNvSpPr>
          <p:nvPr>
            <p:ph sz="quarter" idx="13"/>
          </p:nvPr>
        </p:nvSpPr>
        <p:spPr>
          <a:xfrm>
            <a:off x="913774" y="1415845"/>
            <a:ext cx="10363826" cy="5191432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spcBef>
                <a:spcPts val="0"/>
              </a:spcBef>
              <a:buAutoNum type="arabicPeriod"/>
            </a:pPr>
            <a:r>
              <a:rPr lang="uk-UA" b="1" i="1" dirty="0" smtClean="0"/>
              <a:t>У </a:t>
            </a:r>
            <a:r>
              <a:rPr lang="uk-UA" b="1" i="1" dirty="0"/>
              <a:t>кожному силогізмі має бути тільки три терміни – не більше й не менше</a:t>
            </a:r>
            <a:r>
              <a:rPr lang="uk-UA" b="1" i="1" dirty="0" smtClean="0"/>
              <a:t>.</a:t>
            </a:r>
          </a:p>
          <a:p>
            <a:pPr marL="457200" indent="-457200">
              <a:spcBef>
                <a:spcPts val="0"/>
              </a:spcBef>
              <a:buFont typeface="Arial" panose="020B0604020202020204" pitchFamily="34" charset="0"/>
              <a:buAutoNum type="arabicPeriod"/>
            </a:pPr>
            <a:r>
              <a:rPr lang="uk-UA" b="1" i="1" dirty="0" smtClean="0"/>
              <a:t>Середній </a:t>
            </a:r>
            <a:r>
              <a:rPr lang="uk-UA" b="1" i="1" dirty="0"/>
              <a:t>термін має бути розподіленим хоча б у одному із засновків</a:t>
            </a:r>
            <a:r>
              <a:rPr lang="uk-UA" b="1" i="1" dirty="0" smtClean="0"/>
              <a:t>.</a:t>
            </a:r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dirty="0" smtClean="0"/>
              <a:t>відношення </a:t>
            </a:r>
            <a:r>
              <a:rPr lang="uk-UA" dirty="0"/>
              <a:t>може бути таким, коли S, входячи в М, повністю виключається із обсягу Р </a:t>
            </a:r>
            <a:r>
              <a:rPr lang="uk-UA" i="1" dirty="0"/>
              <a:t>(рис. 23).</a:t>
            </a:r>
            <a:r>
              <a:rPr lang="uk-UA" dirty="0"/>
              <a:t> </a:t>
            </a:r>
            <a:endParaRPr lang="uk-UA" dirty="0" smtClean="0"/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dirty="0" smtClean="0"/>
              <a:t>відношення </a:t>
            </a:r>
            <a:r>
              <a:rPr lang="uk-UA" dirty="0"/>
              <a:t>між S і Р може бути і таким, коли М повністю включається до Р </a:t>
            </a:r>
            <a:r>
              <a:rPr lang="uk-UA" i="1" dirty="0"/>
              <a:t>(рис. 24).</a:t>
            </a:r>
            <a:r>
              <a:rPr lang="uk-UA" dirty="0"/>
              <a:t> </a:t>
            </a:r>
            <a:endParaRPr lang="uk-UA" dirty="0" smtClean="0"/>
          </a:p>
          <a:p>
            <a:pPr marL="457200" indent="-457200">
              <a:spcBef>
                <a:spcPts val="0"/>
              </a:spcBef>
              <a:buAutoNum type="arabicParenR"/>
            </a:pPr>
            <a:r>
              <a:rPr lang="uk-UA" dirty="0" smtClean="0"/>
              <a:t>відношення </a:t>
            </a:r>
            <a:r>
              <a:rPr lang="uk-UA" dirty="0"/>
              <a:t>між S і Р може бути й таким, </a:t>
            </a:r>
            <a:r>
              <a:rPr lang="uk-UA" i="1" dirty="0"/>
              <a:t>як відтворено на рис. 25.</a:t>
            </a:r>
            <a:r>
              <a:rPr lang="uk-UA" dirty="0"/>
              <a:t> </a:t>
            </a:r>
            <a:endParaRPr lang="uk-UA" dirty="0" smtClean="0"/>
          </a:p>
          <a:p>
            <a:pPr marL="0" indent="0">
              <a:spcBef>
                <a:spcPts val="0"/>
              </a:spcBef>
              <a:buNone/>
            </a:pPr>
            <a:r>
              <a:rPr lang="uk-UA" i="1" dirty="0"/>
              <a:t>Очевидно, при </a:t>
            </a:r>
            <a:r>
              <a:rPr lang="uk-UA" i="1" dirty="0" err="1"/>
              <a:t>нерозподіленості</a:t>
            </a:r>
            <a:r>
              <a:rPr lang="uk-UA" i="1" dirty="0"/>
              <a:t> середнього </a:t>
            </a:r>
            <a:r>
              <a:rPr lang="uk-UA" i="1" dirty="0" err="1"/>
              <a:t>терміна</a:t>
            </a:r>
            <a:r>
              <a:rPr lang="uk-UA" i="1" dirty="0"/>
              <a:t> із засновків можна вивести не один, а кілька висновків. </a:t>
            </a:r>
            <a:r>
              <a:rPr lang="uk-UA" i="1" u="sng" dirty="0"/>
              <a:t>Отже, істинного висновку здобути не можна</a:t>
            </a:r>
            <a:r>
              <a:rPr lang="uk-UA" i="1" u="sng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i="1" dirty="0" smtClean="0"/>
              <a:t>3</a:t>
            </a:r>
            <a:r>
              <a:rPr lang="uk-UA" b="1" i="1" dirty="0"/>
              <a:t>. Термін, не розподілений у засновку, не може бути розподіленим у висновку</a:t>
            </a:r>
            <a:r>
              <a:rPr lang="uk-UA" b="1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i="1" dirty="0" smtClean="0"/>
              <a:t>4. Із двох заперечних висновків не можна зробити ніякого висновку.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i="1" dirty="0"/>
              <a:t>5. Якщо один засновок заперечний, то й висновок має бути заперечним</a:t>
            </a:r>
            <a:r>
              <a:rPr lang="uk-UA" b="1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i="1" dirty="0"/>
              <a:t>6. Із двох часткових засновків не можна зробити ніякого висновку. Це правило випливає з інших перелічених нами правил</a:t>
            </a:r>
            <a:r>
              <a:rPr lang="uk-UA" b="1" i="1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uk-UA" b="1" i="1" dirty="0"/>
              <a:t>7. Якщо один із засновків частковий, то й висновок має бути частковим.</a:t>
            </a:r>
            <a:r>
              <a:rPr lang="uk-UA" dirty="0"/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457200" indent="-457200">
              <a:buAutoNum type="arabicPeriod"/>
            </a:pPr>
            <a:endParaRPr lang="uk-UA" dirty="0"/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63853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Місце для вмісту 3" descr="https://westudents.com.ua/imag/logika/zher_log/image053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4143" y="2958050"/>
            <a:ext cx="3794176" cy="263158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478153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546606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" name="Місце для вмісту 3" descr="https://westudents.com.ua/imag/logika/zher_log/image049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9815" y="2566218"/>
            <a:ext cx="3963629" cy="322989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3616" y="3048148"/>
            <a:ext cx="3717602" cy="2187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2063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3775" y="618518"/>
            <a:ext cx="10364451" cy="251638"/>
          </a:xfrm>
        </p:spPr>
        <p:txBody>
          <a:bodyPr>
            <a:normAutofit fontScale="90000"/>
          </a:bodyPr>
          <a:lstStyle/>
          <a:p>
            <a:endParaRPr lang="uk-UA" dirty="0"/>
          </a:p>
        </p:txBody>
      </p:sp>
      <p:pic>
        <p:nvPicPr>
          <p:cNvPr id="4" name="Місце для вмісту 3" descr="https://westudents.com.ua/imag/logika/zher_log/image045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3775" y="1873046"/>
            <a:ext cx="5118315" cy="4070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3251" y="1873046"/>
            <a:ext cx="3923072" cy="4348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468442"/>
      </p:ext>
    </p:extLst>
  </p:cSld>
  <p:clrMapOvr>
    <a:masterClrMapping/>
  </p:clrMapOvr>
</p:sld>
</file>

<file path=ppt/theme/theme1.xml><?xml version="1.0" encoding="utf-8"?>
<a:theme xmlns:a="http://schemas.openxmlformats.org/drawingml/2006/main" name="Краплинка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Краплинка</Template>
  <TotalTime>98</TotalTime>
  <Words>734</Words>
  <Application>Microsoft Office PowerPoint</Application>
  <PresentationFormat>Широкий екран</PresentationFormat>
  <Paragraphs>52</Paragraphs>
  <Slides>12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5" baseType="lpstr">
      <vt:lpstr>Arial</vt:lpstr>
      <vt:lpstr>Tw Cen MT</vt:lpstr>
      <vt:lpstr>Краплинка</vt:lpstr>
      <vt:lpstr>ОПОСЕРЕДКОВАНІ ДЕДУКТИВНІ УМОВИВОДИ 1. Загальна характеристика дедуктивних умовиводів</vt:lpstr>
      <vt:lpstr>2. Простий категоричний силогізм. Його визначення і склад</vt:lpstr>
      <vt:lpstr>Термін, який займає місце суб'єкта у висновку, називається меншим терміном. Менший термін позначається літерою S. </vt:lpstr>
      <vt:lpstr>Засновок, у якому наявний більший термін Р, називається більшим засновком. </vt:lpstr>
      <vt:lpstr>3. Аксіома силогізму</vt:lpstr>
      <vt:lpstr>4. Загальні правила категоричного силогізму</vt:lpstr>
      <vt:lpstr>Презентація PowerPoint</vt:lpstr>
      <vt:lpstr>Презентація PowerPoint</vt:lpstr>
      <vt:lpstr>Презентація PowerPoint</vt:lpstr>
      <vt:lpstr>5. Фігури і модуси категоричного силогізму</vt:lpstr>
      <vt:lpstr>У третій фігурі середній термін займає місце суб'єкта в обох засновках. Схема третьої фігури:</vt:lpstr>
      <vt:lpstr>модуси силогізму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СУДЖЕННЯ</dc:title>
  <dc:creator>Admin</dc:creator>
  <cp:lastModifiedBy>Admin</cp:lastModifiedBy>
  <cp:revision>12</cp:revision>
  <dcterms:created xsi:type="dcterms:W3CDTF">2024-02-29T13:23:32Z</dcterms:created>
  <dcterms:modified xsi:type="dcterms:W3CDTF">2024-03-27T22:20:57Z</dcterms:modified>
</cp:coreProperties>
</file>