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0"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9" r:id="rId33"/>
    <p:sldId id="286" r:id="rId34"/>
    <p:sldId id="287" r:id="rId35"/>
    <p:sldId id="288" r:id="rId3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36"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C8958B55-D361-40A8-B75B-710613414C28}" type="datetimeFigureOut">
              <a:rPr lang="uk-UA" smtClean="0"/>
              <a:t>19.02.2023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99C93D9-C481-4DBE-8C05-FA69FE67E8AC}" type="slidenum">
              <a:rPr lang="uk-UA" smtClean="0"/>
              <a:t>‹#›</a:t>
            </a:fld>
            <a:endParaRPr lang="uk-UA"/>
          </a:p>
        </p:txBody>
      </p:sp>
    </p:spTree>
    <p:extLst>
      <p:ext uri="{BB962C8B-B14F-4D97-AF65-F5344CB8AC3E}">
        <p14:creationId xmlns:p14="http://schemas.microsoft.com/office/powerpoint/2010/main" val="79458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8958B55-D361-40A8-B75B-710613414C28}" type="datetimeFigureOut">
              <a:rPr lang="uk-UA" smtClean="0"/>
              <a:t>19.02.2023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99C93D9-C481-4DBE-8C05-FA69FE67E8AC}" type="slidenum">
              <a:rPr lang="uk-UA" smtClean="0"/>
              <a:t>‹#›</a:t>
            </a:fld>
            <a:endParaRPr lang="uk-UA"/>
          </a:p>
        </p:txBody>
      </p:sp>
    </p:spTree>
    <p:extLst>
      <p:ext uri="{BB962C8B-B14F-4D97-AF65-F5344CB8AC3E}">
        <p14:creationId xmlns:p14="http://schemas.microsoft.com/office/powerpoint/2010/main" val="345274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8958B55-D361-40A8-B75B-710613414C28}" type="datetimeFigureOut">
              <a:rPr lang="uk-UA" smtClean="0"/>
              <a:t>19.02.2023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99C93D9-C481-4DBE-8C05-FA69FE67E8AC}" type="slidenum">
              <a:rPr lang="uk-UA" smtClean="0"/>
              <a:t>‹#›</a:t>
            </a:fld>
            <a:endParaRPr lang="uk-UA"/>
          </a:p>
        </p:txBody>
      </p:sp>
    </p:spTree>
    <p:extLst>
      <p:ext uri="{BB962C8B-B14F-4D97-AF65-F5344CB8AC3E}">
        <p14:creationId xmlns:p14="http://schemas.microsoft.com/office/powerpoint/2010/main" val="109550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8958B55-D361-40A8-B75B-710613414C28}" type="datetimeFigureOut">
              <a:rPr lang="uk-UA" smtClean="0"/>
              <a:t>19.02.2023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99C93D9-C481-4DBE-8C05-FA69FE67E8AC}" type="slidenum">
              <a:rPr lang="uk-UA" smtClean="0"/>
              <a:t>‹#›</a:t>
            </a:fld>
            <a:endParaRPr lang="uk-UA"/>
          </a:p>
        </p:txBody>
      </p:sp>
    </p:spTree>
    <p:extLst>
      <p:ext uri="{BB962C8B-B14F-4D97-AF65-F5344CB8AC3E}">
        <p14:creationId xmlns:p14="http://schemas.microsoft.com/office/powerpoint/2010/main" val="57682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8958B55-D361-40A8-B75B-710613414C28}" type="datetimeFigureOut">
              <a:rPr lang="uk-UA" smtClean="0"/>
              <a:t>19.02.2023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99C93D9-C481-4DBE-8C05-FA69FE67E8AC}" type="slidenum">
              <a:rPr lang="uk-UA" smtClean="0"/>
              <a:t>‹#›</a:t>
            </a:fld>
            <a:endParaRPr lang="uk-UA"/>
          </a:p>
        </p:txBody>
      </p:sp>
    </p:spTree>
    <p:extLst>
      <p:ext uri="{BB962C8B-B14F-4D97-AF65-F5344CB8AC3E}">
        <p14:creationId xmlns:p14="http://schemas.microsoft.com/office/powerpoint/2010/main" val="271879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C8958B55-D361-40A8-B75B-710613414C28}" type="datetimeFigureOut">
              <a:rPr lang="uk-UA" smtClean="0"/>
              <a:t>19.02.2023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99C93D9-C481-4DBE-8C05-FA69FE67E8AC}" type="slidenum">
              <a:rPr lang="uk-UA" smtClean="0"/>
              <a:t>‹#›</a:t>
            </a:fld>
            <a:endParaRPr lang="uk-UA"/>
          </a:p>
        </p:txBody>
      </p:sp>
    </p:spTree>
    <p:extLst>
      <p:ext uri="{BB962C8B-B14F-4D97-AF65-F5344CB8AC3E}">
        <p14:creationId xmlns:p14="http://schemas.microsoft.com/office/powerpoint/2010/main" val="47146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C8958B55-D361-40A8-B75B-710613414C28}" type="datetimeFigureOut">
              <a:rPr lang="uk-UA" smtClean="0"/>
              <a:t>19.02.2023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C99C93D9-C481-4DBE-8C05-FA69FE67E8AC}" type="slidenum">
              <a:rPr lang="uk-UA" smtClean="0"/>
              <a:t>‹#›</a:t>
            </a:fld>
            <a:endParaRPr lang="uk-UA"/>
          </a:p>
        </p:txBody>
      </p:sp>
    </p:spTree>
    <p:extLst>
      <p:ext uri="{BB962C8B-B14F-4D97-AF65-F5344CB8AC3E}">
        <p14:creationId xmlns:p14="http://schemas.microsoft.com/office/powerpoint/2010/main" val="381260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C8958B55-D361-40A8-B75B-710613414C28}" type="datetimeFigureOut">
              <a:rPr lang="uk-UA" smtClean="0"/>
              <a:t>19.02.2023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C99C93D9-C481-4DBE-8C05-FA69FE67E8AC}" type="slidenum">
              <a:rPr lang="uk-UA" smtClean="0"/>
              <a:t>‹#›</a:t>
            </a:fld>
            <a:endParaRPr lang="uk-UA"/>
          </a:p>
        </p:txBody>
      </p:sp>
    </p:spTree>
    <p:extLst>
      <p:ext uri="{BB962C8B-B14F-4D97-AF65-F5344CB8AC3E}">
        <p14:creationId xmlns:p14="http://schemas.microsoft.com/office/powerpoint/2010/main" val="420519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958B55-D361-40A8-B75B-710613414C28}" type="datetimeFigureOut">
              <a:rPr lang="uk-UA" smtClean="0"/>
              <a:t>19.02.2023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C99C93D9-C481-4DBE-8C05-FA69FE67E8AC}" type="slidenum">
              <a:rPr lang="uk-UA" smtClean="0"/>
              <a:t>‹#›</a:t>
            </a:fld>
            <a:endParaRPr lang="uk-UA"/>
          </a:p>
        </p:txBody>
      </p:sp>
    </p:spTree>
    <p:extLst>
      <p:ext uri="{BB962C8B-B14F-4D97-AF65-F5344CB8AC3E}">
        <p14:creationId xmlns:p14="http://schemas.microsoft.com/office/powerpoint/2010/main" val="940076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8958B55-D361-40A8-B75B-710613414C28}" type="datetimeFigureOut">
              <a:rPr lang="uk-UA" smtClean="0"/>
              <a:t>19.02.2023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99C93D9-C481-4DBE-8C05-FA69FE67E8AC}" type="slidenum">
              <a:rPr lang="uk-UA" smtClean="0"/>
              <a:t>‹#›</a:t>
            </a:fld>
            <a:endParaRPr lang="uk-UA"/>
          </a:p>
        </p:txBody>
      </p:sp>
    </p:spTree>
    <p:extLst>
      <p:ext uri="{BB962C8B-B14F-4D97-AF65-F5344CB8AC3E}">
        <p14:creationId xmlns:p14="http://schemas.microsoft.com/office/powerpoint/2010/main" val="779047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8958B55-D361-40A8-B75B-710613414C28}" type="datetimeFigureOut">
              <a:rPr lang="uk-UA" smtClean="0"/>
              <a:t>19.02.2023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99C93D9-C481-4DBE-8C05-FA69FE67E8AC}" type="slidenum">
              <a:rPr lang="uk-UA" smtClean="0"/>
              <a:t>‹#›</a:t>
            </a:fld>
            <a:endParaRPr lang="uk-UA"/>
          </a:p>
        </p:txBody>
      </p:sp>
    </p:spTree>
    <p:extLst>
      <p:ext uri="{BB962C8B-B14F-4D97-AF65-F5344CB8AC3E}">
        <p14:creationId xmlns:p14="http://schemas.microsoft.com/office/powerpoint/2010/main" val="166053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58B55-D361-40A8-B75B-710613414C28}" type="datetimeFigureOut">
              <a:rPr lang="uk-UA" smtClean="0"/>
              <a:t>19.02.2023</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9C93D9-C481-4DBE-8C05-FA69FE67E8AC}" type="slidenum">
              <a:rPr lang="uk-UA" smtClean="0"/>
              <a:t>‹#›</a:t>
            </a:fld>
            <a:endParaRPr lang="uk-UA"/>
          </a:p>
        </p:txBody>
      </p:sp>
    </p:spTree>
    <p:extLst>
      <p:ext uri="{BB962C8B-B14F-4D97-AF65-F5344CB8AC3E}">
        <p14:creationId xmlns:p14="http://schemas.microsoft.com/office/powerpoint/2010/main" val="994009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188640"/>
            <a:ext cx="8640960" cy="6336704"/>
          </a:xfrm>
        </p:spPr>
        <p:txBody>
          <a:bodyPr/>
          <a:lstStyle/>
          <a:p>
            <a:endParaRPr lang="uk-UA" b="1" dirty="0" smtClean="0"/>
          </a:p>
          <a:p>
            <a:endParaRPr lang="uk-UA" b="1" dirty="0"/>
          </a:p>
          <a:p>
            <a:endParaRPr lang="uk-UA" b="1" dirty="0" smtClean="0"/>
          </a:p>
          <a:p>
            <a:endParaRPr lang="uk-UA" b="1" dirty="0" smtClean="0">
              <a:solidFill>
                <a:schemeClr val="tx1"/>
              </a:solidFill>
            </a:endParaRPr>
          </a:p>
          <a:p>
            <a:r>
              <a:rPr lang="uk-UA" b="1" dirty="0" smtClean="0">
                <a:solidFill>
                  <a:schemeClr val="tx1"/>
                </a:solidFill>
              </a:rPr>
              <a:t>УПРАВЛІННЯ </a:t>
            </a:r>
            <a:r>
              <a:rPr lang="uk-UA" b="1" dirty="0">
                <a:solidFill>
                  <a:schemeClr val="tx1"/>
                </a:solidFill>
              </a:rPr>
              <a:t>ПОВЕДІНКОЮ СПОЖИВАЧА ЯК ТЕХНОЛОГІЯ </a:t>
            </a:r>
            <a:r>
              <a:rPr lang="uk-UA" b="1" dirty="0" smtClean="0">
                <a:solidFill>
                  <a:schemeClr val="tx1"/>
                </a:solidFill>
              </a:rPr>
              <a:t>МЕРЧАНДАЙЗИНГУ</a:t>
            </a:r>
          </a:p>
          <a:p>
            <a:endParaRPr lang="uk-UA"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861048"/>
            <a:ext cx="33813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550" y="404664"/>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5220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640960" cy="6408712"/>
          </a:xfrm>
        </p:spPr>
        <p:txBody>
          <a:bodyPr>
            <a:normAutofit fontScale="92500"/>
          </a:bodyPr>
          <a:lstStyle/>
          <a:p>
            <a:pPr algn="just">
              <a:buFontTx/>
              <a:buChar char="-"/>
            </a:pPr>
            <a:r>
              <a:rPr lang="uk-UA" sz="2000" dirty="0" smtClean="0">
                <a:solidFill>
                  <a:srgbClr val="0070C0"/>
                </a:solidFill>
              </a:rPr>
              <a:t>істинна </a:t>
            </a:r>
            <a:r>
              <a:rPr lang="uk-UA" sz="2000" dirty="0">
                <a:solidFill>
                  <a:srgbClr val="0070C0"/>
                </a:solidFill>
              </a:rPr>
              <a:t>лояльність </a:t>
            </a:r>
            <a:r>
              <a:rPr lang="uk-UA" sz="2000" dirty="0"/>
              <a:t>– висока прихильність до фірми, велика частота здійснення повторних покупок, розповсюдження позитивної інформації про </a:t>
            </a:r>
            <a:r>
              <a:rPr lang="uk-UA" sz="2000" dirty="0" smtClean="0"/>
              <a:t>фірму </a:t>
            </a:r>
            <a:r>
              <a:rPr lang="uk-UA" sz="2000" dirty="0"/>
              <a:t>серед інших споживачів</a:t>
            </a:r>
            <a:r>
              <a:rPr lang="uk-UA" sz="2000" dirty="0" smtClean="0"/>
              <a:t>.</a:t>
            </a:r>
          </a:p>
          <a:p>
            <a:pPr marL="0" indent="0">
              <a:buNone/>
            </a:pPr>
            <a:r>
              <a:rPr lang="uk-UA" sz="2000" b="1" dirty="0"/>
              <a:t>Методи визначення лояльності споживачів.</a:t>
            </a:r>
          </a:p>
          <a:p>
            <a:pPr algn="just"/>
            <a:r>
              <a:rPr lang="uk-UA" sz="2000" b="1" dirty="0"/>
              <a:t>Метод «розмежування потреб»: </a:t>
            </a:r>
            <a:r>
              <a:rPr lang="uk-UA" sz="2000" dirty="0"/>
              <a:t>виник у США у 1950-ті роки. </a:t>
            </a:r>
            <a:r>
              <a:rPr lang="uk-UA" sz="2000" i="1" dirty="0"/>
              <a:t>Передбачає, що ступінь лояльності має числове або відсоткове вираження</a:t>
            </a:r>
            <a:r>
              <a:rPr lang="uk-UA" sz="2000" dirty="0"/>
              <a:t>, тобто вимірюється тим, </a:t>
            </a:r>
            <a:r>
              <a:rPr lang="uk-UA" sz="2000" i="1" dirty="0"/>
              <a:t>як часто і у якому співвідношенні відбувається придбання споживачем даної марки по відношенню до інших марок аналогічних послуг(товарів</a:t>
            </a:r>
            <a:r>
              <a:rPr lang="uk-UA" sz="2000" dirty="0"/>
              <a:t>). Якщо це значення більше </a:t>
            </a:r>
            <a:r>
              <a:rPr lang="uk-UA" sz="2000" dirty="0">
                <a:solidFill>
                  <a:srgbClr val="0070C0"/>
                </a:solidFill>
              </a:rPr>
              <a:t>67% споживача вважають лояльним.</a:t>
            </a:r>
          </a:p>
          <a:p>
            <a:pPr algn="just"/>
            <a:r>
              <a:rPr lang="uk-UA" sz="2000" b="1" dirty="0"/>
              <a:t>Метод «традиційного підходу»: </a:t>
            </a:r>
            <a:r>
              <a:rPr lang="uk-UA" sz="2000" dirty="0"/>
              <a:t>в його основі лежить </a:t>
            </a:r>
            <a:r>
              <a:rPr lang="uk-UA" sz="2000" i="1" dirty="0"/>
              <a:t>визначення наміру про покупку певної марки перед самим здійсненням покупки</a:t>
            </a:r>
            <a:r>
              <a:rPr lang="uk-UA" sz="2000" dirty="0"/>
              <a:t>. Якщо споживач із </a:t>
            </a:r>
            <a:r>
              <a:rPr lang="uk-UA" sz="2000" i="1" dirty="0"/>
              <a:t>впевненістю стверджує, що купить товар (послугу) конкретної марки,</a:t>
            </a:r>
            <a:r>
              <a:rPr lang="uk-UA" sz="2000" dirty="0"/>
              <a:t> то він вважається лояльним до цього конкретного підприємства.</a:t>
            </a:r>
          </a:p>
          <a:p>
            <a:pPr algn="just"/>
            <a:r>
              <a:rPr lang="uk-UA" sz="2000" b="1" dirty="0"/>
              <a:t>Конверсійна модель: </a:t>
            </a:r>
            <a:r>
              <a:rPr lang="uk-UA" sz="2000" dirty="0"/>
              <a:t>запропонована </a:t>
            </a:r>
            <a:r>
              <a:rPr lang="uk-UA" sz="2000" dirty="0" err="1"/>
              <a:t>Дж.Хофмейром</a:t>
            </a:r>
            <a:r>
              <a:rPr lang="uk-UA" sz="2000" dirty="0"/>
              <a:t> та </a:t>
            </a:r>
            <a:r>
              <a:rPr lang="uk-UA" sz="2000" dirty="0" err="1"/>
              <a:t>Б.Райсом</a:t>
            </a:r>
            <a:r>
              <a:rPr lang="uk-UA" sz="2000" dirty="0"/>
              <a:t>. Дозволяє визначити </a:t>
            </a:r>
            <a:r>
              <a:rPr lang="uk-UA" sz="2000" i="1" dirty="0" smtClean="0"/>
              <a:t>ступінь лояльності за допомогою чотирьох показників: </a:t>
            </a:r>
          </a:p>
          <a:p>
            <a:pPr marL="0" indent="0" algn="just">
              <a:buNone/>
            </a:pPr>
            <a:r>
              <a:rPr lang="uk-UA" sz="2000" i="1" dirty="0" smtClean="0"/>
              <a:t>-</a:t>
            </a:r>
            <a:r>
              <a:rPr lang="uk-UA" sz="2000" dirty="0" smtClean="0">
                <a:solidFill>
                  <a:srgbClr val="0070C0"/>
                </a:solidFill>
              </a:rPr>
              <a:t>ступеня задоволеності </a:t>
            </a:r>
            <a:r>
              <a:rPr lang="uk-UA" sz="2000" dirty="0">
                <a:solidFill>
                  <a:srgbClr val="0070C0"/>
                </a:solidFill>
              </a:rPr>
              <a:t>конкретною маркою, </a:t>
            </a:r>
            <a:endParaRPr lang="uk-UA" sz="2000" dirty="0" smtClean="0">
              <a:solidFill>
                <a:srgbClr val="0070C0"/>
              </a:solidFill>
            </a:endParaRPr>
          </a:p>
          <a:p>
            <a:pPr marL="0" indent="0" algn="just">
              <a:buNone/>
            </a:pPr>
            <a:r>
              <a:rPr lang="uk-UA" sz="2000" dirty="0" smtClean="0">
                <a:solidFill>
                  <a:srgbClr val="0070C0"/>
                </a:solidFill>
              </a:rPr>
              <a:t>-наявністю </a:t>
            </a:r>
            <a:r>
              <a:rPr lang="uk-UA" sz="2000" dirty="0">
                <a:solidFill>
                  <a:srgbClr val="0070C0"/>
                </a:solidFill>
              </a:rPr>
              <a:t>альтернатив, </a:t>
            </a:r>
            <a:endParaRPr lang="uk-UA" sz="2000" dirty="0" smtClean="0">
              <a:solidFill>
                <a:srgbClr val="0070C0"/>
              </a:solidFill>
            </a:endParaRPr>
          </a:p>
          <a:p>
            <a:pPr marL="0" indent="0" algn="just">
              <a:buNone/>
            </a:pPr>
            <a:r>
              <a:rPr lang="uk-UA" sz="2000" dirty="0">
                <a:solidFill>
                  <a:srgbClr val="0070C0"/>
                </a:solidFill>
              </a:rPr>
              <a:t>-</a:t>
            </a:r>
            <a:r>
              <a:rPr lang="uk-UA" sz="2000" dirty="0" smtClean="0">
                <a:solidFill>
                  <a:srgbClr val="0070C0"/>
                </a:solidFill>
              </a:rPr>
              <a:t>важливістю </a:t>
            </a:r>
            <a:r>
              <a:rPr lang="uk-UA" sz="2000" dirty="0">
                <a:solidFill>
                  <a:srgbClr val="0070C0"/>
                </a:solidFill>
              </a:rPr>
              <a:t>бренду для споживача</a:t>
            </a:r>
            <a:r>
              <a:rPr lang="uk-UA" sz="2000" dirty="0" smtClean="0">
                <a:solidFill>
                  <a:srgbClr val="0070C0"/>
                </a:solidFill>
              </a:rPr>
              <a:t>,</a:t>
            </a:r>
          </a:p>
          <a:p>
            <a:pPr marL="0" indent="0" algn="just">
              <a:buNone/>
            </a:pPr>
            <a:r>
              <a:rPr lang="uk-UA" sz="2000" dirty="0">
                <a:solidFill>
                  <a:srgbClr val="0070C0"/>
                </a:solidFill>
              </a:rPr>
              <a:t>-</a:t>
            </a:r>
            <a:r>
              <a:rPr lang="uk-UA" sz="2000" dirty="0" smtClean="0">
                <a:solidFill>
                  <a:srgbClr val="0070C0"/>
                </a:solidFill>
              </a:rPr>
              <a:t> </a:t>
            </a:r>
            <a:r>
              <a:rPr lang="uk-UA" sz="2000" dirty="0">
                <a:solidFill>
                  <a:srgbClr val="0070C0"/>
                </a:solidFill>
              </a:rPr>
              <a:t>ступеня невпевненості споживача у виборі того або іншого бренду</a:t>
            </a:r>
            <a:r>
              <a:rPr lang="uk-UA" sz="2000" dirty="0"/>
              <a:t>.</a:t>
            </a:r>
          </a:p>
          <a:p>
            <a:pPr marL="0" indent="0" algn="just">
              <a:buNone/>
            </a:pPr>
            <a:endParaRPr lang="uk-UA" sz="2000" dirty="0"/>
          </a:p>
        </p:txBody>
      </p:sp>
    </p:spTree>
    <p:extLst>
      <p:ext uri="{BB962C8B-B14F-4D97-AF65-F5344CB8AC3E}">
        <p14:creationId xmlns:p14="http://schemas.microsoft.com/office/powerpoint/2010/main" val="3164478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856984" cy="6480720"/>
          </a:xfrm>
        </p:spPr>
        <p:txBody>
          <a:bodyPr>
            <a:normAutofit/>
          </a:bodyPr>
          <a:lstStyle/>
          <a:p>
            <a:pPr algn="just"/>
            <a:r>
              <a:rPr lang="uk-UA" sz="2000" b="1" dirty="0"/>
              <a:t>Метод </a:t>
            </a:r>
            <a:r>
              <a:rPr lang="uk-UA" sz="2000" b="1" dirty="0" err="1"/>
              <a:t>Д.Аакера</a:t>
            </a:r>
            <a:r>
              <a:rPr lang="uk-UA" sz="2000" b="1" dirty="0"/>
              <a:t>. </a:t>
            </a:r>
            <a:r>
              <a:rPr lang="uk-UA" sz="2000" dirty="0"/>
              <a:t>Американський професор, спеціаліст в сфері маркетингу, реклами та </a:t>
            </a:r>
            <a:r>
              <a:rPr lang="uk-UA" sz="2000" dirty="0" err="1"/>
              <a:t>брендингу</a:t>
            </a:r>
            <a:r>
              <a:rPr lang="uk-UA" sz="2000" dirty="0"/>
              <a:t>, Девід </a:t>
            </a:r>
            <a:r>
              <a:rPr lang="uk-UA" sz="2000" dirty="0" err="1"/>
              <a:t>Аллен</a:t>
            </a:r>
            <a:r>
              <a:rPr lang="uk-UA" sz="2000" dirty="0"/>
              <a:t> </a:t>
            </a:r>
            <a:r>
              <a:rPr lang="uk-UA" sz="2000" dirty="0" err="1"/>
              <a:t>Аакер</a:t>
            </a:r>
            <a:r>
              <a:rPr lang="uk-UA" sz="2000" dirty="0"/>
              <a:t> виділив </a:t>
            </a:r>
            <a:r>
              <a:rPr lang="uk-UA" sz="2000" i="1" dirty="0"/>
              <a:t>наступні фактори впливу на </a:t>
            </a:r>
            <a:r>
              <a:rPr lang="uk-UA" sz="2000" i="1" dirty="0" smtClean="0"/>
              <a:t>лояльність споживача:</a:t>
            </a:r>
            <a:endParaRPr lang="uk-UA" sz="2000" i="1" dirty="0"/>
          </a:p>
          <a:p>
            <a:pPr lvl="1"/>
            <a:r>
              <a:rPr lang="uk-UA" sz="2000" dirty="0"/>
              <a:t>модель купівельної поведінки</a:t>
            </a:r>
          </a:p>
          <a:p>
            <a:pPr lvl="1"/>
            <a:r>
              <a:rPr lang="uk-UA" sz="2000" dirty="0"/>
              <a:t>витрати на перехід до іншої торгової марки;</a:t>
            </a:r>
          </a:p>
          <a:p>
            <a:pPr lvl="1" algn="just"/>
            <a:r>
              <a:rPr lang="uk-UA" sz="2000" dirty="0"/>
              <a:t>рівень задоволеності;</a:t>
            </a:r>
          </a:p>
          <a:p>
            <a:pPr lvl="1"/>
            <a:r>
              <a:rPr lang="uk-UA" sz="2000" dirty="0"/>
              <a:t>ставлення до бренду;</a:t>
            </a:r>
          </a:p>
          <a:p>
            <a:pPr lvl="1"/>
            <a:r>
              <a:rPr lang="uk-UA" sz="2000" dirty="0"/>
              <a:t>прихильність.</a:t>
            </a:r>
          </a:p>
          <a:p>
            <a:pPr marL="0" indent="0">
              <a:buNone/>
            </a:pPr>
            <a:endParaRPr lang="uk-UA" sz="2000" dirty="0"/>
          </a:p>
        </p:txBody>
      </p:sp>
    </p:spTree>
    <p:extLst>
      <p:ext uri="{BB962C8B-B14F-4D97-AF65-F5344CB8AC3E}">
        <p14:creationId xmlns:p14="http://schemas.microsoft.com/office/powerpoint/2010/main" val="4132668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856984" cy="6552728"/>
          </a:xfrm>
        </p:spPr>
        <p:txBody>
          <a:bodyPr>
            <a:normAutofit/>
          </a:bodyPr>
          <a:lstStyle/>
          <a:p>
            <a:pPr marL="0" indent="0" algn="r">
              <a:buNone/>
            </a:pPr>
            <a:r>
              <a:rPr lang="uk-UA" sz="2000" b="1" dirty="0" smtClean="0">
                <a:solidFill>
                  <a:srgbClr val="0070C0"/>
                </a:solidFill>
              </a:rPr>
              <a:t>3. Моделі </a:t>
            </a:r>
            <a:r>
              <a:rPr lang="uk-UA" sz="2000" b="1" dirty="0">
                <a:solidFill>
                  <a:srgbClr val="0070C0"/>
                </a:solidFill>
              </a:rPr>
              <a:t>поведінки споживачів </a:t>
            </a:r>
            <a:r>
              <a:rPr lang="uk-UA" sz="2000" b="1" dirty="0" smtClean="0">
                <a:solidFill>
                  <a:srgbClr val="0070C0"/>
                </a:solidFill>
              </a:rPr>
              <a:t>послуг</a:t>
            </a:r>
          </a:p>
          <a:p>
            <a:pPr marL="0" indent="0" algn="just">
              <a:buNone/>
            </a:pPr>
            <a:r>
              <a:rPr lang="uk-UA" sz="2000" b="1" dirty="0">
                <a:solidFill>
                  <a:srgbClr val="0070C0"/>
                </a:solidFill>
              </a:rPr>
              <a:t> </a:t>
            </a:r>
            <a:r>
              <a:rPr lang="uk-UA" sz="2000" b="1" dirty="0" smtClean="0">
                <a:solidFill>
                  <a:srgbClr val="0070C0"/>
                </a:solidFill>
              </a:rPr>
              <a:t>   </a:t>
            </a:r>
            <a:r>
              <a:rPr lang="uk-UA" sz="2000" dirty="0"/>
              <a:t>Дана модель заснована на тому, наскільки складно споживачеві оцінити характеристики та ймовірний рівень задоволеності від споживання товару або послуги до моменту придбання </a:t>
            </a:r>
            <a:r>
              <a:rPr lang="uk-UA" sz="2000" dirty="0" smtClean="0"/>
              <a:t>.</a:t>
            </a:r>
          </a:p>
          <a:p>
            <a:pPr marL="0" indent="0" algn="just">
              <a:buNone/>
            </a:pPr>
            <a:endParaRPr lang="uk-UA" sz="2000" dirty="0"/>
          </a:p>
          <a:p>
            <a:pPr marL="0" indent="0" algn="just">
              <a:buNone/>
            </a:pPr>
            <a:endParaRPr lang="uk-UA" sz="2000" dirty="0" smtClean="0"/>
          </a:p>
          <a:p>
            <a:pPr marL="0" indent="0" algn="just">
              <a:buNone/>
            </a:pPr>
            <a:endParaRPr lang="uk-UA" sz="2000" dirty="0"/>
          </a:p>
          <a:p>
            <a:pPr marL="0" indent="0" algn="just">
              <a:buNone/>
            </a:pPr>
            <a:endParaRPr lang="uk-UA" sz="2000" dirty="0" smtClean="0"/>
          </a:p>
          <a:p>
            <a:pPr marL="0" indent="0" algn="just">
              <a:buNone/>
            </a:pPr>
            <a:endParaRPr lang="uk-UA" sz="2000" dirty="0"/>
          </a:p>
          <a:p>
            <a:pPr marL="0" indent="0" algn="just">
              <a:buNone/>
            </a:pPr>
            <a:endParaRPr lang="uk-UA" sz="2000" dirty="0" smtClean="0"/>
          </a:p>
          <a:p>
            <a:pPr marL="0" indent="0" algn="just">
              <a:buNone/>
            </a:pPr>
            <a:endParaRPr lang="uk-UA" sz="2000" dirty="0"/>
          </a:p>
          <a:p>
            <a:pPr marL="0" indent="0" algn="just">
              <a:buNone/>
            </a:pPr>
            <a:endParaRPr lang="uk-UA" sz="2000" dirty="0" smtClean="0"/>
          </a:p>
          <a:p>
            <a:pPr marL="0" indent="0" algn="just">
              <a:buNone/>
            </a:pPr>
            <a:endParaRPr lang="uk-UA" sz="2000" dirty="0"/>
          </a:p>
          <a:p>
            <a:pPr marL="0" indent="0" algn="just">
              <a:buNone/>
            </a:pPr>
            <a:endParaRPr lang="uk-UA" sz="2000" dirty="0" smtClean="0"/>
          </a:p>
          <a:p>
            <a:pPr marL="0" indent="0" algn="just">
              <a:buNone/>
            </a:pPr>
            <a:endParaRPr lang="uk-UA" sz="2000" dirty="0"/>
          </a:p>
          <a:p>
            <a:pPr marL="0" indent="0" algn="just">
              <a:buNone/>
            </a:pPr>
            <a:endParaRPr lang="uk-UA" sz="2000" dirty="0" smtClean="0"/>
          </a:p>
          <a:p>
            <a:pPr marL="0" indent="0" algn="just">
              <a:buNone/>
            </a:pPr>
            <a:r>
              <a:rPr lang="uk-UA" sz="2000" b="1" dirty="0">
                <a:solidFill>
                  <a:srgbClr val="7030A0"/>
                </a:solidFill>
              </a:rPr>
              <a:t>Модель «Простота – складність оцінки»</a:t>
            </a:r>
            <a:endParaRPr lang="uk-UA" sz="2000" b="1" dirty="0" smtClean="0">
              <a:solidFill>
                <a:srgbClr val="7030A0"/>
              </a:solidFill>
            </a:endParaRPr>
          </a:p>
          <a:p>
            <a:pPr marL="0" indent="0" algn="just">
              <a:buNone/>
            </a:pPr>
            <a:endParaRPr lang="uk-UA" sz="2000" b="1" dirty="0">
              <a:solidFill>
                <a:srgbClr val="0070C0"/>
              </a:solidFill>
            </a:endParaRPr>
          </a:p>
        </p:txBody>
      </p:sp>
      <p:pic>
        <p:nvPicPr>
          <p:cNvPr id="4" name="image11.jpeg"/>
          <p:cNvPicPr/>
          <p:nvPr/>
        </p:nvPicPr>
        <p:blipFill>
          <a:blip r:embed="rId2" cstate="print"/>
          <a:stretch>
            <a:fillRect/>
          </a:stretch>
        </p:blipFill>
        <p:spPr>
          <a:xfrm>
            <a:off x="1115616" y="1700808"/>
            <a:ext cx="7560839" cy="3600400"/>
          </a:xfrm>
          <a:prstGeom prst="rect">
            <a:avLst/>
          </a:prstGeom>
        </p:spPr>
      </p:pic>
    </p:spTree>
    <p:extLst>
      <p:ext uri="{BB962C8B-B14F-4D97-AF65-F5344CB8AC3E}">
        <p14:creationId xmlns:p14="http://schemas.microsoft.com/office/powerpoint/2010/main" val="1471061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552728"/>
          </a:xfrm>
        </p:spPr>
        <p:txBody>
          <a:bodyPr>
            <a:normAutofit/>
          </a:bodyPr>
          <a:lstStyle/>
          <a:p>
            <a:pPr marL="0" indent="0">
              <a:buNone/>
            </a:pPr>
            <a:r>
              <a:rPr lang="uk-UA" sz="2000" b="1" dirty="0"/>
              <a:t>Класифікація послуг (товарів) за </a:t>
            </a:r>
            <a:r>
              <a:rPr lang="uk-UA" sz="2000" b="1" dirty="0" smtClean="0"/>
              <a:t>моделлю «</a:t>
            </a:r>
            <a:r>
              <a:rPr lang="uk-UA" sz="2000" b="1" dirty="0"/>
              <a:t>Простота – складність оцінки</a:t>
            </a:r>
            <a:r>
              <a:rPr lang="uk-UA" sz="2000" b="1" dirty="0" smtClean="0"/>
              <a:t>»</a:t>
            </a:r>
          </a:p>
          <a:p>
            <a:pPr marL="0" indent="0">
              <a:buNone/>
            </a:pPr>
            <a:endParaRPr lang="uk-UA"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3865018772"/>
              </p:ext>
            </p:extLst>
          </p:nvPr>
        </p:nvGraphicFramePr>
        <p:xfrm>
          <a:off x="323528" y="620688"/>
          <a:ext cx="8640960" cy="5468583"/>
        </p:xfrm>
        <a:graphic>
          <a:graphicData uri="http://schemas.openxmlformats.org/drawingml/2006/table">
            <a:tbl>
              <a:tblPr firstRow="1" bandRow="1">
                <a:tableStyleId>{5C22544A-7EE6-4342-B048-85BDC9FD1C3A}</a:tableStyleId>
              </a:tblPr>
              <a:tblGrid>
                <a:gridCol w="2160240"/>
                <a:gridCol w="2160240"/>
                <a:gridCol w="2160240"/>
                <a:gridCol w="2160240"/>
              </a:tblGrid>
              <a:tr h="648072">
                <a:tc>
                  <a:txBody>
                    <a:bodyPr/>
                    <a:lstStyle/>
                    <a:p>
                      <a:r>
                        <a:rPr lang="uk-UA" sz="1800" b="1" kern="1200" dirty="0" smtClean="0">
                          <a:solidFill>
                            <a:schemeClr val="lt1"/>
                          </a:solidFill>
                          <a:effectLst/>
                          <a:latin typeface="+mn-lt"/>
                          <a:ea typeface="+mn-ea"/>
                          <a:cs typeface="+mn-cs"/>
                        </a:rPr>
                        <a:t>Домінантні</a:t>
                      </a:r>
                    </a:p>
                    <a:p>
                      <a:r>
                        <a:rPr lang="uk-UA" sz="1800" b="1" kern="1200" dirty="0" smtClean="0">
                          <a:solidFill>
                            <a:schemeClr val="lt1"/>
                          </a:solidFill>
                          <a:effectLst/>
                          <a:latin typeface="+mn-lt"/>
                          <a:ea typeface="+mn-ea"/>
                          <a:cs typeface="+mn-cs"/>
                        </a:rPr>
                        <a:t>характеристики</a:t>
                      </a:r>
                      <a:endParaRPr lang="uk-UA" dirty="0"/>
                    </a:p>
                  </a:txBody>
                  <a:tcPr/>
                </a:tc>
                <a:tc>
                  <a:txBody>
                    <a:bodyPr/>
                    <a:lstStyle/>
                    <a:p>
                      <a:r>
                        <a:rPr lang="uk-UA" sz="1800" b="1" kern="1200" dirty="0" smtClean="0">
                          <a:solidFill>
                            <a:schemeClr val="lt1"/>
                          </a:solidFill>
                          <a:effectLst/>
                          <a:latin typeface="+mn-lt"/>
                          <a:ea typeface="+mn-ea"/>
                          <a:cs typeface="+mn-cs"/>
                        </a:rPr>
                        <a:t>Рівень оцінки</a:t>
                      </a:r>
                    </a:p>
                    <a:p>
                      <a:r>
                        <a:rPr lang="uk-UA" sz="1800" b="1" kern="1200" dirty="0" smtClean="0">
                          <a:solidFill>
                            <a:schemeClr val="lt1"/>
                          </a:solidFill>
                          <a:effectLst/>
                          <a:latin typeface="+mn-lt"/>
                          <a:ea typeface="+mn-ea"/>
                          <a:cs typeface="+mn-cs"/>
                        </a:rPr>
                        <a:t>(для споживача)</a:t>
                      </a:r>
                      <a:endParaRPr lang="uk-UA" dirty="0"/>
                    </a:p>
                  </a:txBody>
                  <a:tcPr/>
                </a:tc>
                <a:tc>
                  <a:txBody>
                    <a:bodyPr/>
                    <a:lstStyle/>
                    <a:p>
                      <a:r>
                        <a:rPr lang="uk-UA" sz="1800" b="1" kern="1200" dirty="0" smtClean="0">
                          <a:solidFill>
                            <a:schemeClr val="lt1"/>
                          </a:solidFill>
                          <a:effectLst/>
                          <a:latin typeface="+mn-lt"/>
                          <a:ea typeface="+mn-ea"/>
                          <a:cs typeface="+mn-cs"/>
                        </a:rPr>
                        <a:t>Послуга (товар)</a:t>
                      </a:r>
                      <a:endParaRPr lang="uk-UA" dirty="0"/>
                    </a:p>
                  </a:txBody>
                  <a:tcPr/>
                </a:tc>
                <a:tc>
                  <a:txBody>
                    <a:bodyPr/>
                    <a:lstStyle/>
                    <a:p>
                      <a:r>
                        <a:rPr lang="uk-UA" sz="1800" b="1" kern="1200" dirty="0" smtClean="0">
                          <a:solidFill>
                            <a:schemeClr val="lt1"/>
                          </a:solidFill>
                          <a:effectLst/>
                          <a:latin typeface="+mn-lt"/>
                          <a:ea typeface="+mn-ea"/>
                          <a:cs typeface="+mn-cs"/>
                        </a:rPr>
                        <a:t>Роль продавця</a:t>
                      </a:r>
                      <a:endParaRPr lang="uk-UA" dirty="0"/>
                    </a:p>
                  </a:txBody>
                  <a:tcPr/>
                </a:tc>
              </a:tr>
              <a:tr h="1143306">
                <a:tc>
                  <a:txBody>
                    <a:bodyPr/>
                    <a:lstStyle/>
                    <a:p>
                      <a:r>
                        <a:rPr lang="uk-UA" sz="1400" kern="1200" dirty="0" smtClean="0">
                          <a:solidFill>
                            <a:schemeClr val="dk1"/>
                          </a:solidFill>
                          <a:effectLst/>
                          <a:latin typeface="+mn-lt"/>
                          <a:ea typeface="+mn-ea"/>
                          <a:cs typeface="+mn-cs"/>
                        </a:rPr>
                        <a:t>Пошукові</a:t>
                      </a:r>
                      <a:endParaRPr lang="uk-UA" sz="1400" dirty="0"/>
                    </a:p>
                  </a:txBody>
                  <a:tcPr/>
                </a:tc>
                <a:tc>
                  <a:txBody>
                    <a:bodyPr/>
                    <a:lstStyle/>
                    <a:p>
                      <a:pPr marL="67945">
                        <a:spcAft>
                          <a:spcPts val="0"/>
                        </a:spcAft>
                      </a:pPr>
                      <a:r>
                        <a:rPr lang="uk-UA" sz="1400" b="1" dirty="0">
                          <a:effectLst/>
                          <a:latin typeface="Times New Roman"/>
                          <a:ea typeface="Times New Roman"/>
                          <a:cs typeface="Times New Roman"/>
                        </a:rPr>
                        <a:t> </a:t>
                      </a:r>
                      <a:endParaRPr lang="uk-UA" sz="1400" dirty="0">
                        <a:effectLst/>
                        <a:latin typeface="Times New Roman"/>
                        <a:ea typeface="Times New Roman"/>
                        <a:cs typeface="Times New Roman"/>
                      </a:endParaRPr>
                    </a:p>
                    <a:p>
                      <a:pPr marL="67945">
                        <a:spcBef>
                          <a:spcPts val="15"/>
                        </a:spcBef>
                        <a:spcAft>
                          <a:spcPts val="0"/>
                        </a:spcAft>
                      </a:pPr>
                      <a:r>
                        <a:rPr lang="uk-UA" sz="1400" b="1" dirty="0">
                          <a:effectLst/>
                          <a:latin typeface="Times New Roman"/>
                          <a:ea typeface="Times New Roman"/>
                          <a:cs typeface="Times New Roman"/>
                        </a:rPr>
                        <a:t> </a:t>
                      </a:r>
                      <a:endParaRPr lang="uk-UA" sz="1400" dirty="0">
                        <a:effectLst/>
                        <a:latin typeface="Times New Roman"/>
                        <a:ea typeface="Times New Roman"/>
                        <a:cs typeface="Times New Roman"/>
                      </a:endParaRPr>
                    </a:p>
                    <a:p>
                      <a:pPr marL="516255">
                        <a:spcAft>
                          <a:spcPts val="0"/>
                        </a:spcAft>
                      </a:pPr>
                      <a:r>
                        <a:rPr lang="uk-UA" sz="1400" spc="-10" dirty="0">
                          <a:effectLst/>
                          <a:latin typeface="Times New Roman"/>
                          <a:ea typeface="Times New Roman"/>
                          <a:cs typeface="Times New Roman"/>
                        </a:rPr>
                        <a:t>Простий</a:t>
                      </a:r>
                      <a:endParaRPr lang="uk-UA" sz="1400" dirty="0">
                        <a:effectLst/>
                        <a:latin typeface="Times New Roman"/>
                        <a:ea typeface="Times New Roman"/>
                        <a:cs typeface="Times New Roman"/>
                      </a:endParaRPr>
                    </a:p>
                  </a:txBody>
                  <a:tcPr marL="0" marR="0" marT="0" marB="0"/>
                </a:tc>
                <a:tc>
                  <a:txBody>
                    <a:bodyPr/>
                    <a:lstStyle/>
                    <a:p>
                      <a:pPr marL="66675" marR="62230" algn="just">
                        <a:spcBef>
                          <a:spcPts val="655"/>
                        </a:spcBef>
                        <a:spcAft>
                          <a:spcPts val="0"/>
                        </a:spcAft>
                      </a:pPr>
                      <a:r>
                        <a:rPr lang="uk-UA" sz="1400">
                          <a:effectLst/>
                          <a:latin typeface="Times New Roman"/>
                          <a:ea typeface="Times New Roman"/>
                          <a:cs typeface="Times New Roman"/>
                        </a:rPr>
                        <a:t>Добре відомі, «прості», то-вари та деякі послуги, характеристики яких є </a:t>
                      </a:r>
                      <a:r>
                        <a:rPr lang="uk-UA" sz="1400" spc="-10">
                          <a:effectLst/>
                          <a:latin typeface="Times New Roman"/>
                          <a:ea typeface="Times New Roman"/>
                          <a:cs typeface="Times New Roman"/>
                        </a:rPr>
                        <a:t>очевидними.</a:t>
                      </a:r>
                      <a:endParaRPr lang="uk-UA" sz="1400">
                        <a:effectLst/>
                        <a:latin typeface="Times New Roman"/>
                        <a:ea typeface="Times New Roman"/>
                        <a:cs typeface="Times New Roman"/>
                      </a:endParaRPr>
                    </a:p>
                  </a:txBody>
                  <a:tcPr marL="0" marR="0" marT="0" marB="0"/>
                </a:tc>
                <a:tc>
                  <a:txBody>
                    <a:bodyPr/>
                    <a:lstStyle/>
                    <a:p>
                      <a:pPr marL="67945" marR="60960" algn="just">
                        <a:spcAft>
                          <a:spcPts val="0"/>
                        </a:spcAft>
                      </a:pPr>
                      <a:r>
                        <a:rPr lang="uk-UA" sz="1400" dirty="0" err="1">
                          <a:effectLst/>
                          <a:latin typeface="Times New Roman"/>
                          <a:ea typeface="Times New Roman"/>
                          <a:cs typeface="Times New Roman"/>
                        </a:rPr>
                        <a:t>Інформуюча</a:t>
                      </a:r>
                      <a:r>
                        <a:rPr lang="uk-UA" sz="1400" dirty="0">
                          <a:effectLst/>
                          <a:latin typeface="Times New Roman"/>
                          <a:ea typeface="Times New Roman"/>
                          <a:cs typeface="Times New Roman"/>
                        </a:rPr>
                        <a:t> (</a:t>
                      </a:r>
                      <a:r>
                        <a:rPr lang="uk-UA" sz="1400" dirty="0" err="1">
                          <a:effectLst/>
                          <a:latin typeface="Times New Roman"/>
                          <a:ea typeface="Times New Roman"/>
                          <a:cs typeface="Times New Roman"/>
                        </a:rPr>
                        <a:t>поінфор</a:t>
                      </a:r>
                      <a:r>
                        <a:rPr lang="uk-UA" sz="1400" dirty="0">
                          <a:effectLst/>
                          <a:latin typeface="Times New Roman"/>
                          <a:ea typeface="Times New Roman"/>
                          <a:cs typeface="Times New Roman"/>
                        </a:rPr>
                        <a:t> </a:t>
                      </a:r>
                      <a:r>
                        <a:rPr lang="uk-UA" sz="1400" dirty="0" err="1">
                          <a:effectLst/>
                          <a:latin typeface="Times New Roman"/>
                          <a:ea typeface="Times New Roman"/>
                          <a:cs typeface="Times New Roman"/>
                        </a:rPr>
                        <a:t>мувати</a:t>
                      </a:r>
                      <a:r>
                        <a:rPr lang="uk-UA" sz="1400" dirty="0">
                          <a:effectLst/>
                          <a:latin typeface="Times New Roman"/>
                          <a:ea typeface="Times New Roman"/>
                          <a:cs typeface="Times New Roman"/>
                        </a:rPr>
                        <a:t> про наявність </a:t>
                      </a:r>
                      <a:r>
                        <a:rPr lang="uk-UA" sz="1400" dirty="0" err="1">
                          <a:effectLst/>
                          <a:latin typeface="Times New Roman"/>
                          <a:ea typeface="Times New Roman"/>
                          <a:cs typeface="Times New Roman"/>
                        </a:rPr>
                        <a:t>това</a:t>
                      </a:r>
                      <a:r>
                        <a:rPr lang="uk-UA" sz="1400" spc="40" dirty="0">
                          <a:effectLst/>
                          <a:latin typeface="Times New Roman"/>
                          <a:ea typeface="Times New Roman"/>
                          <a:cs typeface="Times New Roman"/>
                        </a:rPr>
                        <a:t> </a:t>
                      </a:r>
                      <a:r>
                        <a:rPr lang="uk-UA" sz="1400" dirty="0">
                          <a:effectLst/>
                          <a:latin typeface="Times New Roman"/>
                          <a:ea typeface="Times New Roman"/>
                          <a:cs typeface="Times New Roman"/>
                        </a:rPr>
                        <a:t>рів</a:t>
                      </a:r>
                      <a:r>
                        <a:rPr lang="uk-UA" sz="1400" spc="45" dirty="0">
                          <a:effectLst/>
                          <a:latin typeface="Times New Roman"/>
                          <a:ea typeface="Times New Roman"/>
                          <a:cs typeface="Times New Roman"/>
                        </a:rPr>
                        <a:t> </a:t>
                      </a:r>
                      <a:r>
                        <a:rPr lang="uk-UA" sz="1400" dirty="0">
                          <a:effectLst/>
                          <a:latin typeface="Times New Roman"/>
                          <a:ea typeface="Times New Roman"/>
                          <a:cs typeface="Times New Roman"/>
                        </a:rPr>
                        <a:t>(послуг)</a:t>
                      </a:r>
                      <a:r>
                        <a:rPr lang="uk-UA" sz="1400" spc="45" dirty="0">
                          <a:effectLst/>
                          <a:latin typeface="Times New Roman"/>
                          <a:ea typeface="Times New Roman"/>
                          <a:cs typeface="Times New Roman"/>
                        </a:rPr>
                        <a:t> </a:t>
                      </a:r>
                      <a:r>
                        <a:rPr lang="uk-UA" sz="1400" dirty="0">
                          <a:effectLst/>
                          <a:latin typeface="Times New Roman"/>
                          <a:ea typeface="Times New Roman"/>
                          <a:cs typeface="Times New Roman"/>
                        </a:rPr>
                        <a:t>із</a:t>
                      </a:r>
                      <a:r>
                        <a:rPr lang="uk-UA" sz="1400" spc="60" dirty="0">
                          <a:effectLst/>
                          <a:latin typeface="Times New Roman"/>
                          <a:ea typeface="Times New Roman"/>
                          <a:cs typeface="Times New Roman"/>
                        </a:rPr>
                        <a:t> </a:t>
                      </a:r>
                      <a:r>
                        <a:rPr lang="uk-UA" sz="1400" spc="-20" dirty="0" err="1">
                          <a:effectLst/>
                          <a:latin typeface="Times New Roman"/>
                          <a:ea typeface="Times New Roman"/>
                          <a:cs typeface="Times New Roman"/>
                        </a:rPr>
                        <a:t>заз</a:t>
                      </a:r>
                      <a:r>
                        <a:rPr lang="uk-UA" sz="1400" spc="-20" dirty="0">
                          <a:effectLst/>
                          <a:latin typeface="Times New Roman"/>
                          <a:ea typeface="Times New Roman"/>
                          <a:cs typeface="Times New Roman"/>
                        </a:rPr>
                        <a:t>-</a:t>
                      </a:r>
                      <a:endParaRPr lang="uk-UA" sz="1400" dirty="0">
                        <a:effectLst/>
                        <a:latin typeface="Times New Roman"/>
                        <a:ea typeface="Times New Roman"/>
                        <a:cs typeface="Times New Roman"/>
                      </a:endParaRPr>
                    </a:p>
                    <a:p>
                      <a:pPr marL="67945" marR="60960" algn="just">
                        <a:lnSpc>
                          <a:spcPts val="1350"/>
                        </a:lnSpc>
                        <a:spcAft>
                          <a:spcPts val="0"/>
                        </a:spcAft>
                      </a:pPr>
                      <a:r>
                        <a:rPr lang="uk-UA" sz="1400" dirty="0" err="1">
                          <a:effectLst/>
                          <a:latin typeface="Times New Roman"/>
                          <a:ea typeface="Times New Roman"/>
                          <a:cs typeface="Times New Roman"/>
                        </a:rPr>
                        <a:t>наченими</a:t>
                      </a:r>
                      <a:r>
                        <a:rPr lang="uk-UA" sz="1400" dirty="0">
                          <a:effectLst/>
                          <a:latin typeface="Times New Roman"/>
                          <a:ea typeface="Times New Roman"/>
                          <a:cs typeface="Times New Roman"/>
                        </a:rPr>
                        <a:t> </a:t>
                      </a:r>
                      <a:r>
                        <a:rPr lang="uk-UA" sz="1400" dirty="0" err="1">
                          <a:effectLst/>
                          <a:latin typeface="Times New Roman"/>
                          <a:ea typeface="Times New Roman"/>
                          <a:cs typeface="Times New Roman"/>
                        </a:rPr>
                        <a:t>характерис</a:t>
                      </a:r>
                      <a:r>
                        <a:rPr lang="uk-UA" sz="1400" dirty="0">
                          <a:effectLst/>
                          <a:latin typeface="Times New Roman"/>
                          <a:ea typeface="Times New Roman"/>
                          <a:cs typeface="Times New Roman"/>
                        </a:rPr>
                        <a:t>- </a:t>
                      </a:r>
                      <a:r>
                        <a:rPr lang="uk-UA" sz="1400" spc="-10" dirty="0">
                          <a:effectLst/>
                          <a:latin typeface="Times New Roman"/>
                          <a:ea typeface="Times New Roman"/>
                          <a:cs typeface="Times New Roman"/>
                        </a:rPr>
                        <a:t>тиками</a:t>
                      </a:r>
                      <a:endParaRPr lang="uk-UA" sz="1400" dirty="0">
                        <a:effectLst/>
                        <a:latin typeface="Times New Roman"/>
                        <a:ea typeface="Times New Roman"/>
                        <a:cs typeface="Times New Roman"/>
                      </a:endParaRPr>
                    </a:p>
                  </a:txBody>
                  <a:tcPr marL="0" marR="0" marT="0" marB="0"/>
                </a:tc>
              </a:tr>
              <a:tr h="1618612">
                <a:tc>
                  <a:txBody>
                    <a:bodyPr/>
                    <a:lstStyle/>
                    <a:p>
                      <a:r>
                        <a:rPr lang="uk-UA" sz="1400" kern="1200" dirty="0" smtClean="0">
                          <a:solidFill>
                            <a:schemeClr val="dk1"/>
                          </a:solidFill>
                          <a:effectLst/>
                          <a:latin typeface="+mn-lt"/>
                          <a:ea typeface="+mn-ea"/>
                          <a:cs typeface="+mn-cs"/>
                        </a:rPr>
                        <a:t>Досвідні</a:t>
                      </a:r>
                      <a:endParaRPr lang="uk-UA" sz="1400" dirty="0"/>
                    </a:p>
                  </a:txBody>
                  <a:tcPr/>
                </a:tc>
                <a:tc>
                  <a:txBody>
                    <a:bodyPr/>
                    <a:lstStyle/>
                    <a:p>
                      <a:pPr marL="66675" marR="121285">
                        <a:spcAft>
                          <a:spcPts val="0"/>
                        </a:spcAft>
                      </a:pPr>
                      <a:r>
                        <a:rPr lang="uk-UA" sz="1400" spc="-10" dirty="0">
                          <a:effectLst/>
                          <a:latin typeface="Times New Roman"/>
                          <a:ea typeface="Times New Roman"/>
                          <a:cs typeface="Times New Roman"/>
                        </a:rPr>
                        <a:t>Середній, залежить</a:t>
                      </a:r>
                      <a:endParaRPr lang="uk-UA" sz="1400" dirty="0">
                        <a:effectLst/>
                        <a:latin typeface="Times New Roman"/>
                        <a:ea typeface="Times New Roman"/>
                        <a:cs typeface="Times New Roman"/>
                      </a:endParaRPr>
                    </a:p>
                    <a:p>
                      <a:pPr marL="66675" marR="62230" algn="just">
                        <a:spcAft>
                          <a:spcPts val="0"/>
                        </a:spcAft>
                      </a:pPr>
                      <a:r>
                        <a:rPr lang="uk-UA" sz="1400" dirty="0">
                          <a:effectLst/>
                          <a:latin typeface="Times New Roman"/>
                          <a:ea typeface="Times New Roman"/>
                          <a:cs typeface="Times New Roman"/>
                        </a:rPr>
                        <a:t>від наявності у споживача досвіду щодо конкретних товарів</a:t>
                      </a:r>
                      <a:r>
                        <a:rPr lang="uk-UA" sz="1400" spc="325" dirty="0">
                          <a:effectLst/>
                          <a:latin typeface="Times New Roman"/>
                          <a:ea typeface="Times New Roman"/>
                          <a:cs typeface="Times New Roman"/>
                        </a:rPr>
                        <a:t>  </a:t>
                      </a:r>
                      <a:r>
                        <a:rPr lang="uk-UA" sz="1400" spc="-10" dirty="0">
                          <a:effectLst/>
                          <a:latin typeface="Times New Roman"/>
                          <a:ea typeface="Times New Roman"/>
                          <a:cs typeface="Times New Roman"/>
                        </a:rPr>
                        <a:t>(послуг).</a:t>
                      </a:r>
                      <a:endParaRPr lang="uk-UA" sz="1400" dirty="0">
                        <a:effectLst/>
                        <a:latin typeface="Times New Roman"/>
                        <a:ea typeface="Times New Roman"/>
                        <a:cs typeface="Times New Roman"/>
                      </a:endParaRPr>
                    </a:p>
                  </a:txBody>
                  <a:tcPr marL="0" marR="0" marT="0" marB="0"/>
                </a:tc>
                <a:tc>
                  <a:txBody>
                    <a:bodyPr/>
                    <a:lstStyle/>
                    <a:p>
                      <a:pPr marL="66675" marR="60960" algn="just">
                        <a:spcAft>
                          <a:spcPts val="0"/>
                        </a:spcAft>
                      </a:pPr>
                      <a:r>
                        <a:rPr lang="uk-UA" sz="1400">
                          <a:effectLst/>
                          <a:latin typeface="Times New Roman"/>
                          <a:ea typeface="Times New Roman"/>
                          <a:cs typeface="Times New Roman"/>
                        </a:rPr>
                        <a:t>Товари та послуги із переважанням досвідних </a:t>
                      </a:r>
                      <a:r>
                        <a:rPr lang="uk-UA" sz="1400" spc="-10">
                          <a:effectLst/>
                          <a:latin typeface="Times New Roman"/>
                          <a:ea typeface="Times New Roman"/>
                          <a:cs typeface="Times New Roman"/>
                        </a:rPr>
                        <a:t>характеристик(придбання </a:t>
                      </a:r>
                      <a:r>
                        <a:rPr lang="uk-UA" sz="1400">
                          <a:effectLst/>
                          <a:latin typeface="Times New Roman"/>
                          <a:ea typeface="Times New Roman"/>
                          <a:cs typeface="Times New Roman"/>
                        </a:rPr>
                        <a:t>та споживання таких товарів вимагають пев- ного</a:t>
                      </a:r>
                      <a:r>
                        <a:rPr lang="uk-UA" sz="1400" spc="-75">
                          <a:effectLst/>
                          <a:latin typeface="Times New Roman"/>
                          <a:ea typeface="Times New Roman"/>
                          <a:cs typeface="Times New Roman"/>
                        </a:rPr>
                        <a:t> </a:t>
                      </a:r>
                      <a:r>
                        <a:rPr lang="uk-UA" sz="1400">
                          <a:effectLst/>
                          <a:latin typeface="Times New Roman"/>
                          <a:ea typeface="Times New Roman"/>
                          <a:cs typeface="Times New Roman"/>
                        </a:rPr>
                        <a:t>досвіду</a:t>
                      </a:r>
                      <a:r>
                        <a:rPr lang="uk-UA" sz="1400" spc="-75">
                          <a:effectLst/>
                          <a:latin typeface="Times New Roman"/>
                          <a:ea typeface="Times New Roman"/>
                          <a:cs typeface="Times New Roman"/>
                        </a:rPr>
                        <a:t> </a:t>
                      </a:r>
                      <a:r>
                        <a:rPr lang="uk-UA" sz="1400">
                          <a:effectLst/>
                          <a:latin typeface="Times New Roman"/>
                          <a:ea typeface="Times New Roman"/>
                          <a:cs typeface="Times New Roman"/>
                        </a:rPr>
                        <a:t>або</a:t>
                      </a:r>
                      <a:r>
                        <a:rPr lang="uk-UA" sz="1400" spc="-75">
                          <a:effectLst/>
                          <a:latin typeface="Times New Roman"/>
                          <a:ea typeface="Times New Roman"/>
                          <a:cs typeface="Times New Roman"/>
                        </a:rPr>
                        <a:t> </a:t>
                      </a:r>
                      <a:r>
                        <a:rPr lang="uk-UA" sz="1400">
                          <a:effectLst/>
                          <a:latin typeface="Times New Roman"/>
                          <a:ea typeface="Times New Roman"/>
                          <a:cs typeface="Times New Roman"/>
                        </a:rPr>
                        <a:t>«навчан- </a:t>
                      </a:r>
                      <a:r>
                        <a:rPr lang="uk-UA" sz="1400" spc="-10">
                          <a:effectLst/>
                          <a:latin typeface="Times New Roman"/>
                          <a:ea typeface="Times New Roman"/>
                          <a:cs typeface="Times New Roman"/>
                        </a:rPr>
                        <a:t>ня»).</a:t>
                      </a:r>
                      <a:endParaRPr lang="uk-UA" sz="1400">
                        <a:effectLst/>
                        <a:latin typeface="Times New Roman"/>
                        <a:ea typeface="Times New Roman"/>
                        <a:cs typeface="Times New Roman"/>
                      </a:endParaRPr>
                    </a:p>
                  </a:txBody>
                  <a:tcPr marL="0" marR="0" marT="0" marB="0"/>
                </a:tc>
                <a:tc>
                  <a:txBody>
                    <a:bodyPr/>
                    <a:lstStyle/>
                    <a:p>
                      <a:pPr marL="67945" marR="57150" algn="just">
                        <a:spcAft>
                          <a:spcPts val="0"/>
                        </a:spcAft>
                        <a:tabLst>
                          <a:tab pos="793750" algn="l"/>
                        </a:tabLst>
                      </a:pPr>
                      <a:r>
                        <a:rPr lang="uk-UA" sz="1400" dirty="0">
                          <a:effectLst/>
                          <a:latin typeface="Times New Roman"/>
                          <a:ea typeface="Times New Roman"/>
                          <a:cs typeface="Times New Roman"/>
                        </a:rPr>
                        <a:t>«Навчальна» (</a:t>
                      </a:r>
                      <a:r>
                        <a:rPr lang="uk-UA" sz="1400" dirty="0" err="1">
                          <a:effectLst/>
                          <a:latin typeface="Times New Roman"/>
                          <a:ea typeface="Times New Roman"/>
                          <a:cs typeface="Times New Roman"/>
                        </a:rPr>
                        <a:t>роз’яс</a:t>
                      </a:r>
                      <a:r>
                        <a:rPr lang="uk-UA" sz="1400" dirty="0">
                          <a:effectLst/>
                          <a:latin typeface="Times New Roman"/>
                          <a:ea typeface="Times New Roman"/>
                          <a:cs typeface="Times New Roman"/>
                        </a:rPr>
                        <a:t> </a:t>
                      </a:r>
                      <a:r>
                        <a:rPr lang="uk-UA" sz="1400" spc="-20" dirty="0">
                          <a:effectLst/>
                          <a:latin typeface="Times New Roman"/>
                          <a:ea typeface="Times New Roman"/>
                          <a:cs typeface="Times New Roman"/>
                        </a:rPr>
                        <a:t>нити</a:t>
                      </a:r>
                      <a:r>
                        <a:rPr lang="uk-UA" sz="1400" dirty="0">
                          <a:effectLst/>
                          <a:latin typeface="Times New Roman"/>
                          <a:ea typeface="Times New Roman"/>
                          <a:cs typeface="Times New Roman"/>
                        </a:rPr>
                        <a:t>	</a:t>
                      </a:r>
                      <a:r>
                        <a:rPr lang="uk-UA" sz="1400" spc="-10" dirty="0">
                          <a:effectLst/>
                          <a:latin typeface="Times New Roman"/>
                          <a:ea typeface="Times New Roman"/>
                          <a:cs typeface="Times New Roman"/>
                        </a:rPr>
                        <a:t>споживачеві </a:t>
                      </a:r>
                      <a:r>
                        <a:rPr lang="uk-UA" sz="1400" dirty="0">
                          <a:effectLst/>
                          <a:latin typeface="Times New Roman"/>
                          <a:ea typeface="Times New Roman"/>
                          <a:cs typeface="Times New Roman"/>
                        </a:rPr>
                        <a:t>характеристики </a:t>
                      </a:r>
                      <a:r>
                        <a:rPr lang="uk-UA" sz="1400" dirty="0" err="1">
                          <a:effectLst/>
                          <a:latin typeface="Times New Roman"/>
                          <a:ea typeface="Times New Roman"/>
                          <a:cs typeface="Times New Roman"/>
                        </a:rPr>
                        <a:t>това</a:t>
                      </a:r>
                      <a:r>
                        <a:rPr lang="uk-UA" sz="1400" dirty="0">
                          <a:effectLst/>
                          <a:latin typeface="Times New Roman"/>
                          <a:ea typeface="Times New Roman"/>
                          <a:cs typeface="Times New Roman"/>
                        </a:rPr>
                        <a:t>- </a:t>
                      </a:r>
                      <a:r>
                        <a:rPr lang="uk-UA" sz="1400" dirty="0" err="1">
                          <a:effectLst/>
                          <a:latin typeface="Times New Roman"/>
                          <a:ea typeface="Times New Roman"/>
                          <a:cs typeface="Times New Roman"/>
                        </a:rPr>
                        <a:t>ру</a:t>
                      </a:r>
                      <a:r>
                        <a:rPr lang="uk-UA" sz="1400" dirty="0">
                          <a:effectLst/>
                          <a:latin typeface="Times New Roman"/>
                          <a:ea typeface="Times New Roman"/>
                          <a:cs typeface="Times New Roman"/>
                        </a:rPr>
                        <a:t> (послуги), навчи-</a:t>
                      </a:r>
                      <a:r>
                        <a:rPr lang="uk-UA" sz="1400" spc="400" dirty="0">
                          <a:effectLst/>
                          <a:latin typeface="Times New Roman"/>
                          <a:ea typeface="Times New Roman"/>
                          <a:cs typeface="Times New Roman"/>
                        </a:rPr>
                        <a:t> </a:t>
                      </a:r>
                      <a:r>
                        <a:rPr lang="uk-UA" sz="1400" dirty="0">
                          <a:effectLst/>
                          <a:latin typeface="Times New Roman"/>
                          <a:ea typeface="Times New Roman"/>
                          <a:cs typeface="Times New Roman"/>
                        </a:rPr>
                        <a:t>ти його споживати цей товар або послугу </a:t>
                      </a:r>
                      <a:r>
                        <a:rPr lang="uk-UA" sz="1400" spc="-10" dirty="0">
                          <a:effectLst/>
                          <a:latin typeface="Times New Roman"/>
                          <a:ea typeface="Times New Roman"/>
                          <a:cs typeface="Times New Roman"/>
                        </a:rPr>
                        <a:t>правильно).</a:t>
                      </a:r>
                      <a:endParaRPr lang="uk-UA" sz="1400" dirty="0">
                        <a:effectLst/>
                        <a:latin typeface="Times New Roman"/>
                        <a:ea typeface="Times New Roman"/>
                        <a:cs typeface="Times New Roman"/>
                      </a:endParaRPr>
                    </a:p>
                  </a:txBody>
                  <a:tcPr marL="0" marR="0" marT="0" marB="0"/>
                </a:tc>
              </a:tr>
              <a:tr h="2058593">
                <a:tc>
                  <a:txBody>
                    <a:bodyPr/>
                    <a:lstStyle/>
                    <a:p>
                      <a:r>
                        <a:rPr lang="uk-UA" sz="1400" kern="1200" dirty="0" smtClean="0">
                          <a:solidFill>
                            <a:schemeClr val="dk1"/>
                          </a:solidFill>
                          <a:effectLst/>
                          <a:latin typeface="+mn-lt"/>
                          <a:ea typeface="+mn-ea"/>
                          <a:cs typeface="+mn-cs"/>
                        </a:rPr>
                        <a:t>Довіра</a:t>
                      </a:r>
                      <a:endParaRPr lang="uk-UA" sz="1400" dirty="0"/>
                    </a:p>
                  </a:txBody>
                  <a:tcPr/>
                </a:tc>
                <a:tc>
                  <a:txBody>
                    <a:bodyPr/>
                    <a:lstStyle/>
                    <a:p>
                      <a:r>
                        <a:rPr lang="uk-UA" sz="1400" kern="1200" dirty="0" smtClean="0">
                          <a:solidFill>
                            <a:schemeClr val="dk1"/>
                          </a:solidFill>
                          <a:effectLst/>
                          <a:latin typeface="+mn-lt"/>
                          <a:ea typeface="+mn-ea"/>
                          <a:cs typeface="+mn-cs"/>
                        </a:rPr>
                        <a:t>Складний</a:t>
                      </a:r>
                      <a:endParaRPr lang="uk-UA" sz="1400" dirty="0"/>
                    </a:p>
                  </a:txBody>
                  <a:tcPr/>
                </a:tc>
                <a:tc>
                  <a:txBody>
                    <a:bodyPr/>
                    <a:lstStyle/>
                    <a:p>
                      <a:pPr marL="67945">
                        <a:spcBef>
                          <a:spcPts val="20"/>
                        </a:spcBef>
                        <a:spcAft>
                          <a:spcPts val="0"/>
                        </a:spcAft>
                      </a:pPr>
                      <a:r>
                        <a:rPr lang="uk-UA" sz="1400" b="1" dirty="0">
                          <a:effectLst/>
                          <a:latin typeface="Times New Roman"/>
                          <a:ea typeface="Times New Roman"/>
                          <a:cs typeface="Times New Roman"/>
                        </a:rPr>
                        <a:t> </a:t>
                      </a:r>
                      <a:endParaRPr lang="uk-UA" sz="1400" dirty="0">
                        <a:effectLst/>
                        <a:latin typeface="Times New Roman"/>
                        <a:ea typeface="Times New Roman"/>
                        <a:cs typeface="Times New Roman"/>
                      </a:endParaRPr>
                    </a:p>
                    <a:p>
                      <a:pPr marL="66675" marR="60960" algn="just">
                        <a:spcAft>
                          <a:spcPts val="0"/>
                        </a:spcAft>
                      </a:pPr>
                      <a:r>
                        <a:rPr lang="uk-UA" sz="1400" dirty="0">
                          <a:effectLst/>
                          <a:latin typeface="Times New Roman"/>
                          <a:ea typeface="Times New Roman"/>
                          <a:cs typeface="Times New Roman"/>
                        </a:rPr>
                        <a:t>Високотехнологічні про- </a:t>
                      </a:r>
                      <a:r>
                        <a:rPr lang="uk-UA" sz="1400" dirty="0" err="1">
                          <a:effectLst/>
                          <a:latin typeface="Times New Roman"/>
                          <a:ea typeface="Times New Roman"/>
                          <a:cs typeface="Times New Roman"/>
                        </a:rPr>
                        <a:t>дукти</a:t>
                      </a:r>
                      <a:r>
                        <a:rPr lang="uk-UA" sz="1400" dirty="0">
                          <a:effectLst/>
                          <a:latin typeface="Times New Roman"/>
                          <a:ea typeface="Times New Roman"/>
                          <a:cs typeface="Times New Roman"/>
                        </a:rPr>
                        <a:t>, складні </a:t>
                      </a:r>
                      <a:r>
                        <a:rPr lang="uk-UA" sz="1400" dirty="0" err="1">
                          <a:effectLst/>
                          <a:latin typeface="Times New Roman"/>
                          <a:ea typeface="Times New Roman"/>
                          <a:cs typeface="Times New Roman"/>
                        </a:rPr>
                        <a:t>інтелек</a:t>
                      </a:r>
                      <a:r>
                        <a:rPr lang="uk-UA" sz="1400" dirty="0">
                          <a:effectLst/>
                          <a:latin typeface="Times New Roman"/>
                          <a:ea typeface="Times New Roman"/>
                          <a:cs typeface="Times New Roman"/>
                        </a:rPr>
                        <a:t>- </a:t>
                      </a:r>
                      <a:r>
                        <a:rPr lang="uk-UA" sz="1400" dirty="0" err="1">
                          <a:effectLst/>
                          <a:latin typeface="Times New Roman"/>
                          <a:ea typeface="Times New Roman"/>
                          <a:cs typeface="Times New Roman"/>
                        </a:rPr>
                        <a:t>туальні</a:t>
                      </a:r>
                      <a:r>
                        <a:rPr lang="uk-UA" sz="1400" dirty="0">
                          <a:effectLst/>
                          <a:latin typeface="Times New Roman"/>
                          <a:ea typeface="Times New Roman"/>
                          <a:cs typeface="Times New Roman"/>
                        </a:rPr>
                        <a:t> послуги, </a:t>
                      </a:r>
                      <a:r>
                        <a:rPr lang="uk-UA" sz="1400" dirty="0" err="1">
                          <a:effectLst/>
                          <a:latin typeface="Times New Roman"/>
                          <a:ea typeface="Times New Roman"/>
                          <a:cs typeface="Times New Roman"/>
                        </a:rPr>
                        <a:t>усві</a:t>
                      </a:r>
                      <a:r>
                        <a:rPr lang="uk-UA" sz="1400" dirty="0">
                          <a:effectLst/>
                          <a:latin typeface="Times New Roman"/>
                          <a:ea typeface="Times New Roman"/>
                          <a:cs typeface="Times New Roman"/>
                        </a:rPr>
                        <a:t>- </a:t>
                      </a:r>
                      <a:r>
                        <a:rPr lang="uk-UA" sz="1400" dirty="0" err="1">
                          <a:effectLst/>
                          <a:latin typeface="Times New Roman"/>
                          <a:ea typeface="Times New Roman"/>
                          <a:cs typeface="Times New Roman"/>
                        </a:rPr>
                        <a:t>домлення</a:t>
                      </a:r>
                      <a:r>
                        <a:rPr lang="uk-UA" sz="1400" dirty="0">
                          <a:effectLst/>
                          <a:latin typeface="Times New Roman"/>
                          <a:ea typeface="Times New Roman"/>
                          <a:cs typeface="Times New Roman"/>
                        </a:rPr>
                        <a:t> характеристик яких вимагає </a:t>
                      </a:r>
                      <a:r>
                        <a:rPr lang="uk-UA" sz="1400" dirty="0" err="1">
                          <a:effectLst/>
                          <a:latin typeface="Times New Roman"/>
                          <a:ea typeface="Times New Roman"/>
                          <a:cs typeface="Times New Roman"/>
                        </a:rPr>
                        <a:t>специфіч</a:t>
                      </a:r>
                      <a:r>
                        <a:rPr lang="uk-UA" sz="1400" dirty="0">
                          <a:effectLst/>
                          <a:latin typeface="Times New Roman"/>
                          <a:ea typeface="Times New Roman"/>
                          <a:cs typeface="Times New Roman"/>
                        </a:rPr>
                        <a:t>- них знань</a:t>
                      </a:r>
                    </a:p>
                  </a:txBody>
                  <a:tcPr marL="0" marR="0" marT="0" marB="0"/>
                </a:tc>
                <a:tc>
                  <a:txBody>
                    <a:bodyPr/>
                    <a:lstStyle/>
                    <a:p>
                      <a:pPr marL="67945" marR="60960" algn="just">
                        <a:spcAft>
                          <a:spcPts val="0"/>
                        </a:spcAft>
                      </a:pPr>
                      <a:r>
                        <a:rPr lang="uk-UA" sz="1400" dirty="0">
                          <a:effectLst/>
                          <a:latin typeface="Times New Roman"/>
                          <a:ea typeface="Times New Roman"/>
                          <a:cs typeface="Times New Roman"/>
                        </a:rPr>
                        <a:t>«Авторитетна» (</a:t>
                      </a:r>
                      <a:r>
                        <a:rPr lang="uk-UA" sz="1400" dirty="0" err="1">
                          <a:effectLst/>
                          <a:latin typeface="Times New Roman"/>
                          <a:ea typeface="Times New Roman"/>
                          <a:cs typeface="Times New Roman"/>
                        </a:rPr>
                        <a:t>викли</a:t>
                      </a:r>
                      <a:r>
                        <a:rPr lang="uk-UA" sz="1400" dirty="0">
                          <a:effectLst/>
                          <a:latin typeface="Times New Roman"/>
                          <a:ea typeface="Times New Roman"/>
                          <a:cs typeface="Times New Roman"/>
                        </a:rPr>
                        <a:t>- кати</a:t>
                      </a:r>
                      <a:r>
                        <a:rPr lang="uk-UA" sz="1400" spc="-30" dirty="0">
                          <a:effectLst/>
                          <a:latin typeface="Times New Roman"/>
                          <a:ea typeface="Times New Roman"/>
                          <a:cs typeface="Times New Roman"/>
                        </a:rPr>
                        <a:t> </a:t>
                      </a:r>
                      <a:r>
                        <a:rPr lang="uk-UA" sz="1400" dirty="0">
                          <a:effectLst/>
                          <a:latin typeface="Times New Roman"/>
                          <a:ea typeface="Times New Roman"/>
                          <a:cs typeface="Times New Roman"/>
                        </a:rPr>
                        <a:t>довіру</a:t>
                      </a:r>
                      <a:r>
                        <a:rPr lang="uk-UA" sz="1400" spc="-45" dirty="0">
                          <a:effectLst/>
                          <a:latin typeface="Times New Roman"/>
                          <a:ea typeface="Times New Roman"/>
                          <a:cs typeface="Times New Roman"/>
                        </a:rPr>
                        <a:t> </a:t>
                      </a:r>
                      <a:r>
                        <a:rPr lang="uk-UA" sz="1400" dirty="0">
                          <a:effectLst/>
                          <a:latin typeface="Times New Roman"/>
                          <a:ea typeface="Times New Roman"/>
                          <a:cs typeface="Times New Roman"/>
                        </a:rPr>
                        <a:t>споживача, завоювати</a:t>
                      </a:r>
                      <a:r>
                        <a:rPr lang="uk-UA" sz="1400" spc="-75" dirty="0">
                          <a:effectLst/>
                          <a:latin typeface="Times New Roman"/>
                          <a:ea typeface="Times New Roman"/>
                          <a:cs typeface="Times New Roman"/>
                        </a:rPr>
                        <a:t> </a:t>
                      </a:r>
                      <a:r>
                        <a:rPr lang="uk-UA" sz="1400" dirty="0">
                          <a:effectLst/>
                          <a:latin typeface="Times New Roman"/>
                          <a:ea typeface="Times New Roman"/>
                          <a:cs typeface="Times New Roman"/>
                        </a:rPr>
                        <a:t>його</a:t>
                      </a:r>
                      <a:r>
                        <a:rPr lang="uk-UA" sz="1400" spc="-75" dirty="0">
                          <a:effectLst/>
                          <a:latin typeface="Times New Roman"/>
                          <a:ea typeface="Times New Roman"/>
                          <a:cs typeface="Times New Roman"/>
                        </a:rPr>
                        <a:t> </a:t>
                      </a:r>
                      <a:r>
                        <a:rPr lang="uk-UA" sz="1400" dirty="0">
                          <a:effectLst/>
                          <a:latin typeface="Times New Roman"/>
                          <a:ea typeface="Times New Roman"/>
                          <a:cs typeface="Times New Roman"/>
                        </a:rPr>
                        <a:t>автори- тет. Тобто продавець (виробник), по-перше, має бути фахівцем своєї справи, по друге, побудувати</a:t>
                      </a:r>
                      <a:r>
                        <a:rPr lang="uk-UA" sz="1400" spc="285" dirty="0">
                          <a:effectLst/>
                          <a:latin typeface="Times New Roman"/>
                          <a:ea typeface="Times New Roman"/>
                          <a:cs typeface="Times New Roman"/>
                        </a:rPr>
                        <a:t>  </a:t>
                      </a:r>
                      <a:r>
                        <a:rPr lang="uk-UA" sz="1400" spc="-10" dirty="0" err="1">
                          <a:effectLst/>
                          <a:latin typeface="Times New Roman"/>
                          <a:ea typeface="Times New Roman"/>
                          <a:cs typeface="Times New Roman"/>
                        </a:rPr>
                        <a:t>відповід</a:t>
                      </a:r>
                      <a:r>
                        <a:rPr lang="uk-UA" sz="1400" spc="-10" dirty="0">
                          <a:effectLst/>
                          <a:latin typeface="Times New Roman"/>
                          <a:ea typeface="Times New Roman"/>
                          <a:cs typeface="Times New Roman"/>
                        </a:rPr>
                        <a:t>-</a:t>
                      </a:r>
                      <a:endParaRPr lang="uk-UA" sz="1400" dirty="0">
                        <a:effectLst/>
                        <a:latin typeface="Times New Roman"/>
                        <a:ea typeface="Times New Roman"/>
                        <a:cs typeface="Times New Roman"/>
                      </a:endParaRPr>
                    </a:p>
                    <a:p>
                      <a:pPr marL="67945" algn="just">
                        <a:lnSpc>
                          <a:spcPts val="1320"/>
                        </a:lnSpc>
                        <a:spcAft>
                          <a:spcPts val="0"/>
                        </a:spcAft>
                      </a:pPr>
                      <a:r>
                        <a:rPr lang="uk-UA" sz="1400" dirty="0">
                          <a:effectLst/>
                          <a:latin typeface="Times New Roman"/>
                          <a:ea typeface="Times New Roman"/>
                          <a:cs typeface="Times New Roman"/>
                        </a:rPr>
                        <a:t>ний </a:t>
                      </a:r>
                      <a:r>
                        <a:rPr lang="uk-UA" sz="1400" spc="-10" dirty="0" err="1">
                          <a:effectLst/>
                          <a:latin typeface="Times New Roman"/>
                          <a:ea typeface="Times New Roman"/>
                          <a:cs typeface="Times New Roman"/>
                        </a:rPr>
                        <a:t>мідж</a:t>
                      </a:r>
                      <a:r>
                        <a:rPr lang="uk-UA" sz="1400" spc="-10" dirty="0">
                          <a:effectLst/>
                          <a:latin typeface="Times New Roman"/>
                          <a:ea typeface="Times New Roman"/>
                          <a:cs typeface="Times New Roman"/>
                        </a:rPr>
                        <a:t>)</a:t>
                      </a:r>
                      <a:endParaRPr lang="uk-UA" sz="1400" dirty="0">
                        <a:effectLst/>
                        <a:latin typeface="Times New Roman"/>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val="1688359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28992" cy="6552728"/>
          </a:xfrm>
        </p:spPr>
        <p:txBody>
          <a:bodyPr>
            <a:normAutofit/>
          </a:bodyPr>
          <a:lstStyle/>
          <a:p>
            <a:pPr marL="0" indent="0" algn="just">
              <a:buNone/>
            </a:pPr>
            <a:r>
              <a:rPr lang="uk-UA" sz="2000" dirty="0" smtClean="0"/>
              <a:t>     Прикладом </a:t>
            </a:r>
            <a:r>
              <a:rPr lang="uk-UA" sz="2000" dirty="0"/>
              <a:t>товарів, щодо яких у споживача домінують пошукові характеристики, можуть бути харчові продукти повсякденного вжитку, класичні види меблів, одяг тощо.</a:t>
            </a:r>
          </a:p>
          <a:p>
            <a:pPr marL="0" indent="0" algn="just">
              <a:buNone/>
            </a:pPr>
            <a:r>
              <a:rPr lang="uk-UA" sz="2000" dirty="0" smtClean="0">
                <a:solidFill>
                  <a:srgbClr val="0070C0"/>
                </a:solidFill>
              </a:rPr>
              <a:t>    До </a:t>
            </a:r>
            <a:r>
              <a:rPr lang="uk-UA" sz="2000" dirty="0">
                <a:solidFill>
                  <a:srgbClr val="0070C0"/>
                </a:solidFill>
              </a:rPr>
              <a:t>товарів та послуг, щодо яких домінують досвідні характеристики, можна віднести побутову техніку, туристичні, готельні, ресторанні послуги тощо.</a:t>
            </a:r>
          </a:p>
          <a:p>
            <a:pPr marL="0" indent="0" algn="just">
              <a:buNone/>
            </a:pPr>
            <a:r>
              <a:rPr lang="uk-UA" sz="2000" dirty="0" smtClean="0"/>
              <a:t>  Прикладом </a:t>
            </a:r>
            <a:r>
              <a:rPr lang="uk-UA" sz="2000" dirty="0"/>
              <a:t>товарів (послуг), стосовно яких домінують характеристики довіри, можуть бути медичні послуги тощо.</a:t>
            </a:r>
          </a:p>
          <a:p>
            <a:pPr marL="0" indent="0">
              <a:buNone/>
            </a:pPr>
            <a:r>
              <a:rPr lang="uk-UA" sz="2000" b="1" dirty="0">
                <a:solidFill>
                  <a:srgbClr val="7030A0"/>
                </a:solidFill>
              </a:rPr>
              <a:t>Модель розривів (модель якості послуг)</a:t>
            </a:r>
          </a:p>
          <a:p>
            <a:pPr marL="0" indent="0" algn="just">
              <a:buNone/>
            </a:pPr>
            <a:r>
              <a:rPr lang="uk-UA" sz="2000" dirty="0" smtClean="0"/>
              <a:t>   Модель </a:t>
            </a:r>
            <a:r>
              <a:rPr lang="uk-UA" sz="2000" dirty="0"/>
              <a:t>розривів («теорія дір» або модель якості послуг) </a:t>
            </a:r>
            <a:r>
              <a:rPr lang="uk-UA" sz="2000" i="1" dirty="0"/>
              <a:t>ґрунтується на порівнянні очікуваного та фактичного рівня якості послуги. </a:t>
            </a:r>
            <a:endParaRPr lang="uk-UA" sz="2000" i="1" dirty="0" smtClean="0"/>
          </a:p>
          <a:p>
            <a:pPr marL="0" indent="0" algn="just">
              <a:buNone/>
            </a:pPr>
            <a:r>
              <a:rPr lang="uk-UA" sz="2000" i="1" dirty="0"/>
              <a:t> </a:t>
            </a:r>
            <a:r>
              <a:rPr lang="uk-UA" sz="2000" i="1" dirty="0" smtClean="0"/>
              <a:t>   Очікуваний </a:t>
            </a:r>
            <a:r>
              <a:rPr lang="uk-UA" sz="2000" i="1" dirty="0"/>
              <a:t>рівень якості </a:t>
            </a:r>
            <a:r>
              <a:rPr lang="uk-UA" sz="2000" dirty="0"/>
              <a:t>послуги формується у споживача на основі об’єктивних (в тому числі, реклами) та суб'єктивних чинників. </a:t>
            </a:r>
            <a:endParaRPr lang="uk-UA" sz="2000" dirty="0" smtClean="0"/>
          </a:p>
          <a:p>
            <a:pPr marL="0" indent="0" algn="just">
              <a:buNone/>
            </a:pPr>
            <a:r>
              <a:rPr lang="uk-UA" sz="2000" i="1" dirty="0"/>
              <a:t> </a:t>
            </a:r>
            <a:r>
              <a:rPr lang="uk-UA" sz="2000" i="1" dirty="0" smtClean="0"/>
              <a:t>   Фактичний </a:t>
            </a:r>
            <a:r>
              <a:rPr lang="uk-UA" sz="2000" i="1" dirty="0"/>
              <a:t>рівень якості споживач </a:t>
            </a:r>
            <a:r>
              <a:rPr lang="uk-UA" sz="2000" dirty="0"/>
              <a:t>відчуває під час та після придбання послуги. </a:t>
            </a:r>
            <a:r>
              <a:rPr lang="uk-UA" sz="2000" dirty="0">
                <a:solidFill>
                  <a:srgbClr val="002060"/>
                </a:solidFill>
              </a:rPr>
              <a:t>Різниця між цими рівнями утворює так звані «діри» або розриви, які можуть бути як позитивними, так і негативними </a:t>
            </a:r>
            <a:r>
              <a:rPr lang="uk-UA" sz="2000" dirty="0" smtClean="0">
                <a:solidFill>
                  <a:srgbClr val="002060"/>
                </a:solidFill>
              </a:rPr>
              <a:t>.</a:t>
            </a:r>
          </a:p>
          <a:p>
            <a:pPr marL="0" indent="0" algn="just">
              <a:buNone/>
            </a:pPr>
            <a:endParaRPr lang="uk-UA" sz="2000" dirty="0">
              <a:solidFill>
                <a:srgbClr val="002060"/>
              </a:solidFill>
            </a:endParaRPr>
          </a:p>
        </p:txBody>
      </p:sp>
    </p:spTree>
    <p:extLst>
      <p:ext uri="{BB962C8B-B14F-4D97-AF65-F5344CB8AC3E}">
        <p14:creationId xmlns:p14="http://schemas.microsoft.com/office/powerpoint/2010/main" val="2034729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2.png"/>
          <p:cNvPicPr>
            <a:picLocks noGrp="1"/>
          </p:cNvPicPr>
          <p:nvPr>
            <p:ph idx="1"/>
          </p:nvPr>
        </p:nvPicPr>
        <p:blipFill>
          <a:blip r:embed="rId2" cstate="print"/>
          <a:stretch>
            <a:fillRect/>
          </a:stretch>
        </p:blipFill>
        <p:spPr>
          <a:xfrm>
            <a:off x="899592" y="476672"/>
            <a:ext cx="3942857" cy="2428571"/>
          </a:xfrm>
          <a:prstGeom prst="rect">
            <a:avLst/>
          </a:prstGeom>
        </p:spPr>
      </p:pic>
      <p:pic>
        <p:nvPicPr>
          <p:cNvPr id="5" name="image13.png"/>
          <p:cNvPicPr/>
          <p:nvPr/>
        </p:nvPicPr>
        <p:blipFill>
          <a:blip r:embed="rId3" cstate="print"/>
          <a:stretch>
            <a:fillRect/>
          </a:stretch>
        </p:blipFill>
        <p:spPr>
          <a:xfrm>
            <a:off x="5364088" y="260648"/>
            <a:ext cx="3168352" cy="2880320"/>
          </a:xfrm>
          <a:prstGeom prst="rect">
            <a:avLst/>
          </a:prstGeom>
        </p:spPr>
      </p:pic>
      <p:pic>
        <p:nvPicPr>
          <p:cNvPr id="6" name="image14.png"/>
          <p:cNvPicPr/>
          <p:nvPr/>
        </p:nvPicPr>
        <p:blipFill>
          <a:blip r:embed="rId4" cstate="print"/>
          <a:stretch>
            <a:fillRect/>
          </a:stretch>
        </p:blipFill>
        <p:spPr>
          <a:xfrm>
            <a:off x="1475656" y="3234883"/>
            <a:ext cx="6264695" cy="1440160"/>
          </a:xfrm>
          <a:prstGeom prst="rect">
            <a:avLst/>
          </a:prstGeom>
        </p:spPr>
      </p:pic>
      <p:sp>
        <p:nvSpPr>
          <p:cNvPr id="7" name="Прямоугольник 6"/>
          <p:cNvSpPr/>
          <p:nvPr/>
        </p:nvSpPr>
        <p:spPr>
          <a:xfrm>
            <a:off x="539551" y="4719031"/>
            <a:ext cx="8136904" cy="1477328"/>
          </a:xfrm>
          <a:prstGeom prst="rect">
            <a:avLst/>
          </a:prstGeom>
        </p:spPr>
        <p:txBody>
          <a:bodyPr wrap="square">
            <a:spAutoFit/>
          </a:bodyPr>
          <a:lstStyle/>
          <a:p>
            <a:pPr algn="just"/>
            <a:r>
              <a:rPr lang="uk-UA" dirty="0"/>
              <a:t>Загалом, можна зробити наступний висновок: головним завданням </a:t>
            </a:r>
            <a:r>
              <a:rPr lang="uk-UA" dirty="0" smtClean="0"/>
              <a:t>виробника(фірми) </a:t>
            </a:r>
            <a:r>
              <a:rPr lang="uk-UA" dirty="0"/>
              <a:t>є не допустити перевищення очікуваного рівня якості над фактичним, а бажано й залишити резерв для так званого сюрпризу, щоб фактично споживач отримав не лише те, що очікував, але й щось додаткове, краще. В цьому випадку його лояльність до фірми зросте.</a:t>
            </a:r>
          </a:p>
        </p:txBody>
      </p:sp>
    </p:spTree>
    <p:extLst>
      <p:ext uri="{BB962C8B-B14F-4D97-AF65-F5344CB8AC3E}">
        <p14:creationId xmlns:p14="http://schemas.microsoft.com/office/powerpoint/2010/main" val="1268399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480720"/>
          </a:xfrm>
        </p:spPr>
        <p:txBody>
          <a:bodyPr>
            <a:normAutofit fontScale="92500" lnSpcReduction="10000"/>
          </a:bodyPr>
          <a:lstStyle/>
          <a:p>
            <a:pPr marL="0" indent="0">
              <a:buNone/>
            </a:pPr>
            <a:r>
              <a:rPr lang="uk-UA" sz="2000" b="1" dirty="0"/>
              <a:t>Модель «Прийнятний – бажаний рівень якості послуг». Зона </a:t>
            </a:r>
            <a:r>
              <a:rPr lang="uk-UA" sz="2000" b="1" dirty="0" smtClean="0"/>
              <a:t>терпимості</a:t>
            </a:r>
            <a:endParaRPr lang="uk-UA" sz="2000" dirty="0"/>
          </a:p>
          <a:p>
            <a:pPr marL="0" indent="0" algn="just">
              <a:buNone/>
            </a:pPr>
            <a:r>
              <a:rPr lang="uk-UA" sz="2000" dirty="0"/>
              <a:t>У попередній моделі мова йшла про розриви між очікуваним і </a:t>
            </a:r>
            <a:r>
              <a:rPr lang="uk-UA" sz="2000" dirty="0" smtClean="0"/>
              <a:t>фактичним </a:t>
            </a:r>
            <a:r>
              <a:rPr lang="uk-UA" sz="2000" dirty="0" smtClean="0">
                <a:effectLst/>
              </a:rPr>
              <a:t/>
            </a:r>
            <a:br>
              <a:rPr lang="uk-UA" sz="2000" dirty="0" smtClean="0">
                <a:effectLst/>
              </a:rPr>
            </a:br>
            <a:r>
              <a:rPr lang="uk-UA" sz="2000" dirty="0"/>
              <a:t>рівнем якості послуг. </a:t>
            </a:r>
            <a:r>
              <a:rPr lang="uk-UA" sz="2000" i="1" dirty="0"/>
              <a:t>Втім очікування щодо якості послуги, а також фактичне сприйняття цієї якості, також мають свою шкалу, верхньою межею якої є бажаний рівень якості послуги, нижньою – прийнятний рівень</a:t>
            </a:r>
            <a:r>
              <a:rPr lang="uk-UA" sz="2000" dirty="0"/>
              <a:t>. </a:t>
            </a:r>
            <a:r>
              <a:rPr lang="uk-UA" sz="2000" dirty="0">
                <a:solidFill>
                  <a:srgbClr val="002060"/>
                </a:solidFill>
              </a:rPr>
              <a:t>Між цими </a:t>
            </a:r>
            <a:r>
              <a:rPr lang="uk-UA" sz="2000" dirty="0" smtClean="0">
                <a:solidFill>
                  <a:srgbClr val="002060"/>
                </a:solidFill>
              </a:rPr>
              <a:t>межами </a:t>
            </a:r>
            <a:r>
              <a:rPr lang="uk-UA" sz="2000" dirty="0">
                <a:solidFill>
                  <a:srgbClr val="002060"/>
                </a:solidFill>
              </a:rPr>
              <a:t>знаходиться </a:t>
            </a:r>
            <a:r>
              <a:rPr lang="uk-UA" sz="2000" b="1" dirty="0">
                <a:solidFill>
                  <a:srgbClr val="002060"/>
                </a:solidFill>
              </a:rPr>
              <a:t>зона терпимості </a:t>
            </a:r>
            <a:r>
              <a:rPr lang="uk-UA" sz="2000" dirty="0">
                <a:solidFill>
                  <a:srgbClr val="002060"/>
                </a:solidFill>
              </a:rPr>
              <a:t>споживача щодо якості </a:t>
            </a:r>
            <a:r>
              <a:rPr lang="uk-UA" sz="2000" dirty="0" smtClean="0">
                <a:solidFill>
                  <a:srgbClr val="002060"/>
                </a:solidFill>
              </a:rPr>
              <a:t>послуг.</a:t>
            </a:r>
          </a:p>
          <a:p>
            <a:pPr marL="0" indent="0" algn="just">
              <a:buNone/>
            </a:pPr>
            <a:endParaRPr lang="uk-UA" sz="2000" dirty="0">
              <a:solidFill>
                <a:srgbClr val="002060"/>
              </a:solidFill>
            </a:endParaRPr>
          </a:p>
          <a:p>
            <a:pPr marL="0" indent="0" algn="just">
              <a:buNone/>
            </a:pPr>
            <a:endParaRPr lang="uk-UA" sz="2000" dirty="0" smtClean="0">
              <a:solidFill>
                <a:srgbClr val="002060"/>
              </a:solidFill>
            </a:endParaRPr>
          </a:p>
          <a:p>
            <a:pPr marL="0" indent="0" algn="just">
              <a:buNone/>
            </a:pPr>
            <a:endParaRPr lang="uk-UA" sz="2000" dirty="0">
              <a:solidFill>
                <a:srgbClr val="002060"/>
              </a:solidFill>
            </a:endParaRPr>
          </a:p>
          <a:p>
            <a:pPr marL="0" indent="0" algn="just">
              <a:buNone/>
            </a:pPr>
            <a:endParaRPr lang="uk-UA" sz="2000" dirty="0" smtClean="0">
              <a:solidFill>
                <a:srgbClr val="002060"/>
              </a:solidFill>
            </a:endParaRPr>
          </a:p>
          <a:p>
            <a:pPr marL="0" indent="0" algn="just">
              <a:buNone/>
            </a:pPr>
            <a:endParaRPr lang="uk-UA" sz="2000" dirty="0">
              <a:solidFill>
                <a:srgbClr val="002060"/>
              </a:solidFill>
            </a:endParaRPr>
          </a:p>
          <a:p>
            <a:pPr marL="0" indent="0" algn="just">
              <a:buNone/>
            </a:pPr>
            <a:endParaRPr lang="uk-UA" sz="2000" dirty="0" smtClean="0">
              <a:solidFill>
                <a:srgbClr val="002060"/>
              </a:solidFill>
            </a:endParaRPr>
          </a:p>
          <a:p>
            <a:pPr marL="0" indent="0" algn="just">
              <a:buNone/>
            </a:pPr>
            <a:endParaRPr lang="uk-UA" sz="2000" dirty="0">
              <a:solidFill>
                <a:srgbClr val="002060"/>
              </a:solidFill>
            </a:endParaRPr>
          </a:p>
          <a:p>
            <a:pPr marL="0" indent="0" algn="just">
              <a:buNone/>
            </a:pPr>
            <a:r>
              <a:rPr lang="uk-UA" sz="2000" dirty="0"/>
              <a:t>Якщо </a:t>
            </a:r>
            <a:r>
              <a:rPr lang="uk-UA" sz="2000" i="1" dirty="0"/>
              <a:t>сприйняття споживачем якості </a:t>
            </a:r>
            <a:r>
              <a:rPr lang="uk-UA" sz="2000" dirty="0"/>
              <a:t>послуг знаходиться між прийнятним і бажаним рівнем, тобто потрапляє до зони терпимості, споживач залишається </a:t>
            </a:r>
            <a:r>
              <a:rPr lang="uk-UA" sz="2000" i="1" dirty="0"/>
              <a:t>задоволеним,</a:t>
            </a:r>
            <a:r>
              <a:rPr lang="uk-UA" sz="2000" dirty="0"/>
              <a:t> причому рівень задоволення тим вищий, чим ближче сприйнятий рівень якості до верхньої межі, тобто до бажаного рівня, і навпаки: чим ближче сприйнятий рівень якості до нижньої межі (прийнятного рівня) </a:t>
            </a:r>
            <a:r>
              <a:rPr lang="uk-UA" sz="2000" i="1" dirty="0"/>
              <a:t>тим менш задоволений споживач</a:t>
            </a:r>
            <a:r>
              <a:rPr lang="uk-UA" sz="2000" dirty="0"/>
              <a:t>. Якщо сприйнятий рівень якості опускається за нижню межу, стає нижчим прийнятного рівня – </a:t>
            </a:r>
            <a:r>
              <a:rPr lang="uk-UA" sz="2000" i="1" dirty="0"/>
              <a:t>споживач вкрай незадоволений</a:t>
            </a:r>
            <a:endParaRPr lang="uk-UA" sz="2000" i="1" dirty="0" smtClean="0">
              <a:solidFill>
                <a:srgbClr val="002060"/>
              </a:solidFill>
            </a:endParaRPr>
          </a:p>
          <a:p>
            <a:pPr marL="0" indent="0" algn="just">
              <a:buNone/>
            </a:pPr>
            <a:endParaRPr lang="uk-UA" sz="2000" dirty="0" smtClean="0">
              <a:solidFill>
                <a:srgbClr val="002060"/>
              </a:solidFill>
            </a:endParaRPr>
          </a:p>
          <a:p>
            <a:pPr marL="0" indent="0" algn="just">
              <a:buNone/>
            </a:pPr>
            <a:r>
              <a:rPr lang="uk-UA" sz="2000" dirty="0" smtClean="0">
                <a:solidFill>
                  <a:srgbClr val="002060"/>
                </a:solidFill>
              </a:rPr>
              <a:t> </a:t>
            </a:r>
            <a:endParaRPr lang="uk-UA" sz="2000" dirty="0">
              <a:solidFill>
                <a:srgbClr val="002060"/>
              </a:solidFill>
            </a:endParaRPr>
          </a:p>
        </p:txBody>
      </p:sp>
      <p:pic>
        <p:nvPicPr>
          <p:cNvPr id="4" name="image15.jpeg"/>
          <p:cNvPicPr/>
          <p:nvPr/>
        </p:nvPicPr>
        <p:blipFill>
          <a:blip r:embed="rId2" cstate="print"/>
          <a:stretch>
            <a:fillRect/>
          </a:stretch>
        </p:blipFill>
        <p:spPr>
          <a:xfrm>
            <a:off x="3779912" y="2426335"/>
            <a:ext cx="4608511" cy="1794753"/>
          </a:xfrm>
          <a:prstGeom prst="rect">
            <a:avLst/>
          </a:prstGeom>
        </p:spPr>
      </p:pic>
    </p:spTree>
    <p:extLst>
      <p:ext uri="{BB962C8B-B14F-4D97-AF65-F5344CB8AC3E}">
        <p14:creationId xmlns:p14="http://schemas.microsoft.com/office/powerpoint/2010/main" val="1628507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712968" cy="6408712"/>
          </a:xfrm>
        </p:spPr>
        <p:txBody>
          <a:bodyPr>
            <a:normAutofit lnSpcReduction="10000"/>
          </a:bodyPr>
          <a:lstStyle/>
          <a:p>
            <a:pPr marL="0" indent="0">
              <a:buNone/>
            </a:pPr>
            <a:r>
              <a:rPr lang="uk-UA" sz="2000" b="1" dirty="0"/>
              <a:t>Фактори впливу на верхню межу зони терпимості:</a:t>
            </a:r>
          </a:p>
          <a:p>
            <a:pPr lvl="0"/>
            <a:r>
              <a:rPr lang="uk-UA" sz="2000" dirty="0"/>
              <a:t>особисті потреби споживача (фізіологічні, психологічні, соціальні);</a:t>
            </a:r>
          </a:p>
          <a:p>
            <a:pPr lvl="0"/>
            <a:r>
              <a:rPr lang="uk-UA" sz="2000" dirty="0"/>
              <a:t>особисті очікування, що ведуть до збільшення чутливості споживача щодо якості послуги.</a:t>
            </a:r>
          </a:p>
          <a:p>
            <a:pPr marL="0" indent="0">
              <a:buNone/>
            </a:pPr>
            <a:r>
              <a:rPr lang="uk-UA" sz="2000" b="1" dirty="0"/>
              <a:t>Фактори впливу на нижню межу зони терпимості:</a:t>
            </a:r>
          </a:p>
          <a:p>
            <a:pPr lvl="0"/>
            <a:r>
              <a:rPr lang="uk-UA" sz="2000" dirty="0"/>
              <a:t>існуючі у свідомості споживача альтернативи;</a:t>
            </a:r>
          </a:p>
          <a:p>
            <a:pPr lvl="0"/>
            <a:r>
              <a:rPr lang="uk-UA" sz="2000" dirty="0"/>
              <a:t>ситуаційний фактор.</a:t>
            </a:r>
          </a:p>
          <a:p>
            <a:pPr marL="0" indent="0">
              <a:buNone/>
            </a:pPr>
            <a:r>
              <a:rPr lang="uk-UA" sz="2000" b="1" dirty="0"/>
              <a:t>Фактори впливу на обидві межі зони терпимості:</a:t>
            </a:r>
          </a:p>
          <a:p>
            <a:pPr lvl="0"/>
            <a:r>
              <a:rPr lang="uk-UA" sz="2000" dirty="0"/>
              <a:t>заходи комунікаційної політики фірми-виробника (явні та приховані рекламні обіцянки);</a:t>
            </a:r>
          </a:p>
          <a:p>
            <a:pPr lvl="0"/>
            <a:r>
              <a:rPr lang="uk-UA" sz="2000" dirty="0"/>
              <a:t>минулий досвід споживача із придання конкретної послуги;</a:t>
            </a:r>
          </a:p>
          <a:p>
            <a:pPr lvl="0"/>
            <a:r>
              <a:rPr lang="uk-UA" sz="2000" dirty="0"/>
              <a:t>репутація фірми-виробника тощо.</a:t>
            </a:r>
          </a:p>
          <a:p>
            <a:pPr marL="0" indent="0">
              <a:buNone/>
            </a:pPr>
            <a:r>
              <a:rPr lang="uk-UA" sz="2000" b="1" dirty="0">
                <a:solidFill>
                  <a:srgbClr val="7030A0"/>
                </a:solidFill>
              </a:rPr>
              <a:t>Модель «Сприйняття – задоволення».</a:t>
            </a:r>
          </a:p>
          <a:p>
            <a:pPr marL="0" indent="0" algn="just">
              <a:buNone/>
            </a:pPr>
            <a:r>
              <a:rPr lang="uk-UA" sz="2000" dirty="0" smtClean="0"/>
              <a:t>         Потрібно </a:t>
            </a:r>
            <a:r>
              <a:rPr lang="uk-UA" sz="2000" dirty="0"/>
              <a:t>розмежовувати поняття між сприйняттям споживачем послуги та рівнем його задоволення від отримання послуги. </a:t>
            </a:r>
            <a:r>
              <a:rPr lang="uk-UA" sz="2000" i="1" dirty="0"/>
              <a:t>На сприйняття послуги фірма-виробник може впливати, на задоволення – лише в певній мірі</a:t>
            </a:r>
            <a:r>
              <a:rPr lang="uk-UA" sz="2000" dirty="0"/>
              <a:t>.</a:t>
            </a:r>
          </a:p>
          <a:p>
            <a:pPr marL="0" indent="0" algn="just">
              <a:buNone/>
            </a:pPr>
            <a:r>
              <a:rPr lang="uk-UA" sz="2000" dirty="0" smtClean="0"/>
              <a:t>     </a:t>
            </a:r>
            <a:r>
              <a:rPr lang="uk-UA" sz="2000" i="1" dirty="0" smtClean="0">
                <a:solidFill>
                  <a:srgbClr val="0070C0"/>
                </a:solidFill>
              </a:rPr>
              <a:t>Сприйняття </a:t>
            </a:r>
            <a:r>
              <a:rPr lang="uk-UA" sz="2000" i="1" dirty="0">
                <a:solidFill>
                  <a:srgbClr val="0070C0"/>
                </a:solidFill>
              </a:rPr>
              <a:t>відбувається безпосередньо в момент придбання (споживання) послуги</a:t>
            </a:r>
            <a:r>
              <a:rPr lang="uk-UA" sz="2000" dirty="0"/>
              <a:t>, а задоволеність – це фінальна оцінка споживачем наданої йому послуги, яка остаточно формується через певний час після придбання</a:t>
            </a:r>
          </a:p>
        </p:txBody>
      </p:sp>
    </p:spTree>
    <p:extLst>
      <p:ext uri="{BB962C8B-B14F-4D97-AF65-F5344CB8AC3E}">
        <p14:creationId xmlns:p14="http://schemas.microsoft.com/office/powerpoint/2010/main" val="2566539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408712"/>
          </a:xfrm>
        </p:spPr>
        <p:txBody>
          <a:bodyPr>
            <a:normAutofit/>
          </a:bodyPr>
          <a:lstStyle/>
          <a:p>
            <a:pPr marL="0" indent="0">
              <a:buNone/>
            </a:pPr>
            <a:r>
              <a:rPr lang="uk-UA" sz="2000" b="1" dirty="0" smtClean="0"/>
              <a:t>Перелік </a:t>
            </a:r>
            <a:r>
              <a:rPr lang="uk-UA" sz="2000" b="1" dirty="0"/>
              <a:t>критеріїв оцінки якості послуг </a:t>
            </a:r>
            <a:endParaRPr lang="uk-UA" sz="2000" b="1" dirty="0" smtClean="0"/>
          </a:p>
          <a:p>
            <a:r>
              <a:rPr lang="uk-UA" sz="2000" dirty="0"/>
              <a:t>Матеріальна </a:t>
            </a:r>
            <a:r>
              <a:rPr lang="uk-UA" sz="2000" dirty="0" smtClean="0"/>
              <a:t>основа послуг // </a:t>
            </a:r>
            <a:r>
              <a:rPr lang="uk-UA" sz="2000" dirty="0"/>
              <a:t>Технічна якість; стан споруд; наявність вказівок, вивісок, позначень</a:t>
            </a:r>
            <a:r>
              <a:rPr lang="uk-UA" sz="2000" dirty="0" smtClean="0"/>
              <a:t>; робота </a:t>
            </a:r>
            <a:r>
              <a:rPr lang="uk-UA" sz="2000" dirty="0"/>
              <a:t>довідково-інформаційної служби</a:t>
            </a:r>
            <a:r>
              <a:rPr lang="uk-UA" sz="2000" dirty="0" smtClean="0"/>
              <a:t>.</a:t>
            </a:r>
          </a:p>
          <a:p>
            <a:r>
              <a:rPr lang="uk-UA" sz="2000" dirty="0" smtClean="0"/>
              <a:t>Професіоналізм // </a:t>
            </a:r>
            <a:r>
              <a:rPr lang="uk-UA" sz="2000" dirty="0"/>
              <a:t>Можливість надання необхідної послуги в потрібний час</a:t>
            </a:r>
            <a:r>
              <a:rPr lang="uk-UA" sz="2000" dirty="0" smtClean="0"/>
              <a:t>.</a:t>
            </a:r>
          </a:p>
          <a:p>
            <a:pPr algn="just"/>
            <a:r>
              <a:rPr lang="uk-UA" sz="2000" dirty="0" smtClean="0"/>
              <a:t>Відповідальність надавачів послуг // </a:t>
            </a:r>
            <a:r>
              <a:rPr lang="uk-UA" sz="2000" dirty="0"/>
              <a:t>Бажання допомогти споживачеві своєчасно вирішити </a:t>
            </a:r>
            <a:r>
              <a:rPr lang="uk-UA" sz="2000" dirty="0" smtClean="0"/>
              <a:t>проблему</a:t>
            </a:r>
          </a:p>
          <a:p>
            <a:pPr algn="just"/>
            <a:r>
              <a:rPr lang="uk-UA" sz="2000" dirty="0"/>
              <a:t>Упевненість </a:t>
            </a:r>
            <a:r>
              <a:rPr lang="uk-UA" sz="2000" dirty="0" smtClean="0"/>
              <a:t>обслуговуючого персоналу // </a:t>
            </a:r>
            <a:r>
              <a:rPr lang="uk-UA" sz="2000" dirty="0"/>
              <a:t>Довіра; упередженість; компетентність; рівень охорони праці у надавачів </a:t>
            </a:r>
            <a:r>
              <a:rPr lang="uk-UA" sz="2000" dirty="0" smtClean="0"/>
              <a:t>послуг</a:t>
            </a:r>
          </a:p>
          <a:p>
            <a:pPr algn="just"/>
            <a:r>
              <a:rPr lang="uk-UA" sz="2000" dirty="0"/>
              <a:t>Можливість	</a:t>
            </a:r>
            <a:r>
              <a:rPr lang="uk-UA" sz="2000" dirty="0" smtClean="0"/>
              <a:t>отримання послуги //  </a:t>
            </a:r>
            <a:r>
              <a:rPr lang="uk-UA" sz="2000" dirty="0"/>
              <a:t>Доступність; комунікабельність персоналу; розуміння </a:t>
            </a:r>
            <a:r>
              <a:rPr lang="uk-UA" sz="2000" dirty="0" smtClean="0"/>
              <a:t>споживачів</a:t>
            </a:r>
          </a:p>
          <a:p>
            <a:pPr algn="just"/>
            <a:endParaRPr lang="uk-UA" sz="2000" b="1" dirty="0"/>
          </a:p>
          <a:p>
            <a:pPr marL="0" indent="0" algn="just">
              <a:buNone/>
            </a:pPr>
            <a:r>
              <a:rPr lang="uk-UA" sz="2000" i="1" dirty="0"/>
              <a:t>Перераховані критерії, а також ціна послуги, </a:t>
            </a:r>
            <a:r>
              <a:rPr lang="uk-UA" sz="2000" dirty="0"/>
              <a:t>є факторами впливу на сприйняття споживачем якості послуги.</a:t>
            </a:r>
          </a:p>
          <a:p>
            <a:pPr marL="0" indent="0" algn="just">
              <a:buNone/>
            </a:pPr>
            <a:r>
              <a:rPr lang="uk-UA" sz="2000" dirty="0" smtClean="0"/>
              <a:t>        </a:t>
            </a:r>
            <a:r>
              <a:rPr lang="uk-UA" sz="2000" i="1" dirty="0" smtClean="0"/>
              <a:t>Під </a:t>
            </a:r>
            <a:r>
              <a:rPr lang="uk-UA" sz="2000" i="1" dirty="0"/>
              <a:t>час та після сприйняття формується фінальна оцінка </a:t>
            </a:r>
            <a:r>
              <a:rPr lang="uk-UA" sz="2000" dirty="0"/>
              <a:t>споживачем наданої послуги і у свідомості споживача </a:t>
            </a:r>
            <a:r>
              <a:rPr lang="uk-UA" sz="2000" i="1" dirty="0"/>
              <a:t>визначається рівень задоволення</a:t>
            </a:r>
            <a:r>
              <a:rPr lang="uk-UA" sz="2000" dirty="0"/>
              <a:t>, на який, окрім перерахованих вище, впливає ще дві групи </a:t>
            </a:r>
            <a:r>
              <a:rPr lang="uk-UA" sz="2000" dirty="0" smtClean="0"/>
              <a:t>чинників:</a:t>
            </a:r>
          </a:p>
          <a:p>
            <a:pPr marL="0" indent="0" algn="just">
              <a:buNone/>
            </a:pPr>
            <a:endParaRPr lang="uk-UA" sz="2000" b="1" dirty="0"/>
          </a:p>
        </p:txBody>
      </p:sp>
    </p:spTree>
    <p:extLst>
      <p:ext uri="{BB962C8B-B14F-4D97-AF65-F5344CB8AC3E}">
        <p14:creationId xmlns:p14="http://schemas.microsoft.com/office/powerpoint/2010/main" val="3293642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84976" cy="6408712"/>
          </a:xfrm>
        </p:spPr>
        <p:txBody>
          <a:bodyPr>
            <a:normAutofit/>
          </a:bodyPr>
          <a:lstStyle/>
          <a:p>
            <a:pPr lvl="0"/>
            <a:r>
              <a:rPr lang="uk-UA" sz="2000" dirty="0"/>
              <a:t>особистісні (суб’єктивні) чинники;</a:t>
            </a:r>
          </a:p>
          <a:p>
            <a:r>
              <a:rPr lang="uk-UA" sz="2000" dirty="0"/>
              <a:t>ситуаційні </a:t>
            </a:r>
            <a:r>
              <a:rPr lang="uk-UA" sz="2000" dirty="0" smtClean="0"/>
              <a:t>чинники.</a:t>
            </a:r>
          </a:p>
          <a:p>
            <a:pPr marL="0" indent="0" algn="just">
              <a:buNone/>
            </a:pPr>
            <a:r>
              <a:rPr lang="uk-UA" sz="2000" dirty="0" smtClean="0">
                <a:solidFill>
                  <a:srgbClr val="0070C0"/>
                </a:solidFill>
              </a:rPr>
              <a:t>        Таким </a:t>
            </a:r>
            <a:r>
              <a:rPr lang="uk-UA" sz="2000" dirty="0">
                <a:solidFill>
                  <a:srgbClr val="0070C0"/>
                </a:solidFill>
              </a:rPr>
              <a:t>чином, завданням виробника є максимально покращити контрольовані фактори впливу, які визначають сприйняття споживачем послуги, на основі якого, в тому числі, потім формується і рівень задоволення споживача. </a:t>
            </a:r>
            <a:endParaRPr lang="uk-UA" sz="2000" dirty="0" smtClean="0">
              <a:solidFill>
                <a:srgbClr val="0070C0"/>
              </a:solidFill>
            </a:endParaRPr>
          </a:p>
          <a:p>
            <a:pPr marL="0" indent="0" algn="just">
              <a:buNone/>
            </a:pPr>
            <a:r>
              <a:rPr lang="uk-UA" sz="2000" dirty="0"/>
              <a:t> </a:t>
            </a:r>
            <a:r>
              <a:rPr lang="uk-UA" sz="2000" dirty="0" smtClean="0"/>
              <a:t>     Особистісні </a:t>
            </a:r>
            <a:r>
              <a:rPr lang="uk-UA" sz="2000" dirty="0"/>
              <a:t>та суб’єктивні чинники врахувати важко, а контролювати практично неможливо, втім опосередковано фірма-виробник може впливати на них через ті ж підконтрольні їй фактори.</a:t>
            </a:r>
          </a:p>
          <a:p>
            <a:pPr marL="0" indent="0" algn="just">
              <a:buNone/>
            </a:pPr>
            <a:endParaRPr lang="uk-UA" sz="2000" dirty="0"/>
          </a:p>
        </p:txBody>
      </p:sp>
    </p:spTree>
    <p:extLst>
      <p:ext uri="{BB962C8B-B14F-4D97-AF65-F5344CB8AC3E}">
        <p14:creationId xmlns:p14="http://schemas.microsoft.com/office/powerpoint/2010/main" val="3836611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32656"/>
            <a:ext cx="8784976" cy="6264696"/>
          </a:xfrm>
        </p:spPr>
        <p:txBody>
          <a:bodyPr>
            <a:normAutofit/>
          </a:bodyPr>
          <a:lstStyle/>
          <a:p>
            <a:pPr marL="457200" indent="-457200" algn="r">
              <a:buAutoNum type="arabicPeriod"/>
            </a:pPr>
            <a:r>
              <a:rPr lang="uk-UA" sz="2000" b="1" dirty="0" smtClean="0">
                <a:solidFill>
                  <a:srgbClr val="0070C0"/>
                </a:solidFill>
              </a:rPr>
              <a:t>Особливості </a:t>
            </a:r>
            <a:r>
              <a:rPr lang="uk-UA" sz="2000" b="1" dirty="0">
                <a:solidFill>
                  <a:srgbClr val="0070C0"/>
                </a:solidFill>
              </a:rPr>
              <a:t>та етапи поведінки споживачів сфери </a:t>
            </a:r>
            <a:r>
              <a:rPr lang="uk-UA" sz="2000" b="1" dirty="0" smtClean="0">
                <a:solidFill>
                  <a:srgbClr val="0070C0"/>
                </a:solidFill>
              </a:rPr>
              <a:t>послуг</a:t>
            </a:r>
          </a:p>
          <a:p>
            <a:pPr marL="0" indent="0" algn="just">
              <a:buNone/>
            </a:pPr>
            <a:r>
              <a:rPr lang="uk-UA" sz="2000" dirty="0" smtClean="0"/>
              <a:t>    </a:t>
            </a:r>
            <a:r>
              <a:rPr lang="uk-UA" sz="2000" i="1" dirty="0" smtClean="0"/>
              <a:t>Поведінка </a:t>
            </a:r>
            <a:r>
              <a:rPr lang="uk-UA" sz="2000" i="1" dirty="0"/>
              <a:t>споживача значною мірою залежить від ставлення споживача до </a:t>
            </a:r>
            <a:r>
              <a:rPr lang="uk-UA" sz="2000" i="1" dirty="0" smtClean="0"/>
              <a:t>фірми/закладу </a:t>
            </a:r>
            <a:r>
              <a:rPr lang="uk-UA" sz="2000" i="1" dirty="0"/>
              <a:t>та пропонованих </a:t>
            </a:r>
            <a:r>
              <a:rPr lang="uk-UA" sz="2000" i="1" dirty="0" smtClean="0"/>
              <a:t>послуг</a:t>
            </a:r>
            <a:r>
              <a:rPr lang="uk-UA" sz="2000" dirty="0"/>
              <a:t>. Поняття </a:t>
            </a:r>
            <a:r>
              <a:rPr lang="uk-UA" sz="2000" i="1" dirty="0"/>
              <a:t>ставлення </a:t>
            </a:r>
            <a:r>
              <a:rPr lang="uk-UA" sz="2000" dirty="0"/>
              <a:t>традиційно включає </a:t>
            </a:r>
            <a:r>
              <a:rPr lang="uk-UA" sz="2000" i="1" dirty="0"/>
              <a:t>когнітивний (переконання</a:t>
            </a:r>
            <a:r>
              <a:rPr lang="uk-UA" sz="2000" dirty="0"/>
              <a:t>), </a:t>
            </a:r>
            <a:r>
              <a:rPr lang="uk-UA" sz="2000" i="1" dirty="0"/>
              <a:t>афективний (почуття</a:t>
            </a:r>
            <a:r>
              <a:rPr lang="uk-UA" sz="2000" dirty="0"/>
              <a:t>) та </a:t>
            </a:r>
            <a:r>
              <a:rPr lang="uk-UA" sz="2000" i="1" dirty="0" err="1"/>
              <a:t>конативний</a:t>
            </a:r>
            <a:r>
              <a:rPr lang="uk-UA" sz="2000" i="1" dirty="0"/>
              <a:t> (наміри</a:t>
            </a:r>
            <a:r>
              <a:rPr lang="uk-UA" sz="2000" dirty="0"/>
              <a:t>) аспекти. Іноді виокремлюють ще </a:t>
            </a:r>
            <a:r>
              <a:rPr lang="uk-UA" sz="2000" i="1" dirty="0"/>
              <a:t>сугестивний (навіяний</a:t>
            </a:r>
            <a:r>
              <a:rPr lang="uk-UA" sz="2000" dirty="0"/>
              <a:t>) </a:t>
            </a:r>
            <a:r>
              <a:rPr lang="uk-UA" sz="2000" dirty="0" smtClean="0"/>
              <a:t>компонент.</a:t>
            </a:r>
          </a:p>
          <a:p>
            <a:pPr algn="just"/>
            <a:r>
              <a:rPr lang="uk-UA" sz="2000" dirty="0" smtClean="0"/>
              <a:t> </a:t>
            </a:r>
            <a:r>
              <a:rPr lang="uk-UA" sz="2000" b="1" dirty="0" smtClean="0"/>
              <a:t>Когнітивний </a:t>
            </a:r>
            <a:r>
              <a:rPr lang="uk-UA" sz="2000" b="1" dirty="0"/>
              <a:t>аспект (переконання) </a:t>
            </a:r>
            <a:r>
              <a:rPr lang="uk-UA" sz="2000" dirty="0"/>
              <a:t>– пов'язаний з думками споживача про властивості товару.</a:t>
            </a:r>
          </a:p>
          <a:p>
            <a:r>
              <a:rPr lang="uk-UA" sz="2000" b="1" dirty="0"/>
              <a:t>Афективний аспект (почуття) </a:t>
            </a:r>
            <a:r>
              <a:rPr lang="uk-UA" sz="2000" dirty="0"/>
              <a:t>– відповідає почуттям, які викликає у споживача </a:t>
            </a:r>
            <a:r>
              <a:rPr lang="uk-UA" sz="2000" dirty="0" smtClean="0"/>
              <a:t>товар.</a:t>
            </a:r>
          </a:p>
          <a:p>
            <a:r>
              <a:rPr lang="uk-UA" sz="2000" b="1" dirty="0" err="1" smtClean="0"/>
              <a:t>Конативний</a:t>
            </a:r>
            <a:r>
              <a:rPr lang="uk-UA" sz="2000" b="1" dirty="0" smtClean="0"/>
              <a:t> </a:t>
            </a:r>
            <a:r>
              <a:rPr lang="uk-UA" sz="2000" b="1" dirty="0"/>
              <a:t>аспект (наміри) </a:t>
            </a:r>
            <a:r>
              <a:rPr lang="uk-UA" sz="2000" dirty="0"/>
              <a:t>– спрямований на прояв імовірної поведінки споживача стосовно </a:t>
            </a:r>
            <a:r>
              <a:rPr lang="uk-UA" sz="2000" dirty="0" smtClean="0"/>
              <a:t>товару</a:t>
            </a:r>
          </a:p>
          <a:p>
            <a:pPr algn="just"/>
            <a:r>
              <a:rPr lang="uk-UA" sz="2000" b="1" dirty="0" smtClean="0"/>
              <a:t>Сугестивний </a:t>
            </a:r>
            <a:r>
              <a:rPr lang="uk-UA" sz="2000" b="1" dirty="0"/>
              <a:t>(навіяний) </a:t>
            </a:r>
            <a:r>
              <a:rPr lang="uk-UA" sz="2000" dirty="0" smtClean="0"/>
              <a:t>компонент - пов'язаний </a:t>
            </a:r>
            <a:r>
              <a:rPr lang="uk-UA" sz="2000" dirty="0"/>
              <a:t>з упередженням </a:t>
            </a:r>
            <a:r>
              <a:rPr lang="uk-UA" sz="2000" dirty="0" smtClean="0"/>
              <a:t>споживача </a:t>
            </a:r>
            <a:r>
              <a:rPr lang="uk-UA" sz="2000" dirty="0"/>
              <a:t>щодо властивостей товару, доцільності його використання </a:t>
            </a:r>
            <a:r>
              <a:rPr lang="uk-UA" sz="2000" dirty="0" smtClean="0"/>
              <a:t>тощо</a:t>
            </a:r>
          </a:p>
          <a:p>
            <a:pPr marL="0" indent="0" algn="just">
              <a:buNone/>
            </a:pPr>
            <a:endParaRPr lang="uk-UA" sz="2000" dirty="0" smtClean="0">
              <a:solidFill>
                <a:srgbClr val="0070C0"/>
              </a:solidFill>
            </a:endParaRPr>
          </a:p>
          <a:p>
            <a:pPr marL="0" indent="0" algn="just">
              <a:buNone/>
            </a:pPr>
            <a:r>
              <a:rPr lang="uk-UA" sz="2000" dirty="0" smtClean="0">
                <a:solidFill>
                  <a:srgbClr val="0070C0"/>
                </a:solidFill>
              </a:rPr>
              <a:t>В </a:t>
            </a:r>
            <a:r>
              <a:rPr lang="uk-UA" sz="2000" dirty="0">
                <a:solidFill>
                  <a:srgbClr val="0070C0"/>
                </a:solidFill>
              </a:rPr>
              <a:t>залежності від часу і подій процес </a:t>
            </a:r>
            <a:r>
              <a:rPr lang="uk-UA" sz="2000" b="1" dirty="0">
                <a:solidFill>
                  <a:srgbClr val="0070C0"/>
                </a:solidFill>
              </a:rPr>
              <a:t>сприйняття</a:t>
            </a:r>
            <a:r>
              <a:rPr lang="uk-UA" sz="2000" dirty="0">
                <a:solidFill>
                  <a:srgbClr val="0070C0"/>
                </a:solidFill>
              </a:rPr>
              <a:t> споживачем якості послуги можна розбити на три етапи </a:t>
            </a:r>
            <a:endParaRPr lang="uk-UA" sz="2000" b="1" dirty="0">
              <a:solidFill>
                <a:srgbClr val="0070C0"/>
              </a:solidFill>
            </a:endParaRPr>
          </a:p>
        </p:txBody>
      </p:sp>
    </p:spTree>
    <p:extLst>
      <p:ext uri="{BB962C8B-B14F-4D97-AF65-F5344CB8AC3E}">
        <p14:creationId xmlns:p14="http://schemas.microsoft.com/office/powerpoint/2010/main" val="1153903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856984" cy="6480720"/>
          </a:xfrm>
        </p:spPr>
        <p:txBody>
          <a:bodyPr>
            <a:normAutofit lnSpcReduction="10000"/>
          </a:bodyPr>
          <a:lstStyle/>
          <a:p>
            <a:pPr marL="0" lvl="1" indent="0" algn="r">
              <a:buNone/>
            </a:pPr>
            <a:r>
              <a:rPr lang="uk-UA" b="1" dirty="0" smtClean="0">
                <a:solidFill>
                  <a:srgbClr val="0070C0"/>
                </a:solidFill>
              </a:rPr>
              <a:t>4. Управління </a:t>
            </a:r>
            <a:r>
              <a:rPr lang="uk-UA" b="1" dirty="0">
                <a:solidFill>
                  <a:srgbClr val="0070C0"/>
                </a:solidFill>
              </a:rPr>
              <a:t>ключовими контактами в сфері послуг</a:t>
            </a:r>
            <a:r>
              <a:rPr lang="uk-UA" b="1" dirty="0" smtClean="0"/>
              <a:t>.</a:t>
            </a:r>
          </a:p>
          <a:p>
            <a:pPr marL="0" indent="0" algn="just">
              <a:buNone/>
            </a:pPr>
            <a:r>
              <a:rPr lang="uk-UA" dirty="0" smtClean="0"/>
              <a:t>    </a:t>
            </a:r>
            <a:r>
              <a:rPr lang="uk-UA" sz="2000" dirty="0" smtClean="0"/>
              <a:t>Під </a:t>
            </a:r>
            <a:r>
              <a:rPr lang="uk-UA" sz="2000" dirty="0"/>
              <a:t>ключовими контактами розуміють найбільш важливі моменти в історії взаємодії споживачів та підприємства.</a:t>
            </a:r>
          </a:p>
          <a:p>
            <a:pPr marL="0" indent="0" algn="just">
              <a:buNone/>
            </a:pPr>
            <a:r>
              <a:rPr lang="uk-UA" sz="2000" b="1" dirty="0" smtClean="0"/>
              <a:t>    Метою </a:t>
            </a:r>
            <a:r>
              <a:rPr lang="uk-UA" sz="2000" b="1" dirty="0"/>
              <a:t>дослідження ключових контактів </a:t>
            </a:r>
            <a:r>
              <a:rPr lang="uk-UA" sz="2000" dirty="0"/>
              <a:t>є виявлення чинників, що призводять до задоволення чи незадоволення клієнта під час ключових контактів.</a:t>
            </a:r>
          </a:p>
          <a:p>
            <a:pPr marL="0" indent="0" algn="just">
              <a:buNone/>
            </a:pPr>
            <a:r>
              <a:rPr lang="uk-UA" sz="2000" b="1" dirty="0" smtClean="0"/>
              <a:t>   Джерело </a:t>
            </a:r>
            <a:r>
              <a:rPr lang="uk-UA" sz="2000" b="1" dirty="0"/>
              <a:t>інформації </a:t>
            </a:r>
            <a:r>
              <a:rPr lang="uk-UA" sz="2000" dirty="0"/>
              <a:t>– споживачі та співробітники підприємства.</a:t>
            </a:r>
          </a:p>
          <a:p>
            <a:pPr marL="0" indent="0" algn="just">
              <a:buNone/>
            </a:pPr>
            <a:r>
              <a:rPr lang="uk-UA" sz="2000" b="1" dirty="0" smtClean="0"/>
              <a:t>     Найпоширеніший </a:t>
            </a:r>
            <a:r>
              <a:rPr lang="uk-UA" sz="2000" b="1" dirty="0"/>
              <a:t>метод отримання інформації </a:t>
            </a:r>
            <a:r>
              <a:rPr lang="uk-UA" sz="2000" dirty="0"/>
              <a:t>– пряма бесіда із споживачами та співробітниками, гаряче інтерв’ю.</a:t>
            </a:r>
          </a:p>
          <a:p>
            <a:pPr marL="0" indent="0" algn="just">
              <a:buNone/>
            </a:pPr>
            <a:r>
              <a:rPr lang="uk-UA" sz="2000" dirty="0" smtClean="0"/>
              <a:t>      У </a:t>
            </a:r>
            <a:r>
              <a:rPr lang="uk-UA" sz="2000" dirty="0"/>
              <a:t>результаті дослідження складається карта ключових контактів та виділяються найважливіші чинники, що впливають на задоволеність чи незадоволеність споживачів.</a:t>
            </a:r>
          </a:p>
          <a:p>
            <a:pPr marL="0" indent="0" algn="just">
              <a:buNone/>
            </a:pPr>
            <a:r>
              <a:rPr lang="uk-UA" sz="2000" b="1" dirty="0" smtClean="0"/>
              <a:t>     Чинники </a:t>
            </a:r>
            <a:r>
              <a:rPr lang="uk-UA" sz="2000" b="1" dirty="0"/>
              <a:t>впливу на задоволеність чи незадоволеність споживача</a:t>
            </a:r>
            <a:r>
              <a:rPr lang="uk-UA" sz="2000" dirty="0"/>
              <a:t>, що досліджуються, можуть бути </a:t>
            </a:r>
            <a:endParaRPr lang="uk-UA" sz="2000" dirty="0" smtClean="0"/>
          </a:p>
          <a:p>
            <a:pPr marL="0" indent="0" algn="just">
              <a:buNone/>
            </a:pPr>
            <a:r>
              <a:rPr lang="uk-UA" sz="2000" dirty="0" smtClean="0"/>
              <a:t>різноманітними</a:t>
            </a:r>
            <a:r>
              <a:rPr lang="uk-UA" sz="2000" dirty="0"/>
              <a:t>, </a:t>
            </a:r>
            <a:r>
              <a:rPr lang="uk-UA" sz="2000" dirty="0" smtClean="0"/>
              <a:t>втім</a:t>
            </a:r>
          </a:p>
          <a:p>
            <a:pPr marL="0" indent="0" algn="just">
              <a:buNone/>
            </a:pPr>
            <a:r>
              <a:rPr lang="uk-UA" sz="2000" dirty="0" smtClean="0"/>
              <a:t> </a:t>
            </a:r>
            <a:r>
              <a:rPr lang="uk-UA" sz="2000" dirty="0"/>
              <a:t>практично для усіх </a:t>
            </a:r>
            <a:endParaRPr lang="uk-UA" sz="2000" dirty="0" smtClean="0"/>
          </a:p>
          <a:p>
            <a:pPr marL="0" indent="0" algn="just">
              <a:buNone/>
            </a:pPr>
            <a:r>
              <a:rPr lang="uk-UA" sz="2000" dirty="0" smtClean="0"/>
              <a:t>підприємств </a:t>
            </a:r>
            <a:r>
              <a:rPr lang="uk-UA" sz="2000" dirty="0"/>
              <a:t>сфери послуг </a:t>
            </a:r>
            <a:endParaRPr lang="uk-UA" sz="2000" dirty="0" smtClean="0"/>
          </a:p>
          <a:p>
            <a:pPr marL="0" indent="0" algn="just">
              <a:buNone/>
            </a:pPr>
            <a:r>
              <a:rPr lang="uk-UA" sz="2000" dirty="0"/>
              <a:t>н</a:t>
            </a:r>
            <a:r>
              <a:rPr lang="uk-UA" sz="2000" dirty="0" smtClean="0"/>
              <a:t>айважливішими </a:t>
            </a:r>
            <a:r>
              <a:rPr lang="uk-UA" sz="2000" dirty="0"/>
              <a:t>є наступні </a:t>
            </a:r>
            <a:r>
              <a:rPr lang="uk-UA" sz="2000" dirty="0" smtClean="0"/>
              <a:t>:</a:t>
            </a:r>
          </a:p>
          <a:p>
            <a:pPr marL="0" indent="0" algn="just">
              <a:buNone/>
            </a:pPr>
            <a:endParaRPr lang="uk-UA"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581" y="4418884"/>
            <a:ext cx="5997669" cy="225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831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84976" cy="6408712"/>
          </a:xfrm>
        </p:spPr>
        <p:txBody>
          <a:bodyPr>
            <a:normAutofit/>
          </a:bodyPr>
          <a:lstStyle/>
          <a:p>
            <a:pPr marL="0" indent="0" algn="just">
              <a:buNone/>
            </a:pPr>
            <a:r>
              <a:rPr lang="uk-UA" sz="2000" b="1" dirty="0"/>
              <a:t>Дії контактного персоналу під час ключових контактів із клієнтами у розрізі основних чинників впливу на рівень задоволеності </a:t>
            </a:r>
            <a:r>
              <a:rPr lang="uk-UA" sz="2000" b="1" dirty="0" smtClean="0"/>
              <a:t>клієнта:</a:t>
            </a:r>
          </a:p>
          <a:p>
            <a:pPr marL="0" indent="0">
              <a:buNone/>
            </a:pPr>
            <a:r>
              <a:rPr lang="uk-UA" sz="2000" dirty="0" smtClean="0">
                <a:solidFill>
                  <a:srgbClr val="0070C0"/>
                </a:solidFill>
              </a:rPr>
              <a:t>1. Основний </a:t>
            </a:r>
            <a:r>
              <a:rPr lang="uk-UA" sz="2000" dirty="0">
                <a:solidFill>
                  <a:srgbClr val="0070C0"/>
                </a:solidFill>
              </a:rPr>
              <a:t>чинник – </a:t>
            </a:r>
            <a:r>
              <a:rPr lang="uk-UA" sz="2000" b="1" dirty="0">
                <a:solidFill>
                  <a:srgbClr val="0070C0"/>
                </a:solidFill>
              </a:rPr>
              <a:t>відповідальність </a:t>
            </a:r>
            <a:r>
              <a:rPr lang="uk-UA" sz="2000" dirty="0">
                <a:solidFill>
                  <a:srgbClr val="0070C0"/>
                </a:solidFill>
              </a:rPr>
              <a:t>(реакція контактного персоналу на </a:t>
            </a:r>
            <a:r>
              <a:rPr lang="uk-UA" sz="2000" dirty="0" err="1">
                <a:solidFill>
                  <a:srgbClr val="0070C0"/>
                </a:solidFill>
              </a:rPr>
              <a:t>збої</a:t>
            </a:r>
            <a:r>
              <a:rPr lang="uk-UA" sz="2000" dirty="0">
                <a:solidFill>
                  <a:srgbClr val="0070C0"/>
                </a:solidFill>
              </a:rPr>
              <a:t> в </a:t>
            </a:r>
            <a:r>
              <a:rPr lang="uk-UA" sz="2000" dirty="0" smtClean="0">
                <a:solidFill>
                  <a:srgbClr val="0070C0"/>
                </a:solidFill>
              </a:rPr>
              <a:t>системі надання </a:t>
            </a:r>
            <a:r>
              <a:rPr lang="uk-UA" sz="2000" dirty="0">
                <a:solidFill>
                  <a:srgbClr val="0070C0"/>
                </a:solidFill>
              </a:rPr>
              <a:t>послуги</a:t>
            </a:r>
            <a:r>
              <a:rPr lang="uk-UA" sz="2000" dirty="0" smtClean="0">
                <a:solidFill>
                  <a:srgbClr val="0070C0"/>
                </a:solidFill>
              </a:rPr>
              <a:t>):</a:t>
            </a:r>
          </a:p>
          <a:p>
            <a:pPr marL="0" indent="0">
              <a:buNone/>
            </a:pPr>
            <a:r>
              <a:rPr lang="uk-UA" sz="2000" b="1" dirty="0"/>
              <a:t>Вірні </a:t>
            </a:r>
            <a:r>
              <a:rPr lang="uk-UA" sz="2000" b="1" dirty="0" smtClean="0"/>
              <a:t>дії</a:t>
            </a:r>
          </a:p>
          <a:p>
            <a:pPr marL="0" indent="0">
              <a:buNone/>
            </a:pPr>
            <a:r>
              <a:rPr lang="uk-UA" sz="2000" dirty="0"/>
              <a:t>1.Визнання проблеми. </a:t>
            </a:r>
            <a:endParaRPr lang="uk-UA" sz="2000" dirty="0" smtClean="0"/>
          </a:p>
          <a:p>
            <a:pPr marL="0" indent="0">
              <a:buNone/>
            </a:pPr>
            <a:r>
              <a:rPr lang="uk-UA" sz="2000" dirty="0" smtClean="0"/>
              <a:t>2.Пояснення </a:t>
            </a:r>
            <a:r>
              <a:rPr lang="uk-UA" sz="2000" dirty="0"/>
              <a:t>причини. </a:t>
            </a:r>
            <a:endParaRPr lang="uk-UA" sz="2000" dirty="0" smtClean="0"/>
          </a:p>
          <a:p>
            <a:pPr marL="0" indent="0">
              <a:buNone/>
            </a:pPr>
            <a:r>
              <a:rPr lang="uk-UA" sz="2000" dirty="0" smtClean="0"/>
              <a:t>3.Вибачення</a:t>
            </a:r>
            <a:r>
              <a:rPr lang="uk-UA" sz="2000" dirty="0"/>
              <a:t>.</a:t>
            </a:r>
          </a:p>
          <a:p>
            <a:pPr marL="0" lvl="0" indent="0">
              <a:buNone/>
            </a:pPr>
            <a:r>
              <a:rPr lang="uk-UA" sz="2000" dirty="0" smtClean="0"/>
              <a:t>4.Компенсація</a:t>
            </a:r>
            <a:r>
              <a:rPr lang="uk-UA" sz="2000" dirty="0"/>
              <a:t>, обслуговування на </a:t>
            </a:r>
            <a:r>
              <a:rPr lang="uk-UA" sz="2000" dirty="0" smtClean="0"/>
              <a:t>максимально </a:t>
            </a:r>
            <a:r>
              <a:rPr lang="uk-UA" sz="2000" dirty="0"/>
              <a:t>можливому рівні.</a:t>
            </a:r>
          </a:p>
          <a:p>
            <a:pPr marL="0" lvl="0" indent="0">
              <a:buNone/>
            </a:pPr>
            <a:r>
              <a:rPr lang="uk-UA" sz="2000" dirty="0" smtClean="0"/>
              <a:t>5.Роз’яснення </a:t>
            </a:r>
            <a:r>
              <a:rPr lang="uk-UA" sz="2000" dirty="0"/>
              <a:t>можливих варіантів дій.</a:t>
            </a:r>
          </a:p>
          <a:p>
            <a:pPr marL="0" indent="0">
              <a:buNone/>
            </a:pPr>
            <a:r>
              <a:rPr lang="uk-UA" sz="2000" dirty="0" smtClean="0"/>
              <a:t>6. Прийняття відповідальності</a:t>
            </a:r>
          </a:p>
          <a:p>
            <a:pPr marL="0" indent="0">
              <a:buNone/>
            </a:pPr>
            <a:r>
              <a:rPr lang="uk-UA" sz="2000" b="1" dirty="0"/>
              <a:t>Невірні </a:t>
            </a:r>
            <a:r>
              <a:rPr lang="uk-UA" sz="2000" b="1" dirty="0" smtClean="0"/>
              <a:t>дії</a:t>
            </a:r>
          </a:p>
          <a:p>
            <a:pPr marL="0" indent="0">
              <a:buNone/>
            </a:pPr>
            <a:r>
              <a:rPr lang="uk-UA" sz="2000" dirty="0"/>
              <a:t>1.Ігнорування клієнта. </a:t>
            </a:r>
            <a:endParaRPr lang="uk-UA" sz="2000" dirty="0" smtClean="0"/>
          </a:p>
          <a:p>
            <a:pPr marL="0" indent="0">
              <a:buNone/>
            </a:pPr>
            <a:r>
              <a:rPr lang="uk-UA" sz="2000" dirty="0" smtClean="0"/>
              <a:t>2.Звинувачення </a:t>
            </a:r>
            <a:r>
              <a:rPr lang="uk-UA" sz="2000" dirty="0"/>
              <a:t>клієнта.</a:t>
            </a:r>
          </a:p>
          <a:p>
            <a:pPr marL="0" lvl="0" indent="0">
              <a:buNone/>
            </a:pPr>
            <a:r>
              <a:rPr lang="uk-UA" sz="2000" dirty="0" smtClean="0"/>
              <a:t>3.Примушування </a:t>
            </a:r>
            <a:r>
              <a:rPr lang="uk-UA" sz="2000" dirty="0"/>
              <a:t>клієнта самостійно </a:t>
            </a:r>
            <a:r>
              <a:rPr lang="uk-UA" sz="2000" dirty="0" smtClean="0"/>
              <a:t>захищати </a:t>
            </a:r>
            <a:r>
              <a:rPr lang="uk-UA" sz="2000" dirty="0"/>
              <a:t>свої права.</a:t>
            </a:r>
          </a:p>
          <a:p>
            <a:pPr marL="0" lvl="0" indent="0">
              <a:buNone/>
            </a:pPr>
            <a:r>
              <a:rPr lang="uk-UA" sz="2000" dirty="0" smtClean="0"/>
              <a:t>4.Обслуговування </a:t>
            </a:r>
            <a:r>
              <a:rPr lang="uk-UA" sz="2000" dirty="0"/>
              <a:t>на мінімальному рівні.</a:t>
            </a:r>
          </a:p>
          <a:p>
            <a:pPr marL="0" indent="0">
              <a:buNone/>
            </a:pPr>
            <a:r>
              <a:rPr lang="uk-UA" sz="2000" dirty="0" smtClean="0"/>
              <a:t>5.Діяти </a:t>
            </a:r>
            <a:r>
              <a:rPr lang="uk-UA" sz="2000" dirty="0"/>
              <a:t>так, ніби нічого не сталося.</a:t>
            </a:r>
            <a:endParaRPr lang="uk-UA" sz="2000" b="1" dirty="0"/>
          </a:p>
          <a:p>
            <a:pPr marL="0" indent="0">
              <a:buNone/>
            </a:pPr>
            <a:endParaRPr lang="uk-UA" sz="2000" dirty="0"/>
          </a:p>
        </p:txBody>
      </p:sp>
    </p:spTree>
    <p:extLst>
      <p:ext uri="{BB962C8B-B14F-4D97-AF65-F5344CB8AC3E}">
        <p14:creationId xmlns:p14="http://schemas.microsoft.com/office/powerpoint/2010/main" val="2101206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640960" cy="6480720"/>
          </a:xfrm>
        </p:spPr>
        <p:txBody>
          <a:bodyPr>
            <a:normAutofit/>
          </a:bodyPr>
          <a:lstStyle/>
          <a:p>
            <a:pPr marL="0" indent="0" algn="just">
              <a:buNone/>
            </a:pPr>
            <a:r>
              <a:rPr lang="uk-UA" sz="2000" dirty="0" smtClean="0">
                <a:solidFill>
                  <a:srgbClr val="0070C0"/>
                </a:solidFill>
              </a:rPr>
              <a:t>2. </a:t>
            </a:r>
            <a:r>
              <a:rPr lang="uk-UA" sz="2000" dirty="0">
                <a:solidFill>
                  <a:srgbClr val="0070C0"/>
                </a:solidFill>
              </a:rPr>
              <a:t>Основний чинник – </a:t>
            </a:r>
            <a:r>
              <a:rPr lang="uk-UA" sz="2000" b="1" dirty="0">
                <a:solidFill>
                  <a:srgbClr val="0070C0"/>
                </a:solidFill>
              </a:rPr>
              <a:t>терпимість </a:t>
            </a:r>
            <a:r>
              <a:rPr lang="uk-UA" sz="2000" dirty="0">
                <a:solidFill>
                  <a:srgbClr val="0070C0"/>
                </a:solidFill>
              </a:rPr>
              <a:t>(реакція на «важких» клієнтів</a:t>
            </a:r>
            <a:r>
              <a:rPr lang="uk-UA" sz="2000" dirty="0" smtClean="0">
                <a:solidFill>
                  <a:srgbClr val="0070C0"/>
                </a:solidFill>
              </a:rPr>
              <a:t>)</a:t>
            </a:r>
          </a:p>
          <a:p>
            <a:pPr marL="0" indent="0" algn="just">
              <a:buNone/>
            </a:pPr>
            <a:r>
              <a:rPr lang="uk-UA" sz="2000" b="1" dirty="0" smtClean="0"/>
              <a:t>Вірні дії</a:t>
            </a:r>
          </a:p>
          <a:p>
            <a:pPr marL="0" lvl="0" indent="0">
              <a:buNone/>
            </a:pPr>
            <a:r>
              <a:rPr lang="uk-UA" sz="2000" dirty="0" smtClean="0"/>
              <a:t>1.Вислуховування </a:t>
            </a:r>
            <a:r>
              <a:rPr lang="uk-UA" sz="2000" dirty="0"/>
              <a:t>клієнта.</a:t>
            </a:r>
          </a:p>
          <a:p>
            <a:pPr marL="0" lvl="0" indent="0">
              <a:buNone/>
            </a:pPr>
            <a:r>
              <a:rPr lang="uk-UA" sz="2000" dirty="0" smtClean="0"/>
              <a:t>2. Надання </a:t>
            </a:r>
            <a:r>
              <a:rPr lang="uk-UA" sz="2000" dirty="0"/>
              <a:t>пояснень у ввічливій формі.</a:t>
            </a:r>
          </a:p>
          <a:p>
            <a:pPr marL="0" indent="0">
              <a:buNone/>
            </a:pPr>
            <a:r>
              <a:rPr lang="uk-UA" sz="2000" dirty="0" smtClean="0"/>
              <a:t>3. Спроба </a:t>
            </a:r>
            <a:r>
              <a:rPr lang="uk-UA" sz="2000" dirty="0"/>
              <a:t>знайти </a:t>
            </a:r>
            <a:r>
              <a:rPr lang="uk-UA" sz="2000" dirty="0" smtClean="0"/>
              <a:t>компроміс</a:t>
            </a:r>
          </a:p>
          <a:p>
            <a:pPr marL="0" indent="0">
              <a:buNone/>
            </a:pPr>
            <a:r>
              <a:rPr lang="uk-UA" sz="2000" b="1" dirty="0"/>
              <a:t>Невірні </a:t>
            </a:r>
            <a:r>
              <a:rPr lang="uk-UA" sz="2000" b="1" dirty="0" smtClean="0"/>
              <a:t>дії</a:t>
            </a:r>
          </a:p>
          <a:p>
            <a:pPr marL="0" lvl="0" indent="0">
              <a:buNone/>
            </a:pPr>
            <a:r>
              <a:rPr lang="uk-UA" sz="2000" dirty="0" smtClean="0"/>
              <a:t>1.Неповага </a:t>
            </a:r>
            <a:r>
              <a:rPr lang="uk-UA" sz="2000" dirty="0"/>
              <a:t>до клієнта, неввічливе ставлення, </a:t>
            </a:r>
            <a:r>
              <a:rPr lang="uk-UA" sz="2000" dirty="0" err="1"/>
              <a:t>виплиск</a:t>
            </a:r>
            <a:r>
              <a:rPr lang="uk-UA" sz="2000" dirty="0"/>
              <a:t> негативних емоцій.</a:t>
            </a:r>
          </a:p>
          <a:p>
            <a:pPr marL="0" lvl="0" indent="0">
              <a:buNone/>
            </a:pPr>
            <a:r>
              <a:rPr lang="uk-UA" sz="2000" dirty="0" smtClean="0"/>
              <a:t>2. Сприйняття </a:t>
            </a:r>
            <a:r>
              <a:rPr lang="uk-UA" sz="2000" dirty="0"/>
              <a:t>незадоволеності клієнта як особистої образи.</a:t>
            </a:r>
          </a:p>
          <a:p>
            <a:pPr marL="0" indent="0">
              <a:buNone/>
            </a:pPr>
            <a:r>
              <a:rPr lang="uk-UA" sz="2000" dirty="0" smtClean="0"/>
              <a:t>3. Дозвіл </a:t>
            </a:r>
            <a:r>
              <a:rPr lang="uk-UA" sz="2000" dirty="0"/>
              <a:t>незадоволенню клієнту впливати на інших клієнтів</a:t>
            </a:r>
            <a:r>
              <a:rPr lang="uk-UA" sz="2000" dirty="0" smtClean="0"/>
              <a:t>.</a:t>
            </a:r>
          </a:p>
          <a:p>
            <a:pPr marL="0" indent="0">
              <a:buNone/>
            </a:pPr>
            <a:r>
              <a:rPr lang="uk-UA" sz="2000" dirty="0" smtClean="0">
                <a:solidFill>
                  <a:srgbClr val="0070C0"/>
                </a:solidFill>
              </a:rPr>
              <a:t>3. Основний </a:t>
            </a:r>
            <a:r>
              <a:rPr lang="uk-UA" sz="2000" dirty="0">
                <a:solidFill>
                  <a:srgbClr val="0070C0"/>
                </a:solidFill>
              </a:rPr>
              <a:t>чинник – </a:t>
            </a:r>
            <a:r>
              <a:rPr lang="uk-UA" sz="2000" b="1" dirty="0">
                <a:solidFill>
                  <a:srgbClr val="0070C0"/>
                </a:solidFill>
              </a:rPr>
              <a:t>гнучкіст</a:t>
            </a:r>
            <a:r>
              <a:rPr lang="uk-UA" sz="2000" i="1" dirty="0">
                <a:solidFill>
                  <a:srgbClr val="0070C0"/>
                </a:solidFill>
              </a:rPr>
              <a:t>ь </a:t>
            </a:r>
            <a:r>
              <a:rPr lang="uk-UA" sz="2000" dirty="0">
                <a:solidFill>
                  <a:srgbClr val="0070C0"/>
                </a:solidFill>
              </a:rPr>
              <a:t>(реакція на бажання клієнтів</a:t>
            </a:r>
            <a:r>
              <a:rPr lang="uk-UA" sz="2000" dirty="0" smtClean="0">
                <a:solidFill>
                  <a:srgbClr val="0070C0"/>
                </a:solidFill>
              </a:rPr>
              <a:t>)</a:t>
            </a:r>
          </a:p>
          <a:p>
            <a:pPr marL="0" indent="0">
              <a:buNone/>
            </a:pPr>
            <a:r>
              <a:rPr lang="uk-UA" sz="2000" b="1" dirty="0" smtClean="0"/>
              <a:t>Вірні дії</a:t>
            </a:r>
          </a:p>
          <a:p>
            <a:pPr marL="0" indent="0">
              <a:buNone/>
            </a:pPr>
            <a:r>
              <a:rPr lang="uk-UA" sz="2000" dirty="0"/>
              <a:t>1.Визнання серйозності бажання або вимоги. </a:t>
            </a:r>
            <a:endParaRPr lang="uk-UA" sz="2000" dirty="0" smtClean="0"/>
          </a:p>
          <a:p>
            <a:pPr marL="0" indent="0">
              <a:buNone/>
            </a:pPr>
            <a:r>
              <a:rPr lang="uk-UA" sz="2000" dirty="0" smtClean="0"/>
              <a:t>2.Визнання </a:t>
            </a:r>
            <a:r>
              <a:rPr lang="uk-UA" sz="2000" dirty="0"/>
              <a:t>прав клієнтів.</a:t>
            </a:r>
          </a:p>
          <a:p>
            <a:pPr marL="0" lvl="0" indent="0">
              <a:buNone/>
            </a:pPr>
            <a:r>
              <a:rPr lang="uk-UA" sz="2000" dirty="0" smtClean="0"/>
              <a:t>3.Передбачення </a:t>
            </a:r>
            <a:r>
              <a:rPr lang="uk-UA" sz="2000" dirty="0"/>
              <a:t>бажань клієнтів.</a:t>
            </a:r>
          </a:p>
          <a:p>
            <a:pPr marL="0" lvl="0" indent="0">
              <a:buNone/>
            </a:pPr>
            <a:r>
              <a:rPr lang="uk-UA" sz="2000" dirty="0" smtClean="0"/>
              <a:t>4.У </a:t>
            </a:r>
            <a:r>
              <a:rPr lang="uk-UA" sz="2000" dirty="0"/>
              <a:t>випадку потреби – спроба знайти </a:t>
            </a:r>
            <a:r>
              <a:rPr lang="uk-UA" sz="2000" dirty="0" smtClean="0"/>
              <a:t>компроміс</a:t>
            </a:r>
            <a:r>
              <a:rPr lang="uk-UA" sz="2000" dirty="0"/>
              <a:t>.</a:t>
            </a:r>
          </a:p>
          <a:p>
            <a:pPr marL="0" indent="0">
              <a:buNone/>
            </a:pPr>
            <a:r>
              <a:rPr lang="uk-UA" sz="2000" dirty="0" smtClean="0"/>
              <a:t>5. </a:t>
            </a:r>
            <a:r>
              <a:rPr lang="uk-UA" sz="2000" dirty="0" err="1" smtClean="0"/>
              <a:t>Увипадку</a:t>
            </a:r>
            <a:r>
              <a:rPr lang="uk-UA" sz="2000" dirty="0" smtClean="0"/>
              <a:t> </a:t>
            </a:r>
            <a:r>
              <a:rPr lang="uk-UA" sz="2000" dirty="0"/>
              <a:t>потреби – роз’яснення правил. </a:t>
            </a:r>
            <a:endParaRPr lang="uk-UA" sz="2000" dirty="0" smtClean="0"/>
          </a:p>
          <a:p>
            <a:pPr marL="0" indent="0">
              <a:buNone/>
            </a:pPr>
            <a:r>
              <a:rPr lang="uk-UA" sz="2000" dirty="0" smtClean="0"/>
              <a:t>6.У </a:t>
            </a:r>
            <a:r>
              <a:rPr lang="uk-UA" sz="2000" dirty="0"/>
              <a:t>випадку потреби – прийняття </a:t>
            </a:r>
            <a:r>
              <a:rPr lang="uk-UA" sz="2000" dirty="0" smtClean="0"/>
              <a:t>відповідальності</a:t>
            </a:r>
            <a:r>
              <a:rPr lang="uk-UA" sz="2000" dirty="0"/>
              <a:t>.</a:t>
            </a:r>
            <a:endParaRPr lang="uk-UA" sz="2000" dirty="0">
              <a:solidFill>
                <a:srgbClr val="0070C0"/>
              </a:solidFill>
            </a:endParaRPr>
          </a:p>
        </p:txBody>
      </p:sp>
    </p:spTree>
    <p:extLst>
      <p:ext uri="{BB962C8B-B14F-4D97-AF65-F5344CB8AC3E}">
        <p14:creationId xmlns:p14="http://schemas.microsoft.com/office/powerpoint/2010/main" val="1342511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784976" cy="6480720"/>
          </a:xfrm>
        </p:spPr>
        <p:txBody>
          <a:bodyPr>
            <a:normAutofit/>
          </a:bodyPr>
          <a:lstStyle/>
          <a:p>
            <a:pPr marL="0" indent="0">
              <a:buNone/>
            </a:pPr>
            <a:r>
              <a:rPr lang="uk-UA" sz="2000" b="1" dirty="0" smtClean="0"/>
              <a:t>Невірні дії</a:t>
            </a:r>
          </a:p>
          <a:p>
            <a:pPr marL="0" lvl="0" indent="0">
              <a:buNone/>
            </a:pPr>
            <a:r>
              <a:rPr lang="uk-UA" sz="2000" dirty="0" smtClean="0"/>
              <a:t>1.Ігнорування </a:t>
            </a:r>
            <a:r>
              <a:rPr lang="uk-UA" sz="2000" dirty="0"/>
              <a:t>бажань та вимог.</a:t>
            </a:r>
          </a:p>
          <a:p>
            <a:pPr marL="0" lvl="0" indent="0">
              <a:buNone/>
            </a:pPr>
            <a:r>
              <a:rPr lang="uk-UA" sz="2000" dirty="0" smtClean="0"/>
              <a:t>2.Надання </a:t>
            </a:r>
            <a:r>
              <a:rPr lang="uk-UA" sz="2000" dirty="0"/>
              <a:t>обіцянок, що потім не </a:t>
            </a:r>
            <a:r>
              <a:rPr lang="uk-UA" sz="2000" dirty="0" smtClean="0"/>
              <a:t>виконуються</a:t>
            </a:r>
            <a:r>
              <a:rPr lang="uk-UA" sz="2000" dirty="0"/>
              <a:t>.</a:t>
            </a:r>
          </a:p>
          <a:p>
            <a:pPr marL="0" lvl="0" indent="0">
              <a:buNone/>
            </a:pPr>
            <a:r>
              <a:rPr lang="uk-UA" sz="2000" dirty="0" smtClean="0"/>
              <a:t>3.Демонстрація </a:t>
            </a:r>
            <a:r>
              <a:rPr lang="uk-UA" sz="2000" dirty="0"/>
              <a:t>відсутності бажання навіть спробувати задовольнити вимогу.</a:t>
            </a:r>
          </a:p>
          <a:p>
            <a:pPr marL="0" lvl="0" indent="0">
              <a:buNone/>
            </a:pPr>
            <a:r>
              <a:rPr lang="uk-UA" sz="2000" dirty="0" smtClean="0"/>
              <a:t>4.Заплутування </a:t>
            </a:r>
            <a:r>
              <a:rPr lang="uk-UA" sz="2000" dirty="0"/>
              <a:t>клієнта, ускладнення справи. </a:t>
            </a:r>
            <a:endParaRPr lang="uk-UA" sz="2000" dirty="0" smtClean="0"/>
          </a:p>
          <a:p>
            <a:pPr marL="0" lvl="0" indent="0">
              <a:buNone/>
            </a:pPr>
            <a:r>
              <a:rPr lang="uk-UA" sz="2000" dirty="0" smtClean="0"/>
              <a:t>5.Несмішливе </a:t>
            </a:r>
            <a:r>
              <a:rPr lang="uk-UA" sz="2000" dirty="0"/>
              <a:t>ставлення до клієнта.</a:t>
            </a:r>
          </a:p>
          <a:p>
            <a:pPr marL="0" indent="0">
              <a:buNone/>
            </a:pPr>
            <a:r>
              <a:rPr lang="uk-UA" sz="2000" dirty="0"/>
              <a:t>6.Уникнення відповідальності</a:t>
            </a:r>
            <a:r>
              <a:rPr lang="uk-UA" sz="2000" dirty="0" smtClean="0"/>
              <a:t>.</a:t>
            </a:r>
          </a:p>
          <a:p>
            <a:pPr marL="0" indent="0">
              <a:buNone/>
            </a:pPr>
            <a:r>
              <a:rPr lang="uk-UA" sz="2000" dirty="0" smtClean="0">
                <a:solidFill>
                  <a:srgbClr val="0070C0"/>
                </a:solidFill>
              </a:rPr>
              <a:t>4. </a:t>
            </a:r>
            <a:r>
              <a:rPr lang="uk-UA" sz="2000" dirty="0">
                <a:solidFill>
                  <a:srgbClr val="0070C0"/>
                </a:solidFill>
              </a:rPr>
              <a:t>Основний чинник – </a:t>
            </a:r>
            <a:r>
              <a:rPr lang="uk-UA" sz="2000" b="1" dirty="0" smtClean="0">
                <a:solidFill>
                  <a:srgbClr val="0070C0"/>
                </a:solidFill>
              </a:rPr>
              <a:t>безпосередність</a:t>
            </a:r>
          </a:p>
          <a:p>
            <a:pPr marL="0" indent="0">
              <a:buNone/>
            </a:pPr>
            <a:r>
              <a:rPr lang="uk-UA" sz="2000" i="1" dirty="0" smtClean="0">
                <a:solidFill>
                  <a:srgbClr val="0070C0"/>
                </a:solidFill>
              </a:rPr>
              <a:t> </a:t>
            </a:r>
            <a:r>
              <a:rPr lang="uk-UA" sz="2000" b="1" dirty="0" smtClean="0"/>
              <a:t>Вірні дії</a:t>
            </a:r>
          </a:p>
          <a:p>
            <a:pPr marL="0" indent="0">
              <a:buNone/>
            </a:pPr>
            <a:r>
              <a:rPr lang="uk-UA" sz="2000" dirty="0" smtClean="0"/>
              <a:t>1.Звернення </a:t>
            </a:r>
            <a:r>
              <a:rPr lang="uk-UA" sz="2000" dirty="0"/>
              <a:t>до клієнта по імені</a:t>
            </a:r>
            <a:r>
              <a:rPr lang="uk-UA" sz="2000" dirty="0" smtClean="0"/>
              <a:t>.</a:t>
            </a:r>
          </a:p>
          <a:p>
            <a:pPr marL="0" indent="0">
              <a:buNone/>
            </a:pPr>
            <a:r>
              <a:rPr lang="uk-UA" sz="2000" dirty="0" smtClean="0"/>
              <a:t> </a:t>
            </a:r>
            <a:r>
              <a:rPr lang="uk-UA" sz="2000" dirty="0"/>
              <a:t>2.Тепле ставлення до клієнта.</a:t>
            </a:r>
          </a:p>
          <a:p>
            <a:pPr marL="0" lvl="0" indent="0">
              <a:buNone/>
            </a:pPr>
            <a:r>
              <a:rPr lang="uk-UA" sz="2000" dirty="0" smtClean="0"/>
              <a:t>3.Вислуховування </a:t>
            </a:r>
            <a:r>
              <a:rPr lang="uk-UA" sz="2000" dirty="0"/>
              <a:t>клієнта.</a:t>
            </a:r>
          </a:p>
          <a:p>
            <a:pPr marL="0" indent="0">
              <a:buNone/>
            </a:pPr>
            <a:r>
              <a:rPr lang="uk-UA" sz="2000" dirty="0" smtClean="0"/>
              <a:t>4. Передбачення </a:t>
            </a:r>
            <a:r>
              <a:rPr lang="uk-UA" sz="2000" dirty="0"/>
              <a:t>бажань</a:t>
            </a:r>
            <a:r>
              <a:rPr lang="uk-UA" sz="2000" dirty="0" smtClean="0"/>
              <a:t>.</a:t>
            </a:r>
          </a:p>
          <a:p>
            <a:pPr marL="0" indent="0">
              <a:buNone/>
            </a:pPr>
            <a:r>
              <a:rPr lang="uk-UA" sz="2000" b="1" dirty="0" smtClean="0"/>
              <a:t>Невірні дії</a:t>
            </a:r>
          </a:p>
          <a:p>
            <a:pPr marL="0" indent="0">
              <a:buNone/>
            </a:pPr>
            <a:r>
              <a:rPr lang="uk-UA" sz="2000" dirty="0"/>
              <a:t>1.Ігнорування. 2.Нетерпимість. 3.Обман.</a:t>
            </a:r>
          </a:p>
          <a:p>
            <a:pPr marL="0" lvl="0" indent="0">
              <a:buNone/>
            </a:pPr>
            <a:r>
              <a:rPr lang="uk-UA" sz="2000" dirty="0" smtClean="0"/>
              <a:t>4.Виявлення </a:t>
            </a:r>
            <a:r>
              <a:rPr lang="uk-UA" sz="2000" dirty="0"/>
              <a:t>неповаги.</a:t>
            </a:r>
          </a:p>
          <a:p>
            <a:pPr marL="0" indent="0">
              <a:buNone/>
            </a:pPr>
            <a:r>
              <a:rPr lang="uk-UA" sz="2000" dirty="0" smtClean="0"/>
              <a:t>5.Інколи </a:t>
            </a:r>
            <a:r>
              <a:rPr lang="uk-UA" sz="2000" dirty="0"/>
              <a:t>– безособове звернення.</a:t>
            </a:r>
            <a:endParaRPr lang="uk-UA" sz="2000" dirty="0">
              <a:solidFill>
                <a:srgbClr val="0070C0"/>
              </a:solidFill>
            </a:endParaRPr>
          </a:p>
        </p:txBody>
      </p:sp>
    </p:spTree>
    <p:extLst>
      <p:ext uri="{BB962C8B-B14F-4D97-AF65-F5344CB8AC3E}">
        <p14:creationId xmlns:p14="http://schemas.microsoft.com/office/powerpoint/2010/main" val="1652106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32656"/>
            <a:ext cx="8784976" cy="6192688"/>
          </a:xfrm>
        </p:spPr>
        <p:txBody>
          <a:bodyPr>
            <a:normAutofit/>
          </a:bodyPr>
          <a:lstStyle/>
          <a:p>
            <a:pPr marL="0" indent="0" algn="just">
              <a:buNone/>
            </a:pPr>
            <a:r>
              <a:rPr lang="uk-UA" sz="2000" dirty="0"/>
              <a:t>Під час ключових контактів на рівень задоволеності клієнтів впливають всі 7 елементів </a:t>
            </a:r>
            <a:r>
              <a:rPr lang="uk-UA" sz="2000" b="1" dirty="0"/>
              <a:t>маркетинг-</a:t>
            </a:r>
            <a:r>
              <a:rPr lang="uk-UA" sz="2000" b="1" dirty="0" err="1"/>
              <a:t>міксу</a:t>
            </a:r>
            <a:r>
              <a:rPr lang="uk-UA" sz="2000" b="1" dirty="0"/>
              <a:t>, </a:t>
            </a:r>
            <a:r>
              <a:rPr lang="uk-UA" sz="2000" dirty="0"/>
              <a:t>але найважливіший вплив чинять три додаткові елементи, притаманні сфері послуг:</a:t>
            </a:r>
          </a:p>
          <a:p>
            <a:pPr lvl="0"/>
            <a:r>
              <a:rPr lang="uk-UA" sz="2000" b="1" dirty="0">
                <a:solidFill>
                  <a:srgbClr val="0070C0"/>
                </a:solidFill>
              </a:rPr>
              <a:t>люди: </a:t>
            </a:r>
            <a:r>
              <a:rPr lang="uk-UA" sz="2000" dirty="0">
                <a:solidFill>
                  <a:srgbClr val="0070C0"/>
                </a:solidFill>
              </a:rPr>
              <a:t>контактний персонал, інші клієнти, інші люди, що знаходяться поруч, сам клієнт;</a:t>
            </a:r>
          </a:p>
          <a:p>
            <a:pPr lvl="0"/>
            <a:r>
              <a:rPr lang="uk-UA" sz="2000" b="1" dirty="0">
                <a:solidFill>
                  <a:srgbClr val="0070C0"/>
                </a:solidFill>
              </a:rPr>
              <a:t>процес: </a:t>
            </a:r>
            <a:r>
              <a:rPr lang="uk-UA" sz="2000" dirty="0">
                <a:solidFill>
                  <a:srgbClr val="0070C0"/>
                </a:solidFill>
              </a:rPr>
              <a:t>етапи процесу, баланс стандартів та індивідуального підходу, баланс технологічності і людяності;</a:t>
            </a:r>
          </a:p>
          <a:p>
            <a:pPr lvl="0"/>
            <a:r>
              <a:rPr lang="uk-UA" sz="2000" b="1" dirty="0">
                <a:solidFill>
                  <a:srgbClr val="0070C0"/>
                </a:solidFill>
              </a:rPr>
              <a:t>матеріальне середовище: </a:t>
            </a:r>
            <a:r>
              <a:rPr lang="uk-UA" sz="2000" dirty="0">
                <a:solidFill>
                  <a:srgbClr val="0070C0"/>
                </a:solidFill>
              </a:rPr>
              <a:t>інтер’єр та екстер’єр приміщень тощо</a:t>
            </a:r>
            <a:r>
              <a:rPr lang="uk-UA" sz="2000" dirty="0"/>
              <a:t>.</a:t>
            </a:r>
          </a:p>
          <a:p>
            <a:pPr marL="0" indent="0">
              <a:buNone/>
            </a:pPr>
            <a:endParaRPr lang="uk-UA" sz="2000" dirty="0"/>
          </a:p>
        </p:txBody>
      </p:sp>
    </p:spTree>
    <p:extLst>
      <p:ext uri="{BB962C8B-B14F-4D97-AF65-F5344CB8AC3E}">
        <p14:creationId xmlns:p14="http://schemas.microsoft.com/office/powerpoint/2010/main" val="1526516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480720"/>
          </a:xfrm>
        </p:spPr>
        <p:txBody>
          <a:bodyPr>
            <a:normAutofit/>
          </a:bodyPr>
          <a:lstStyle/>
          <a:p>
            <a:pPr marL="0" lvl="1" indent="0" algn="r">
              <a:buNone/>
            </a:pPr>
            <a:r>
              <a:rPr lang="uk-UA" b="1" dirty="0" smtClean="0">
                <a:solidFill>
                  <a:srgbClr val="0070C0"/>
                </a:solidFill>
              </a:rPr>
              <a:t>5. Чинники </a:t>
            </a:r>
            <a:r>
              <a:rPr lang="uk-UA" b="1" dirty="0">
                <a:solidFill>
                  <a:srgbClr val="0070C0"/>
                </a:solidFill>
              </a:rPr>
              <a:t>впливу на рішення споживача у сфері </a:t>
            </a:r>
            <a:r>
              <a:rPr lang="uk-UA" b="1" dirty="0" err="1">
                <a:solidFill>
                  <a:srgbClr val="0070C0"/>
                </a:solidFill>
              </a:rPr>
              <a:t>ритейлеру</a:t>
            </a:r>
            <a:r>
              <a:rPr lang="uk-UA" b="1" dirty="0">
                <a:solidFill>
                  <a:srgbClr val="0070C0"/>
                </a:solidFill>
              </a:rPr>
              <a:t>.</a:t>
            </a:r>
          </a:p>
          <a:p>
            <a:pPr marL="0" indent="0">
              <a:buNone/>
            </a:pPr>
            <a:endParaRPr lang="uk-UA" sz="2000" dirty="0" smtClean="0"/>
          </a:p>
          <a:p>
            <a:pPr marL="0" indent="0" algn="just">
              <a:buNone/>
            </a:pPr>
            <a:r>
              <a:rPr lang="uk-UA" sz="2000" dirty="0" smtClean="0"/>
              <a:t>      Вибір </a:t>
            </a:r>
            <a:r>
              <a:rPr lang="uk-UA" sz="2000" dirty="0"/>
              <a:t>споживачем того чи іншого </a:t>
            </a:r>
            <a:r>
              <a:rPr lang="uk-UA" sz="2000" dirty="0" err="1"/>
              <a:t>ритейлеру</a:t>
            </a:r>
            <a:r>
              <a:rPr lang="uk-UA" sz="2000" dirty="0"/>
              <a:t>, а також прийняття рішення щодо купівлі товару, окрім таких загальних факторів, як місце розташування та зручність проїзду, значною мірою базується на інших чинниках.</a:t>
            </a:r>
          </a:p>
          <a:p>
            <a:pPr marL="0" indent="0" algn="just">
              <a:buNone/>
            </a:pPr>
            <a:r>
              <a:rPr lang="uk-UA" sz="2000" dirty="0" smtClean="0"/>
              <a:t>    Основні </a:t>
            </a:r>
            <a:r>
              <a:rPr lang="uk-UA" sz="2000" dirty="0"/>
              <a:t>чинники впливу виділяє </a:t>
            </a:r>
            <a:r>
              <a:rPr lang="uk-UA" sz="2000" dirty="0" err="1"/>
              <a:t>Ф.Котлер</a:t>
            </a:r>
            <a:r>
              <a:rPr lang="uk-UA" sz="2000" dirty="0"/>
              <a:t> та надає кожному з них відповідну кількість балів в міру їх значимості для </a:t>
            </a:r>
            <a:r>
              <a:rPr lang="uk-UA" sz="2000" dirty="0" smtClean="0"/>
              <a:t>споживача. </a:t>
            </a:r>
            <a:r>
              <a:rPr lang="uk-UA" sz="2000" dirty="0"/>
              <a:t>Загальна сума балів складає 100.</a:t>
            </a:r>
          </a:p>
          <a:p>
            <a:pPr marL="0" indent="0">
              <a:buNone/>
            </a:pPr>
            <a:endParaRPr lang="uk-UA"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212976"/>
            <a:ext cx="4151313"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010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408712"/>
          </a:xfrm>
        </p:spPr>
        <p:txBody>
          <a:bodyPr>
            <a:normAutofit/>
          </a:bodyPr>
          <a:lstStyle/>
          <a:p>
            <a:r>
              <a:rPr lang="uk-UA" sz="2000" b="1" dirty="0"/>
              <a:t>Надійність </a:t>
            </a:r>
            <a:r>
              <a:rPr lang="uk-UA" sz="2000" dirty="0"/>
              <a:t>(32%) означає здатність виконати обіцяну послугу точно і ґрунтовно.</a:t>
            </a:r>
          </a:p>
          <a:p>
            <a:r>
              <a:rPr lang="uk-UA" sz="2000" b="1" dirty="0"/>
              <a:t>Чуйність </a:t>
            </a:r>
            <a:r>
              <a:rPr lang="uk-UA" sz="2000" dirty="0"/>
              <a:t>(22%) проявляється в бажанні персоналу допомогти споживачу і </a:t>
            </a:r>
            <a:r>
              <a:rPr lang="uk-UA" sz="2000" dirty="0" err="1"/>
              <a:t>оперативно</a:t>
            </a:r>
            <a:r>
              <a:rPr lang="uk-UA" sz="2000" dirty="0"/>
              <a:t> обслужити</a:t>
            </a:r>
          </a:p>
          <a:p>
            <a:r>
              <a:rPr lang="uk-UA" sz="2000" b="1" dirty="0"/>
              <a:t>Переконливість </a:t>
            </a:r>
            <a:r>
              <a:rPr lang="uk-UA" sz="2000" dirty="0"/>
              <a:t>(19%): компетентність, відповідальність, упевненість і привітність обслуговуючого персоналу.</a:t>
            </a:r>
          </a:p>
          <a:p>
            <a:r>
              <a:rPr lang="uk-UA" sz="2000" b="1" dirty="0"/>
              <a:t>Співчуття </a:t>
            </a:r>
            <a:r>
              <a:rPr lang="uk-UA" sz="2000" dirty="0"/>
              <a:t>(16%) проявляється у виразі турботи, індивідуальному підході до споживача.</a:t>
            </a:r>
          </a:p>
          <a:p>
            <a:r>
              <a:rPr lang="uk-UA" sz="2000" b="1" dirty="0"/>
              <a:t>Матеріальність	</a:t>
            </a:r>
            <a:r>
              <a:rPr lang="uk-UA" sz="2000" dirty="0"/>
              <a:t>(11%):	можливість	побачити	обладнання,	персонал, наявність інформаційних матеріалів тощо.</a:t>
            </a:r>
          </a:p>
          <a:p>
            <a:pPr marL="0" indent="0">
              <a:buNone/>
            </a:pPr>
            <a:endParaRPr lang="uk-UA" sz="2000" dirty="0"/>
          </a:p>
        </p:txBody>
      </p:sp>
    </p:spTree>
    <p:extLst>
      <p:ext uri="{BB962C8B-B14F-4D97-AF65-F5344CB8AC3E}">
        <p14:creationId xmlns:p14="http://schemas.microsoft.com/office/powerpoint/2010/main" val="1667160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784976" cy="6408712"/>
          </a:xfrm>
        </p:spPr>
        <p:txBody>
          <a:bodyPr>
            <a:normAutofit/>
          </a:bodyPr>
          <a:lstStyle/>
          <a:p>
            <a:pPr marL="0" indent="0" algn="r">
              <a:buNone/>
            </a:pPr>
            <a:r>
              <a:rPr lang="uk-UA" sz="2000" b="1" dirty="0" smtClean="0">
                <a:solidFill>
                  <a:srgbClr val="0070C0"/>
                </a:solidFill>
              </a:rPr>
              <a:t>6. Формування </a:t>
            </a:r>
            <a:r>
              <a:rPr lang="uk-UA" sz="2000" b="1" dirty="0">
                <a:solidFill>
                  <a:srgbClr val="0070C0"/>
                </a:solidFill>
              </a:rPr>
              <a:t>лояльних стосунків зі споживачем у сфері </a:t>
            </a:r>
            <a:r>
              <a:rPr lang="uk-UA" sz="2000" b="1" dirty="0" smtClean="0">
                <a:solidFill>
                  <a:srgbClr val="0070C0"/>
                </a:solidFill>
              </a:rPr>
              <a:t>послуг</a:t>
            </a:r>
          </a:p>
          <a:p>
            <a:pPr marL="0" indent="0" algn="just">
              <a:buNone/>
            </a:pPr>
            <a:r>
              <a:rPr lang="uk-UA" sz="2000" dirty="0" smtClean="0"/>
              <a:t>    У </a:t>
            </a:r>
            <a:r>
              <a:rPr lang="uk-UA" sz="2000" dirty="0"/>
              <a:t>широкому розумінні </a:t>
            </a:r>
            <a:r>
              <a:rPr lang="uk-UA" sz="2000" b="1" dirty="0"/>
              <a:t>маркетинг взаємовідносин </a:t>
            </a:r>
            <a:r>
              <a:rPr lang="uk-UA" sz="2000" dirty="0"/>
              <a:t>(</a:t>
            </a:r>
            <a:r>
              <a:rPr lang="uk-UA" sz="2000" dirty="0" err="1"/>
              <a:t>англ</a:t>
            </a:r>
            <a:r>
              <a:rPr lang="uk-UA" sz="2000" dirty="0"/>
              <a:t>. </a:t>
            </a:r>
            <a:r>
              <a:rPr lang="uk-UA" sz="2000" dirty="0" err="1"/>
              <a:t>relationship</a:t>
            </a:r>
            <a:r>
              <a:rPr lang="uk-UA" sz="2000" dirty="0"/>
              <a:t> </a:t>
            </a:r>
            <a:r>
              <a:rPr lang="uk-UA" sz="2000" dirty="0" err="1"/>
              <a:t>marketing</a:t>
            </a:r>
            <a:r>
              <a:rPr lang="uk-UA" sz="2000" dirty="0"/>
              <a:t>, RM) – це практика побудови довгострокових взаємовигідних відносин з ключовими партнерами, взаємодіючими на ринку: споживачами, постачальниками, дистриб'юторами в цілях встановлення тривалих </a:t>
            </a:r>
            <a:r>
              <a:rPr lang="uk-UA" sz="2000" dirty="0" smtClean="0"/>
              <a:t>привілейованих відносин</a:t>
            </a:r>
            <a:endParaRPr lang="uk-UA" sz="2000" b="1" dirty="0" smtClean="0">
              <a:solidFill>
                <a:srgbClr val="0070C0"/>
              </a:solidFill>
            </a:endParaRPr>
          </a:p>
          <a:p>
            <a:pPr marL="0" indent="0">
              <a:buNone/>
            </a:pPr>
            <a:r>
              <a:rPr lang="uk-UA" sz="2000" b="1" dirty="0" smtClean="0"/>
              <a:t>Маркетинг </a:t>
            </a:r>
            <a:r>
              <a:rPr lang="uk-UA" sz="2000" b="1" dirty="0"/>
              <a:t>взаємовідносин поділяється на види:</a:t>
            </a:r>
          </a:p>
          <a:p>
            <a:pPr lvl="0"/>
            <a:r>
              <a:rPr lang="uk-UA" sz="2000" dirty="0"/>
              <a:t>глобальний маркетинг взаємовідносин (RM-</a:t>
            </a:r>
            <a:r>
              <a:rPr lang="uk-UA" sz="2000" dirty="0" err="1"/>
              <a:t>Global</a:t>
            </a:r>
            <a:r>
              <a:rPr lang="uk-UA" sz="2000" dirty="0"/>
              <a:t>, RM-G): передбачає створення довгострокових, надійних та вигідних для всіх сторін взаємовідносин з ключовими ринковими партнерами компанії (споживачами, постачальниками, дистриб'юторами, інвесторами тощо);</a:t>
            </a:r>
          </a:p>
          <a:p>
            <a:pPr lvl="0"/>
            <a:r>
              <a:rPr lang="uk-UA" sz="2000" dirty="0"/>
              <a:t>маркетинг взаємовідносин з робітниками (RM-</a:t>
            </a:r>
            <a:r>
              <a:rPr lang="uk-UA" sz="2000" dirty="0" err="1"/>
              <a:t>Employee</a:t>
            </a:r>
            <a:r>
              <a:rPr lang="uk-UA" sz="2000" dirty="0"/>
              <a:t>, RM-E):перед- </a:t>
            </a:r>
            <a:r>
              <a:rPr lang="uk-UA" sz="2000" dirty="0" err="1"/>
              <a:t>бачає</a:t>
            </a:r>
            <a:r>
              <a:rPr lang="uk-UA" sz="2000" dirty="0"/>
              <a:t> створення довгострокових, надійних, взаємовигідних та цінних відносин з усіма робітниками фірми;</a:t>
            </a:r>
          </a:p>
          <a:p>
            <a:pPr lvl="0" algn="just"/>
            <a:r>
              <a:rPr lang="uk-UA" sz="2000" dirty="0"/>
              <a:t>маркетинг взаємовідносин з клієнтами (RM-</a:t>
            </a:r>
            <a:r>
              <a:rPr lang="uk-UA" sz="2000" dirty="0" err="1"/>
              <a:t>Concumer</a:t>
            </a:r>
            <a:r>
              <a:rPr lang="uk-UA" sz="2000" dirty="0"/>
              <a:t>, RM-C):</a:t>
            </a:r>
            <a:r>
              <a:rPr lang="uk-UA" sz="2000" dirty="0" smtClean="0"/>
              <a:t>передбачає </a:t>
            </a:r>
            <a:r>
              <a:rPr lang="uk-UA" sz="2000" dirty="0"/>
              <a:t>створення довгострокових, надійних, взаємовигідних та цінних відносин з клієнтами компанії.</a:t>
            </a:r>
          </a:p>
          <a:p>
            <a:pPr marL="0" indent="0">
              <a:buNone/>
            </a:pPr>
            <a:r>
              <a:rPr lang="uk-UA" sz="2000" dirty="0"/>
              <a:t>Саме цьому виду RM, як такому, який є актуальним для підприємств сфери послуг, присвятимо більше уваги</a:t>
            </a:r>
            <a:r>
              <a:rPr lang="uk-UA" sz="2000" dirty="0" smtClean="0"/>
              <a:t>.</a:t>
            </a:r>
            <a:endParaRPr lang="uk-UA" sz="2000" dirty="0"/>
          </a:p>
        </p:txBody>
      </p:sp>
    </p:spTree>
    <p:extLst>
      <p:ext uri="{BB962C8B-B14F-4D97-AF65-F5344CB8AC3E}">
        <p14:creationId xmlns:p14="http://schemas.microsoft.com/office/powerpoint/2010/main" val="1469881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640960" cy="6408712"/>
          </a:xfrm>
        </p:spPr>
        <p:txBody>
          <a:bodyPr>
            <a:normAutofit/>
          </a:bodyPr>
          <a:lstStyle/>
          <a:p>
            <a:pPr marL="0" indent="0" algn="just">
              <a:buNone/>
            </a:pPr>
            <a:r>
              <a:rPr lang="uk-UA" sz="2000" b="1" dirty="0" smtClean="0"/>
              <a:t>       Основною </a:t>
            </a:r>
            <a:r>
              <a:rPr lang="uk-UA" sz="2000" b="1" dirty="0"/>
              <a:t>метою RM-С є </a:t>
            </a:r>
            <a:r>
              <a:rPr lang="uk-UA" sz="2000" dirty="0"/>
              <a:t>створення ефективної маркетингової системи взаємодії, тобто переведення комунікацій зі споживачем на рівень особистісних взаємин. Стосовно сфери послуг виділяють також двосторонній маркетинг, головна ідея якого полягає в тому, що якість послуги багато в чому залежить від якості взаємодії покупця з продавцем.</a:t>
            </a:r>
          </a:p>
          <a:p>
            <a:pPr marL="0" indent="0">
              <a:buNone/>
            </a:pPr>
            <a:r>
              <a:rPr lang="uk-UA" sz="2000" b="1" dirty="0"/>
              <a:t>Основні цілі RM-С:</a:t>
            </a:r>
          </a:p>
          <a:p>
            <a:pPr lvl="0" algn="just"/>
            <a:r>
              <a:rPr lang="uk-UA" sz="2000" dirty="0"/>
              <a:t>досягнення максимального задоволення споживачів на основі щирого бажання  догодити  клієнту  з  метою  подальшої  взаємовигідної  співпраці;</a:t>
            </a:r>
          </a:p>
          <a:p>
            <a:pPr lvl="0" algn="just"/>
            <a:r>
              <a:rPr lang="uk-UA" sz="2000" dirty="0"/>
              <a:t>створення справжньої цінності для клієнта, запропонованої йому в ком- </a:t>
            </a:r>
            <a:r>
              <a:rPr lang="uk-UA" sz="2000" dirty="0" err="1"/>
              <a:t>фортних</a:t>
            </a:r>
            <a:r>
              <a:rPr lang="uk-UA" sz="2000" dirty="0"/>
              <a:t> для нього умовах;</a:t>
            </a:r>
          </a:p>
          <a:p>
            <a:pPr lvl="0"/>
            <a:r>
              <a:rPr lang="uk-UA" sz="2000" dirty="0"/>
              <a:t>збереження постійних лояльних клієнтів</a:t>
            </a:r>
            <a:r>
              <a:rPr lang="uk-UA" sz="2000" dirty="0" smtClean="0"/>
              <a:t>.</a:t>
            </a:r>
          </a:p>
          <a:p>
            <a:pPr marL="0" indent="0">
              <a:buNone/>
            </a:pPr>
            <a:r>
              <a:rPr lang="uk-UA" sz="2000" b="1" dirty="0"/>
              <a:t>Алгоритм організації RM-С </a:t>
            </a:r>
            <a:r>
              <a:rPr lang="uk-UA" sz="2000" dirty="0"/>
              <a:t>у найпростішому вигляді складається із чотирьох послідовних кроків:</a:t>
            </a:r>
          </a:p>
          <a:p>
            <a:pPr lvl="0"/>
            <a:r>
              <a:rPr lang="uk-UA" sz="2000" dirty="0"/>
              <a:t>приваблення клієнта до купівлі послуги;</a:t>
            </a:r>
          </a:p>
          <a:p>
            <a:pPr lvl="0"/>
            <a:r>
              <a:rPr lang="uk-UA" sz="2000" dirty="0"/>
              <a:t>задоволення клієнта;</a:t>
            </a:r>
          </a:p>
          <a:p>
            <a:pPr lvl="0"/>
            <a:r>
              <a:rPr lang="uk-UA" sz="2000" dirty="0"/>
              <a:t>утримання клієнта;</a:t>
            </a:r>
          </a:p>
          <a:p>
            <a:pPr lvl="0"/>
            <a:r>
              <a:rPr lang="uk-UA" sz="2000" dirty="0"/>
              <a:t>розширення взаємодії із клієнтом.</a:t>
            </a:r>
          </a:p>
          <a:p>
            <a:pPr marL="0" lvl="0" indent="0">
              <a:buNone/>
            </a:pPr>
            <a:endParaRPr lang="uk-UA" sz="2000" dirty="0"/>
          </a:p>
        </p:txBody>
      </p:sp>
    </p:spTree>
    <p:extLst>
      <p:ext uri="{BB962C8B-B14F-4D97-AF65-F5344CB8AC3E}">
        <p14:creationId xmlns:p14="http://schemas.microsoft.com/office/powerpoint/2010/main" val="3643506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856984" cy="6408712"/>
          </a:xfrm>
        </p:spPr>
        <p:txBody>
          <a:bodyPr>
            <a:normAutofit/>
          </a:bodyPr>
          <a:lstStyle/>
          <a:p>
            <a:pPr marL="0" indent="0">
              <a:buNone/>
            </a:pPr>
            <a:r>
              <a:rPr lang="uk-UA" sz="2000" dirty="0"/>
              <a:t>RM-С надає значні </a:t>
            </a:r>
            <a:r>
              <a:rPr lang="uk-UA" sz="2000" b="1" dirty="0"/>
              <a:t>переваги для виробника послуг, </a:t>
            </a:r>
            <a:r>
              <a:rPr lang="uk-UA" sz="2000" dirty="0"/>
              <a:t>зокрема:</a:t>
            </a:r>
          </a:p>
          <a:p>
            <a:pPr lvl="0"/>
            <a:r>
              <a:rPr lang="uk-UA" sz="2000" dirty="0"/>
              <a:t>розширення	кола	постійних	клієнтів,	збільшення	захищеності	від конкурентів;</a:t>
            </a:r>
          </a:p>
          <a:p>
            <a:pPr lvl="0"/>
            <a:r>
              <a:rPr lang="uk-UA" sz="2000" dirty="0"/>
              <a:t>отримання	зворотної	інформації	для	подальших	маркетингових досліджень безпосередньо від клієнтів;</a:t>
            </a:r>
          </a:p>
          <a:p>
            <a:pPr lvl="0"/>
            <a:r>
              <a:rPr lang="uk-UA" sz="2000" dirty="0"/>
              <a:t>м’якше	ставлення	лояльних	клієнтів	до	незначних	погрішностей виробника послуг (втім зловживати цим недопустимо);</a:t>
            </a:r>
          </a:p>
          <a:p>
            <a:pPr lvl="0"/>
            <a:r>
              <a:rPr lang="uk-UA" sz="2000" dirty="0"/>
              <a:t>розповсюдження клієнтами позитивних відгуків про фірму серед своїх знайомих тощо.</a:t>
            </a:r>
          </a:p>
          <a:p>
            <a:pPr marL="0" indent="0" algn="just">
              <a:buNone/>
            </a:pPr>
            <a:r>
              <a:rPr lang="uk-UA" sz="2000" dirty="0" smtClean="0"/>
              <a:t>     Клієнти</a:t>
            </a:r>
            <a:r>
              <a:rPr lang="uk-UA" sz="2000" dirty="0"/>
              <a:t>, із якими фірмі вдалося побудувати ефективний RM-С, відносяться до рангу </a:t>
            </a:r>
            <a:r>
              <a:rPr lang="uk-UA" sz="2000" b="1" dirty="0"/>
              <a:t>лояльних клієнтів. </a:t>
            </a:r>
            <a:r>
              <a:rPr lang="uk-UA" sz="2000" dirty="0"/>
              <a:t>Чим більша їх кількість, тим краще.</a:t>
            </a:r>
          </a:p>
          <a:p>
            <a:pPr marL="0" indent="0" algn="just">
              <a:buNone/>
            </a:pPr>
            <a:r>
              <a:rPr lang="uk-UA" sz="2000" dirty="0" smtClean="0"/>
              <a:t>      Однак </a:t>
            </a:r>
            <a:r>
              <a:rPr lang="uk-UA" sz="2000" dirty="0"/>
              <a:t>необхідно усвідомлювати, що є категорії споживачів, із якими практично не можливо побудувати лояльні стосунки:</a:t>
            </a:r>
          </a:p>
          <a:p>
            <a:pPr lvl="0"/>
            <a:r>
              <a:rPr lang="uk-UA" sz="2000" dirty="0"/>
              <a:t>явно проблемні клієнти (неврівноважені, агресивно налаштовані): тут зусилля на побудову лояльних стосунків будуть недоцільними;</a:t>
            </a:r>
          </a:p>
          <a:p>
            <a:r>
              <a:rPr lang="uk-UA" sz="2000" dirty="0"/>
              <a:t>люди, що за фінансовими можливостями або стилем життя не можуть (не хочуть) купувати дану послугу або купують її лише одноразово</a:t>
            </a:r>
          </a:p>
        </p:txBody>
      </p:sp>
    </p:spTree>
    <p:extLst>
      <p:ext uri="{BB962C8B-B14F-4D97-AF65-F5344CB8AC3E}">
        <p14:creationId xmlns:p14="http://schemas.microsoft.com/office/powerpoint/2010/main" val="254514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7.jpeg"/>
          <p:cNvPicPr>
            <a:picLocks noGrp="1"/>
          </p:cNvPicPr>
          <p:nvPr>
            <p:ph idx="1"/>
          </p:nvPr>
        </p:nvPicPr>
        <p:blipFill>
          <a:blip r:embed="rId2" cstate="print"/>
          <a:stretch>
            <a:fillRect/>
          </a:stretch>
        </p:blipFill>
        <p:spPr>
          <a:xfrm>
            <a:off x="250825" y="884064"/>
            <a:ext cx="8642350" cy="5018434"/>
          </a:xfrm>
          <a:prstGeom prst="rect">
            <a:avLst/>
          </a:prstGeom>
        </p:spPr>
      </p:pic>
    </p:spTree>
    <p:extLst>
      <p:ext uri="{BB962C8B-B14F-4D97-AF65-F5344CB8AC3E}">
        <p14:creationId xmlns:p14="http://schemas.microsoft.com/office/powerpoint/2010/main" val="2357121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480720"/>
          </a:xfrm>
        </p:spPr>
        <p:txBody>
          <a:bodyPr>
            <a:normAutofit lnSpcReduction="10000"/>
          </a:bodyPr>
          <a:lstStyle/>
          <a:p>
            <a:pPr marL="0" lvl="1" indent="0" algn="r">
              <a:buNone/>
            </a:pPr>
            <a:r>
              <a:rPr lang="uk-UA" sz="2000" b="1" dirty="0" smtClean="0">
                <a:solidFill>
                  <a:srgbClr val="0070C0"/>
                </a:solidFill>
              </a:rPr>
              <a:t>7. Концептуальний </a:t>
            </a:r>
            <a:r>
              <a:rPr lang="uk-UA" sz="2000" b="1" dirty="0">
                <a:solidFill>
                  <a:srgbClr val="0070C0"/>
                </a:solidFill>
              </a:rPr>
              <a:t>підхід до формування механізму управління </a:t>
            </a:r>
            <a:r>
              <a:rPr lang="uk-UA" sz="2000" b="1" dirty="0" err="1">
                <a:solidFill>
                  <a:srgbClr val="0070C0"/>
                </a:solidFill>
              </a:rPr>
              <a:t>пове</a:t>
            </a:r>
            <a:r>
              <a:rPr lang="uk-UA" sz="2000" b="1" dirty="0">
                <a:solidFill>
                  <a:srgbClr val="0070C0"/>
                </a:solidFill>
              </a:rPr>
              <a:t>- </a:t>
            </a:r>
            <a:r>
              <a:rPr lang="uk-UA" sz="2000" b="1" dirty="0" err="1">
                <a:solidFill>
                  <a:srgbClr val="0070C0"/>
                </a:solidFill>
              </a:rPr>
              <a:t>дінкою</a:t>
            </a:r>
            <a:r>
              <a:rPr lang="uk-UA" sz="2000" b="1" dirty="0">
                <a:solidFill>
                  <a:srgbClr val="0070C0"/>
                </a:solidFill>
              </a:rPr>
              <a:t> споживача послуг гостинності</a:t>
            </a:r>
            <a:r>
              <a:rPr lang="uk-UA" b="1" dirty="0" smtClean="0"/>
              <a:t>.</a:t>
            </a:r>
          </a:p>
          <a:p>
            <a:pPr marL="0" indent="0" algn="just">
              <a:buNone/>
            </a:pPr>
            <a:r>
              <a:rPr lang="uk-UA" sz="2000" dirty="0" smtClean="0"/>
              <a:t>       В </a:t>
            </a:r>
            <a:r>
              <a:rPr lang="uk-UA" sz="2000" dirty="0"/>
              <a:t>управлінні поведінкою споживача послуг гостинності об’єктом управління виступає підприємство даної індустрії, суб’єктом – споживач, його сприйняття, почуття, світогляд, інстинкти. Управління поведінкою споживача передбачає вплив підприємства певними засобами, методами на споживача, </a:t>
            </a:r>
            <a:r>
              <a:rPr lang="uk-UA" sz="2000" dirty="0" smtClean="0"/>
              <a:t>його вподобання</a:t>
            </a:r>
            <a:r>
              <a:rPr lang="uk-UA" sz="2000" dirty="0"/>
              <a:t>, формування потреб, мотивів, певного емоційного стану відповідно до поставлених стратегічних, тактичних цілей і задач.</a:t>
            </a:r>
          </a:p>
          <a:p>
            <a:pPr marL="0" indent="0" algn="just">
              <a:buNone/>
            </a:pPr>
            <a:r>
              <a:rPr lang="uk-UA" sz="2000" b="1" dirty="0" smtClean="0"/>
              <a:t>     Механізм </a:t>
            </a:r>
            <a:r>
              <a:rPr lang="uk-UA" sz="2000" b="1" dirty="0"/>
              <a:t>управління поведінкою споживача </a:t>
            </a:r>
            <a:r>
              <a:rPr lang="uk-UA" sz="2000" dirty="0"/>
              <a:t>– динамічний елемент системи управління, що забезпечує виконання управлінських функцій по вибору і застосуванню інструментів, методів впливу в певній послідовності залежно від особливостей об’єкта управління та середовища його функціонування.</a:t>
            </a:r>
          </a:p>
          <a:p>
            <a:pPr marL="0" indent="0" algn="just">
              <a:buNone/>
            </a:pPr>
            <a:r>
              <a:rPr lang="uk-UA" sz="2200" dirty="0" smtClean="0"/>
              <a:t>     Пропонується </a:t>
            </a:r>
            <a:r>
              <a:rPr lang="uk-UA" sz="2200" dirty="0"/>
              <a:t>формувати механізм управління відповідно до етапів поведінки споживача послуг гостинності. </a:t>
            </a:r>
            <a:r>
              <a:rPr lang="uk-UA" sz="2200" dirty="0" smtClean="0"/>
              <a:t>Відповідно </a:t>
            </a:r>
            <a:r>
              <a:rPr lang="uk-UA" sz="2200" dirty="0"/>
              <a:t>до </a:t>
            </a:r>
            <a:r>
              <a:rPr lang="uk-UA" sz="2200" dirty="0" smtClean="0"/>
              <a:t>етапів поведінки пропонується </a:t>
            </a:r>
            <a:r>
              <a:rPr lang="uk-UA" sz="2200" dirty="0"/>
              <a:t>виділити 3 ролі споживачів послуг гостинності:</a:t>
            </a:r>
          </a:p>
          <a:p>
            <a:pPr lvl="0" algn="just"/>
            <a:r>
              <a:rPr lang="uk-UA" sz="2200" dirty="0"/>
              <a:t>потенційні клієнти;</a:t>
            </a:r>
          </a:p>
          <a:p>
            <a:pPr lvl="0" algn="just"/>
            <a:r>
              <a:rPr lang="uk-UA" sz="2200" dirty="0"/>
              <a:t>гості;</a:t>
            </a:r>
          </a:p>
          <a:p>
            <a:pPr lvl="0" algn="just"/>
            <a:r>
              <a:rPr lang="uk-UA" sz="2200" dirty="0"/>
              <a:t>клієнти.</a:t>
            </a:r>
          </a:p>
          <a:p>
            <a:pPr marL="0" lvl="1" indent="0" algn="just">
              <a:buNone/>
            </a:pPr>
            <a:endParaRPr lang="uk-UA" sz="2000" b="1" dirty="0"/>
          </a:p>
          <a:p>
            <a:pPr marL="0" indent="0">
              <a:buNone/>
            </a:pPr>
            <a:endParaRPr lang="uk-UA" sz="2000" dirty="0"/>
          </a:p>
        </p:txBody>
      </p:sp>
    </p:spTree>
    <p:extLst>
      <p:ext uri="{BB962C8B-B14F-4D97-AF65-F5344CB8AC3E}">
        <p14:creationId xmlns:p14="http://schemas.microsoft.com/office/powerpoint/2010/main" val="2496513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84976" cy="6408712"/>
          </a:xfrm>
        </p:spPr>
        <p:txBody>
          <a:bodyPr>
            <a:normAutofit/>
          </a:bodyPr>
          <a:lstStyle/>
          <a:p>
            <a:pPr marL="0" indent="0" algn="just">
              <a:buNone/>
            </a:pPr>
            <a:r>
              <a:rPr lang="uk-UA" sz="2000" b="1" dirty="0"/>
              <a:t>Потенційний клієнт </a:t>
            </a:r>
            <a:r>
              <a:rPr lang="uk-UA" sz="2000" dirty="0"/>
              <a:t>– це споживач котрий не користувався послугами конкретного підприємства, або спробував лише один раз та не визначився однозначно із своїм ставленням до наданої послуги</a:t>
            </a:r>
            <a:r>
              <a:rPr lang="uk-UA" sz="2000" dirty="0" smtClean="0"/>
              <a:t>.</a:t>
            </a:r>
          </a:p>
          <a:p>
            <a:pPr marL="0" indent="0" algn="just">
              <a:buNone/>
            </a:pPr>
            <a:r>
              <a:rPr lang="uk-UA" sz="2000" b="1" dirty="0"/>
              <a:t>Гість</a:t>
            </a:r>
            <a:r>
              <a:rPr lang="uk-UA" sz="2000" dirty="0"/>
              <a:t> – це споживач, який безпосередньо в даний момент проживає у готелі, або іншому закладі розміщення, перебуває у закладі харчування. </a:t>
            </a:r>
            <a:endParaRPr lang="uk-UA" sz="2000" dirty="0" smtClean="0"/>
          </a:p>
          <a:p>
            <a:pPr marL="0" indent="0" algn="just">
              <a:buNone/>
            </a:pPr>
            <a:r>
              <a:rPr lang="uk-UA" sz="2000" b="1" dirty="0" smtClean="0"/>
              <a:t>Клієнт </a:t>
            </a:r>
            <a:r>
              <a:rPr lang="uk-UA" sz="2000" dirty="0"/>
              <a:t>– це споживач, котрий більше одного разу користувався послугами одного конкретного підприємства індустрії гостинності.</a:t>
            </a:r>
          </a:p>
          <a:p>
            <a:pPr marL="0" indent="0" algn="just">
              <a:buNone/>
            </a:pPr>
            <a:endParaRPr lang="uk-UA" sz="2000" dirty="0"/>
          </a:p>
          <a:p>
            <a:pPr marL="0" indent="0" algn="just">
              <a:buNone/>
            </a:pPr>
            <a:r>
              <a:rPr lang="uk-UA" sz="2000" b="1" dirty="0"/>
              <a:t>Механізм управління поведінкою </a:t>
            </a:r>
            <a:r>
              <a:rPr lang="uk-UA" sz="2000" b="1" dirty="0">
                <a:solidFill>
                  <a:srgbClr val="0070C0"/>
                </a:solidFill>
              </a:rPr>
              <a:t>потенційного клієнта </a:t>
            </a:r>
            <a:r>
              <a:rPr lang="uk-UA" sz="2000" dirty="0"/>
              <a:t>вирішує наступні завдання: </a:t>
            </a:r>
            <a:endParaRPr lang="uk-UA" sz="2000" dirty="0" smtClean="0"/>
          </a:p>
          <a:p>
            <a:pPr marL="0" indent="0" algn="just">
              <a:buNone/>
            </a:pPr>
            <a:r>
              <a:rPr lang="uk-UA" sz="2000" dirty="0" smtClean="0"/>
              <a:t>- залучення </a:t>
            </a:r>
            <a:r>
              <a:rPr lang="uk-UA" sz="2000" dirty="0"/>
              <a:t>нових споживачів</a:t>
            </a:r>
            <a:r>
              <a:rPr lang="uk-UA" sz="2000" dirty="0" smtClean="0"/>
              <a:t>;</a:t>
            </a:r>
          </a:p>
          <a:p>
            <a:pPr marL="0" indent="0" algn="just">
              <a:buNone/>
            </a:pPr>
            <a:r>
              <a:rPr lang="uk-UA" sz="2000" dirty="0" smtClean="0"/>
              <a:t>- </a:t>
            </a:r>
            <a:r>
              <a:rPr lang="uk-UA" sz="2000" dirty="0"/>
              <a:t>розширення клієнтської бази; </a:t>
            </a:r>
            <a:endParaRPr lang="uk-UA" sz="2000" dirty="0" smtClean="0"/>
          </a:p>
          <a:p>
            <a:pPr marL="0" indent="0" algn="just">
              <a:buNone/>
            </a:pPr>
            <a:r>
              <a:rPr lang="uk-UA" sz="2000" dirty="0" smtClean="0"/>
              <a:t>- розробка </a:t>
            </a:r>
            <a:r>
              <a:rPr lang="uk-UA" sz="2000" dirty="0"/>
              <a:t>та проведення акцій, </a:t>
            </a:r>
            <a:endParaRPr lang="uk-UA" sz="2000" dirty="0" smtClean="0"/>
          </a:p>
          <a:p>
            <a:pPr marL="0" indent="0" algn="just">
              <a:buNone/>
            </a:pPr>
            <a:r>
              <a:rPr lang="uk-UA" sz="2000" dirty="0" smtClean="0"/>
              <a:t>- формування </a:t>
            </a:r>
            <a:r>
              <a:rPr lang="uk-UA" sz="2000" dirty="0"/>
              <a:t>бонусів; </a:t>
            </a:r>
            <a:endParaRPr lang="uk-UA" sz="2000" dirty="0" smtClean="0"/>
          </a:p>
          <a:p>
            <a:pPr marL="0" indent="0" algn="just">
              <a:buNone/>
            </a:pPr>
            <a:r>
              <a:rPr lang="uk-UA" sz="2000" dirty="0" smtClean="0"/>
              <a:t>- активне </a:t>
            </a:r>
            <a:r>
              <a:rPr lang="uk-UA" sz="2000" dirty="0"/>
              <a:t>просування продукту через мережу Інтернет</a:t>
            </a:r>
            <a:r>
              <a:rPr lang="uk-UA" sz="2000" dirty="0" smtClean="0"/>
              <a:t>;</a:t>
            </a:r>
          </a:p>
          <a:p>
            <a:pPr marL="0" indent="0" algn="just">
              <a:buNone/>
            </a:pPr>
            <a:r>
              <a:rPr lang="uk-UA" sz="2000" dirty="0" smtClean="0"/>
              <a:t>-  </a:t>
            </a:r>
            <a:r>
              <a:rPr lang="uk-UA" sz="2000" dirty="0"/>
              <a:t>на основі тенденцій розвитку ринку послуг гостинності формування напрямів; </a:t>
            </a:r>
            <a:endParaRPr lang="uk-UA" sz="2000" dirty="0" smtClean="0"/>
          </a:p>
          <a:p>
            <a:pPr marL="0" indent="0" algn="just">
              <a:buNone/>
            </a:pPr>
            <a:r>
              <a:rPr lang="uk-UA" sz="2000" dirty="0" smtClean="0"/>
              <a:t>- формування </a:t>
            </a:r>
            <a:r>
              <a:rPr lang="uk-UA" sz="2000" dirty="0"/>
              <a:t>мрії споживача</a:t>
            </a:r>
            <a:r>
              <a:rPr lang="uk-UA" sz="2000" dirty="0" smtClean="0"/>
              <a:t>;</a:t>
            </a:r>
          </a:p>
          <a:p>
            <a:pPr marL="0" indent="0" algn="just">
              <a:buNone/>
            </a:pPr>
            <a:endParaRPr lang="uk-UA" sz="2000" dirty="0"/>
          </a:p>
        </p:txBody>
      </p:sp>
    </p:spTree>
    <p:extLst>
      <p:ext uri="{BB962C8B-B14F-4D97-AF65-F5344CB8AC3E}">
        <p14:creationId xmlns:p14="http://schemas.microsoft.com/office/powerpoint/2010/main" val="462712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856984" cy="6552728"/>
          </a:xfrm>
        </p:spPr>
        <p:txBody>
          <a:bodyPr>
            <a:normAutofit/>
          </a:bodyPr>
          <a:lstStyle/>
          <a:p>
            <a:pPr marL="0" indent="0" algn="just">
              <a:buNone/>
            </a:pPr>
            <a:r>
              <a:rPr lang="uk-UA" sz="2000" dirty="0"/>
              <a:t>-  формування бажання придбати, відвідати;</a:t>
            </a:r>
          </a:p>
          <a:p>
            <a:pPr marL="0" indent="0" algn="just">
              <a:buNone/>
            </a:pPr>
            <a:r>
              <a:rPr lang="uk-UA" sz="2000" dirty="0"/>
              <a:t>-  надання альтернативних варіантів; організація оперативного, зручного бронювання; </a:t>
            </a:r>
          </a:p>
          <a:p>
            <a:pPr marL="0" indent="0" algn="just">
              <a:buNone/>
            </a:pPr>
            <a:r>
              <a:rPr lang="uk-UA" sz="2000" dirty="0"/>
              <a:t>- виділення сегментів споживачів; </a:t>
            </a:r>
          </a:p>
          <a:p>
            <a:pPr marL="0" indent="0" algn="just">
              <a:buNone/>
            </a:pPr>
            <a:r>
              <a:rPr lang="uk-UA" sz="2000" dirty="0"/>
              <a:t>- розроблення для сегментів впливів; </a:t>
            </a:r>
          </a:p>
          <a:p>
            <a:pPr marL="0" indent="0" algn="just">
              <a:buNone/>
            </a:pPr>
            <a:r>
              <a:rPr lang="uk-UA" sz="2000" dirty="0"/>
              <a:t>- залучення до просування </a:t>
            </a:r>
            <a:r>
              <a:rPr lang="uk-UA" sz="2000" dirty="0" err="1"/>
              <a:t>дестинації</a:t>
            </a:r>
            <a:r>
              <a:rPr lang="uk-UA" sz="2000" dirty="0"/>
              <a:t>; </a:t>
            </a:r>
          </a:p>
          <a:p>
            <a:pPr marL="0" indent="0" algn="just">
              <a:buNone/>
            </a:pPr>
            <a:r>
              <a:rPr lang="uk-UA" sz="2000" dirty="0"/>
              <a:t>- співпраця з туристичними підприємствами; </a:t>
            </a:r>
          </a:p>
          <a:p>
            <a:pPr marL="0" indent="0" algn="just">
              <a:buNone/>
            </a:pPr>
            <a:r>
              <a:rPr lang="uk-UA" sz="2000" dirty="0"/>
              <a:t>- співпраця з іншими організаціями туристичної індустрії;</a:t>
            </a:r>
          </a:p>
          <a:p>
            <a:pPr marL="0" indent="0" algn="just">
              <a:buNone/>
            </a:pPr>
            <a:r>
              <a:rPr lang="uk-UA" sz="2000" dirty="0"/>
              <a:t>-  організація навчання, тренінгів на базі власного підприємства;</a:t>
            </a:r>
          </a:p>
          <a:p>
            <a:pPr marL="0" indent="0" algn="just">
              <a:buNone/>
            </a:pPr>
            <a:r>
              <a:rPr lang="uk-UA" sz="2000" dirty="0"/>
              <a:t> - формування стандартів поведінки; </a:t>
            </a:r>
          </a:p>
          <a:p>
            <a:pPr marL="0" indent="0" algn="just">
              <a:buNone/>
            </a:pPr>
            <a:r>
              <a:rPr lang="uk-UA" sz="2000" dirty="0"/>
              <a:t>- посилення бренду.</a:t>
            </a:r>
          </a:p>
          <a:p>
            <a:pPr marL="0" indent="0">
              <a:buNone/>
            </a:pPr>
            <a:endParaRPr lang="uk-UA" sz="2000" dirty="0"/>
          </a:p>
        </p:txBody>
      </p:sp>
    </p:spTree>
    <p:extLst>
      <p:ext uri="{BB962C8B-B14F-4D97-AF65-F5344CB8AC3E}">
        <p14:creationId xmlns:p14="http://schemas.microsoft.com/office/powerpoint/2010/main" val="4137181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928992" cy="6408712"/>
          </a:xfrm>
        </p:spPr>
        <p:txBody>
          <a:bodyPr>
            <a:normAutofit lnSpcReduction="10000"/>
          </a:bodyPr>
          <a:lstStyle/>
          <a:p>
            <a:pPr marL="0" indent="0" algn="just">
              <a:buNone/>
            </a:pPr>
            <a:r>
              <a:rPr lang="uk-UA" sz="2000" b="1" dirty="0" smtClean="0"/>
              <a:t>    Механізм </a:t>
            </a:r>
            <a:r>
              <a:rPr lang="uk-UA" sz="2000" b="1" dirty="0"/>
              <a:t>управління </a:t>
            </a:r>
            <a:r>
              <a:rPr lang="uk-UA" sz="2000" b="1" dirty="0">
                <a:solidFill>
                  <a:srgbClr val="0070C0"/>
                </a:solidFill>
              </a:rPr>
              <a:t>поведінкою гостя </a:t>
            </a:r>
            <a:r>
              <a:rPr lang="uk-UA" sz="2000" dirty="0"/>
              <a:t>вирішує наступні завдання</a:t>
            </a:r>
            <a:r>
              <a:rPr lang="uk-UA" sz="2000" dirty="0" smtClean="0"/>
              <a:t>:</a:t>
            </a:r>
          </a:p>
          <a:p>
            <a:pPr marL="0" indent="0" algn="just">
              <a:buNone/>
            </a:pPr>
            <a:r>
              <a:rPr lang="uk-UA" sz="2000" dirty="0" smtClean="0"/>
              <a:t> - організація </a:t>
            </a:r>
            <a:r>
              <a:rPr lang="uk-UA" sz="2000" dirty="0"/>
              <a:t>роботи з гостем на основі використання інформаційних систем і технологій; </a:t>
            </a:r>
            <a:endParaRPr lang="uk-UA" sz="2000" dirty="0" smtClean="0"/>
          </a:p>
          <a:p>
            <a:pPr marL="0" indent="0" algn="just">
              <a:buNone/>
            </a:pPr>
            <a:r>
              <a:rPr lang="uk-UA" sz="2000" dirty="0" smtClean="0"/>
              <a:t>- формування </a:t>
            </a:r>
            <a:r>
              <a:rPr lang="uk-UA" sz="2000" dirty="0"/>
              <a:t>якісного сервісу відповідно до міжнародних та вітчизняних норм і стандартів; </a:t>
            </a:r>
            <a:endParaRPr lang="uk-UA" sz="2000" dirty="0" smtClean="0"/>
          </a:p>
          <a:p>
            <a:pPr marL="0" indent="0" algn="just">
              <a:buNone/>
            </a:pPr>
            <a:r>
              <a:rPr lang="uk-UA" sz="2000" dirty="0" smtClean="0"/>
              <a:t>- організація </a:t>
            </a:r>
            <a:r>
              <a:rPr lang="uk-UA" sz="2000" dirty="0"/>
              <a:t>поселення гостя; </a:t>
            </a:r>
            <a:endParaRPr lang="uk-UA" sz="2000" dirty="0" smtClean="0"/>
          </a:p>
          <a:p>
            <a:pPr marL="0" indent="0" algn="just">
              <a:buNone/>
            </a:pPr>
            <a:r>
              <a:rPr lang="uk-UA" sz="2000" dirty="0" smtClean="0"/>
              <a:t>- організація </a:t>
            </a:r>
            <a:r>
              <a:rPr lang="uk-UA" sz="2000" dirty="0"/>
              <a:t>перебування гостя; </a:t>
            </a:r>
            <a:endParaRPr lang="uk-UA" sz="2000" dirty="0" smtClean="0"/>
          </a:p>
          <a:p>
            <a:pPr marL="0" indent="0" algn="just">
              <a:buNone/>
            </a:pPr>
            <a:r>
              <a:rPr lang="uk-UA" sz="2000" dirty="0" smtClean="0"/>
              <a:t>- організація </a:t>
            </a:r>
            <a:r>
              <a:rPr lang="uk-UA" sz="2000" dirty="0"/>
              <a:t>додаткових послуг; </a:t>
            </a:r>
            <a:endParaRPr lang="uk-UA" sz="2000" dirty="0" smtClean="0"/>
          </a:p>
          <a:p>
            <a:pPr marL="0" indent="0" algn="just">
              <a:buNone/>
            </a:pPr>
            <a:r>
              <a:rPr lang="uk-UA" sz="2000" dirty="0" smtClean="0"/>
              <a:t>- формування </a:t>
            </a:r>
            <a:r>
              <a:rPr lang="uk-UA" sz="2000" dirty="0"/>
              <a:t>сервісу за принципом «результат перевищив очікування гостя»;</a:t>
            </a:r>
          </a:p>
          <a:p>
            <a:pPr marL="0" indent="0">
              <a:buNone/>
            </a:pPr>
            <a:r>
              <a:rPr lang="uk-UA" sz="2000" b="1" dirty="0" smtClean="0"/>
              <a:t>   Механізм </a:t>
            </a:r>
            <a:r>
              <a:rPr lang="uk-UA" sz="2000" b="1" dirty="0"/>
              <a:t>управління </a:t>
            </a:r>
            <a:r>
              <a:rPr lang="uk-UA" sz="2000" b="1" dirty="0">
                <a:solidFill>
                  <a:srgbClr val="0070C0"/>
                </a:solidFill>
              </a:rPr>
              <a:t>поведінкою клієнта </a:t>
            </a:r>
            <a:r>
              <a:rPr lang="uk-UA" sz="2000" dirty="0"/>
              <a:t>вирішує наступні завдання: </a:t>
            </a:r>
            <a:endParaRPr lang="uk-UA" sz="2000" dirty="0" smtClean="0"/>
          </a:p>
          <a:p>
            <a:pPr marL="0" indent="0">
              <a:buNone/>
            </a:pPr>
            <a:r>
              <a:rPr lang="uk-UA" sz="2000" dirty="0" smtClean="0"/>
              <a:t>- формування </a:t>
            </a:r>
            <a:r>
              <a:rPr lang="uk-UA" sz="2000" dirty="0"/>
              <a:t>програми лояльності; </a:t>
            </a:r>
            <a:endParaRPr lang="uk-UA" sz="2000" dirty="0" smtClean="0"/>
          </a:p>
          <a:p>
            <a:pPr marL="0" indent="0">
              <a:buNone/>
            </a:pPr>
            <a:r>
              <a:rPr lang="uk-UA" sz="2000" dirty="0" smtClean="0"/>
              <a:t>- залучення </a:t>
            </a:r>
            <a:r>
              <a:rPr lang="uk-UA" sz="2000" dirty="0"/>
              <a:t>до обміну інформацією клієнтів; </a:t>
            </a:r>
            <a:endParaRPr lang="uk-UA" sz="2000" dirty="0" smtClean="0"/>
          </a:p>
          <a:p>
            <a:pPr marL="0" indent="0">
              <a:buNone/>
            </a:pPr>
            <a:r>
              <a:rPr lang="uk-UA" sz="2000" dirty="0" smtClean="0"/>
              <a:t>- розсилка </a:t>
            </a:r>
            <a:r>
              <a:rPr lang="uk-UA" sz="2000" dirty="0"/>
              <a:t>повідомлень клієнтам; </a:t>
            </a:r>
            <a:endParaRPr lang="uk-UA" sz="2000" dirty="0" smtClean="0"/>
          </a:p>
          <a:p>
            <a:pPr marL="0" indent="0">
              <a:buNone/>
            </a:pPr>
            <a:r>
              <a:rPr lang="uk-UA" sz="2000" dirty="0" smtClean="0"/>
              <a:t>- розробка </a:t>
            </a:r>
            <a:r>
              <a:rPr lang="uk-UA" sz="2000" dirty="0"/>
              <a:t>заходів по задоволенню специфічних потреб клієнтів; </a:t>
            </a:r>
            <a:endParaRPr lang="uk-UA" sz="2000" dirty="0" smtClean="0"/>
          </a:p>
          <a:p>
            <a:pPr marL="0" indent="0">
              <a:buNone/>
            </a:pPr>
            <a:r>
              <a:rPr lang="uk-UA" sz="2000" dirty="0" smtClean="0"/>
              <a:t>- надання </a:t>
            </a:r>
            <a:r>
              <a:rPr lang="uk-UA" sz="2000" dirty="0"/>
              <a:t>знижок; </a:t>
            </a:r>
            <a:endParaRPr lang="uk-UA" sz="2000" dirty="0" smtClean="0"/>
          </a:p>
          <a:p>
            <a:pPr marL="0" indent="0">
              <a:buNone/>
            </a:pPr>
            <a:r>
              <a:rPr lang="uk-UA" sz="2000" dirty="0" smtClean="0"/>
              <a:t>- проведення </a:t>
            </a:r>
            <a:r>
              <a:rPr lang="uk-UA" sz="2000" dirty="0"/>
              <a:t>конкурсів, акцій</a:t>
            </a:r>
            <a:r>
              <a:rPr lang="uk-UA" sz="2000" dirty="0" smtClean="0"/>
              <a:t>;</a:t>
            </a:r>
          </a:p>
          <a:p>
            <a:pPr marL="0" indent="0">
              <a:buNone/>
            </a:pPr>
            <a:r>
              <a:rPr lang="uk-UA" sz="2000" dirty="0" smtClean="0"/>
              <a:t>-  </a:t>
            </a:r>
            <a:r>
              <a:rPr lang="uk-UA" sz="2000" dirty="0"/>
              <a:t>впровадження інновацій; </a:t>
            </a:r>
            <a:endParaRPr lang="uk-UA" sz="2000" dirty="0" smtClean="0"/>
          </a:p>
          <a:p>
            <a:pPr marL="0" indent="0">
              <a:buNone/>
            </a:pPr>
            <a:r>
              <a:rPr lang="uk-UA" sz="2000" dirty="0" smtClean="0"/>
              <a:t>- підтримка </a:t>
            </a:r>
            <a:r>
              <a:rPr lang="uk-UA" sz="2000" dirty="0"/>
              <a:t>зв’язку з клієнтом; </a:t>
            </a:r>
            <a:endParaRPr lang="uk-UA" sz="2000" dirty="0" smtClean="0"/>
          </a:p>
          <a:p>
            <a:pPr marL="0" indent="0">
              <a:buNone/>
            </a:pPr>
            <a:r>
              <a:rPr lang="uk-UA" sz="2000" dirty="0" smtClean="0"/>
              <a:t>- формування </a:t>
            </a:r>
            <a:r>
              <a:rPr lang="uk-UA" sz="2000" dirty="0"/>
              <a:t>стандартів поведінки;</a:t>
            </a:r>
          </a:p>
          <a:p>
            <a:pPr marL="0" indent="0">
              <a:buNone/>
            </a:pPr>
            <a:endParaRPr lang="uk-UA" sz="2000" dirty="0"/>
          </a:p>
        </p:txBody>
      </p:sp>
    </p:spTree>
    <p:extLst>
      <p:ext uri="{BB962C8B-B14F-4D97-AF65-F5344CB8AC3E}">
        <p14:creationId xmlns:p14="http://schemas.microsoft.com/office/powerpoint/2010/main" val="1635121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856984" cy="6480720"/>
          </a:xfrm>
        </p:spPr>
        <p:txBody>
          <a:bodyPr>
            <a:normAutofit/>
          </a:bodyPr>
          <a:lstStyle/>
          <a:p>
            <a:pPr marL="0" indent="0">
              <a:buNone/>
            </a:pPr>
            <a:r>
              <a:rPr lang="uk-UA" sz="2000" dirty="0" smtClean="0"/>
              <a:t>- підтримка </a:t>
            </a:r>
            <a:r>
              <a:rPr lang="uk-UA" sz="2000" dirty="0"/>
              <a:t>бренду; </a:t>
            </a:r>
            <a:endParaRPr lang="uk-UA" sz="2000" dirty="0" smtClean="0"/>
          </a:p>
          <a:p>
            <a:pPr marL="0" indent="0">
              <a:buNone/>
            </a:pPr>
            <a:r>
              <a:rPr lang="uk-UA" sz="2000" dirty="0" smtClean="0"/>
              <a:t>- відслідковування </a:t>
            </a:r>
            <a:r>
              <a:rPr lang="uk-UA" sz="2000" dirty="0"/>
              <a:t>тенденцій ринку; </a:t>
            </a:r>
            <a:endParaRPr lang="uk-UA" sz="2000" dirty="0" smtClean="0"/>
          </a:p>
          <a:p>
            <a:pPr marL="0" indent="0">
              <a:buNone/>
            </a:pPr>
            <a:r>
              <a:rPr lang="uk-UA" sz="2000" dirty="0" smtClean="0"/>
              <a:t>- формування </a:t>
            </a:r>
            <a:r>
              <a:rPr lang="uk-UA" sz="2000" dirty="0"/>
              <a:t>позитивного емоційного ставлення до підприємства; </a:t>
            </a:r>
            <a:endParaRPr lang="uk-UA" sz="2000" dirty="0" smtClean="0"/>
          </a:p>
          <a:p>
            <a:pPr marL="0" indent="0">
              <a:buNone/>
            </a:pPr>
            <a:r>
              <a:rPr lang="uk-UA" sz="2000" dirty="0" smtClean="0"/>
              <a:t>- залучення </a:t>
            </a:r>
            <a:r>
              <a:rPr lang="uk-UA" sz="2000" dirty="0"/>
              <a:t>клієнта до “родини” бренду мережі.</a:t>
            </a:r>
          </a:p>
          <a:p>
            <a:pPr marL="0" indent="0" algn="just">
              <a:buNone/>
            </a:pPr>
            <a:r>
              <a:rPr lang="uk-UA" sz="2000" dirty="0">
                <a:solidFill>
                  <a:srgbClr val="C00000"/>
                </a:solidFill>
              </a:rPr>
              <a:t>При формування ефективного механізму управління поведінкою споживачів послуг гостинності слід враховувати наступні проблеми:</a:t>
            </a:r>
          </a:p>
          <a:p>
            <a:pPr lvl="0" algn="just"/>
            <a:r>
              <a:rPr lang="uk-UA" sz="2000" b="1" dirty="0"/>
              <a:t>нематеріальність послуг: </a:t>
            </a:r>
            <a:r>
              <a:rPr lang="uk-UA" sz="2000" dirty="0"/>
              <a:t>їх не можна побачити, скуштувати або понюхати перед покупкою. Туристичні компанії спробували вирішити цю проблему, показуючи споживачу відео з місця відпочинку, щоб зробити побачене більш «реальним». Використання передових технологій таких, як віртуальна реальність, може частково вирішити цю проблему, хоча споживач все ще значно ризикує, коли обирає послуги гостинності через їх нематеріальну природу.</a:t>
            </a:r>
          </a:p>
          <a:p>
            <a:pPr lvl="0" algn="just"/>
            <a:r>
              <a:rPr lang="uk-UA" sz="2000" b="1" dirty="0"/>
              <a:t>нероздільність: </a:t>
            </a:r>
            <a:r>
              <a:rPr lang="uk-UA" sz="2000" dirty="0"/>
              <a:t>для послуг характерним є сумісність з виробництвом, представленням та їх споживанням. Послуга зводить постачальника та клієнта віч-на-віч. Це впливає на купівельну поведінку споживача і означає, що споживач може змінити свою модель поведінки, згідно зі своїм досвідом.</a:t>
            </a:r>
          </a:p>
          <a:p>
            <a:pPr marL="0" indent="0">
              <a:buNone/>
            </a:pPr>
            <a:endParaRPr lang="uk-UA" sz="2000" dirty="0"/>
          </a:p>
        </p:txBody>
      </p:sp>
    </p:spTree>
    <p:extLst>
      <p:ext uri="{BB962C8B-B14F-4D97-AF65-F5344CB8AC3E}">
        <p14:creationId xmlns:p14="http://schemas.microsoft.com/office/powerpoint/2010/main" val="2209469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552728"/>
          </a:xfrm>
        </p:spPr>
        <p:txBody>
          <a:bodyPr>
            <a:normAutofit/>
          </a:bodyPr>
          <a:lstStyle/>
          <a:p>
            <a:pPr lvl="0" algn="just"/>
            <a:r>
              <a:rPr lang="uk-UA" sz="2000" b="1" dirty="0"/>
              <a:t>різнорідність послуг: </a:t>
            </a:r>
            <a:r>
              <a:rPr lang="uk-UA" sz="2000" dirty="0"/>
              <a:t>для постачальника надзвичайно важко надавати однаковий рівень послуг кожного разу. Настрій, в якому знаходиться споживач, також впливає на оцінку послуги. Двічі однаковою вона бути не може. Це означає, що для споживачів дуже важко оцінювати потенційну якість досвіду, який вони набудуть, коли придбають продукт гостинності. Це також означає, що для них небезпечно, обдумуючи повторну покупку, покладатися на минулий досвід, так як успішний в минулому досвід, може виявитися протилежним наступного разу. Можуть змінитися сприйняття та очікування споживача так само, як і він сам. Подібно до цього, з часом може змінитись і сама послуга.</a:t>
            </a:r>
          </a:p>
          <a:p>
            <a:pPr lvl="0" algn="just"/>
            <a:r>
              <a:rPr lang="uk-UA" sz="2000" b="1" dirty="0"/>
              <a:t>відсутність власності: </a:t>
            </a:r>
            <a:r>
              <a:rPr lang="uk-UA" sz="2000" dirty="0"/>
              <a:t>споживач має доступ тільки до діяльності або об’єкту, коли він купляє послугу. Після угоди споживач ніколи нічим не володіє. Скориставшись послугою, споживач отримує задоволення, а не власність матеріальних благ. Це означає, що покупка послуги матиме значне емоційне значення для споживача.</a:t>
            </a:r>
          </a:p>
          <a:p>
            <a:pPr marL="0" indent="0">
              <a:buNone/>
            </a:pPr>
            <a:endParaRPr lang="uk-UA" sz="2000" dirty="0"/>
          </a:p>
        </p:txBody>
      </p:sp>
    </p:spTree>
    <p:extLst>
      <p:ext uri="{BB962C8B-B14F-4D97-AF65-F5344CB8AC3E}">
        <p14:creationId xmlns:p14="http://schemas.microsoft.com/office/powerpoint/2010/main" val="335650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856984" cy="6408712"/>
          </a:xfrm>
        </p:spPr>
        <p:txBody>
          <a:bodyPr>
            <a:noAutofit/>
          </a:bodyPr>
          <a:lstStyle/>
          <a:p>
            <a:pPr marL="0" indent="0" algn="just">
              <a:buNone/>
            </a:pPr>
            <a:r>
              <a:rPr lang="uk-UA" sz="2400" dirty="0"/>
              <a:t>З рисунку видно, що після придбання послуги </a:t>
            </a:r>
            <a:r>
              <a:rPr lang="uk-UA" sz="2400" b="1" dirty="0">
                <a:solidFill>
                  <a:srgbClr val="0070C0"/>
                </a:solidFill>
              </a:rPr>
              <a:t>споживач порівнює очікування та фактичні враження щодо якості послуг</a:t>
            </a:r>
            <a:r>
              <a:rPr lang="uk-UA" sz="2400" b="1" dirty="0"/>
              <a:t>. </a:t>
            </a:r>
            <a:r>
              <a:rPr lang="uk-UA" sz="2400" dirty="0"/>
              <a:t>Тут можливі три </a:t>
            </a:r>
            <a:r>
              <a:rPr lang="uk-UA" sz="2400" dirty="0" smtClean="0"/>
              <a:t>випадки</a:t>
            </a:r>
            <a:r>
              <a:rPr lang="uk-UA" sz="2400" dirty="0"/>
              <a:t>:</a:t>
            </a:r>
          </a:p>
          <a:p>
            <a:pPr lvl="0"/>
            <a:r>
              <a:rPr lang="uk-UA" sz="2400" i="1" dirty="0" smtClean="0">
                <a:solidFill>
                  <a:srgbClr val="0070C0"/>
                </a:solidFill>
              </a:rPr>
              <a:t>очікуваний рівень виявився вищим </a:t>
            </a:r>
            <a:r>
              <a:rPr lang="uk-UA" sz="2400" i="1" dirty="0">
                <a:solidFill>
                  <a:srgbClr val="0070C0"/>
                </a:solidFill>
              </a:rPr>
              <a:t>за </a:t>
            </a:r>
            <a:r>
              <a:rPr lang="uk-UA" sz="2400" i="1" dirty="0" smtClean="0">
                <a:solidFill>
                  <a:srgbClr val="0070C0"/>
                </a:solidFill>
              </a:rPr>
              <a:t>фактичний</a:t>
            </a:r>
            <a:r>
              <a:rPr lang="uk-UA" sz="2400" dirty="0">
                <a:solidFill>
                  <a:srgbClr val="0070C0"/>
                </a:solidFill>
              </a:rPr>
              <a:t>: </a:t>
            </a:r>
            <a:r>
              <a:rPr lang="uk-UA" sz="2400" dirty="0"/>
              <a:t>в цьому випадку споживач залишиться незадоволеним;</a:t>
            </a:r>
          </a:p>
          <a:p>
            <a:pPr lvl="0"/>
            <a:r>
              <a:rPr lang="uk-UA" sz="2400" i="1" dirty="0">
                <a:solidFill>
                  <a:srgbClr val="0070C0"/>
                </a:solidFill>
              </a:rPr>
              <a:t>очікуваний рівень співпадає із фактичним</a:t>
            </a:r>
            <a:r>
              <a:rPr lang="uk-UA" sz="2400" dirty="0">
                <a:solidFill>
                  <a:srgbClr val="0070C0"/>
                </a:solidFill>
              </a:rPr>
              <a:t>: </a:t>
            </a:r>
            <a:r>
              <a:rPr lang="uk-UA" sz="2400" dirty="0"/>
              <a:t>ставлення споживача є задовільним;</a:t>
            </a:r>
          </a:p>
          <a:p>
            <a:pPr lvl="0"/>
            <a:r>
              <a:rPr lang="uk-UA" sz="2400" i="1" dirty="0">
                <a:solidFill>
                  <a:srgbClr val="0070C0"/>
                </a:solidFill>
              </a:rPr>
              <a:t>очікуваний рівень нижчий фактичного </a:t>
            </a:r>
            <a:r>
              <a:rPr lang="uk-UA" sz="2400" dirty="0"/>
              <a:t>– споживач щасливий. </a:t>
            </a:r>
            <a:endParaRPr lang="uk-UA" sz="2400" dirty="0" smtClean="0"/>
          </a:p>
          <a:p>
            <a:pPr marL="0" lvl="0" indent="0">
              <a:buNone/>
            </a:pPr>
            <a:endParaRPr lang="uk-UA" sz="2400" dirty="0"/>
          </a:p>
          <a:p>
            <a:pPr marL="0" lvl="0" indent="0">
              <a:buNone/>
            </a:pPr>
            <a:r>
              <a:rPr lang="uk-UA" sz="2400" dirty="0" smtClean="0"/>
              <a:t>Таким </a:t>
            </a:r>
            <a:r>
              <a:rPr lang="uk-UA" sz="2400" dirty="0"/>
              <a:t>чином, можна зробити наступні </a:t>
            </a:r>
            <a:r>
              <a:rPr lang="uk-UA" sz="2400" b="1" dirty="0"/>
              <a:t>висновки:</a:t>
            </a:r>
            <a:endParaRPr lang="uk-UA" sz="2400" dirty="0"/>
          </a:p>
          <a:p>
            <a:pPr lvl="0" algn="just"/>
            <a:r>
              <a:rPr lang="uk-UA" sz="2400" dirty="0" smtClean="0"/>
              <a:t>Надавач послуг/товарів </a:t>
            </a:r>
            <a:r>
              <a:rPr lang="uk-UA" sz="2400" dirty="0"/>
              <a:t>повинен обов'язково дати споживачеві те, що «пообіцяв» у рекламі та інших засобах комунікативної політики;</a:t>
            </a:r>
          </a:p>
          <a:p>
            <a:pPr lvl="0"/>
            <a:r>
              <a:rPr lang="uk-UA" sz="2400" dirty="0"/>
              <a:t>Надавач послуг/товарів </a:t>
            </a:r>
            <a:r>
              <a:rPr lang="uk-UA" sz="2400" dirty="0"/>
              <a:t>повинен дати щось додаткове, краще, можливо «сюрпризне» по відношенню до рекламних обіцянок. Це підвищить лояльність споживача та імідж </a:t>
            </a:r>
            <a:r>
              <a:rPr lang="uk-UA" sz="2400" dirty="0" smtClean="0"/>
              <a:t>компанії.</a:t>
            </a:r>
            <a:endParaRPr lang="uk-UA" sz="2400" dirty="0"/>
          </a:p>
        </p:txBody>
      </p:sp>
    </p:spTree>
    <p:extLst>
      <p:ext uri="{BB962C8B-B14F-4D97-AF65-F5344CB8AC3E}">
        <p14:creationId xmlns:p14="http://schemas.microsoft.com/office/powerpoint/2010/main" val="505845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928992" cy="6552728"/>
          </a:xfrm>
        </p:spPr>
        <p:txBody>
          <a:bodyPr>
            <a:normAutofit/>
          </a:bodyPr>
          <a:lstStyle/>
          <a:p>
            <a:pPr marL="0" indent="0" algn="just">
              <a:buNone/>
            </a:pPr>
            <a:r>
              <a:rPr lang="uk-UA" sz="1400" i="1" dirty="0"/>
              <a:t> </a:t>
            </a:r>
            <a:r>
              <a:rPr lang="uk-UA" sz="1400" i="1" dirty="0" smtClean="0"/>
              <a:t>                    </a:t>
            </a:r>
            <a:r>
              <a:rPr lang="uk-UA" sz="2400" i="1" dirty="0" smtClean="0">
                <a:latin typeface="Times New Roman" panose="02020603050405020304" pitchFamily="18" charset="0"/>
                <a:cs typeface="Times New Roman" panose="02020603050405020304" pitchFamily="18" charset="0"/>
              </a:rPr>
              <a:t>Реклама </a:t>
            </a:r>
            <a:r>
              <a:rPr lang="uk-UA" sz="2400" i="1" dirty="0">
                <a:latin typeface="Times New Roman" panose="02020603050405020304" pitchFamily="18" charset="0"/>
                <a:cs typeface="Times New Roman" panose="02020603050405020304" pitchFamily="18" charset="0"/>
              </a:rPr>
              <a:t>та інші засоби просування чинять значний вплив на формування уявлення споживача про якість послуг та вигоди від них, адже послуга є невідчутною, її не можна побачити в цілісному вигляді до моменту придбання</a:t>
            </a:r>
            <a:r>
              <a:rPr lang="uk-UA" sz="2400" i="1" dirty="0" smtClean="0">
                <a:latin typeface="Times New Roman" panose="02020603050405020304" pitchFamily="18" charset="0"/>
                <a:cs typeface="Times New Roman" panose="02020603050405020304" pitchFamily="18" charset="0"/>
              </a:rPr>
              <a:t>.</a:t>
            </a:r>
          </a:p>
          <a:p>
            <a:pPr marL="0" indent="0" algn="just">
              <a:buNone/>
            </a:pPr>
            <a:r>
              <a:rPr lang="uk-UA" sz="2400" i="1" dirty="0">
                <a:latin typeface="Times New Roman" panose="02020603050405020304" pitchFamily="18" charset="0"/>
                <a:cs typeface="Times New Roman" panose="02020603050405020304" pitchFamily="18" charset="0"/>
              </a:rPr>
              <a:t> </a:t>
            </a:r>
            <a:r>
              <a:rPr lang="uk-UA" sz="2400" i="1" dirty="0" smtClean="0">
                <a:latin typeface="Times New Roman" panose="02020603050405020304" pitchFamily="18" charset="0"/>
                <a:cs typeface="Times New Roman" panose="02020603050405020304" pitchFamily="18" charset="0"/>
              </a:rPr>
              <a:t>    </a:t>
            </a:r>
            <a:r>
              <a:rPr lang="uk-UA" sz="2400" dirty="0">
                <a:solidFill>
                  <a:srgbClr val="0070C0"/>
                </a:solidFill>
                <a:latin typeface="Times New Roman" panose="02020603050405020304" pitchFamily="18" charset="0"/>
                <a:cs typeface="Times New Roman" panose="02020603050405020304" pitchFamily="18" charset="0"/>
              </a:rPr>
              <a:t>Дуже важливо при розробленні заходів просування не перевищити рівень якості послуги, а також залишити резерв для позитивного відхилення фактичного рівня якості послуги від </a:t>
            </a:r>
            <a:r>
              <a:rPr lang="uk-UA" sz="2400" dirty="0" smtClean="0">
                <a:solidFill>
                  <a:srgbClr val="0070C0"/>
                </a:solidFill>
                <a:latin typeface="Times New Roman" panose="02020603050405020304" pitchFamily="18" charset="0"/>
                <a:cs typeface="Times New Roman" panose="02020603050405020304" pitchFamily="18" charset="0"/>
              </a:rPr>
              <a:t>очікуваного</a:t>
            </a:r>
          </a:p>
          <a:p>
            <a:pPr marL="0" indent="0" algn="just">
              <a:buNone/>
            </a:pPr>
            <a:endParaRPr lang="uk-UA"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284984"/>
            <a:ext cx="6435080" cy="336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889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640960" cy="6480720"/>
          </a:xfrm>
        </p:spPr>
        <p:txBody>
          <a:bodyPr>
            <a:normAutofit/>
          </a:bodyPr>
          <a:lstStyle/>
          <a:p>
            <a:pPr marL="0" indent="0" algn="just">
              <a:buNone/>
            </a:pPr>
            <a:r>
              <a:rPr lang="uk-UA" sz="2000" dirty="0"/>
              <a:t>Говорячи про поведінку споживачів, не можна не згадати </a:t>
            </a:r>
            <a:r>
              <a:rPr lang="uk-UA" sz="2000" b="1" dirty="0"/>
              <a:t>модель купівельної поведінки Ф. </a:t>
            </a:r>
            <a:r>
              <a:rPr lang="uk-UA" sz="2000" b="1" dirty="0" err="1"/>
              <a:t>Котлера</a:t>
            </a:r>
            <a:r>
              <a:rPr lang="uk-UA" sz="2000" b="1" dirty="0"/>
              <a:t> </a:t>
            </a:r>
            <a:r>
              <a:rPr lang="uk-UA" sz="2000" dirty="0"/>
              <a:t>(модель «Чорної скриньки») </a:t>
            </a:r>
            <a:endParaRPr lang="uk-UA" sz="2000" dirty="0" smtClean="0"/>
          </a:p>
          <a:p>
            <a:pPr marL="0" indent="0">
              <a:buNone/>
            </a:pPr>
            <a:endParaRPr lang="uk-UA" sz="2000" dirty="0"/>
          </a:p>
        </p:txBody>
      </p:sp>
      <p:pic>
        <p:nvPicPr>
          <p:cNvPr id="4" name="image8.jpeg"/>
          <p:cNvPicPr/>
          <p:nvPr/>
        </p:nvPicPr>
        <p:blipFill>
          <a:blip r:embed="rId2" cstate="print"/>
          <a:stretch>
            <a:fillRect/>
          </a:stretch>
        </p:blipFill>
        <p:spPr>
          <a:xfrm>
            <a:off x="755576" y="1124744"/>
            <a:ext cx="7416824" cy="4608512"/>
          </a:xfrm>
          <a:prstGeom prst="rect">
            <a:avLst/>
          </a:prstGeom>
        </p:spPr>
      </p:pic>
    </p:spTree>
    <p:extLst>
      <p:ext uri="{BB962C8B-B14F-4D97-AF65-F5344CB8AC3E}">
        <p14:creationId xmlns:p14="http://schemas.microsoft.com/office/powerpoint/2010/main" val="2861008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12968" cy="6336704"/>
          </a:xfrm>
        </p:spPr>
        <p:txBody>
          <a:bodyPr>
            <a:normAutofit/>
          </a:bodyPr>
          <a:lstStyle/>
          <a:p>
            <a:pPr marL="0" indent="0" algn="just">
              <a:buNone/>
            </a:pPr>
            <a:r>
              <a:rPr lang="uk-UA" sz="2000" dirty="0" smtClean="0"/>
              <a:t>   </a:t>
            </a:r>
            <a:r>
              <a:rPr lang="uk-UA" sz="2000" dirty="0" smtClean="0">
                <a:solidFill>
                  <a:srgbClr val="0070C0"/>
                </a:solidFill>
              </a:rPr>
              <a:t>«</a:t>
            </a:r>
            <a:r>
              <a:rPr lang="uk-UA" sz="2000" dirty="0">
                <a:solidFill>
                  <a:srgbClr val="0070C0"/>
                </a:solidFill>
              </a:rPr>
              <a:t>Чорна скринька» на схемі - це свідомість покупця, його характеристика (вік, рід занять, спосіб життя, економічний стан, тощо) </a:t>
            </a:r>
            <a:r>
              <a:rPr lang="uk-UA" sz="2000" dirty="0"/>
              <a:t>і </a:t>
            </a:r>
            <a:r>
              <a:rPr lang="uk-UA" sz="2000" i="1" dirty="0"/>
              <a:t>процес прийняття рішення щодо купівлі (усвідомлення потреби, аналіз та оцінка отриманої інформації</a:t>
            </a:r>
            <a:r>
              <a:rPr lang="uk-UA" sz="2000" dirty="0"/>
              <a:t>) </a:t>
            </a:r>
            <a:endParaRPr lang="uk-UA" sz="2000" dirty="0" smtClean="0"/>
          </a:p>
          <a:p>
            <a:pPr marL="0" indent="0" algn="just">
              <a:buNone/>
            </a:pPr>
            <a:endParaRPr lang="uk-UA" sz="2000" dirty="0" smtClean="0"/>
          </a:p>
          <a:p>
            <a:pPr marL="0" indent="0" algn="just">
              <a:buNone/>
            </a:pPr>
            <a:r>
              <a:rPr lang="uk-UA" sz="2000" dirty="0" smtClean="0"/>
              <a:t>Поведінку </a:t>
            </a:r>
            <a:r>
              <a:rPr lang="uk-UA" sz="2000" dirty="0"/>
              <a:t>споживачів сфери послуг можна умовно розбити на 5 </a:t>
            </a:r>
            <a:r>
              <a:rPr lang="uk-UA" sz="2000" dirty="0" smtClean="0"/>
              <a:t>етапів</a:t>
            </a:r>
          </a:p>
          <a:p>
            <a:pPr marL="0" indent="0" algn="just">
              <a:buNone/>
            </a:pPr>
            <a:endParaRPr lang="uk-UA" sz="2000" dirty="0"/>
          </a:p>
          <a:p>
            <a:pPr marL="0" indent="0" algn="just">
              <a:buNone/>
            </a:pPr>
            <a:endParaRPr lang="uk-UA" sz="2000" dirty="0" smtClean="0"/>
          </a:p>
          <a:p>
            <a:pPr marL="0" indent="0" algn="just">
              <a:buNone/>
            </a:pPr>
            <a:endParaRPr lang="uk-UA" sz="2000" dirty="0"/>
          </a:p>
          <a:p>
            <a:pPr marL="0" indent="0" algn="just">
              <a:buNone/>
            </a:pPr>
            <a:endParaRPr lang="uk-UA" sz="2000" dirty="0" smtClean="0"/>
          </a:p>
          <a:p>
            <a:pPr marL="0" indent="0" algn="just">
              <a:buNone/>
            </a:pPr>
            <a:endParaRPr lang="uk-UA" sz="2000" dirty="0"/>
          </a:p>
          <a:p>
            <a:pPr marL="0" indent="0" algn="just">
              <a:buNone/>
            </a:pPr>
            <a:endParaRPr lang="uk-UA" sz="2000" dirty="0" smtClean="0"/>
          </a:p>
          <a:p>
            <a:pPr marL="0" indent="0" algn="just">
              <a:buNone/>
            </a:pPr>
            <a:endParaRPr lang="uk-UA" sz="2000" dirty="0"/>
          </a:p>
          <a:p>
            <a:pPr marL="0" indent="0" algn="just">
              <a:buNone/>
            </a:pPr>
            <a:endParaRPr lang="uk-UA" sz="2000" dirty="0" smtClean="0"/>
          </a:p>
          <a:p>
            <a:pPr marL="0" indent="0" algn="just">
              <a:buNone/>
            </a:pPr>
            <a:endParaRPr lang="uk-UA" sz="2000" dirty="0"/>
          </a:p>
          <a:p>
            <a:pPr marL="0" indent="0" algn="just">
              <a:buNone/>
            </a:pPr>
            <a:endParaRPr lang="uk-UA" sz="2000" dirty="0" smtClean="0"/>
          </a:p>
          <a:p>
            <a:pPr marL="0" indent="0" algn="just">
              <a:buNone/>
            </a:pPr>
            <a:r>
              <a:rPr lang="uk-UA" sz="2000" b="1" dirty="0"/>
              <a:t>Етапи поведінки споживачів послуг</a:t>
            </a:r>
            <a:endParaRPr lang="uk-UA" sz="2000" b="1" dirty="0" smtClean="0"/>
          </a:p>
          <a:p>
            <a:pPr marL="0" indent="0" algn="just">
              <a:buNone/>
            </a:pPr>
            <a:endParaRPr lang="uk-UA" sz="2000" dirty="0"/>
          </a:p>
        </p:txBody>
      </p:sp>
      <p:pic>
        <p:nvPicPr>
          <p:cNvPr id="4" name="image10.png"/>
          <p:cNvPicPr/>
          <p:nvPr/>
        </p:nvPicPr>
        <p:blipFill>
          <a:blip r:embed="rId2" cstate="print"/>
          <a:stretch>
            <a:fillRect/>
          </a:stretch>
        </p:blipFill>
        <p:spPr>
          <a:xfrm>
            <a:off x="3324224" y="2462212"/>
            <a:ext cx="4344119" cy="3199036"/>
          </a:xfrm>
          <a:prstGeom prst="rect">
            <a:avLst/>
          </a:prstGeom>
        </p:spPr>
      </p:pic>
    </p:spTree>
    <p:extLst>
      <p:ext uri="{BB962C8B-B14F-4D97-AF65-F5344CB8AC3E}">
        <p14:creationId xmlns:p14="http://schemas.microsoft.com/office/powerpoint/2010/main" val="3919617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84976" cy="6408712"/>
          </a:xfrm>
        </p:spPr>
        <p:txBody>
          <a:bodyPr>
            <a:normAutofit/>
          </a:bodyPr>
          <a:lstStyle/>
          <a:p>
            <a:pPr marL="0" indent="0" algn="just">
              <a:buNone/>
            </a:pPr>
            <a:r>
              <a:rPr lang="uk-UA" sz="2000" dirty="0" smtClean="0"/>
              <a:t>      Таким </a:t>
            </a:r>
            <a:r>
              <a:rPr lang="uk-UA" sz="2000" dirty="0"/>
              <a:t>чином, </a:t>
            </a:r>
            <a:r>
              <a:rPr lang="uk-UA" sz="2000" b="1" dirty="0"/>
              <a:t>на першому етапі (</a:t>
            </a:r>
            <a:r>
              <a:rPr lang="uk-UA" sz="2000" b="1" dirty="0" smtClean="0">
                <a:solidFill>
                  <a:srgbClr val="0070C0"/>
                </a:solidFill>
              </a:rPr>
              <a:t>усвідомлення потреби</a:t>
            </a:r>
            <a:r>
              <a:rPr lang="uk-UA" sz="2000" dirty="0" smtClean="0"/>
              <a:t>) споживач </a:t>
            </a:r>
            <a:r>
              <a:rPr lang="uk-UA" sz="2000" dirty="0"/>
              <a:t>усвідомлює наявність певної потреби чи потреб, які вимагають задоволення за допомогою придбання певної послуги</a:t>
            </a:r>
            <a:r>
              <a:rPr lang="uk-UA" sz="2000" dirty="0" smtClean="0"/>
              <a:t>.</a:t>
            </a:r>
          </a:p>
          <a:p>
            <a:pPr marL="0" indent="0" algn="just">
              <a:buNone/>
            </a:pPr>
            <a:r>
              <a:rPr lang="uk-UA" sz="2000" dirty="0"/>
              <a:t> </a:t>
            </a:r>
            <a:r>
              <a:rPr lang="uk-UA" sz="2000" dirty="0" smtClean="0"/>
              <a:t>   </a:t>
            </a:r>
            <a:r>
              <a:rPr lang="uk-UA" sz="2000" b="1" dirty="0"/>
              <a:t>На другому етапі </a:t>
            </a:r>
            <a:r>
              <a:rPr lang="uk-UA" sz="2000" b="1" dirty="0" smtClean="0"/>
              <a:t>(</a:t>
            </a:r>
            <a:r>
              <a:rPr lang="uk-UA" sz="2000" b="1" dirty="0" smtClean="0">
                <a:solidFill>
                  <a:srgbClr val="0070C0"/>
                </a:solidFill>
              </a:rPr>
              <a:t>пошук інформації</a:t>
            </a:r>
            <a:r>
              <a:rPr lang="uk-UA" sz="2000" dirty="0" smtClean="0"/>
              <a:t>) споживач </a:t>
            </a:r>
            <a:r>
              <a:rPr lang="uk-UA" sz="2000" dirty="0"/>
              <a:t>збирає інформацію про конкретні види послуг, які здатні задовольнити потребу, та їх виробників. </a:t>
            </a:r>
            <a:r>
              <a:rPr lang="uk-UA" sz="2000" dirty="0" smtClean="0"/>
              <a:t>  </a:t>
            </a:r>
          </a:p>
          <a:p>
            <a:pPr marL="0" indent="0" algn="just">
              <a:buNone/>
            </a:pPr>
            <a:r>
              <a:rPr lang="uk-UA" sz="2000" dirty="0"/>
              <a:t> </a:t>
            </a:r>
            <a:r>
              <a:rPr lang="uk-UA" sz="2000" dirty="0" smtClean="0"/>
              <a:t>     Зібравши </a:t>
            </a:r>
            <a:r>
              <a:rPr lang="uk-UA" sz="2000" dirty="0"/>
              <a:t>інформацію, споживач переходить до </a:t>
            </a:r>
            <a:r>
              <a:rPr lang="uk-UA" sz="2000" b="1" dirty="0"/>
              <a:t>третього </a:t>
            </a:r>
            <a:r>
              <a:rPr lang="uk-UA" sz="2000" b="1" dirty="0" smtClean="0"/>
              <a:t>етапу </a:t>
            </a:r>
            <a:r>
              <a:rPr lang="uk-UA" sz="2000" dirty="0" smtClean="0"/>
              <a:t>(</a:t>
            </a:r>
            <a:r>
              <a:rPr lang="uk-UA" sz="2000" b="1" dirty="0" smtClean="0">
                <a:solidFill>
                  <a:srgbClr val="0070C0"/>
                </a:solidFill>
              </a:rPr>
              <a:t>оцінка  альтернатив</a:t>
            </a:r>
            <a:r>
              <a:rPr lang="uk-UA" sz="2000" dirty="0" smtClean="0"/>
              <a:t>): </a:t>
            </a:r>
            <a:r>
              <a:rPr lang="uk-UA" sz="2000" dirty="0"/>
              <a:t>оцінка альтернатив серед відібраних підприємств сфери послуг. </a:t>
            </a:r>
            <a:endParaRPr lang="uk-UA" sz="2000" dirty="0" smtClean="0"/>
          </a:p>
          <a:p>
            <a:pPr marL="0" indent="0" algn="just">
              <a:buNone/>
            </a:pPr>
            <a:r>
              <a:rPr lang="uk-UA" sz="2000" dirty="0"/>
              <a:t> </a:t>
            </a:r>
            <a:r>
              <a:rPr lang="uk-UA" sz="2000" dirty="0" smtClean="0"/>
              <a:t>    Обравши </a:t>
            </a:r>
            <a:r>
              <a:rPr lang="uk-UA" sz="2000" dirty="0"/>
              <a:t>конкретного виробника, споживач здійснює придбання та споживання послуги, тобто переходить до </a:t>
            </a:r>
            <a:r>
              <a:rPr lang="uk-UA" sz="2000" b="1" dirty="0"/>
              <a:t>четвертого </a:t>
            </a:r>
            <a:r>
              <a:rPr lang="uk-UA" sz="2000" b="1" dirty="0" smtClean="0"/>
              <a:t>етапу </a:t>
            </a:r>
            <a:r>
              <a:rPr lang="uk-UA" sz="2000" dirty="0" smtClean="0"/>
              <a:t>(</a:t>
            </a:r>
            <a:r>
              <a:rPr lang="uk-UA" sz="2000" b="1" dirty="0" smtClean="0">
                <a:solidFill>
                  <a:srgbClr val="0070C0"/>
                </a:solidFill>
              </a:rPr>
              <a:t>придбання і споживання послуги</a:t>
            </a:r>
            <a:r>
              <a:rPr lang="uk-UA" sz="2000" dirty="0" smtClean="0"/>
              <a:t>).</a:t>
            </a:r>
            <a:r>
              <a:rPr lang="uk-UA" sz="2000" b="1" dirty="0" smtClean="0"/>
              <a:t> </a:t>
            </a:r>
          </a:p>
          <a:p>
            <a:pPr marL="0" indent="0" algn="just">
              <a:buNone/>
            </a:pPr>
            <a:r>
              <a:rPr lang="uk-UA" sz="2000" b="1" dirty="0"/>
              <a:t> </a:t>
            </a:r>
            <a:r>
              <a:rPr lang="uk-UA" sz="2000" b="1" dirty="0" smtClean="0"/>
              <a:t>    На </a:t>
            </a:r>
            <a:r>
              <a:rPr lang="uk-UA" sz="2000" b="1" dirty="0"/>
              <a:t>п’ятому </a:t>
            </a:r>
            <a:r>
              <a:rPr lang="uk-UA" sz="2000" b="1" dirty="0" smtClean="0"/>
              <a:t>етапі </a:t>
            </a:r>
            <a:r>
              <a:rPr lang="uk-UA" sz="2000" dirty="0" smtClean="0"/>
              <a:t>(</a:t>
            </a:r>
            <a:r>
              <a:rPr lang="uk-UA" sz="2000" b="1" dirty="0" smtClean="0">
                <a:solidFill>
                  <a:srgbClr val="0070C0"/>
                </a:solidFill>
              </a:rPr>
              <a:t>остаточна оцінка</a:t>
            </a:r>
            <a:r>
              <a:rPr lang="uk-UA" sz="2000" dirty="0" smtClean="0"/>
              <a:t>),</a:t>
            </a:r>
            <a:r>
              <a:rPr lang="uk-UA" sz="2000" b="1" dirty="0" smtClean="0"/>
              <a:t> </a:t>
            </a:r>
            <a:r>
              <a:rPr lang="uk-UA" sz="2000" dirty="0"/>
              <a:t>після придбання послуги, він здійснює фінальну, остаточну оцінку щодо міри задоволення своєї потреби</a:t>
            </a:r>
            <a:r>
              <a:rPr lang="uk-UA" sz="2000" dirty="0" smtClean="0"/>
              <a:t>.</a:t>
            </a:r>
          </a:p>
          <a:p>
            <a:pPr marL="0" indent="0" algn="just">
              <a:buNone/>
            </a:pPr>
            <a:endParaRPr lang="uk-UA" sz="2000" dirty="0"/>
          </a:p>
          <a:p>
            <a:pPr marL="0" indent="0" algn="just">
              <a:buNone/>
            </a:pPr>
            <a:endParaRPr lang="uk-UA" sz="2000" dirty="0"/>
          </a:p>
        </p:txBody>
      </p:sp>
    </p:spTree>
    <p:extLst>
      <p:ext uri="{BB962C8B-B14F-4D97-AF65-F5344CB8AC3E}">
        <p14:creationId xmlns:p14="http://schemas.microsoft.com/office/powerpoint/2010/main" val="4186147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640960" cy="6480720"/>
          </a:xfrm>
        </p:spPr>
        <p:txBody>
          <a:bodyPr>
            <a:normAutofit fontScale="92500" lnSpcReduction="20000"/>
          </a:bodyPr>
          <a:lstStyle/>
          <a:p>
            <a:pPr marL="0" indent="0" algn="r">
              <a:buNone/>
            </a:pPr>
            <a:r>
              <a:rPr lang="uk-UA" sz="2000" b="1" dirty="0" smtClean="0">
                <a:solidFill>
                  <a:srgbClr val="0070C0"/>
                </a:solidFill>
              </a:rPr>
              <a:t>2.Поняття </a:t>
            </a:r>
            <a:r>
              <a:rPr lang="uk-UA" sz="2000" b="1" dirty="0">
                <a:solidFill>
                  <a:srgbClr val="0070C0"/>
                </a:solidFill>
              </a:rPr>
              <a:t>лояльності </a:t>
            </a:r>
            <a:r>
              <a:rPr lang="uk-UA" sz="2000" b="1" dirty="0" smtClean="0">
                <a:solidFill>
                  <a:srgbClr val="0070C0"/>
                </a:solidFill>
              </a:rPr>
              <a:t>споживачів</a:t>
            </a:r>
          </a:p>
          <a:p>
            <a:pPr marL="0" indent="0" algn="just">
              <a:buNone/>
            </a:pPr>
            <a:r>
              <a:rPr lang="uk-UA" sz="2000" b="1" dirty="0" smtClean="0"/>
              <a:t>   Лояльність </a:t>
            </a:r>
            <a:r>
              <a:rPr lang="uk-UA" sz="2000" b="1" dirty="0"/>
              <a:t>споживачів </a:t>
            </a:r>
            <a:r>
              <a:rPr lang="uk-UA" sz="2000" dirty="0"/>
              <a:t>(від </a:t>
            </a:r>
            <a:r>
              <a:rPr lang="uk-UA" sz="2000" dirty="0" err="1"/>
              <a:t>англ</a:t>
            </a:r>
            <a:r>
              <a:rPr lang="uk-UA" sz="2000" dirty="0"/>
              <a:t>. </a:t>
            </a:r>
            <a:r>
              <a:rPr lang="uk-UA" sz="2000" dirty="0" err="1"/>
              <a:t>customer</a:t>
            </a:r>
            <a:r>
              <a:rPr lang="uk-UA" sz="2000" dirty="0"/>
              <a:t> </a:t>
            </a:r>
            <a:r>
              <a:rPr lang="uk-UA" sz="2000" dirty="0" err="1"/>
              <a:t>loyalіty</a:t>
            </a:r>
            <a:r>
              <a:rPr lang="uk-UA" sz="2000" dirty="0"/>
              <a:t>) можна визначити як їх позитивне ставлення до послуг, товарів, торгових марок, контактного персоналу та конкретного підприємства в цілому.</a:t>
            </a:r>
          </a:p>
          <a:p>
            <a:pPr marL="0" indent="0" algn="just">
              <a:buNone/>
            </a:pPr>
            <a:r>
              <a:rPr lang="uk-UA" sz="2000" b="1" dirty="0" smtClean="0"/>
              <a:t> </a:t>
            </a:r>
            <a:r>
              <a:rPr lang="uk-UA" sz="2000" b="1" dirty="0"/>
              <a:t> </a:t>
            </a:r>
            <a:r>
              <a:rPr lang="uk-UA" sz="2000" b="1" dirty="0" smtClean="0"/>
              <a:t> Лояльний </a:t>
            </a:r>
            <a:r>
              <a:rPr lang="uk-UA" sz="2000" b="1" dirty="0"/>
              <a:t>споживач </a:t>
            </a:r>
            <a:r>
              <a:rPr lang="uk-UA" sz="2000" dirty="0"/>
              <a:t>– це такий споживач, який підпадає під наступні характеристики: </a:t>
            </a:r>
            <a:r>
              <a:rPr lang="uk-UA" sz="2000" i="1" dirty="0"/>
              <a:t>купує широкий спектр продукції конкретного підприємства, регулярно здійснює повторні покупки, не реагує на пропозиції конкурентів, залучає інших споживачів</a:t>
            </a:r>
            <a:r>
              <a:rPr lang="uk-UA" sz="2000" dirty="0"/>
              <a:t>.</a:t>
            </a:r>
          </a:p>
          <a:p>
            <a:pPr marL="0" indent="0">
              <a:buNone/>
            </a:pPr>
            <a:r>
              <a:rPr lang="uk-UA" sz="2000" b="1" dirty="0"/>
              <a:t>Ступінь лояльності споживача </a:t>
            </a:r>
            <a:r>
              <a:rPr lang="uk-UA" sz="2000" dirty="0"/>
              <a:t>часто вимірюється числом повторних покупок продукту. Вищою формою лояльності споживачів є шанування </a:t>
            </a:r>
            <a:r>
              <a:rPr lang="uk-UA" sz="2000" dirty="0" smtClean="0"/>
              <a:t>бренда.</a:t>
            </a:r>
          </a:p>
          <a:p>
            <a:pPr marL="0" indent="0" algn="just">
              <a:buNone/>
            </a:pPr>
            <a:r>
              <a:rPr lang="uk-UA" sz="2400" b="1" dirty="0"/>
              <a:t>Типи лояльності споживачів:</a:t>
            </a:r>
          </a:p>
          <a:p>
            <a:pPr lvl="1" algn="just"/>
            <a:r>
              <a:rPr lang="uk-UA" sz="2400" dirty="0">
                <a:solidFill>
                  <a:srgbClr val="0070C0"/>
                </a:solidFill>
              </a:rPr>
              <a:t>відсутність лояльності</a:t>
            </a:r>
            <a:r>
              <a:rPr lang="uk-UA" sz="2400" dirty="0"/>
              <a:t>;</a:t>
            </a:r>
          </a:p>
          <a:p>
            <a:pPr lvl="1" algn="just"/>
            <a:r>
              <a:rPr lang="uk-UA" sz="2400" dirty="0">
                <a:solidFill>
                  <a:srgbClr val="0070C0"/>
                </a:solidFill>
              </a:rPr>
              <a:t>хибна лояльність </a:t>
            </a:r>
            <a:r>
              <a:rPr lang="uk-UA" sz="2400" dirty="0"/>
              <a:t>– споживач часто здійснює придбання послуг (товарів) конкретного підприємства, втім прихильності до цього підприємства немає.</a:t>
            </a:r>
          </a:p>
          <a:p>
            <a:pPr marL="0" indent="0" algn="just">
              <a:buNone/>
            </a:pPr>
            <a:r>
              <a:rPr lang="uk-UA" sz="2400" i="1" dirty="0"/>
              <a:t>Причина частих покупок – зручність або звичка. Задоволеність незначна, невдоволеність – відсутня;</a:t>
            </a:r>
          </a:p>
          <a:p>
            <a:pPr lvl="1" algn="just"/>
            <a:r>
              <a:rPr lang="uk-UA" sz="2400" dirty="0">
                <a:solidFill>
                  <a:srgbClr val="0070C0"/>
                </a:solidFill>
              </a:rPr>
              <a:t>латентна лояльність </a:t>
            </a:r>
            <a:r>
              <a:rPr lang="uk-UA" sz="2400" dirty="0"/>
              <a:t>– споживач має високу прихильність до підприємства, втім частота повторних покупок послуг (товарів) незначна; рішення про повторні покупки визначаються не стільки прихильністю, скільки іншими обставинами;</a:t>
            </a:r>
          </a:p>
          <a:p>
            <a:pPr marL="0" indent="0">
              <a:buNone/>
            </a:pPr>
            <a:endParaRPr lang="uk-UA" sz="2000" b="1" dirty="0">
              <a:solidFill>
                <a:srgbClr val="0070C0"/>
              </a:solidFill>
            </a:endParaRPr>
          </a:p>
        </p:txBody>
      </p:sp>
    </p:spTree>
    <p:extLst>
      <p:ext uri="{BB962C8B-B14F-4D97-AF65-F5344CB8AC3E}">
        <p14:creationId xmlns:p14="http://schemas.microsoft.com/office/powerpoint/2010/main" val="3576181633"/>
      </p:ext>
    </p:extLst>
  </p:cSld>
  <p:clrMapOvr>
    <a:masterClrMapping/>
  </p:clrMapOvr>
</p:sld>
</file>

<file path=ppt/theme/theme1.xml><?xml version="1.0" encoding="utf-8"?>
<a:theme xmlns:a="http://schemas.openxmlformats.org/drawingml/2006/main" name="Тема Office">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TotalTime>
  <Words>3247</Words>
  <Application>Microsoft Office PowerPoint</Application>
  <PresentationFormat>Экран (4:3)</PresentationFormat>
  <Paragraphs>307</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Igor Mosiyuk</dc:creator>
  <cp:lastModifiedBy>Igor Mosiyuk</cp:lastModifiedBy>
  <cp:revision>28</cp:revision>
  <dcterms:created xsi:type="dcterms:W3CDTF">2022-09-07T07:18:42Z</dcterms:created>
  <dcterms:modified xsi:type="dcterms:W3CDTF">2023-02-19T14:42:10Z</dcterms:modified>
</cp:coreProperties>
</file>