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6373-4BD7-4B4B-A417-1B83EE6C3FB5}" type="datetimeFigureOut">
              <a:rPr lang="uk-UA" smtClean="0"/>
              <a:t>25.03.2024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0E51-6D06-46E5-B557-40699424C86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12298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6373-4BD7-4B4B-A417-1B83EE6C3FB5}" type="datetimeFigureOut">
              <a:rPr lang="uk-UA" smtClean="0"/>
              <a:t>25.03.2024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0E51-6D06-46E5-B557-40699424C86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1245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6373-4BD7-4B4B-A417-1B83EE6C3FB5}" type="datetimeFigureOut">
              <a:rPr lang="uk-UA" smtClean="0"/>
              <a:t>25.03.2024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0E51-6D06-46E5-B557-40699424C86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194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6373-4BD7-4B4B-A417-1B83EE6C3FB5}" type="datetimeFigureOut">
              <a:rPr lang="uk-UA" smtClean="0"/>
              <a:t>25.03.2024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0E51-6D06-46E5-B557-40699424C86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9084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6373-4BD7-4B4B-A417-1B83EE6C3FB5}" type="datetimeFigureOut">
              <a:rPr lang="uk-UA" smtClean="0"/>
              <a:t>25.03.2024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0E51-6D06-46E5-B557-40699424C86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6743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6373-4BD7-4B4B-A417-1B83EE6C3FB5}" type="datetimeFigureOut">
              <a:rPr lang="uk-UA" smtClean="0"/>
              <a:t>25.03.2024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0E51-6D06-46E5-B557-40699424C86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45242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6373-4BD7-4B4B-A417-1B83EE6C3FB5}" type="datetimeFigureOut">
              <a:rPr lang="uk-UA" smtClean="0"/>
              <a:t>25.03.2024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0E51-6D06-46E5-B557-40699424C86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4439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6373-4BD7-4B4B-A417-1B83EE6C3FB5}" type="datetimeFigureOut">
              <a:rPr lang="uk-UA" smtClean="0"/>
              <a:t>25.03.2024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0E51-6D06-46E5-B557-40699424C86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2415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6373-4BD7-4B4B-A417-1B83EE6C3FB5}" type="datetimeFigureOut">
              <a:rPr lang="uk-UA" smtClean="0"/>
              <a:t>25.03.2024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0E51-6D06-46E5-B557-40699424C86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66980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6373-4BD7-4B4B-A417-1B83EE6C3FB5}" type="datetimeFigureOut">
              <a:rPr lang="uk-UA" smtClean="0"/>
              <a:t>25.03.2024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0E51-6D06-46E5-B557-40699424C86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07225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6373-4BD7-4B4B-A417-1B83EE6C3FB5}" type="datetimeFigureOut">
              <a:rPr lang="uk-UA" smtClean="0"/>
              <a:t>25.03.2024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0E51-6D06-46E5-B557-40699424C86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47058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C6373-4BD7-4B4B-A417-1B83EE6C3FB5}" type="datetimeFigureOut">
              <a:rPr lang="uk-UA" smtClean="0"/>
              <a:t>25.03.2024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90E51-6D06-46E5-B557-40699424C86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90120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835746"/>
          </a:xfrm>
        </p:spPr>
        <p:txBody>
          <a:bodyPr>
            <a:normAutofit/>
          </a:bodyPr>
          <a:lstStyle/>
          <a:p>
            <a:r>
              <a:rPr lang="uk-UA" b="1" dirty="0" smtClean="0"/>
              <a:t>Тема</a:t>
            </a:r>
            <a:br>
              <a:rPr lang="uk-UA" b="1" dirty="0" smtClean="0"/>
            </a:br>
            <a:r>
              <a:rPr lang="uk-UA" b="1" dirty="0" smtClean="0"/>
              <a:t> Маркетингова концепція споживчої цінності готельної послуги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23492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624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 err="1" smtClean="0"/>
              <a:t>Маркетингові</a:t>
            </a:r>
            <a:r>
              <a:rPr lang="ru-RU" sz="1600" b="1" dirty="0" smtClean="0"/>
              <a:t> заходи </a:t>
            </a:r>
            <a:r>
              <a:rPr lang="ru-RU" sz="1600" b="1" dirty="0" err="1" smtClean="0"/>
              <a:t>формування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споживчої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цінності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готельної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послуги</a:t>
            </a:r>
            <a:r>
              <a:rPr lang="ru-RU" sz="1600" b="1" dirty="0" smtClean="0"/>
              <a:t> </a:t>
            </a:r>
          </a:p>
          <a:p>
            <a:pPr marL="0" indent="0">
              <a:buNone/>
            </a:pPr>
            <a:endParaRPr lang="uk-UA" sz="16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768924"/>
              </p:ext>
            </p:extLst>
          </p:nvPr>
        </p:nvGraphicFramePr>
        <p:xfrm>
          <a:off x="107504" y="476672"/>
          <a:ext cx="9036496" cy="6042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8248"/>
                <a:gridCol w="4518248"/>
              </a:tblGrid>
              <a:tr h="432048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Складова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споживчої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цінності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готельного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продукту</a:t>
                      </a:r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Маркетинговий захід</a:t>
                      </a:r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8874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Соціальна складова цінності</a:t>
                      </a:r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Дослідження та сегментація цільової </a:t>
                      </a:r>
                      <a:r>
                        <a:rPr lang="uk-UA" sz="1400" dirty="0" err="1" smtClean="0">
                          <a:solidFill>
                            <a:schemeClr val="tx1"/>
                          </a:solidFill>
                        </a:rPr>
                        <a:t>аудиторіїї</a:t>
                      </a:r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. Вивчення їх </a:t>
                      </a:r>
                      <a:r>
                        <a:rPr lang="uk-UA" sz="1400" dirty="0" err="1" smtClean="0">
                          <a:solidFill>
                            <a:schemeClr val="tx1"/>
                          </a:solidFill>
                        </a:rPr>
                        <a:t>соціальнокультурних</a:t>
                      </a:r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 особливостей сегментів споживачів та врахування їх у головній місії та комунікаційній політиці підприємства. Дотримання чіткої </a:t>
                      </a:r>
                      <a:r>
                        <a:rPr lang="uk-UA" sz="1400" dirty="0" err="1" smtClean="0">
                          <a:solidFill>
                            <a:schemeClr val="tx1"/>
                          </a:solidFill>
                        </a:rPr>
                        <a:t>диференціаціїї</a:t>
                      </a:r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 в ціновій політиці готельного підприємства, враховуючи економічний та соціальний рівень населення і туристів</a:t>
                      </a:r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8874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Емоційна складова цінності</a:t>
                      </a:r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Формування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позитивного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іміджу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розроблення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PR-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заходів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, участь у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спонсорстві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спортивних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та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культурних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заходів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Розроблення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єдиної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політики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комунікацій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зі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споживачами</a:t>
                      </a:r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8874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Матеріальна складова цінності</a:t>
                      </a:r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Розповсюдження інформаційних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POS-</a:t>
                      </a:r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матеріалів у готелі та за його межами. Оновлення та наповнення </a:t>
                      </a:r>
                      <a:r>
                        <a:rPr lang="uk-UA" sz="1400" dirty="0" err="1" smtClean="0">
                          <a:solidFill>
                            <a:schemeClr val="tx1"/>
                          </a:solidFill>
                        </a:rPr>
                        <a:t>сайта</a:t>
                      </a:r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 готельного підприємства. Представлення </a:t>
                      </a:r>
                      <a:r>
                        <a:rPr lang="uk-UA" sz="1400" dirty="0" err="1" smtClean="0">
                          <a:solidFill>
                            <a:schemeClr val="tx1"/>
                          </a:solidFill>
                        </a:rPr>
                        <a:t>відеокаталогу</a:t>
                      </a:r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 в номері, що демонструє всі переваги та послуги, що надаються відвідувачам під час перебування в готелі. Використання єдиного корпоративного одягу для персоналу, представлення відвідувачам іміджевих аксесуарів від готелю</a:t>
                      </a:r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8874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Сервісна складова цінності</a:t>
                      </a:r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Розроблення єдиної політики комунікацій із відвідувачами, орієнтація сервісного обслуговування на повне задоволення споживача та формування сприятливого клієнтського ресурсу (постійний контингент споживачів)</a:t>
                      </a:r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529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9001000" cy="6624736"/>
          </a:xfrm>
        </p:spPr>
        <p:txBody>
          <a:bodyPr/>
          <a:lstStyle/>
          <a:p>
            <a:pPr marL="0" indent="0">
              <a:buNone/>
            </a:pPr>
            <a:r>
              <a:rPr lang="ru-RU" b="1" dirty="0" err="1" smtClean="0"/>
              <a:t>Концепти</a:t>
            </a:r>
            <a:r>
              <a:rPr lang="ru-RU" b="1" dirty="0" smtClean="0"/>
              <a:t> </a:t>
            </a:r>
            <a:r>
              <a:rPr lang="ru-RU" b="1" dirty="0" err="1" smtClean="0"/>
              <a:t>маркетингової</a:t>
            </a:r>
            <a:r>
              <a:rPr lang="ru-RU" b="1" dirty="0" smtClean="0"/>
              <a:t> </a:t>
            </a:r>
            <a:r>
              <a:rPr lang="ru-RU" b="1" dirty="0" err="1" smtClean="0"/>
              <a:t>концепції</a:t>
            </a:r>
            <a:r>
              <a:rPr lang="ru-RU" b="1" dirty="0" smtClean="0"/>
              <a:t> </a:t>
            </a:r>
            <a:r>
              <a:rPr lang="ru-RU" b="1" dirty="0" err="1" smtClean="0"/>
              <a:t>споживчої</a:t>
            </a:r>
            <a:r>
              <a:rPr lang="ru-RU" b="1" dirty="0" smtClean="0"/>
              <a:t> </a:t>
            </a:r>
            <a:r>
              <a:rPr lang="ru-RU" b="1" dirty="0" err="1" smtClean="0"/>
              <a:t>цінності</a:t>
            </a:r>
            <a:r>
              <a:rPr lang="ru-RU" b="1" dirty="0" smtClean="0"/>
              <a:t> </a:t>
            </a:r>
            <a:r>
              <a:rPr lang="ru-RU" b="1" dirty="0" err="1" smtClean="0"/>
              <a:t>готельної</a:t>
            </a:r>
            <a:r>
              <a:rPr lang="ru-RU" b="1" dirty="0" smtClean="0"/>
              <a:t> </a:t>
            </a:r>
            <a:r>
              <a:rPr lang="ru-RU" b="1" dirty="0" err="1" smtClean="0"/>
              <a:t>послуги</a:t>
            </a:r>
            <a:endParaRPr lang="ru-RU" b="1" dirty="0" smtClean="0"/>
          </a:p>
          <a:p>
            <a:pPr marL="0" indent="0">
              <a:buNone/>
            </a:pPr>
            <a:endParaRPr lang="uk-UA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628800"/>
            <a:ext cx="8352928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Маркетингова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концепція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споживчої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цінності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готельного</a:t>
            </a:r>
            <a:r>
              <a:rPr lang="ru-RU" dirty="0" smtClean="0">
                <a:solidFill>
                  <a:schemeClr val="tx1"/>
                </a:solidFill>
              </a:rPr>
              <a:t> продукту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924944"/>
            <a:ext cx="1872208" cy="3600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Базується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на </a:t>
            </a:r>
            <a:r>
              <a:rPr lang="ru-RU" dirty="0" err="1" smtClean="0">
                <a:solidFill>
                  <a:schemeClr val="tx1"/>
                </a:solidFill>
              </a:rPr>
              <a:t>задоволенні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споживчих</a:t>
            </a:r>
            <a:r>
              <a:rPr lang="ru-RU" dirty="0" smtClean="0">
                <a:solidFill>
                  <a:schemeClr val="tx1"/>
                </a:solidFill>
              </a:rPr>
              <a:t> потреб </a:t>
            </a:r>
            <a:r>
              <a:rPr lang="ru-RU" dirty="0" err="1" smtClean="0">
                <a:solidFill>
                  <a:schemeClr val="tx1"/>
                </a:solidFill>
              </a:rPr>
              <a:t>споживачів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готельного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підприємства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07904" y="2924944"/>
            <a:ext cx="1584176" cy="3600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Розкрива</a:t>
            </a:r>
            <a:r>
              <a:rPr lang="ru-RU" dirty="0" err="1" smtClean="0">
                <a:solidFill>
                  <a:schemeClr val="tx1"/>
                </a:solidFill>
              </a:rPr>
              <a:t>є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основні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складові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структури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споживчої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цінності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готельного</a:t>
            </a:r>
            <a:r>
              <a:rPr lang="ru-RU" dirty="0" smtClean="0">
                <a:solidFill>
                  <a:schemeClr val="tx1"/>
                </a:solidFill>
              </a:rPr>
              <a:t> продукту, </a:t>
            </a:r>
            <a:r>
              <a:rPr lang="ru-RU" dirty="0" err="1" smtClean="0">
                <a:solidFill>
                  <a:schemeClr val="tx1"/>
                </a:solidFill>
              </a:rPr>
              <a:t>що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дає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чітке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розуміння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процесу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його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формування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88224" y="2924944"/>
            <a:ext cx="1656184" cy="3600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Спрямовує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на </a:t>
            </a:r>
            <a:r>
              <a:rPr lang="ru-RU" dirty="0" err="1" smtClean="0">
                <a:solidFill>
                  <a:schemeClr val="tx1"/>
                </a:solidFill>
              </a:rPr>
              <a:t>постійний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розвиток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готельного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підприємства</a:t>
            </a:r>
            <a:r>
              <a:rPr lang="ru-RU" dirty="0" smtClean="0">
                <a:solidFill>
                  <a:schemeClr val="tx1"/>
                </a:solidFill>
              </a:rPr>
              <a:t> на </a:t>
            </a:r>
            <a:r>
              <a:rPr lang="ru-RU" dirty="0" err="1" smtClean="0">
                <a:solidFill>
                  <a:schemeClr val="tx1"/>
                </a:solidFill>
              </a:rPr>
              <a:t>основі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підвищення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споживчої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цінності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готельного</a:t>
            </a:r>
            <a:r>
              <a:rPr lang="ru-RU" dirty="0" smtClean="0">
                <a:solidFill>
                  <a:schemeClr val="tx1"/>
                </a:solidFill>
              </a:rPr>
              <a:t> продукт</a:t>
            </a:r>
            <a:r>
              <a:rPr lang="ru-RU" dirty="0" smtClean="0"/>
              <a:t>у</a:t>
            </a:r>
            <a:endParaRPr lang="uk-UA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2267744" y="2348880"/>
            <a:ext cx="216024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6" idx="0"/>
          </p:cNvCxnSpPr>
          <p:nvPr/>
        </p:nvCxnSpPr>
        <p:spPr>
          <a:xfrm>
            <a:off x="4427984" y="2348880"/>
            <a:ext cx="7200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463988" y="2348880"/>
            <a:ext cx="212423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940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48072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   </a:t>
            </a:r>
            <a:r>
              <a:rPr lang="ru-RU" i="1" dirty="0" smtClean="0">
                <a:solidFill>
                  <a:srgbClr val="0070C0"/>
                </a:solidFill>
              </a:rPr>
              <a:t>Концептуальною основою </a:t>
            </a:r>
            <a:r>
              <a:rPr lang="ru-RU" i="1" dirty="0" err="1" smtClean="0">
                <a:solidFill>
                  <a:srgbClr val="0070C0"/>
                </a:solidFill>
              </a:rPr>
              <a:t>становлення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 err="1" smtClean="0">
                <a:solidFill>
                  <a:srgbClr val="0070C0"/>
                </a:solidFill>
              </a:rPr>
              <a:t>маркетингової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 err="1" smtClean="0">
                <a:solidFill>
                  <a:srgbClr val="0070C0"/>
                </a:solidFill>
              </a:rPr>
              <a:t>концепції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 err="1" smtClean="0">
                <a:solidFill>
                  <a:srgbClr val="0070C0"/>
                </a:solidFill>
              </a:rPr>
              <a:t>споживчої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 err="1" smtClean="0">
                <a:solidFill>
                  <a:srgbClr val="0070C0"/>
                </a:solidFill>
              </a:rPr>
              <a:t>цінності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 err="1" smtClean="0">
                <a:solidFill>
                  <a:srgbClr val="0070C0"/>
                </a:solidFill>
              </a:rPr>
              <a:t>готельних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 err="1" smtClean="0">
                <a:solidFill>
                  <a:srgbClr val="0070C0"/>
                </a:solidFill>
              </a:rPr>
              <a:t>послуг</a:t>
            </a:r>
            <a:r>
              <a:rPr lang="ru-RU" i="1" dirty="0" smtClean="0">
                <a:solidFill>
                  <a:srgbClr val="0070C0"/>
                </a:solidFill>
              </a:rPr>
              <a:t> є </a:t>
            </a:r>
            <a:r>
              <a:rPr lang="ru-RU" i="1" dirty="0" err="1" smtClean="0">
                <a:solidFill>
                  <a:srgbClr val="0070C0"/>
                </a:solidFill>
              </a:rPr>
              <a:t>теорія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 err="1" smtClean="0">
                <a:solidFill>
                  <a:srgbClr val="0070C0"/>
                </a:solidFill>
              </a:rPr>
              <a:t>цінності</a:t>
            </a:r>
            <a:endParaRPr lang="ru-RU" i="1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ru-RU" dirty="0" smtClean="0"/>
              <a:t>  </a:t>
            </a:r>
            <a:r>
              <a:rPr lang="ru-RU" dirty="0" err="1" smtClean="0"/>
              <a:t>Підприємство</a:t>
            </a:r>
            <a:r>
              <a:rPr lang="ru-RU" dirty="0" smtClean="0"/>
              <a:t>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</a:t>
            </a:r>
            <a:r>
              <a:rPr lang="ru-RU" dirty="0" err="1" smtClean="0"/>
              <a:t>бере</a:t>
            </a:r>
            <a:r>
              <a:rPr lang="ru-RU" dirty="0" smtClean="0"/>
              <a:t> участь у </a:t>
            </a:r>
            <a:r>
              <a:rPr lang="ru-RU" dirty="0" err="1" smtClean="0"/>
              <a:t>формуванні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. 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 err="1" smtClean="0"/>
              <a:t>Цінність</a:t>
            </a:r>
            <a:r>
              <a:rPr lang="ru-RU" dirty="0" smtClean="0"/>
              <a:t>, </a:t>
            </a:r>
          </a:p>
          <a:p>
            <a:pPr algn="just">
              <a:buFontTx/>
              <a:buChar char="-"/>
            </a:pPr>
            <a:r>
              <a:rPr lang="ru-RU" dirty="0" err="1" smtClean="0"/>
              <a:t>по-перше</a:t>
            </a:r>
            <a:r>
              <a:rPr lang="ru-RU" dirty="0" smtClean="0"/>
              <a:t>, </a:t>
            </a:r>
            <a:r>
              <a:rPr lang="ru-RU" dirty="0" err="1" smtClean="0"/>
              <a:t>відображає</a:t>
            </a:r>
            <a:r>
              <a:rPr lang="ru-RU" dirty="0" smtClean="0"/>
              <a:t> </a:t>
            </a:r>
            <a:r>
              <a:rPr lang="ru-RU" dirty="0" err="1" smtClean="0"/>
              <a:t>важливість</a:t>
            </a:r>
            <a:r>
              <a:rPr lang="ru-RU" dirty="0" smtClean="0"/>
              <a:t> блага (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корисних</a:t>
            </a:r>
            <a:r>
              <a:rPr lang="ru-RU" dirty="0" smtClean="0"/>
              <a:t> </a:t>
            </a:r>
            <a:r>
              <a:rPr lang="ru-RU" dirty="0" err="1" smtClean="0"/>
              <a:t>властивостей</a:t>
            </a:r>
            <a:r>
              <a:rPr lang="ru-RU" dirty="0" smtClean="0"/>
              <a:t>) для </a:t>
            </a:r>
            <a:r>
              <a:rPr lang="ru-RU" dirty="0" err="1" smtClean="0"/>
              <a:t>споживачів</a:t>
            </a:r>
            <a:r>
              <a:rPr lang="ru-RU" dirty="0" smtClean="0"/>
              <a:t>; </a:t>
            </a:r>
          </a:p>
          <a:p>
            <a:pPr algn="just">
              <a:buFontTx/>
              <a:buChar char="-"/>
            </a:pPr>
            <a:r>
              <a:rPr lang="ru-RU" dirty="0" err="1" smtClean="0"/>
              <a:t>по-друге</a:t>
            </a:r>
            <a:r>
              <a:rPr lang="ru-RU" dirty="0" smtClean="0"/>
              <a:t>,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об’єктивними</a:t>
            </a:r>
            <a:r>
              <a:rPr lang="ru-RU" dirty="0" smtClean="0"/>
              <a:t> </a:t>
            </a:r>
            <a:r>
              <a:rPr lang="ru-RU" dirty="0" err="1" smtClean="0"/>
              <a:t>ринковими</a:t>
            </a:r>
            <a:r>
              <a:rPr lang="ru-RU" dirty="0" smtClean="0"/>
              <a:t> </a:t>
            </a:r>
            <a:r>
              <a:rPr lang="ru-RU" dirty="0" err="1" smtClean="0"/>
              <a:t>умовами</a:t>
            </a:r>
            <a:r>
              <a:rPr lang="ru-RU" dirty="0" smtClean="0"/>
              <a:t>;</a:t>
            </a:r>
          </a:p>
          <a:p>
            <a:pPr algn="just">
              <a:buFontTx/>
              <a:buChar char="-"/>
            </a:pPr>
            <a:r>
              <a:rPr lang="ru-RU" dirty="0" smtClean="0"/>
              <a:t> </a:t>
            </a:r>
            <a:r>
              <a:rPr lang="ru-RU" dirty="0" err="1" smtClean="0"/>
              <a:t>по-третє</a:t>
            </a:r>
            <a:r>
              <a:rPr lang="ru-RU" dirty="0" smtClean="0"/>
              <a:t>, є результатом </a:t>
            </a:r>
            <a:r>
              <a:rPr lang="ru-RU" dirty="0" err="1" smtClean="0"/>
              <a:t>відносин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суб’єктами</a:t>
            </a:r>
            <a:r>
              <a:rPr lang="ru-RU" dirty="0" smtClean="0"/>
              <a:t> </a:t>
            </a:r>
            <a:r>
              <a:rPr lang="ru-RU" dirty="0" err="1" smtClean="0"/>
              <a:t>господарської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і тому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суб'єктивний</a:t>
            </a:r>
            <a:r>
              <a:rPr lang="ru-RU" dirty="0" smtClean="0"/>
              <a:t> характер</a:t>
            </a:r>
            <a:endParaRPr lang="uk-UA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561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55272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dirty="0" smtClean="0"/>
              <a:t>  Узагальнюючи результати теоретичного аналізу визначено, </a:t>
            </a:r>
            <a:r>
              <a:rPr lang="uk-UA" b="1" dirty="0" smtClean="0">
                <a:solidFill>
                  <a:srgbClr val="0070C0"/>
                </a:solidFill>
              </a:rPr>
              <a:t>що розвиток категорії «споживча цінність» базувався на </a:t>
            </a:r>
            <a:r>
              <a:rPr lang="uk-UA" b="1" dirty="0" smtClean="0">
                <a:solidFill>
                  <a:srgbClr val="C00000"/>
                </a:solidFill>
              </a:rPr>
              <a:t>трудовій теорії вартості</a:t>
            </a:r>
            <a:r>
              <a:rPr lang="uk-UA" dirty="0" smtClean="0"/>
              <a:t>.</a:t>
            </a:r>
          </a:p>
          <a:p>
            <a:pPr marL="0" indent="0" algn="just">
              <a:buNone/>
            </a:pPr>
            <a:r>
              <a:rPr lang="uk-UA" dirty="0"/>
              <a:t> </a:t>
            </a:r>
            <a:r>
              <a:rPr lang="uk-UA" dirty="0" smtClean="0"/>
              <a:t>      </a:t>
            </a:r>
            <a:r>
              <a:rPr lang="uk-UA" i="1" dirty="0" smtClean="0"/>
              <a:t>Сутність цієї теорії полягає у визначенні </a:t>
            </a:r>
            <a:r>
              <a:rPr lang="uk-UA" b="1" i="1" dirty="0" smtClean="0"/>
              <a:t>цінності товару </a:t>
            </a:r>
            <a:r>
              <a:rPr lang="uk-UA" i="1" dirty="0" smtClean="0"/>
              <a:t>з метою встановлення його </a:t>
            </a:r>
            <a:r>
              <a:rPr lang="uk-UA" b="1" i="1" dirty="0" smtClean="0"/>
              <a:t>еквівалентності з іншими товарами </a:t>
            </a:r>
            <a:r>
              <a:rPr lang="uk-UA" i="1" dirty="0" smtClean="0"/>
              <a:t>під час обміну</a:t>
            </a:r>
          </a:p>
          <a:p>
            <a:pPr marL="0" indent="0" algn="just">
              <a:buNone/>
            </a:pPr>
            <a:r>
              <a:rPr lang="uk-UA" b="1" dirty="0" smtClean="0">
                <a:solidFill>
                  <a:srgbClr val="C00000"/>
                </a:solidFill>
              </a:rPr>
              <a:t>    Нетрудова теорія вартості </a:t>
            </a:r>
            <a:r>
              <a:rPr lang="uk-UA" dirty="0" smtClean="0"/>
              <a:t>базується на </a:t>
            </a:r>
            <a:r>
              <a:rPr lang="uk-UA" b="1" dirty="0" smtClean="0">
                <a:solidFill>
                  <a:srgbClr val="0070C0"/>
                </a:solidFill>
              </a:rPr>
              <a:t>виокремленні понять «цінність» та «корисність» з позиції окремого споживача</a:t>
            </a:r>
            <a:r>
              <a:rPr lang="uk-UA" dirty="0" smtClean="0"/>
              <a:t>. Результатом розвитку нетрудової теорії вартості є концепція формування цінності, в якій започатковано </a:t>
            </a:r>
            <a:r>
              <a:rPr lang="uk-UA" i="1" dirty="0" smtClean="0"/>
              <a:t>сприйняття</a:t>
            </a:r>
            <a:r>
              <a:rPr lang="uk-UA" dirty="0" smtClean="0"/>
              <a:t> цінності </a:t>
            </a:r>
            <a:r>
              <a:rPr lang="ru-RU" dirty="0" smtClean="0"/>
              <a:t>з </a:t>
            </a:r>
            <a:r>
              <a:rPr lang="ru-RU" dirty="0" err="1" smtClean="0"/>
              <a:t>позиції</a:t>
            </a:r>
            <a:r>
              <a:rPr lang="ru-RU" dirty="0" smtClean="0"/>
              <a:t> маркетингу та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</a:p>
          <a:p>
            <a:pPr marL="0" indent="0" algn="just">
              <a:buNone/>
            </a:pPr>
            <a:r>
              <a:rPr lang="ru-RU" dirty="0" smtClean="0"/>
              <a:t>у </a:t>
            </a:r>
            <a:r>
              <a:rPr lang="ru-RU" i="1" dirty="0" err="1" smtClean="0"/>
              <a:t>контексті</a:t>
            </a:r>
            <a:r>
              <a:rPr lang="ru-RU" i="1" dirty="0" smtClean="0"/>
              <a:t> </a:t>
            </a:r>
            <a:r>
              <a:rPr lang="ru-RU" i="1" dirty="0" err="1" smtClean="0"/>
              <a:t>створення</a:t>
            </a:r>
            <a:r>
              <a:rPr lang="ru-RU" i="1" dirty="0" smtClean="0"/>
              <a:t> </a:t>
            </a:r>
            <a:r>
              <a:rPr lang="ru-RU" i="1" dirty="0" err="1" smtClean="0"/>
              <a:t>доданої</a:t>
            </a:r>
            <a:r>
              <a:rPr lang="ru-RU" i="1" dirty="0" smtClean="0"/>
              <a:t> </a:t>
            </a:r>
            <a:r>
              <a:rPr lang="ru-RU" i="1" dirty="0" err="1" smtClean="0"/>
              <a:t>цінності</a:t>
            </a:r>
            <a:r>
              <a:rPr lang="ru-RU" i="1" dirty="0" smtClean="0"/>
              <a:t> для </a:t>
            </a:r>
            <a:r>
              <a:rPr lang="ru-RU" i="1" dirty="0" err="1" smtClean="0"/>
              <a:t>споживача</a:t>
            </a:r>
            <a:r>
              <a:rPr lang="ru-RU" i="1" dirty="0" smtClean="0"/>
              <a:t> та </a:t>
            </a:r>
            <a:r>
              <a:rPr lang="ru-RU" i="1" dirty="0" err="1" smtClean="0"/>
              <a:t>одержання</a:t>
            </a:r>
            <a:r>
              <a:rPr lang="ru-RU" i="1" dirty="0" smtClean="0"/>
              <a:t> </a:t>
            </a:r>
            <a:r>
              <a:rPr lang="ru-RU" i="1" dirty="0" err="1" smtClean="0"/>
              <a:t>додаткових</a:t>
            </a:r>
            <a:r>
              <a:rPr lang="ru-RU" i="1" dirty="0" smtClean="0"/>
              <a:t> </a:t>
            </a:r>
            <a:r>
              <a:rPr lang="ru-RU" i="1" dirty="0" err="1" smtClean="0"/>
              <a:t>вигід</a:t>
            </a:r>
            <a:r>
              <a:rPr lang="ru-RU" i="1" dirty="0" smtClean="0"/>
              <a:t> для </a:t>
            </a:r>
            <a:r>
              <a:rPr lang="ru-RU" i="1" dirty="0" err="1" smtClean="0"/>
              <a:t>виробника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670374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928992" cy="6408712"/>
          </a:xfrm>
        </p:spPr>
        <p:txBody>
          <a:bodyPr/>
          <a:lstStyle/>
          <a:p>
            <a:pPr marL="0" indent="0">
              <a:buNone/>
            </a:pPr>
            <a:r>
              <a:rPr lang="uk-UA" b="1" dirty="0" smtClean="0">
                <a:solidFill>
                  <a:srgbClr val="0070C0"/>
                </a:solidFill>
              </a:rPr>
              <a:t>Концепція споживчої цінності на маркетинговій основі базується на парадигмах маркетингу і відображає: </a:t>
            </a:r>
          </a:p>
          <a:p>
            <a:pPr marL="0" indent="0">
              <a:buNone/>
            </a:pPr>
            <a:r>
              <a:rPr lang="uk-UA" dirty="0" smtClean="0"/>
              <a:t>− по-перше, процес створення споживчої цінності </a:t>
            </a:r>
            <a:r>
              <a:rPr lang="uk-UA" i="1" dirty="0" smtClean="0">
                <a:solidFill>
                  <a:srgbClr val="0070C0"/>
                </a:solidFill>
              </a:rPr>
              <a:t>за результатами взаємодії споживача та підприємства</a:t>
            </a:r>
            <a:r>
              <a:rPr lang="uk-UA" dirty="0" smtClean="0"/>
              <a:t>; </a:t>
            </a:r>
          </a:p>
          <a:p>
            <a:pPr marL="0" indent="0">
              <a:buNone/>
            </a:pPr>
            <a:r>
              <a:rPr lang="uk-UA" dirty="0" smtClean="0"/>
              <a:t>− по-друге, які складові маркетингу </a:t>
            </a:r>
            <a:r>
              <a:rPr lang="uk-UA" i="1" dirty="0" smtClean="0">
                <a:solidFill>
                  <a:srgbClr val="0070C0"/>
                </a:solidFill>
              </a:rPr>
              <a:t>впливають на задоволення потреб споживачів</a:t>
            </a:r>
            <a:endParaRPr lang="uk-UA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382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5527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err="1" smtClean="0"/>
              <a:t>Розвиток</a:t>
            </a:r>
            <a:r>
              <a:rPr lang="ru-RU" b="1" dirty="0" smtClean="0"/>
              <a:t> </a:t>
            </a:r>
            <a:r>
              <a:rPr lang="ru-RU" b="1" dirty="0" err="1" smtClean="0"/>
              <a:t>наукових</a:t>
            </a:r>
            <a:r>
              <a:rPr lang="ru-RU" b="1" dirty="0" smtClean="0"/>
              <a:t> </a:t>
            </a:r>
            <a:r>
              <a:rPr lang="ru-RU" b="1" dirty="0" err="1" smtClean="0"/>
              <a:t>теорій</a:t>
            </a:r>
            <a:r>
              <a:rPr lang="ru-RU" b="1" dirty="0" smtClean="0"/>
              <a:t> </a:t>
            </a:r>
            <a:r>
              <a:rPr lang="ru-RU" b="1" dirty="0" err="1" smtClean="0"/>
              <a:t>споживчої</a:t>
            </a:r>
            <a:r>
              <a:rPr lang="ru-RU" b="1" dirty="0" smtClean="0"/>
              <a:t> </a:t>
            </a:r>
            <a:r>
              <a:rPr lang="ru-RU" b="1" dirty="0" err="1" smtClean="0"/>
              <a:t>цінності</a:t>
            </a:r>
            <a:r>
              <a:rPr lang="ru-RU" b="1" dirty="0" smtClean="0"/>
              <a:t> товару / </a:t>
            </a:r>
            <a:r>
              <a:rPr lang="ru-RU" b="1" dirty="0" err="1" smtClean="0"/>
              <a:t>послуги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Перший </a:t>
            </a:r>
            <a:r>
              <a:rPr lang="ru-RU" b="1" dirty="0" err="1" smtClean="0">
                <a:solidFill>
                  <a:srgbClr val="0070C0"/>
                </a:solidFill>
              </a:rPr>
              <a:t>етап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dirty="0" smtClean="0"/>
              <a:t>– </a:t>
            </a:r>
            <a:r>
              <a:rPr lang="ru-RU" i="1" dirty="0" err="1" smtClean="0"/>
              <a:t>Трудова</a:t>
            </a:r>
            <a:r>
              <a:rPr lang="ru-RU" i="1" dirty="0" smtClean="0"/>
              <a:t> </a:t>
            </a:r>
            <a:r>
              <a:rPr lang="ru-RU" i="1" dirty="0" err="1" smtClean="0"/>
              <a:t>теорія</a:t>
            </a:r>
            <a:r>
              <a:rPr lang="ru-RU" i="1" dirty="0" smtClean="0"/>
              <a:t> </a:t>
            </a:r>
            <a:r>
              <a:rPr lang="ru-RU" i="1" dirty="0" err="1" smtClean="0"/>
              <a:t>вартості</a:t>
            </a:r>
            <a:endParaRPr lang="ru-RU" i="1" dirty="0" smtClean="0"/>
          </a:p>
          <a:p>
            <a:pPr>
              <a:buFontTx/>
              <a:buChar char="-"/>
            </a:pPr>
            <a:r>
              <a:rPr lang="uk-UA" dirty="0" smtClean="0"/>
              <a:t>В. </a:t>
            </a:r>
            <a:r>
              <a:rPr lang="uk-UA" dirty="0" err="1" smtClean="0"/>
              <a:t>Петті</a:t>
            </a:r>
            <a:r>
              <a:rPr lang="uk-UA" dirty="0" smtClean="0"/>
              <a:t> (поняття «істинна вартість товару»); </a:t>
            </a:r>
          </a:p>
          <a:p>
            <a:pPr>
              <a:buFontTx/>
              <a:buChar char="-"/>
            </a:pPr>
            <a:r>
              <a:rPr lang="uk-UA" dirty="0" smtClean="0"/>
              <a:t> А. Сміт (поняття «вартості та ціни»); </a:t>
            </a:r>
          </a:p>
          <a:p>
            <a:pPr>
              <a:buFontTx/>
              <a:buChar char="-"/>
            </a:pPr>
            <a:r>
              <a:rPr lang="uk-UA" dirty="0" smtClean="0"/>
              <a:t> Р. Рікардо (теорія «цінності та розподілу»);</a:t>
            </a:r>
          </a:p>
          <a:p>
            <a:pPr>
              <a:buFontTx/>
              <a:buChar char="-"/>
            </a:pPr>
            <a:r>
              <a:rPr lang="uk-UA" dirty="0" smtClean="0"/>
              <a:t> К. Маркс («трудова теорія вартості»)</a:t>
            </a:r>
          </a:p>
          <a:p>
            <a:pPr marL="0" indent="0">
              <a:buNone/>
            </a:pPr>
            <a:r>
              <a:rPr lang="ru-RU" b="1" dirty="0" err="1" smtClean="0">
                <a:solidFill>
                  <a:srgbClr val="0070C0"/>
                </a:solidFill>
              </a:rPr>
              <a:t>Другий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етап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dirty="0" smtClean="0"/>
              <a:t>– </a:t>
            </a:r>
            <a:r>
              <a:rPr lang="ru-RU" i="1" dirty="0" err="1" smtClean="0"/>
              <a:t>Нетрудова</a:t>
            </a:r>
            <a:r>
              <a:rPr lang="ru-RU" i="1" dirty="0" smtClean="0"/>
              <a:t> </a:t>
            </a:r>
            <a:r>
              <a:rPr lang="ru-RU" i="1" dirty="0" err="1" smtClean="0"/>
              <a:t>теорія</a:t>
            </a:r>
            <a:r>
              <a:rPr lang="ru-RU" i="1" dirty="0" smtClean="0"/>
              <a:t> </a:t>
            </a:r>
            <a:r>
              <a:rPr lang="ru-RU" i="1" dirty="0" err="1" smtClean="0"/>
              <a:t>вартості</a:t>
            </a:r>
            <a:endParaRPr lang="ru-RU" i="1" dirty="0" smtClean="0"/>
          </a:p>
          <a:p>
            <a:pPr>
              <a:buFontTx/>
              <a:buChar char="-"/>
            </a:pPr>
            <a:r>
              <a:rPr lang="uk-UA" dirty="0" smtClean="0"/>
              <a:t>А. </a:t>
            </a:r>
            <a:r>
              <a:rPr lang="uk-UA" dirty="0" err="1" smtClean="0"/>
              <a:t>Тюрго</a:t>
            </a:r>
            <a:r>
              <a:rPr lang="uk-UA" dirty="0" smtClean="0"/>
              <a:t> (Поняття «істинна вартість товару»); </a:t>
            </a:r>
          </a:p>
          <a:p>
            <a:pPr>
              <a:buFontTx/>
              <a:buChar char="-"/>
            </a:pPr>
            <a:r>
              <a:rPr lang="uk-UA" dirty="0" smtClean="0"/>
              <a:t> К. </a:t>
            </a:r>
            <a:r>
              <a:rPr lang="uk-UA" dirty="0" err="1" smtClean="0"/>
              <a:t>Менгер</a:t>
            </a:r>
            <a:r>
              <a:rPr lang="uk-UA" dirty="0" smtClean="0"/>
              <a:t>, Ф. </a:t>
            </a:r>
            <a:r>
              <a:rPr lang="uk-UA" dirty="0" err="1" smtClean="0"/>
              <a:t>Візард</a:t>
            </a:r>
            <a:r>
              <a:rPr lang="uk-UA" dirty="0" smtClean="0"/>
              <a:t>, Е. </a:t>
            </a:r>
            <a:r>
              <a:rPr lang="uk-UA" dirty="0" err="1" smtClean="0"/>
              <a:t>Бем-Баверк</a:t>
            </a:r>
            <a:r>
              <a:rPr lang="uk-UA" dirty="0" smtClean="0"/>
              <a:t> (Австрійська школа граничної корисності); </a:t>
            </a:r>
          </a:p>
          <a:p>
            <a:pPr>
              <a:buFontTx/>
              <a:buChar char="-"/>
            </a:pPr>
            <a:r>
              <a:rPr lang="uk-UA" dirty="0" smtClean="0"/>
              <a:t> А. Маршал (маржинальна теорія); </a:t>
            </a:r>
          </a:p>
          <a:p>
            <a:pPr>
              <a:buFontTx/>
              <a:buChar char="-"/>
            </a:pPr>
            <a:r>
              <a:rPr lang="uk-UA" dirty="0" smtClean="0"/>
              <a:t> М. </a:t>
            </a:r>
            <a:r>
              <a:rPr lang="uk-UA" dirty="0" err="1" smtClean="0"/>
              <a:t>Туган</a:t>
            </a:r>
            <a:r>
              <a:rPr lang="uk-UA" dirty="0" smtClean="0"/>
              <a:t>-Барановський («теорія цінності»)</a:t>
            </a:r>
            <a:endParaRPr lang="uk-UA" b="1" i="1" dirty="0"/>
          </a:p>
        </p:txBody>
      </p:sp>
    </p:spTree>
    <p:extLst>
      <p:ext uri="{BB962C8B-B14F-4D97-AF65-F5344CB8AC3E}">
        <p14:creationId xmlns:p14="http://schemas.microsoft.com/office/powerpoint/2010/main" val="1931530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7413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b="1" dirty="0" smtClean="0">
                <a:solidFill>
                  <a:srgbClr val="0070C0"/>
                </a:solidFill>
              </a:rPr>
              <a:t>Третій етап </a:t>
            </a:r>
            <a:r>
              <a:rPr lang="uk-UA" dirty="0" smtClean="0"/>
              <a:t>– </a:t>
            </a:r>
            <a:r>
              <a:rPr lang="uk-UA" i="1" dirty="0" smtClean="0"/>
              <a:t>Концепції формування цінності</a:t>
            </a:r>
          </a:p>
          <a:p>
            <a:pPr>
              <a:buFontTx/>
              <a:buChar char="-"/>
            </a:pPr>
            <a:r>
              <a:rPr lang="uk-UA" dirty="0" smtClean="0"/>
              <a:t>М. Портер (поняття «цінність-вартість»); </a:t>
            </a:r>
          </a:p>
          <a:p>
            <a:pPr>
              <a:buFontTx/>
              <a:buChar char="-"/>
            </a:pPr>
            <a:r>
              <a:rPr lang="uk-UA" dirty="0" smtClean="0"/>
              <a:t> П. </a:t>
            </a:r>
            <a:r>
              <a:rPr lang="uk-UA" dirty="0" err="1" smtClean="0"/>
              <a:t>Друкер</a:t>
            </a:r>
            <a:r>
              <a:rPr lang="uk-UA" dirty="0" smtClean="0"/>
              <a:t> (цінність для споживача); </a:t>
            </a:r>
          </a:p>
          <a:p>
            <a:pPr>
              <a:buFontTx/>
              <a:buChar char="-"/>
            </a:pPr>
            <a:r>
              <a:rPr lang="uk-UA" dirty="0" smtClean="0"/>
              <a:t> Ф. </a:t>
            </a:r>
            <a:r>
              <a:rPr lang="uk-UA" dirty="0" err="1" smtClean="0"/>
              <a:t>Котлер</a:t>
            </a:r>
            <a:r>
              <a:rPr lang="uk-UA" dirty="0" smtClean="0"/>
              <a:t> (концепція 4С); </a:t>
            </a:r>
          </a:p>
          <a:p>
            <a:pPr>
              <a:buFontTx/>
              <a:buChar char="-"/>
            </a:pPr>
            <a:r>
              <a:rPr lang="uk-UA" dirty="0" smtClean="0"/>
              <a:t> Н. </a:t>
            </a:r>
            <a:r>
              <a:rPr lang="uk-UA" dirty="0" err="1" smtClean="0"/>
              <a:t>Багієв</a:t>
            </a:r>
            <a:r>
              <a:rPr lang="uk-UA" dirty="0" smtClean="0"/>
              <a:t>, Ш. </a:t>
            </a:r>
            <a:r>
              <a:rPr lang="uk-UA" dirty="0" err="1" smtClean="0"/>
              <a:t>Магомедов</a:t>
            </a:r>
            <a:r>
              <a:rPr lang="uk-UA" dirty="0" smtClean="0"/>
              <a:t> (цінність із позиції якості товару)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rgbClr val="0070C0"/>
                </a:solidFill>
              </a:rPr>
              <a:t>Нинішній етап </a:t>
            </a:r>
            <a:r>
              <a:rPr lang="uk-UA" dirty="0" smtClean="0"/>
              <a:t>– </a:t>
            </a:r>
            <a:r>
              <a:rPr lang="uk-UA" i="1" dirty="0" smtClean="0"/>
              <a:t>Концепції споживчої цінності на маркетинговій основі</a:t>
            </a:r>
          </a:p>
          <a:p>
            <a:pPr>
              <a:buFontTx/>
              <a:buChar char="-"/>
            </a:pPr>
            <a:r>
              <a:rPr lang="uk-UA" dirty="0" smtClean="0"/>
              <a:t>Ж. </a:t>
            </a:r>
            <a:r>
              <a:rPr lang="uk-UA" dirty="0" err="1" smtClean="0"/>
              <a:t>Шетт</a:t>
            </a:r>
            <a:r>
              <a:rPr lang="uk-UA" dirty="0" smtClean="0"/>
              <a:t>, Б. </a:t>
            </a:r>
            <a:r>
              <a:rPr lang="uk-UA" dirty="0" err="1" smtClean="0"/>
              <a:t>Гросс</a:t>
            </a:r>
            <a:r>
              <a:rPr lang="uk-UA" dirty="0" smtClean="0"/>
              <a:t>, Б. </a:t>
            </a:r>
            <a:r>
              <a:rPr lang="uk-UA" dirty="0" err="1" smtClean="0"/>
              <a:t>Ньюман</a:t>
            </a:r>
            <a:r>
              <a:rPr lang="uk-UA" dirty="0" smtClean="0"/>
              <a:t> (цінність для споживачів); </a:t>
            </a:r>
          </a:p>
          <a:p>
            <a:pPr>
              <a:buFontTx/>
              <a:buChar char="-"/>
            </a:pPr>
            <a:r>
              <a:rPr lang="uk-UA" dirty="0" smtClean="0"/>
              <a:t> Л. </a:t>
            </a:r>
            <a:r>
              <a:rPr lang="uk-UA" dirty="0" err="1" smtClean="0"/>
              <a:t>Грицина</a:t>
            </a:r>
            <a:r>
              <a:rPr lang="uk-UA" dirty="0" smtClean="0"/>
              <a:t> (теорія споживчої відповідальності); </a:t>
            </a:r>
          </a:p>
          <a:p>
            <a:pPr>
              <a:buFontTx/>
              <a:buChar char="-"/>
            </a:pPr>
            <a:r>
              <a:rPr lang="uk-UA" dirty="0" smtClean="0"/>
              <a:t> А. </a:t>
            </a:r>
            <a:r>
              <a:rPr lang="uk-UA" dirty="0" err="1" smtClean="0"/>
              <a:t>Мазаракі</a:t>
            </a:r>
            <a:r>
              <a:rPr lang="uk-UA" dirty="0" smtClean="0"/>
              <a:t>, Л. Шульгіна (маркетинг співпраці); </a:t>
            </a:r>
          </a:p>
          <a:p>
            <a:pPr>
              <a:buFontTx/>
              <a:buChar char="-"/>
            </a:pPr>
            <a:r>
              <a:rPr lang="uk-UA" dirty="0" smtClean="0"/>
              <a:t> А. </a:t>
            </a:r>
            <a:r>
              <a:rPr lang="uk-UA" dirty="0" err="1" smtClean="0"/>
              <a:t>Мазаракі</a:t>
            </a:r>
            <a:r>
              <a:rPr lang="uk-UA" dirty="0" smtClean="0"/>
              <a:t>, </a:t>
            </a:r>
            <a:r>
              <a:rPr lang="uk-UA" dirty="0" err="1" smtClean="0"/>
              <a:t>М.Бойко</a:t>
            </a:r>
            <a:r>
              <a:rPr lang="uk-UA" dirty="0" smtClean="0"/>
              <a:t> (</a:t>
            </a:r>
            <a:r>
              <a:rPr lang="uk-UA" dirty="0" err="1" smtClean="0"/>
              <a:t>ціннісно</a:t>
            </a:r>
            <a:r>
              <a:rPr lang="uk-UA" dirty="0" smtClean="0"/>
              <a:t>-орієнтоване управління)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2013327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4624"/>
            <a:ext cx="8856984" cy="6696744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Аргументом цієї пропозиції є те, що ланцюг цінності відображає взаємозв’язок підприємства та споживача, тобто </a:t>
            </a:r>
            <a:r>
              <a:rPr lang="uk-UA" i="1" dirty="0" smtClean="0"/>
              <a:t>враховує пріоритетність усіх складових цінності формування товару/послуги </a:t>
            </a:r>
            <a:r>
              <a:rPr lang="uk-UA" dirty="0" smtClean="0"/>
              <a:t>у процесі створення споживчої цінності </a:t>
            </a:r>
            <a:r>
              <a:rPr lang="uk-UA" b="1" dirty="0" smtClean="0"/>
              <a:t>як з позиції споживача, так і з позиції виробника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4163201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552728"/>
          </a:xfrm>
        </p:spPr>
        <p:txBody>
          <a:bodyPr/>
          <a:lstStyle/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Виробничий ланцюг формування готельної послуги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32656"/>
            <a:ext cx="525658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Підприємство готельного господарства (ГП)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11660" y="1160748"/>
            <a:ext cx="41764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Послуги розміщення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19672" y="1916832"/>
            <a:ext cx="41044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Додаткові платні послуги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660232" y="1196752"/>
            <a:ext cx="144016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Комплекс послуг</a:t>
            </a:r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97154" y="3046242"/>
            <a:ext cx="489654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ГОТЕЛЬНА ПОСЛУГА</a:t>
            </a:r>
            <a:endParaRPr lang="uk-UA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52122" y="3974233"/>
            <a:ext cx="475252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СПОЖИВАЧ</a:t>
            </a:r>
            <a:endParaRPr lang="uk-UA" dirty="0"/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1187624" y="1304459"/>
            <a:ext cx="288032" cy="9001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1115616" y="980728"/>
            <a:ext cx="72008" cy="7737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авая фигурная скобка 12"/>
          <p:cNvSpPr/>
          <p:nvPr/>
        </p:nvSpPr>
        <p:spPr>
          <a:xfrm>
            <a:off x="5745426" y="1304459"/>
            <a:ext cx="410750" cy="86440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5" name="Прямая со стрелкой 14"/>
          <p:cNvCxnSpPr>
            <a:stCxn id="13" idx="1"/>
            <a:endCxn id="7" idx="1"/>
          </p:cNvCxnSpPr>
          <p:nvPr/>
        </p:nvCxnSpPr>
        <p:spPr>
          <a:xfrm>
            <a:off x="6156176" y="1736660"/>
            <a:ext cx="504056" cy="72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Стрелка вниз 15"/>
          <p:cNvSpPr/>
          <p:nvPr/>
        </p:nvSpPr>
        <p:spPr>
          <a:xfrm>
            <a:off x="6804248" y="2420888"/>
            <a:ext cx="432048" cy="6253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Стрелка вниз 16"/>
          <p:cNvSpPr/>
          <p:nvPr/>
        </p:nvSpPr>
        <p:spPr>
          <a:xfrm>
            <a:off x="5580112" y="3622306"/>
            <a:ext cx="333751" cy="3519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724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 smtClean="0"/>
              <a:t>Структура </a:t>
            </a:r>
            <a:r>
              <a:rPr lang="ru-RU" sz="1600" b="1" dirty="0" err="1" smtClean="0"/>
              <a:t>споживчої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цінності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готельної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послуги</a:t>
            </a:r>
            <a:endParaRPr lang="ru-RU" sz="1600" b="1" dirty="0"/>
          </a:p>
          <a:p>
            <a:pPr marL="0" indent="0">
              <a:buNone/>
            </a:pPr>
            <a:endParaRPr lang="uk-UA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667016"/>
              </p:ext>
            </p:extLst>
          </p:nvPr>
        </p:nvGraphicFramePr>
        <p:xfrm>
          <a:off x="179512" y="548680"/>
          <a:ext cx="9073008" cy="5806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2504"/>
                <a:gridCol w="1524000"/>
                <a:gridCol w="1944216"/>
                <a:gridCol w="2592288"/>
              </a:tblGrid>
              <a:tr h="360040"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solidFill>
                            <a:srgbClr val="0070C0"/>
                          </a:solidFill>
                        </a:rPr>
                        <a:t>Споживча</a:t>
                      </a:r>
                      <a:r>
                        <a:rPr lang="ru-RU" sz="12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0070C0"/>
                          </a:solidFill>
                        </a:rPr>
                        <a:t>цінність</a:t>
                      </a:r>
                      <a:r>
                        <a:rPr lang="ru-RU" sz="12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0070C0"/>
                          </a:solidFill>
                        </a:rPr>
                        <a:t>послуги</a:t>
                      </a:r>
                      <a:r>
                        <a:rPr lang="ru-RU" sz="1200" dirty="0" smtClean="0">
                          <a:solidFill>
                            <a:srgbClr val="0070C0"/>
                          </a:solidFill>
                        </a:rPr>
                        <a:t> з </a:t>
                      </a:r>
                      <a:r>
                        <a:rPr lang="ru-RU" sz="1200" dirty="0" err="1" smtClean="0">
                          <a:solidFill>
                            <a:srgbClr val="0070C0"/>
                          </a:solidFill>
                        </a:rPr>
                        <a:t>позиції</a:t>
                      </a:r>
                      <a:r>
                        <a:rPr lang="ru-RU" sz="12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0070C0"/>
                          </a:solidFill>
                        </a:rPr>
                        <a:t>споживача</a:t>
                      </a:r>
                      <a:endParaRPr lang="uk-UA" sz="12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endParaRPr lang="uk-UA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7033"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Послуги</a:t>
                      </a:r>
                      <a:r>
                        <a:rPr lang="ru-RU" sz="1200" dirty="0" smtClean="0"/>
                        <a:t>, </a:t>
                      </a:r>
                      <a:r>
                        <a:rPr lang="ru-RU" sz="1200" dirty="0" err="1" smtClean="0"/>
                        <a:t>які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приносять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користь</a:t>
                      </a:r>
                      <a:r>
                        <a:rPr lang="ru-RU" sz="1200" dirty="0" smtClean="0"/>
                        <a:t> та </a:t>
                      </a:r>
                      <a:r>
                        <a:rPr lang="ru-RU" sz="1200" dirty="0" err="1" smtClean="0"/>
                        <a:t>задоволення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від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споживання</a:t>
                      </a:r>
                      <a:endParaRPr lang="uk-U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Бренд, </a:t>
                      </a:r>
                      <a:r>
                        <a:rPr lang="ru-RU" sz="1200" dirty="0" err="1" smtClean="0"/>
                        <a:t>досвід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використання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послуг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готелю</a:t>
                      </a:r>
                      <a:endParaRPr lang="uk-U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Сприйнята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якість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готельного</a:t>
                      </a:r>
                      <a:r>
                        <a:rPr lang="ru-RU" sz="1200" dirty="0" smtClean="0"/>
                        <a:t> номера (характеристики </a:t>
                      </a:r>
                      <a:r>
                        <a:rPr lang="ru-RU" sz="1200" dirty="0" err="1" smtClean="0"/>
                        <a:t>готелю</a:t>
                      </a:r>
                      <a:r>
                        <a:rPr lang="ru-RU" sz="1200" dirty="0" smtClean="0"/>
                        <a:t>)</a:t>
                      </a:r>
                      <a:endParaRPr lang="uk-U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Довіра</a:t>
                      </a:r>
                      <a:r>
                        <a:rPr lang="ru-RU" sz="1200" dirty="0" smtClean="0"/>
                        <a:t> до персоналу </a:t>
                      </a:r>
                      <a:r>
                        <a:rPr lang="ru-RU" sz="1200" dirty="0" err="1" smtClean="0"/>
                        <a:t>готелю</a:t>
                      </a:r>
                      <a:r>
                        <a:rPr lang="ru-RU" sz="1200" dirty="0" smtClean="0"/>
                        <a:t>, </a:t>
                      </a:r>
                      <a:r>
                        <a:rPr lang="ru-RU" sz="1200" dirty="0" err="1" smtClean="0"/>
                        <a:t>готовність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платити</a:t>
                      </a:r>
                      <a:r>
                        <a:rPr lang="ru-RU" sz="1200" dirty="0" smtClean="0"/>
                        <a:t> за «</a:t>
                      </a:r>
                      <a:r>
                        <a:rPr lang="ru-RU" sz="1200" dirty="0" err="1" smtClean="0"/>
                        <a:t>якість</a:t>
                      </a:r>
                      <a:r>
                        <a:rPr lang="ru-RU" sz="1200" dirty="0" smtClean="0"/>
                        <a:t>»</a:t>
                      </a:r>
                      <a:endParaRPr lang="uk-U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7033">
                <a:tc>
                  <a:txBody>
                    <a:bodyPr/>
                    <a:lstStyle/>
                    <a:p>
                      <a:r>
                        <a:rPr lang="uk-UA" sz="1200" dirty="0" smtClean="0">
                          <a:solidFill>
                            <a:srgbClr val="C00000"/>
                          </a:solidFill>
                        </a:rPr>
                        <a:t>Соціальна складова</a:t>
                      </a:r>
                    </a:p>
                    <a:p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Здатність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готельної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послуги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 (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матеріального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чи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нематеріального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 блага)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задовольняти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 потреби не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лише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окремих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споживачів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відповідно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 до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їх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очікувань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, а й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референтних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груп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 і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соціуму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 в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цілому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,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що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 позитивно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впливає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 на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конкурентну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позицію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підприємства</a:t>
                      </a:r>
                      <a:endParaRPr lang="uk-UA" sz="1200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uk-UA" sz="12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>
                          <a:solidFill>
                            <a:srgbClr val="C00000"/>
                          </a:solidFill>
                        </a:rPr>
                        <a:t>Емоційна складова</a:t>
                      </a:r>
                    </a:p>
                    <a:p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Здатність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готельної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послуги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 (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основної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 та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додаткових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)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формувати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позитивне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сприйняття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послуги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 та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емоційну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прив’язаність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споживачів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 до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нього</a:t>
                      </a:r>
                      <a:endParaRPr lang="uk-UA" sz="12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>
                          <a:solidFill>
                            <a:srgbClr val="C00000"/>
                          </a:solidFill>
                        </a:rPr>
                        <a:t>Матеріальна складова</a:t>
                      </a:r>
                    </a:p>
                    <a:p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Здатність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матеріальної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частини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готельної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послуги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 (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матеріального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 блага)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задовольняти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 потреби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споживачів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відповідно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 до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їх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очікувань</a:t>
                      </a:r>
                      <a:endParaRPr lang="uk-UA" sz="12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>
                          <a:solidFill>
                            <a:srgbClr val="C00000"/>
                          </a:solidFill>
                        </a:rPr>
                        <a:t>Сервісна складова</a:t>
                      </a:r>
                    </a:p>
                    <a:p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Здатність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нематеріальної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частини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готельної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послуги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 (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нематеріального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 блага: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процесу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,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технології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,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сервісу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)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задовольняти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 потреби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споживачів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відповідно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 до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їх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C00000"/>
                          </a:solidFill>
                        </a:rPr>
                        <a:t>очікувань</a:t>
                      </a:r>
                      <a:endParaRPr lang="uk-UA" sz="12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2881">
                <a:tc>
                  <a:txBody>
                    <a:bodyPr/>
                    <a:lstStyle/>
                    <a:p>
                      <a:endParaRPr lang="uk-UA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7033"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Врахування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людських</a:t>
                      </a:r>
                      <a:r>
                        <a:rPr lang="ru-RU" sz="1200" dirty="0" smtClean="0"/>
                        <a:t> та </a:t>
                      </a:r>
                      <a:r>
                        <a:rPr lang="ru-RU" sz="1200" dirty="0" err="1" smtClean="0"/>
                        <a:t>соціальних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аспектів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впливу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діяльності</a:t>
                      </a:r>
                      <a:r>
                        <a:rPr lang="ru-RU" sz="1200" dirty="0" smtClean="0"/>
                        <a:t> на </a:t>
                      </a:r>
                      <a:r>
                        <a:rPr lang="ru-RU" sz="1200" dirty="0" err="1" smtClean="0"/>
                        <a:t>працівників</a:t>
                      </a:r>
                      <a:r>
                        <a:rPr lang="ru-RU" sz="1200" dirty="0" smtClean="0"/>
                        <a:t>, </a:t>
                      </a:r>
                      <a:r>
                        <a:rPr lang="ru-RU" sz="1200" dirty="0" err="1" smtClean="0"/>
                        <a:t>партнерів</a:t>
                      </a:r>
                      <a:r>
                        <a:rPr lang="ru-RU" sz="1200" dirty="0" smtClean="0"/>
                        <a:t>, </a:t>
                      </a:r>
                      <a:r>
                        <a:rPr lang="ru-RU" sz="1200" dirty="0" err="1" smtClean="0"/>
                        <a:t>споживачів</a:t>
                      </a:r>
                      <a:endParaRPr lang="uk-U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Управління</a:t>
                      </a:r>
                      <a:r>
                        <a:rPr lang="ru-RU" sz="1200" dirty="0" smtClean="0"/>
                        <a:t> кривою </a:t>
                      </a:r>
                      <a:r>
                        <a:rPr lang="ru-RU" sz="1200" dirty="0" err="1" smtClean="0"/>
                        <a:t>досвіду</a:t>
                      </a:r>
                      <a:r>
                        <a:rPr lang="ru-RU" sz="1200" dirty="0" smtClean="0"/>
                        <a:t> та </a:t>
                      </a:r>
                      <a:r>
                        <a:rPr lang="ru-RU" sz="1200" dirty="0" err="1" smtClean="0"/>
                        <a:t>очікування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споживача</a:t>
                      </a:r>
                      <a:r>
                        <a:rPr lang="ru-RU" sz="1200" dirty="0" smtClean="0"/>
                        <a:t>; </a:t>
                      </a:r>
                      <a:r>
                        <a:rPr lang="ru-RU" sz="1200" dirty="0" err="1" smtClean="0"/>
                        <a:t>використання</a:t>
                      </a:r>
                      <a:r>
                        <a:rPr lang="ru-RU" sz="1200" dirty="0" smtClean="0"/>
                        <a:t> методик </a:t>
                      </a:r>
                      <a:r>
                        <a:rPr lang="ru-RU" sz="1200" dirty="0" err="1" smtClean="0"/>
                        <a:t>розроблення</a:t>
                      </a:r>
                      <a:r>
                        <a:rPr lang="ru-RU" sz="1200" dirty="0" smtClean="0"/>
                        <a:t> бренда</a:t>
                      </a:r>
                      <a:endParaRPr lang="uk-U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Представлення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основних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готельних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послуг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високої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якост</a:t>
                      </a:r>
                      <a:endParaRPr lang="uk-U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Управління очікуваннями споживача, використання переваг </a:t>
                      </a:r>
                      <a:r>
                        <a:rPr lang="en-US" sz="1200" dirty="0" smtClean="0"/>
                        <a:t>TQM (Total Quality Management)</a:t>
                      </a:r>
                      <a:endParaRPr lang="uk-U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7728">
                <a:tc>
                  <a:txBody>
                    <a:bodyPr/>
                    <a:lstStyle/>
                    <a:p>
                      <a:endParaRPr lang="uk-UA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b="1" dirty="0" err="1" smtClean="0">
                          <a:solidFill>
                            <a:srgbClr val="0070C0"/>
                          </a:solidFill>
                        </a:rPr>
                        <a:t>Споживча</a:t>
                      </a:r>
                      <a:r>
                        <a:rPr lang="ru-RU" sz="12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sz="1200" b="1" dirty="0" err="1" smtClean="0">
                          <a:solidFill>
                            <a:srgbClr val="0070C0"/>
                          </a:solidFill>
                        </a:rPr>
                        <a:t>цінність</a:t>
                      </a:r>
                      <a:r>
                        <a:rPr lang="ru-RU" sz="12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sz="1200" b="1" dirty="0" err="1" smtClean="0">
                          <a:solidFill>
                            <a:srgbClr val="0070C0"/>
                          </a:solidFill>
                        </a:rPr>
                        <a:t>послуги</a:t>
                      </a:r>
                      <a:r>
                        <a:rPr lang="ru-RU" sz="1200" b="1" dirty="0" smtClean="0">
                          <a:solidFill>
                            <a:srgbClr val="0070C0"/>
                          </a:solidFill>
                        </a:rPr>
                        <a:t> з </a:t>
                      </a:r>
                      <a:r>
                        <a:rPr lang="ru-RU" sz="1200" b="1" dirty="0" err="1" smtClean="0">
                          <a:solidFill>
                            <a:srgbClr val="0070C0"/>
                          </a:solidFill>
                        </a:rPr>
                        <a:t>позиції</a:t>
                      </a:r>
                      <a:r>
                        <a:rPr lang="ru-RU" sz="12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sz="1200" b="1" dirty="0" err="1" smtClean="0">
                          <a:solidFill>
                            <a:srgbClr val="0070C0"/>
                          </a:solidFill>
                        </a:rPr>
                        <a:t>підприємства</a:t>
                      </a:r>
                      <a:endParaRPr lang="uk-UA" sz="12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1403648" y="90872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995936" y="90872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364088" y="90872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7380312" y="90872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1763688" y="378904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3976463" y="3778493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5508104" y="378904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7579298" y="375800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1979712" y="573325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3851920" y="573325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5940152" y="573325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7956376" y="558924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09051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864</Words>
  <Application>Microsoft Office PowerPoint</Application>
  <PresentationFormat>Екран (4:3)</PresentationFormat>
  <Paragraphs>87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2" baseType="lpstr">
      <vt:lpstr>Тема Office</vt:lpstr>
      <vt:lpstr>Тема  Маркетингова концепція споживчої цінності готельної послуги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 Маркетингова концепція споживчої цінності готельної послуги</dc:title>
  <dc:creator>Igor Mosiyuk</dc:creator>
  <cp:lastModifiedBy>Пользователь</cp:lastModifiedBy>
  <cp:revision>9</cp:revision>
  <dcterms:created xsi:type="dcterms:W3CDTF">2023-04-09T14:08:38Z</dcterms:created>
  <dcterms:modified xsi:type="dcterms:W3CDTF">2024-03-25T07:43:08Z</dcterms:modified>
</cp:coreProperties>
</file>