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6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5062F-A7D1-4C49-9BCF-670BB1680F1E}" type="datetimeFigureOut">
              <a:rPr lang="uk-UA" smtClean="0"/>
              <a:t>09.04.2023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2591C-707C-43A4-BF88-F734ADCE1B3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18361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2591C-707C-43A4-BF88-F734ADCE1B39}" type="slidenum">
              <a:rPr lang="uk-UA" smtClean="0"/>
              <a:t>14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31227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CFD71-B8CB-41D9-A3D8-BE6F0C9076DB}" type="datetimeFigureOut">
              <a:rPr lang="uk-UA" smtClean="0"/>
              <a:t>09.04.2023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27687-BFD2-4176-9C4E-31512A0193A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14510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CFD71-B8CB-41D9-A3D8-BE6F0C9076DB}" type="datetimeFigureOut">
              <a:rPr lang="uk-UA" smtClean="0"/>
              <a:t>09.04.2023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27687-BFD2-4176-9C4E-31512A0193A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16527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CFD71-B8CB-41D9-A3D8-BE6F0C9076DB}" type="datetimeFigureOut">
              <a:rPr lang="uk-UA" smtClean="0"/>
              <a:t>09.04.2023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27687-BFD2-4176-9C4E-31512A0193A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70050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CFD71-B8CB-41D9-A3D8-BE6F0C9076DB}" type="datetimeFigureOut">
              <a:rPr lang="uk-UA" smtClean="0"/>
              <a:t>09.04.2023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27687-BFD2-4176-9C4E-31512A0193A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75163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CFD71-B8CB-41D9-A3D8-BE6F0C9076DB}" type="datetimeFigureOut">
              <a:rPr lang="uk-UA" smtClean="0"/>
              <a:t>09.04.2023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27687-BFD2-4176-9C4E-31512A0193A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17228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CFD71-B8CB-41D9-A3D8-BE6F0C9076DB}" type="datetimeFigureOut">
              <a:rPr lang="uk-UA" smtClean="0"/>
              <a:t>09.04.2023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27687-BFD2-4176-9C4E-31512A0193A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38113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CFD71-B8CB-41D9-A3D8-BE6F0C9076DB}" type="datetimeFigureOut">
              <a:rPr lang="uk-UA" smtClean="0"/>
              <a:t>09.04.2023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27687-BFD2-4176-9C4E-31512A0193A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68204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CFD71-B8CB-41D9-A3D8-BE6F0C9076DB}" type="datetimeFigureOut">
              <a:rPr lang="uk-UA" smtClean="0"/>
              <a:t>09.04.2023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27687-BFD2-4176-9C4E-31512A0193A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47023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CFD71-B8CB-41D9-A3D8-BE6F0C9076DB}" type="datetimeFigureOut">
              <a:rPr lang="uk-UA" smtClean="0"/>
              <a:t>09.04.2023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27687-BFD2-4176-9C4E-31512A0193A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99767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CFD71-B8CB-41D9-A3D8-BE6F0C9076DB}" type="datetimeFigureOut">
              <a:rPr lang="uk-UA" smtClean="0"/>
              <a:t>09.04.2023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27687-BFD2-4176-9C4E-31512A0193A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39968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CFD71-B8CB-41D9-A3D8-BE6F0C9076DB}" type="datetimeFigureOut">
              <a:rPr lang="uk-UA" smtClean="0"/>
              <a:t>09.04.2023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27687-BFD2-4176-9C4E-31512A0193A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6687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CFD71-B8CB-41D9-A3D8-BE6F0C9076DB}" type="datetimeFigureOut">
              <a:rPr lang="uk-UA" smtClean="0"/>
              <a:t>09.04.2023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27687-BFD2-4176-9C4E-31512A0193A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35499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4248472"/>
          </a:xfrm>
        </p:spPr>
        <p:txBody>
          <a:bodyPr>
            <a:normAutofit/>
          </a:bodyPr>
          <a:lstStyle/>
          <a:p>
            <a:r>
              <a:rPr lang="uk-UA" b="1" dirty="0" smtClean="0"/>
              <a:t>Тема </a:t>
            </a:r>
            <a:br>
              <a:rPr lang="uk-UA" b="1" dirty="0" smtClean="0"/>
            </a:br>
            <a:r>
              <a:rPr lang="ru-RU" b="1" dirty="0" err="1" smtClean="0"/>
              <a:t>Особливості</a:t>
            </a:r>
            <a:r>
              <a:rPr lang="ru-RU" b="1" dirty="0" smtClean="0"/>
              <a:t> та </a:t>
            </a:r>
            <a:r>
              <a:rPr lang="ru-RU" b="1" dirty="0" err="1" smtClean="0"/>
              <a:t>функції</a:t>
            </a:r>
            <a:r>
              <a:rPr lang="ru-RU" b="1" dirty="0" smtClean="0"/>
              <a:t> </a:t>
            </a:r>
            <a:r>
              <a:rPr lang="ru-RU" b="1" dirty="0" err="1" smtClean="0"/>
              <a:t>викладення</a:t>
            </a:r>
            <a:r>
              <a:rPr lang="ru-RU" b="1" dirty="0" smtClean="0"/>
              <a:t> </a:t>
            </a:r>
            <a:r>
              <a:rPr lang="ru-RU" b="1" dirty="0" err="1" smtClean="0"/>
              <a:t>продукції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40927825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uk-UA" b="1" dirty="0" smtClean="0">
                <a:solidFill>
                  <a:srgbClr val="0070C0"/>
                </a:solidFill>
              </a:rPr>
              <a:t>Принципи викладення </a:t>
            </a:r>
            <a:r>
              <a:rPr lang="uk-UA" dirty="0" smtClean="0"/>
              <a:t>– </a:t>
            </a:r>
            <a:r>
              <a:rPr lang="uk-UA" i="1" dirty="0" smtClean="0">
                <a:solidFill>
                  <a:srgbClr val="7030A0"/>
                </a:solidFill>
              </a:rPr>
              <a:t>вихідні положення і закономірності, на яких ґрунтується розміщення продукції в торговому залі</a:t>
            </a:r>
            <a:r>
              <a:rPr lang="uk-UA" i="1" dirty="0" smtClean="0"/>
              <a:t>. </a:t>
            </a:r>
          </a:p>
          <a:p>
            <a:pPr marL="0" indent="0">
              <a:buNone/>
            </a:pPr>
            <a:r>
              <a:rPr lang="uk-UA" b="1" dirty="0" smtClean="0">
                <a:solidFill>
                  <a:srgbClr val="0070C0"/>
                </a:solidFill>
              </a:rPr>
              <a:t>Правила викладення </a:t>
            </a:r>
            <a:r>
              <a:rPr lang="uk-UA" dirty="0" smtClean="0"/>
              <a:t>– </a:t>
            </a:r>
            <a:r>
              <a:rPr lang="uk-UA" i="1" dirty="0" smtClean="0">
                <a:solidFill>
                  <a:srgbClr val="7030A0"/>
                </a:solidFill>
              </a:rPr>
              <a:t>розпорядження, що відображають певні закономірності й встановлюють порядок розміщення продукції в торговому залі</a:t>
            </a:r>
          </a:p>
          <a:p>
            <a:pPr marL="0" indent="0">
              <a:buNone/>
            </a:pPr>
            <a:r>
              <a:rPr lang="uk-UA" b="1" dirty="0" err="1" smtClean="0">
                <a:solidFill>
                  <a:srgbClr val="0070C0"/>
                </a:solidFill>
              </a:rPr>
              <a:t>Наглядність</a:t>
            </a:r>
            <a:r>
              <a:rPr lang="uk-UA" b="1" dirty="0" smtClean="0">
                <a:solidFill>
                  <a:srgbClr val="0070C0"/>
                </a:solidFill>
              </a:rPr>
              <a:t> викладення </a:t>
            </a:r>
            <a:r>
              <a:rPr lang="uk-UA" dirty="0" smtClean="0"/>
              <a:t>– </a:t>
            </a:r>
            <a:r>
              <a:rPr lang="uk-UA" dirty="0" smtClean="0">
                <a:solidFill>
                  <a:srgbClr val="7030A0"/>
                </a:solidFill>
              </a:rPr>
              <a:t>принцип розміщення продукції для її огляду</a:t>
            </a:r>
            <a:r>
              <a:rPr lang="uk-UA" dirty="0" smtClean="0"/>
              <a:t>. </a:t>
            </a:r>
          </a:p>
          <a:p>
            <a:pPr marL="0" indent="0">
              <a:buNone/>
            </a:pPr>
            <a:r>
              <a:rPr lang="uk-UA" dirty="0" smtClean="0"/>
              <a:t>Його дотримання забезпечують застосуванням певних способів і прийомів викладення. </a:t>
            </a:r>
            <a:r>
              <a:rPr lang="uk-UA" i="1" dirty="0" smtClean="0"/>
              <a:t>Крім того, окремі види харчових продуктів повинні бути спеціальним чином підготовлені (нарізані, розпаковані, прикрашені і </a:t>
            </a:r>
            <a:r>
              <a:rPr lang="uk-UA" i="1" dirty="0" err="1" smtClean="0"/>
              <a:t>т.д</a:t>
            </a:r>
            <a:r>
              <a:rPr lang="uk-UA" i="1" dirty="0" smtClean="0"/>
              <a:t>.). </a:t>
            </a:r>
          </a:p>
          <a:p>
            <a:pPr marL="0" indent="0">
              <a:buNone/>
            </a:pPr>
            <a:r>
              <a:rPr lang="uk-UA" b="1" dirty="0" smtClean="0">
                <a:solidFill>
                  <a:srgbClr val="0070C0"/>
                </a:solidFill>
              </a:rPr>
              <a:t>Системність викладення </a:t>
            </a:r>
            <a:r>
              <a:rPr lang="uk-UA" dirty="0" smtClean="0"/>
              <a:t>– </a:t>
            </a:r>
            <a:r>
              <a:rPr lang="uk-UA" dirty="0" smtClean="0">
                <a:solidFill>
                  <a:srgbClr val="7030A0"/>
                </a:solidFill>
              </a:rPr>
              <a:t>принцип розміщення продукції, заснований на встановленні й застосуванні певного порядку її розміщення на обладнанні й у торговому залі</a:t>
            </a:r>
            <a:r>
              <a:rPr lang="uk-UA" dirty="0" smtClean="0"/>
              <a:t>. </a:t>
            </a:r>
          </a:p>
          <a:p>
            <a:pPr marL="0" indent="0">
              <a:buNone/>
            </a:pPr>
            <a:r>
              <a:rPr lang="uk-UA" dirty="0" smtClean="0"/>
              <a:t>Для визначення такого порядку розміщення необхідно виявити його характерні </a:t>
            </a:r>
            <a:r>
              <a:rPr lang="uk-UA" dirty="0" smtClean="0">
                <a:solidFill>
                  <a:srgbClr val="0070C0"/>
                </a:solidFill>
              </a:rPr>
              <a:t>ознаки</a:t>
            </a:r>
            <a:r>
              <a:rPr lang="uk-UA" dirty="0" smtClean="0"/>
              <a:t>. </a:t>
            </a:r>
          </a:p>
          <a:p>
            <a:pPr marL="0" indent="0">
              <a:buNone/>
            </a:pPr>
            <a:r>
              <a:rPr lang="uk-UA" dirty="0" smtClean="0">
                <a:solidFill>
                  <a:srgbClr val="0070C0"/>
                </a:solidFill>
              </a:rPr>
              <a:t>До них можна віднести </a:t>
            </a:r>
          </a:p>
          <a:p>
            <a:pPr marL="0" indent="0">
              <a:buNone/>
            </a:pPr>
            <a:r>
              <a:rPr lang="uk-UA" dirty="0" smtClean="0">
                <a:solidFill>
                  <a:srgbClr val="0070C0"/>
                </a:solidFill>
              </a:rPr>
              <a:t>-доступність огляду, </a:t>
            </a:r>
          </a:p>
          <a:p>
            <a:pPr marL="0" indent="0">
              <a:buNone/>
            </a:pPr>
            <a:r>
              <a:rPr lang="uk-UA" dirty="0" smtClean="0">
                <a:solidFill>
                  <a:srgbClr val="0070C0"/>
                </a:solidFill>
              </a:rPr>
              <a:t>-зручність відбирання продукції,</a:t>
            </a:r>
          </a:p>
          <a:p>
            <a:pPr marL="0" indent="0">
              <a:buNone/>
            </a:pPr>
            <a:r>
              <a:rPr lang="uk-UA" dirty="0" smtClean="0">
                <a:solidFill>
                  <a:srgbClr val="0070C0"/>
                </a:solidFill>
              </a:rPr>
              <a:t>-її комплектування за призначенням і/або сумісністю тощо.</a:t>
            </a:r>
            <a:endParaRPr lang="uk-UA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6242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6632"/>
            <a:ext cx="9108504" cy="67413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sz="2000" dirty="0" smtClean="0"/>
          </a:p>
          <a:p>
            <a:pPr marL="0" indent="0">
              <a:buNone/>
            </a:pPr>
            <a:r>
              <a:rPr lang="uk-UA" sz="2000" dirty="0" err="1" smtClean="0"/>
              <a:t>Взаємозвязок</a:t>
            </a:r>
            <a:r>
              <a:rPr lang="uk-UA" sz="2000" dirty="0" smtClean="0"/>
              <a:t> Принципів і правил викладення</a:t>
            </a:r>
            <a:endParaRPr lang="uk-UA" sz="20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5496" y="116632"/>
            <a:ext cx="892899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Принципи викладення продукції</a:t>
            </a:r>
            <a:endParaRPr lang="uk-UA" dirty="0"/>
          </a:p>
        </p:txBody>
      </p:sp>
      <p:sp>
        <p:nvSpPr>
          <p:cNvPr id="5" name="Выноска со стрелкой вверх 4"/>
          <p:cNvSpPr/>
          <p:nvPr/>
        </p:nvSpPr>
        <p:spPr>
          <a:xfrm>
            <a:off x="35496" y="764704"/>
            <a:ext cx="1440160" cy="1368152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err="1" smtClean="0"/>
              <a:t>Наглядність</a:t>
            </a:r>
            <a:endParaRPr lang="uk-UA" dirty="0"/>
          </a:p>
        </p:txBody>
      </p:sp>
      <p:sp>
        <p:nvSpPr>
          <p:cNvPr id="6" name="Выноска со стрелкой вверх 5"/>
          <p:cNvSpPr/>
          <p:nvPr/>
        </p:nvSpPr>
        <p:spPr>
          <a:xfrm>
            <a:off x="1547664" y="764704"/>
            <a:ext cx="1440160" cy="1368152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Системність</a:t>
            </a:r>
            <a:endParaRPr lang="uk-UA" dirty="0"/>
          </a:p>
        </p:txBody>
      </p:sp>
      <p:sp>
        <p:nvSpPr>
          <p:cNvPr id="7" name="Выноска со стрелкой вверх 6"/>
          <p:cNvSpPr/>
          <p:nvPr/>
        </p:nvSpPr>
        <p:spPr>
          <a:xfrm>
            <a:off x="3167844" y="783162"/>
            <a:ext cx="1512168" cy="1368152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Ефективність</a:t>
            </a:r>
            <a:endParaRPr lang="uk-UA" dirty="0"/>
          </a:p>
        </p:txBody>
      </p:sp>
      <p:sp>
        <p:nvSpPr>
          <p:cNvPr id="8" name="Выноска со стрелкой вверх 7"/>
          <p:cNvSpPr/>
          <p:nvPr/>
        </p:nvSpPr>
        <p:spPr>
          <a:xfrm>
            <a:off x="4788024" y="754764"/>
            <a:ext cx="1224136" cy="1368152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Сумісність</a:t>
            </a:r>
            <a:endParaRPr lang="uk-UA" dirty="0"/>
          </a:p>
        </p:txBody>
      </p:sp>
      <p:sp>
        <p:nvSpPr>
          <p:cNvPr id="9" name="Выноска со стрелкой вверх 8"/>
          <p:cNvSpPr/>
          <p:nvPr/>
        </p:nvSpPr>
        <p:spPr>
          <a:xfrm>
            <a:off x="6156176" y="764704"/>
            <a:ext cx="1321904" cy="1368152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Достатність</a:t>
            </a:r>
            <a:endParaRPr lang="uk-UA" dirty="0"/>
          </a:p>
        </p:txBody>
      </p:sp>
      <p:sp>
        <p:nvSpPr>
          <p:cNvPr id="10" name="Выноска со стрелкой вверх 9"/>
          <p:cNvSpPr/>
          <p:nvPr/>
        </p:nvSpPr>
        <p:spPr>
          <a:xfrm>
            <a:off x="7596336" y="764704"/>
            <a:ext cx="1440160" cy="1368152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Збереження</a:t>
            </a:r>
            <a:endParaRPr lang="uk-UA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5496" y="2564904"/>
            <a:ext cx="1368152" cy="2808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Відкритість</a:t>
            </a:r>
            <a:r>
              <a:rPr lang="ru-RU" dirty="0" smtClean="0"/>
              <a:t> доступу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огляду</a:t>
            </a:r>
            <a:endParaRPr lang="uk-UA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602937" y="2576872"/>
            <a:ext cx="1404156" cy="2808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відкритих</a:t>
            </a:r>
            <a:r>
              <a:rPr lang="ru-RU" dirty="0" smtClean="0"/>
              <a:t> </a:t>
            </a:r>
            <a:r>
              <a:rPr lang="ru-RU" dirty="0" err="1" smtClean="0"/>
              <a:t>комплексів</a:t>
            </a:r>
            <a:endParaRPr lang="uk-UA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232042" y="2564904"/>
            <a:ext cx="1584176" cy="2808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Раціональне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обладнання</a:t>
            </a:r>
            <a:r>
              <a:rPr lang="ru-RU" dirty="0" smtClean="0"/>
              <a:t> і </a:t>
            </a:r>
            <a:r>
              <a:rPr lang="ru-RU" dirty="0" err="1" smtClean="0"/>
              <a:t>торговельних</a:t>
            </a:r>
            <a:r>
              <a:rPr lang="ru-RU" dirty="0" smtClean="0"/>
              <a:t> </a:t>
            </a:r>
            <a:r>
              <a:rPr lang="ru-RU" dirty="0" err="1" smtClean="0"/>
              <a:t>площ</a:t>
            </a:r>
            <a:r>
              <a:rPr lang="ru-RU" dirty="0" smtClean="0"/>
              <a:t> закладу </a:t>
            </a:r>
            <a:r>
              <a:rPr lang="ru-RU" dirty="0" err="1" smtClean="0"/>
              <a:t>громадського</a:t>
            </a:r>
            <a:r>
              <a:rPr lang="ru-RU" dirty="0" smtClean="0"/>
              <a:t> </a:t>
            </a:r>
            <a:r>
              <a:rPr lang="ru-RU" dirty="0" err="1" smtClean="0"/>
              <a:t>харчування</a:t>
            </a:r>
            <a:endParaRPr lang="uk-UA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924129" y="2564904"/>
            <a:ext cx="1224136" cy="27363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Товарне сусідство </a:t>
            </a:r>
            <a:endParaRPr lang="uk-UA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397960" y="2576872"/>
            <a:ext cx="1080120" cy="2652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Повнота</a:t>
            </a:r>
            <a:r>
              <a:rPr lang="ru-RU" dirty="0" smtClean="0"/>
              <a:t> </a:t>
            </a:r>
            <a:r>
              <a:rPr lang="ru-RU" dirty="0" err="1" smtClean="0"/>
              <a:t>відображення</a:t>
            </a:r>
            <a:r>
              <a:rPr lang="ru-RU" dirty="0" smtClean="0"/>
              <a:t> </a:t>
            </a:r>
            <a:r>
              <a:rPr lang="ru-RU" dirty="0" err="1" smtClean="0"/>
              <a:t>наявного</a:t>
            </a:r>
            <a:r>
              <a:rPr lang="ru-RU" dirty="0" smtClean="0"/>
              <a:t> </a:t>
            </a:r>
            <a:r>
              <a:rPr lang="ru-RU" dirty="0" err="1" smtClean="0"/>
              <a:t>асортименту</a:t>
            </a:r>
            <a:endParaRPr lang="uk-UA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7596336" y="2564904"/>
            <a:ext cx="1440160" cy="26642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Створення</a:t>
            </a:r>
            <a:r>
              <a:rPr lang="ru-RU" dirty="0" smtClean="0"/>
              <a:t> й </a:t>
            </a:r>
            <a:r>
              <a:rPr lang="ru-RU" dirty="0" err="1" smtClean="0"/>
              <a:t>дотримання</a:t>
            </a:r>
            <a:r>
              <a:rPr lang="ru-RU" dirty="0" smtClean="0"/>
              <a:t> умов </a:t>
            </a:r>
            <a:r>
              <a:rPr lang="ru-RU" dirty="0" err="1" smtClean="0"/>
              <a:t>зберігання</a:t>
            </a:r>
            <a:r>
              <a:rPr lang="ru-RU" dirty="0" smtClean="0"/>
              <a:t>. </a:t>
            </a:r>
            <a:r>
              <a:rPr lang="ru-RU" dirty="0" err="1" smtClean="0"/>
              <a:t>Дотримання</a:t>
            </a:r>
            <a:r>
              <a:rPr lang="ru-RU" dirty="0" smtClean="0"/>
              <a:t> </a:t>
            </a:r>
            <a:r>
              <a:rPr lang="ru-RU" dirty="0" err="1" smtClean="0"/>
              <a:t>строків</a:t>
            </a:r>
            <a:r>
              <a:rPr lang="ru-RU" dirty="0" smtClean="0"/>
              <a:t> </a:t>
            </a:r>
            <a:r>
              <a:rPr lang="ru-RU" dirty="0" err="1" smtClean="0"/>
              <a:t>придатності</a:t>
            </a:r>
            <a:endParaRPr lang="uk-UA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95536" y="5805264"/>
            <a:ext cx="84249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Правила викладення </a:t>
            </a:r>
            <a:endParaRPr lang="uk-UA" dirty="0"/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755576" y="2151314"/>
            <a:ext cx="0" cy="4135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2267744" y="2151314"/>
            <a:ext cx="0" cy="4135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3873827" y="2163282"/>
            <a:ext cx="0" cy="4016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8" idx="2"/>
          </p:cNvCxnSpPr>
          <p:nvPr/>
        </p:nvCxnSpPr>
        <p:spPr>
          <a:xfrm>
            <a:off x="5400092" y="2122916"/>
            <a:ext cx="0" cy="4419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6817128" y="2163282"/>
            <a:ext cx="0" cy="4016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10" idx="2"/>
            <a:endCxn id="16" idx="0"/>
          </p:cNvCxnSpPr>
          <p:nvPr/>
        </p:nvCxnSpPr>
        <p:spPr>
          <a:xfrm>
            <a:off x="8316416" y="2132856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V="1">
            <a:off x="611560" y="5373216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flipV="1">
            <a:off x="2305015" y="5385184"/>
            <a:ext cx="0" cy="4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flipV="1">
            <a:off x="4024130" y="5385184"/>
            <a:ext cx="0" cy="4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flipV="1">
            <a:off x="5536197" y="5373216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flipV="1">
            <a:off x="6938020" y="5229200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flipH="1" flipV="1">
            <a:off x="8172400" y="5229200"/>
            <a:ext cx="72008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37194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err="1" smtClean="0">
                <a:solidFill>
                  <a:srgbClr val="0070C0"/>
                </a:solidFill>
              </a:rPr>
              <a:t>Сумісність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dirty="0" smtClean="0"/>
              <a:t>– </a:t>
            </a:r>
            <a:r>
              <a:rPr lang="ru-RU" dirty="0" err="1" smtClean="0">
                <a:solidFill>
                  <a:srgbClr val="7030A0"/>
                </a:solidFill>
              </a:rPr>
              <a:t>здатність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продукції</a:t>
            </a:r>
            <a:r>
              <a:rPr lang="ru-RU" dirty="0" smtClean="0">
                <a:solidFill>
                  <a:srgbClr val="7030A0"/>
                </a:solidFill>
              </a:rPr>
              <a:t> до </a:t>
            </a:r>
            <a:r>
              <a:rPr lang="ru-RU" dirty="0" err="1" smtClean="0">
                <a:solidFill>
                  <a:srgbClr val="7030A0"/>
                </a:solidFill>
              </a:rPr>
              <a:t>сумісного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розташування</a:t>
            </a:r>
            <a:r>
              <a:rPr lang="ru-RU" dirty="0" smtClean="0">
                <a:solidFill>
                  <a:srgbClr val="7030A0"/>
                </a:solidFill>
              </a:rPr>
              <a:t> без </a:t>
            </a:r>
            <a:r>
              <a:rPr lang="ru-RU" dirty="0" err="1" smtClean="0">
                <a:solidFill>
                  <a:srgbClr val="7030A0"/>
                </a:solidFill>
              </a:rPr>
              <a:t>втрати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споживчих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властивостей</a:t>
            </a:r>
            <a:r>
              <a:rPr lang="ru-RU" dirty="0" smtClean="0">
                <a:solidFill>
                  <a:srgbClr val="7030A0"/>
                </a:solidFill>
              </a:rPr>
              <a:t>, а </a:t>
            </a:r>
            <a:r>
              <a:rPr lang="ru-RU" dirty="0" err="1" smtClean="0">
                <a:solidFill>
                  <a:srgbClr val="7030A0"/>
                </a:solidFill>
              </a:rPr>
              <a:t>також</a:t>
            </a:r>
            <a:r>
              <a:rPr lang="ru-RU" dirty="0" smtClean="0">
                <a:solidFill>
                  <a:srgbClr val="7030A0"/>
                </a:solidFill>
              </a:rPr>
              <a:t> для </a:t>
            </a:r>
            <a:r>
              <a:rPr lang="ru-RU" dirty="0" err="1" smtClean="0">
                <a:solidFill>
                  <a:srgbClr val="7030A0"/>
                </a:solidFill>
              </a:rPr>
              <a:t>досягнення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певних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цілей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викладення</a:t>
            </a:r>
            <a:r>
              <a:rPr lang="ru-RU" dirty="0" smtClean="0">
                <a:solidFill>
                  <a:srgbClr val="7030A0"/>
                </a:solidFill>
              </a:rPr>
              <a:t>. </a:t>
            </a:r>
          </a:p>
          <a:p>
            <a:pPr marL="0" indent="0">
              <a:buNone/>
            </a:pPr>
            <a:r>
              <a:rPr lang="ru-RU" i="1" dirty="0" err="1" smtClean="0"/>
              <a:t>Слід</a:t>
            </a:r>
            <a:r>
              <a:rPr lang="ru-RU" i="1" dirty="0" smtClean="0"/>
              <a:t> </a:t>
            </a:r>
            <a:r>
              <a:rPr lang="ru-RU" i="1" dirty="0" err="1" smtClean="0"/>
              <a:t>ураховувати</a:t>
            </a:r>
            <a:r>
              <a:rPr lang="ru-RU" i="1" dirty="0" smtClean="0"/>
              <a:t> правило товарного </a:t>
            </a:r>
            <a:r>
              <a:rPr lang="ru-RU" i="1" dirty="0" err="1" smtClean="0"/>
              <a:t>сусідства</a:t>
            </a:r>
            <a:r>
              <a:rPr lang="ru-RU" i="1" dirty="0" smtClean="0"/>
              <a:t>, </a:t>
            </a:r>
            <a:r>
              <a:rPr lang="ru-RU" i="1" dirty="0" err="1" smtClean="0"/>
              <a:t>оскільки</a:t>
            </a:r>
            <a:r>
              <a:rPr lang="ru-RU" i="1" dirty="0" smtClean="0"/>
              <a:t> </a:t>
            </a:r>
            <a:r>
              <a:rPr lang="ru-RU" i="1" dirty="0" err="1" smtClean="0"/>
              <a:t>викладені</a:t>
            </a:r>
            <a:r>
              <a:rPr lang="ru-RU" i="1" dirty="0" smtClean="0"/>
              <a:t> </a:t>
            </a:r>
            <a:r>
              <a:rPr lang="ru-RU" i="1" dirty="0" err="1" smtClean="0"/>
              <a:t>товари</a:t>
            </a:r>
            <a:r>
              <a:rPr lang="ru-RU" i="1" dirty="0" smtClean="0"/>
              <a:t> не </a:t>
            </a:r>
            <a:r>
              <a:rPr lang="ru-RU" i="1" dirty="0" err="1" smtClean="0"/>
              <a:t>повинні</a:t>
            </a:r>
            <a:r>
              <a:rPr lang="ru-RU" i="1" dirty="0" smtClean="0"/>
              <a:t> негативно </a:t>
            </a:r>
            <a:r>
              <a:rPr lang="ru-RU" i="1" dirty="0" err="1" smtClean="0"/>
              <a:t>впливати</a:t>
            </a:r>
            <a:r>
              <a:rPr lang="ru-RU" i="1" dirty="0" smtClean="0"/>
              <a:t> один на одного. </a:t>
            </a:r>
          </a:p>
          <a:p>
            <a:pPr marL="0" indent="0">
              <a:buNone/>
            </a:pPr>
            <a:r>
              <a:rPr lang="ru-RU" dirty="0" err="1" smtClean="0">
                <a:solidFill>
                  <a:srgbClr val="FF0000"/>
                </a:solidFill>
              </a:rPr>
              <a:t>Негативний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вплив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може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полягати</a:t>
            </a:r>
            <a:r>
              <a:rPr lang="ru-RU" dirty="0" smtClean="0">
                <a:solidFill>
                  <a:srgbClr val="FF0000"/>
                </a:solidFill>
              </a:rPr>
              <a:t> в </a:t>
            </a:r>
            <a:r>
              <a:rPr lang="ru-RU" dirty="0" err="1" smtClean="0">
                <a:solidFill>
                  <a:srgbClr val="FF0000"/>
                </a:solidFill>
              </a:rPr>
              <a:t>убиранні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сторонніх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запахів</a:t>
            </a:r>
            <a:r>
              <a:rPr lang="ru-RU" dirty="0" smtClean="0">
                <a:solidFill>
                  <a:srgbClr val="FF0000"/>
                </a:solidFill>
              </a:rPr>
              <a:t>, </a:t>
            </a:r>
            <a:r>
              <a:rPr lang="ru-RU" dirty="0" err="1" smtClean="0">
                <a:solidFill>
                  <a:srgbClr val="FF0000"/>
                </a:solidFill>
              </a:rPr>
              <a:t>притаманних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іншим</a:t>
            </a:r>
            <a:r>
              <a:rPr lang="ru-RU" dirty="0" smtClean="0">
                <a:solidFill>
                  <a:srgbClr val="FF0000"/>
                </a:solidFill>
              </a:rPr>
              <a:t> продуктам </a:t>
            </a:r>
            <a:r>
              <a:rPr lang="ru-RU" dirty="0" smtClean="0"/>
              <a:t>(</a:t>
            </a:r>
            <a:r>
              <a:rPr lang="ru-RU" i="1" dirty="0" err="1" smtClean="0"/>
              <a:t>наприклад</a:t>
            </a:r>
            <a:r>
              <a:rPr lang="ru-RU" i="1" dirty="0" smtClean="0"/>
              <a:t>, у </a:t>
            </a:r>
            <a:r>
              <a:rPr lang="ru-RU" i="1" dirty="0" err="1" smtClean="0"/>
              <a:t>випадку</a:t>
            </a:r>
            <a:r>
              <a:rPr lang="ru-RU" i="1" dirty="0" smtClean="0"/>
              <a:t> </a:t>
            </a:r>
            <a:r>
              <a:rPr lang="ru-RU" i="1" dirty="0" err="1" smtClean="0"/>
              <a:t>викладення</a:t>
            </a:r>
            <a:r>
              <a:rPr lang="ru-RU" i="1" dirty="0" smtClean="0"/>
              <a:t> чаю, </a:t>
            </a:r>
            <a:r>
              <a:rPr lang="ru-RU" i="1" dirty="0" err="1" smtClean="0"/>
              <a:t>кави</a:t>
            </a:r>
            <a:r>
              <a:rPr lang="ru-RU" i="1" dirty="0" smtClean="0"/>
              <a:t> та </a:t>
            </a:r>
            <a:r>
              <a:rPr lang="ru-RU" i="1" dirty="0" err="1" smtClean="0"/>
              <a:t>прянощів</a:t>
            </a:r>
            <a:r>
              <a:rPr lang="ru-RU" dirty="0" smtClean="0"/>
              <a:t>), </a:t>
            </a:r>
            <a:r>
              <a:rPr lang="ru-RU" dirty="0" smtClean="0">
                <a:solidFill>
                  <a:srgbClr val="FF0000"/>
                </a:solidFill>
              </a:rPr>
              <a:t>а </a:t>
            </a:r>
            <a:r>
              <a:rPr lang="ru-RU" dirty="0" err="1" smtClean="0">
                <a:solidFill>
                  <a:srgbClr val="FF0000"/>
                </a:solidFill>
              </a:rPr>
              <a:t>також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вологи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(</a:t>
            </a:r>
            <a:r>
              <a:rPr lang="ru-RU" i="1" dirty="0" smtClean="0"/>
              <a:t>у </a:t>
            </a:r>
            <a:r>
              <a:rPr lang="ru-RU" i="1" dirty="0" err="1" smtClean="0"/>
              <a:t>разі</a:t>
            </a:r>
            <a:r>
              <a:rPr lang="ru-RU" i="1" dirty="0" smtClean="0"/>
              <a:t> </a:t>
            </a:r>
            <a:r>
              <a:rPr lang="ru-RU" i="1" dirty="0" err="1" smtClean="0"/>
              <a:t>сумісного</a:t>
            </a:r>
            <a:r>
              <a:rPr lang="ru-RU" i="1" dirty="0" smtClean="0"/>
              <a:t> </a:t>
            </a:r>
            <a:r>
              <a:rPr lang="ru-RU" i="1" dirty="0" err="1" smtClean="0"/>
              <a:t>розміщення</a:t>
            </a:r>
            <a:r>
              <a:rPr lang="ru-RU" i="1" dirty="0" smtClean="0"/>
              <a:t> сухих і </a:t>
            </a:r>
            <a:r>
              <a:rPr lang="ru-RU" i="1" dirty="0" err="1" smtClean="0"/>
              <a:t>вологих</a:t>
            </a:r>
            <a:r>
              <a:rPr lang="ru-RU" i="1" dirty="0" smtClean="0"/>
              <a:t> </a:t>
            </a:r>
            <a:r>
              <a:rPr lang="ru-RU" i="1" dirty="0" err="1" smtClean="0"/>
              <a:t>продуктів</a:t>
            </a:r>
            <a:r>
              <a:rPr lang="ru-RU" dirty="0" smtClean="0"/>
              <a:t>). </a:t>
            </a:r>
            <a:r>
              <a:rPr lang="ru-RU" b="1" dirty="0" err="1" smtClean="0">
                <a:solidFill>
                  <a:srgbClr val="C00000"/>
                </a:solidFill>
              </a:rPr>
              <a:t>Необхідною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умовою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сумісності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продукції</a:t>
            </a:r>
            <a:r>
              <a:rPr lang="ru-RU" b="1" dirty="0" smtClean="0">
                <a:solidFill>
                  <a:srgbClr val="C00000"/>
                </a:solidFill>
              </a:rPr>
              <a:t> є </a:t>
            </a:r>
            <a:r>
              <a:rPr lang="ru-RU" b="1" dirty="0" err="1" smtClean="0">
                <a:solidFill>
                  <a:srgbClr val="C00000"/>
                </a:solidFill>
              </a:rPr>
              <a:t>однакові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умови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зберігання</a:t>
            </a:r>
            <a:r>
              <a:rPr lang="ru-RU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382719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928992" cy="6624736"/>
          </a:xfrm>
        </p:spPr>
        <p:txBody>
          <a:bodyPr/>
          <a:lstStyle/>
          <a:p>
            <a:pPr marL="0" indent="0">
              <a:buNone/>
            </a:pPr>
            <a:r>
              <a:rPr lang="uk-UA" b="1" dirty="0" smtClean="0">
                <a:solidFill>
                  <a:srgbClr val="0070C0"/>
                </a:solidFill>
              </a:rPr>
              <a:t>Ефективність викладення </a:t>
            </a:r>
            <a:r>
              <a:rPr lang="uk-UA" dirty="0" smtClean="0"/>
              <a:t>– </a:t>
            </a:r>
            <a:r>
              <a:rPr lang="uk-UA" dirty="0" smtClean="0">
                <a:solidFill>
                  <a:srgbClr val="7030A0"/>
                </a:solidFill>
              </a:rPr>
              <a:t>принцип розміщення продукції, що забезпечує досягнення найкращих результатів за розумних витрат</a:t>
            </a:r>
            <a:r>
              <a:rPr lang="uk-UA" dirty="0" smtClean="0"/>
              <a:t>.</a:t>
            </a:r>
          </a:p>
          <a:p>
            <a:pPr marL="0" indent="0">
              <a:buNone/>
            </a:pPr>
            <a:r>
              <a:rPr lang="uk-UA" dirty="0" smtClean="0"/>
              <a:t> Даний принцип реалізують за рахунок </a:t>
            </a:r>
          </a:p>
          <a:p>
            <a:pPr>
              <a:buFontTx/>
              <a:buChar char="-"/>
            </a:pPr>
            <a:r>
              <a:rPr lang="uk-UA" dirty="0" smtClean="0"/>
              <a:t>раціонального використання обладнання і торговельної площі за </a:t>
            </a:r>
          </a:p>
          <a:p>
            <a:pPr>
              <a:buFontTx/>
              <a:buChar char="-"/>
            </a:pPr>
            <a:r>
              <a:rPr lang="uk-UA" dirty="0"/>
              <a:t>о</a:t>
            </a:r>
            <a:r>
              <a:rPr lang="uk-UA" dirty="0" smtClean="0"/>
              <a:t>дночасного дотримання правил відкритості доступу й огляду продукції, </a:t>
            </a:r>
          </a:p>
          <a:p>
            <a:pPr>
              <a:buFontTx/>
              <a:buChar char="-"/>
            </a:pPr>
            <a:r>
              <a:rPr lang="uk-UA" dirty="0" smtClean="0"/>
              <a:t>товарного сусідства і </a:t>
            </a:r>
          </a:p>
          <a:p>
            <a:pPr>
              <a:buFontTx/>
              <a:buChar char="-"/>
            </a:pPr>
            <a:r>
              <a:rPr lang="uk-UA" dirty="0" smtClean="0"/>
              <a:t>повноти відображення наявного асортименту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79236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6632"/>
            <a:ext cx="9036496" cy="6624736"/>
          </a:xfrm>
        </p:spPr>
        <p:txBody>
          <a:bodyPr/>
          <a:lstStyle/>
          <a:p>
            <a:pPr marL="0" indent="0">
              <a:buNone/>
            </a:pPr>
            <a:r>
              <a:rPr lang="ru-RU" b="1" dirty="0" err="1" smtClean="0"/>
              <a:t>Залежність</a:t>
            </a:r>
            <a:r>
              <a:rPr lang="ru-RU" b="1" dirty="0" smtClean="0"/>
              <a:t> </a:t>
            </a:r>
            <a:r>
              <a:rPr lang="ru-RU" b="1" dirty="0" err="1" smtClean="0"/>
              <a:t>між</a:t>
            </a:r>
            <a:r>
              <a:rPr lang="ru-RU" b="1" dirty="0" smtClean="0"/>
              <a:t> типами зон </a:t>
            </a:r>
            <a:r>
              <a:rPr lang="ru-RU" b="1" dirty="0" err="1" smtClean="0"/>
              <a:t>викладення</a:t>
            </a:r>
            <a:r>
              <a:rPr lang="ru-RU" b="1" dirty="0" smtClean="0"/>
              <a:t> </a:t>
            </a:r>
            <a:r>
              <a:rPr lang="ru-RU" b="1" dirty="0" err="1" smtClean="0"/>
              <a:t>продукції</a:t>
            </a:r>
            <a:r>
              <a:rPr lang="ru-RU" b="1" dirty="0" smtClean="0"/>
              <a:t> і характеристики </a:t>
            </a:r>
            <a:r>
              <a:rPr lang="ru-RU" b="1" dirty="0" err="1" smtClean="0"/>
              <a:t>попиту</a:t>
            </a:r>
            <a:r>
              <a:rPr lang="ru-RU" b="1" dirty="0" smtClean="0"/>
              <a:t> на </a:t>
            </a:r>
            <a:r>
              <a:rPr lang="ru-RU" b="1" dirty="0" err="1" smtClean="0"/>
              <a:t>неї</a:t>
            </a:r>
            <a:endParaRPr lang="ru-RU" b="1" dirty="0" smtClean="0"/>
          </a:p>
          <a:p>
            <a:pPr marL="0" indent="0">
              <a:buNone/>
            </a:pPr>
            <a:endParaRPr lang="uk-UA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3365141"/>
              </p:ext>
            </p:extLst>
          </p:nvPr>
        </p:nvGraphicFramePr>
        <p:xfrm>
          <a:off x="107505" y="1397000"/>
          <a:ext cx="8928990" cy="4672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6330"/>
                <a:gridCol w="2976330"/>
                <a:gridCol w="2976330"/>
              </a:tblGrid>
              <a:tr h="663848"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solidFill>
                            <a:schemeClr val="tx1"/>
                          </a:solidFill>
                        </a:rPr>
                        <a:t>Тип зони</a:t>
                      </a:r>
                      <a:endParaRPr lang="uk-U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solidFill>
                            <a:schemeClr val="tx1"/>
                          </a:solidFill>
                        </a:rPr>
                        <a:t>Висота викладення, см</a:t>
                      </a:r>
                      <a:endParaRPr lang="uk-U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solidFill>
                            <a:schemeClr val="tx1"/>
                          </a:solidFill>
                        </a:rPr>
                        <a:t>Характеристика товарів</a:t>
                      </a:r>
                      <a:endParaRPr lang="uk-U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36092"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solidFill>
                            <a:schemeClr val="tx1"/>
                          </a:solidFill>
                        </a:rPr>
                        <a:t>Зручна</a:t>
                      </a:r>
                      <a:endParaRPr lang="uk-U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solidFill>
                            <a:schemeClr val="tx1"/>
                          </a:solidFill>
                        </a:rPr>
                        <a:t>110 – 160</a:t>
                      </a:r>
                      <a:endParaRPr lang="uk-U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solidFill>
                            <a:schemeClr val="tx1"/>
                          </a:solidFill>
                        </a:rPr>
                        <a:t>Товари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</a:rPr>
                        <a:t>пасивного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</a:rPr>
                        <a:t>або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</a:rPr>
                        <a:t>імпульсивного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</a:rPr>
                        <a:t>попиту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</a:rPr>
                        <a:t>які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</a:rPr>
                        <a:t>потребують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</a:rPr>
                        <a:t>активного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</a:rPr>
                        <a:t>просування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36092"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solidFill>
                            <a:schemeClr val="tx1"/>
                          </a:solidFill>
                        </a:rPr>
                        <a:t>Менш зручна</a:t>
                      </a:r>
                      <a:endParaRPr lang="uk-U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solidFill>
                            <a:schemeClr val="tx1"/>
                          </a:solidFill>
                        </a:rPr>
                        <a:t>80 – 110</a:t>
                      </a:r>
                      <a:endParaRPr lang="uk-U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solidFill>
                            <a:schemeClr val="tx1"/>
                          </a:solidFill>
                        </a:rPr>
                        <a:t>Товари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</a:rPr>
                        <a:t>стійкого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 і/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</a:rPr>
                        <a:t>або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</a:rPr>
                        <a:t>повсякденного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</a:rPr>
                        <a:t>попи</a:t>
                      </a:r>
                      <a:endParaRPr lang="uk-U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36092"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solidFill>
                            <a:schemeClr val="tx1"/>
                          </a:solidFill>
                        </a:rPr>
                        <a:t>Незручна</a:t>
                      </a:r>
                      <a:endParaRPr lang="uk-U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До 80 і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</a:rPr>
                        <a:t>вище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 160 </a:t>
                      </a:r>
                      <a:endParaRPr lang="uk-U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solidFill>
                            <a:schemeClr val="tx1"/>
                          </a:solidFill>
                        </a:rPr>
                        <a:t>Товари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</a:rPr>
                        <a:t>підвищеного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</a:rPr>
                        <a:t>ажіотажного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</a:rPr>
                        <a:t>або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</a:rPr>
                        <a:t>незадоволеного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</a:rPr>
                        <a:t>попиту</a:t>
                      </a:r>
                      <a:endParaRPr lang="uk-U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24840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856984" cy="66247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err="1" smtClean="0">
                <a:solidFill>
                  <a:srgbClr val="0070C0"/>
                </a:solidFill>
              </a:rPr>
              <a:t>Достатність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викладення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dirty="0" smtClean="0"/>
              <a:t>– </a:t>
            </a:r>
            <a:r>
              <a:rPr lang="ru-RU" dirty="0" err="1" smtClean="0">
                <a:solidFill>
                  <a:srgbClr val="7030A0"/>
                </a:solidFill>
              </a:rPr>
              <a:t>повне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представлення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асортименту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підприємства</a:t>
            </a:r>
            <a:r>
              <a:rPr lang="ru-RU" dirty="0" smtClean="0"/>
              <a:t>. </a:t>
            </a:r>
          </a:p>
          <a:p>
            <a:pPr marL="0" indent="0">
              <a:buNone/>
            </a:pPr>
            <a:r>
              <a:rPr lang="ru-RU" i="1" dirty="0" err="1" smtClean="0">
                <a:solidFill>
                  <a:srgbClr val="0070C0"/>
                </a:solidFill>
              </a:rPr>
              <a:t>Повнота</a:t>
            </a:r>
            <a:r>
              <a:rPr lang="ru-RU" i="1" dirty="0" smtClean="0">
                <a:solidFill>
                  <a:srgbClr val="0070C0"/>
                </a:solidFill>
              </a:rPr>
              <a:t> </a:t>
            </a:r>
            <a:r>
              <a:rPr lang="ru-RU" i="1" dirty="0" err="1" smtClean="0">
                <a:solidFill>
                  <a:srgbClr val="0070C0"/>
                </a:solidFill>
              </a:rPr>
              <a:t>відображення</a:t>
            </a:r>
            <a:r>
              <a:rPr lang="ru-RU" i="1" dirty="0" smtClean="0">
                <a:solidFill>
                  <a:srgbClr val="0070C0"/>
                </a:solidFill>
              </a:rPr>
              <a:t> </a:t>
            </a:r>
            <a:r>
              <a:rPr lang="ru-RU" i="1" dirty="0" err="1" smtClean="0">
                <a:solidFill>
                  <a:srgbClr val="0070C0"/>
                </a:solidFill>
              </a:rPr>
              <a:t>наявного</a:t>
            </a:r>
            <a:r>
              <a:rPr lang="ru-RU" i="1" dirty="0" smtClean="0">
                <a:solidFill>
                  <a:srgbClr val="0070C0"/>
                </a:solidFill>
              </a:rPr>
              <a:t> </a:t>
            </a:r>
            <a:r>
              <a:rPr lang="ru-RU" i="1" dirty="0" err="1" smtClean="0">
                <a:solidFill>
                  <a:srgbClr val="0070C0"/>
                </a:solidFill>
              </a:rPr>
              <a:t>асортименту</a:t>
            </a:r>
            <a:r>
              <a:rPr lang="ru-RU" i="1" dirty="0" smtClean="0">
                <a:solidFill>
                  <a:srgbClr val="0070C0"/>
                </a:solidFill>
              </a:rPr>
              <a:t> </a:t>
            </a:r>
            <a:r>
              <a:rPr lang="ru-RU" i="1" dirty="0" err="1" smtClean="0">
                <a:solidFill>
                  <a:srgbClr val="0070C0"/>
                </a:solidFill>
              </a:rPr>
              <a:t>означає</a:t>
            </a:r>
            <a:r>
              <a:rPr lang="ru-RU" i="1" dirty="0" smtClean="0">
                <a:solidFill>
                  <a:srgbClr val="0070C0"/>
                </a:solidFill>
              </a:rPr>
              <a:t> не </a:t>
            </a:r>
            <a:r>
              <a:rPr lang="ru-RU" i="1" dirty="0" err="1" smtClean="0">
                <a:solidFill>
                  <a:srgbClr val="0070C0"/>
                </a:solidFill>
              </a:rPr>
              <a:t>тільки</a:t>
            </a:r>
            <a:r>
              <a:rPr lang="ru-RU" i="1" dirty="0" smtClean="0">
                <a:solidFill>
                  <a:srgbClr val="0070C0"/>
                </a:solidFill>
              </a:rPr>
              <a:t> </a:t>
            </a:r>
            <a:r>
              <a:rPr lang="ru-RU" i="1" dirty="0" err="1" smtClean="0">
                <a:solidFill>
                  <a:srgbClr val="0070C0"/>
                </a:solidFill>
              </a:rPr>
              <a:t>представлення</a:t>
            </a:r>
            <a:r>
              <a:rPr lang="ru-RU" i="1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/>
              <a:t>споживачу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викладення</a:t>
            </a:r>
            <a:r>
              <a:rPr lang="ru-RU" dirty="0" smtClean="0"/>
              <a:t> </a:t>
            </a:r>
            <a:r>
              <a:rPr lang="ru-RU" dirty="0" err="1" smtClean="0"/>
              <a:t>товарів</a:t>
            </a:r>
            <a:r>
              <a:rPr lang="ru-RU" dirty="0" smtClean="0"/>
              <a:t> </a:t>
            </a:r>
            <a:r>
              <a:rPr lang="ru-RU" dirty="0" err="1" smtClean="0"/>
              <a:t>усіх</a:t>
            </a:r>
            <a:r>
              <a:rPr lang="ru-RU" dirty="0" smtClean="0"/>
              <a:t> </a:t>
            </a:r>
            <a:r>
              <a:rPr lang="ru-RU" dirty="0" err="1" smtClean="0"/>
              <a:t>найменувань</a:t>
            </a:r>
            <a:r>
              <a:rPr lang="ru-RU" dirty="0" smtClean="0"/>
              <a:t> і </a:t>
            </a:r>
            <a:r>
              <a:rPr lang="ru-RU" dirty="0" err="1" smtClean="0"/>
              <a:t>торговельних</a:t>
            </a:r>
            <a:r>
              <a:rPr lang="ru-RU" dirty="0" smtClean="0"/>
              <a:t> марок, </a:t>
            </a:r>
            <a:r>
              <a:rPr lang="ru-RU" i="1" dirty="0" smtClean="0">
                <a:solidFill>
                  <a:srgbClr val="0070C0"/>
                </a:solidFill>
              </a:rPr>
              <a:t>але й показ </a:t>
            </a:r>
            <a:r>
              <a:rPr lang="ru-RU" i="1" dirty="0" err="1" smtClean="0">
                <a:solidFill>
                  <a:srgbClr val="0070C0"/>
                </a:solidFill>
              </a:rPr>
              <a:t>їх</a:t>
            </a:r>
            <a:r>
              <a:rPr lang="ru-RU" i="1" dirty="0" smtClean="0">
                <a:solidFill>
                  <a:srgbClr val="0070C0"/>
                </a:solidFill>
              </a:rPr>
              <a:t> у </a:t>
            </a:r>
            <a:r>
              <a:rPr lang="ru-RU" i="1" dirty="0" err="1" smtClean="0">
                <a:solidFill>
                  <a:srgbClr val="0070C0"/>
                </a:solidFill>
              </a:rPr>
              <a:t>достатній</a:t>
            </a:r>
            <a:r>
              <a:rPr lang="ru-RU" i="1" dirty="0" smtClean="0">
                <a:solidFill>
                  <a:srgbClr val="0070C0"/>
                </a:solidFill>
              </a:rPr>
              <a:t> </a:t>
            </a:r>
            <a:r>
              <a:rPr lang="ru-RU" i="1" dirty="0" err="1" smtClean="0">
                <a:solidFill>
                  <a:srgbClr val="0070C0"/>
                </a:solidFill>
              </a:rPr>
              <a:t>кількості</a:t>
            </a:r>
            <a:r>
              <a:rPr lang="ru-RU" i="1" dirty="0" smtClean="0">
                <a:solidFill>
                  <a:srgbClr val="0070C0"/>
                </a:solidFill>
              </a:rPr>
              <a:t>. </a:t>
            </a:r>
          </a:p>
          <a:p>
            <a:pPr marL="0" indent="0">
              <a:buNone/>
            </a:pPr>
            <a:r>
              <a:rPr lang="ru-RU" dirty="0" smtClean="0"/>
              <a:t>При </a:t>
            </a:r>
            <a:r>
              <a:rPr lang="ru-RU" dirty="0" err="1" smtClean="0"/>
              <a:t>цьому</a:t>
            </a:r>
            <a:r>
              <a:rPr lang="ru-RU" dirty="0" smtClean="0"/>
              <a:t> не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єдиних</a:t>
            </a:r>
            <a:r>
              <a:rPr lang="ru-RU" dirty="0" smtClean="0"/>
              <a:t> </a:t>
            </a:r>
            <a:r>
              <a:rPr lang="ru-RU" dirty="0" err="1" smtClean="0"/>
              <a:t>рекомендацій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кількості</a:t>
            </a:r>
            <a:r>
              <a:rPr lang="ru-RU" dirty="0" smtClean="0"/>
              <a:t> </a:t>
            </a:r>
            <a:r>
              <a:rPr lang="ru-RU" dirty="0" err="1" smtClean="0"/>
              <a:t>одиничних</a:t>
            </a:r>
            <a:r>
              <a:rPr lang="ru-RU" dirty="0" smtClean="0"/>
              <a:t> </a:t>
            </a:r>
            <a:r>
              <a:rPr lang="ru-RU" dirty="0" err="1" smtClean="0"/>
              <a:t>екземплярів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, </a:t>
            </a:r>
            <a:r>
              <a:rPr lang="ru-RU" dirty="0" err="1" smtClean="0"/>
              <a:t>викладених</a:t>
            </a:r>
            <a:r>
              <a:rPr lang="ru-RU" dirty="0" smtClean="0"/>
              <a:t> на </a:t>
            </a:r>
            <a:r>
              <a:rPr lang="ru-RU" dirty="0" err="1" smtClean="0"/>
              <a:t>полиці</a:t>
            </a:r>
            <a:r>
              <a:rPr lang="ru-RU" dirty="0" smtClean="0"/>
              <a:t>. </a:t>
            </a:r>
          </a:p>
          <a:p>
            <a:pPr marL="0" indent="0">
              <a:buNone/>
            </a:pPr>
            <a:r>
              <a:rPr lang="uk-UA" i="1" dirty="0" smtClean="0"/>
              <a:t>Здебільшого реалізація цього принципу буде залежати від майстерності спеціалістів із викладення товарів</a:t>
            </a:r>
            <a:endParaRPr lang="uk-UA" i="1" dirty="0"/>
          </a:p>
        </p:txBody>
      </p:sp>
    </p:spTree>
    <p:extLst>
      <p:ext uri="{BB962C8B-B14F-4D97-AF65-F5344CB8AC3E}">
        <p14:creationId xmlns:p14="http://schemas.microsoft.com/office/powerpoint/2010/main" val="38676161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dirty="0" smtClean="0"/>
              <a:t>Достатність викладення не повинна бути надмірною або неповною.</a:t>
            </a:r>
          </a:p>
          <a:p>
            <a:pPr marL="0" indent="0">
              <a:buNone/>
            </a:pPr>
            <a:r>
              <a:rPr lang="uk-UA" dirty="0" smtClean="0"/>
              <a:t> В останньому випадку відсутні у викладенні товари не будуть реалізовані. </a:t>
            </a:r>
          </a:p>
          <a:p>
            <a:pPr marL="0" indent="0">
              <a:buNone/>
            </a:pPr>
            <a:r>
              <a:rPr lang="uk-UA" dirty="0" smtClean="0">
                <a:solidFill>
                  <a:srgbClr val="0070C0"/>
                </a:solidFill>
              </a:rPr>
              <a:t>Достатність викладення характеризує </a:t>
            </a:r>
            <a:r>
              <a:rPr lang="uk-UA" b="1" dirty="0" smtClean="0">
                <a:solidFill>
                  <a:srgbClr val="C00000"/>
                </a:solidFill>
              </a:rPr>
              <a:t>коефіцієнт експозиційної площі</a:t>
            </a:r>
            <a:r>
              <a:rPr lang="uk-UA" dirty="0" smtClean="0">
                <a:solidFill>
                  <a:srgbClr val="0070C0"/>
                </a:solidFill>
              </a:rPr>
              <a:t>, що розраховують за формулою </a:t>
            </a:r>
          </a:p>
          <a:p>
            <a:pPr marL="0" indent="0" algn="ctr">
              <a:buNone/>
            </a:pPr>
            <a:r>
              <a:rPr lang="uk-UA" b="1" dirty="0" err="1" smtClean="0"/>
              <a:t>Ке</a:t>
            </a:r>
            <a:r>
              <a:rPr lang="uk-UA" b="1" dirty="0" smtClean="0"/>
              <a:t> = </a:t>
            </a:r>
            <a:r>
              <a:rPr lang="en-US" b="1" dirty="0" smtClean="0"/>
              <a:t>S</a:t>
            </a:r>
            <a:r>
              <a:rPr lang="uk-UA" b="1" dirty="0" smtClean="0"/>
              <a:t>е / </a:t>
            </a:r>
            <a:r>
              <a:rPr lang="en-US" b="1" dirty="0" smtClean="0"/>
              <a:t>S</a:t>
            </a:r>
            <a:r>
              <a:rPr lang="uk-UA" b="1" dirty="0" err="1" smtClean="0"/>
              <a:t>т.з</a:t>
            </a:r>
            <a:r>
              <a:rPr lang="uk-UA" b="1" dirty="0" smtClean="0"/>
              <a:t>., </a:t>
            </a:r>
          </a:p>
          <a:p>
            <a:pPr marL="0" indent="0">
              <a:buNone/>
            </a:pPr>
            <a:r>
              <a:rPr lang="uk-UA" dirty="0" smtClean="0"/>
              <a:t>де </a:t>
            </a:r>
            <a:r>
              <a:rPr lang="en-US" dirty="0" smtClean="0"/>
              <a:t>S</a:t>
            </a:r>
            <a:r>
              <a:rPr lang="uk-UA" dirty="0" smtClean="0"/>
              <a:t>е – експозиційна площа (експозиції), м2 ; </a:t>
            </a:r>
          </a:p>
          <a:p>
            <a:pPr marL="0" indent="0">
              <a:buNone/>
            </a:pPr>
            <a:r>
              <a:rPr lang="en-US" dirty="0" smtClean="0"/>
              <a:t>S</a:t>
            </a:r>
            <a:r>
              <a:rPr lang="uk-UA" dirty="0" err="1" smtClean="0"/>
              <a:t>т.з</a:t>
            </a:r>
            <a:r>
              <a:rPr lang="uk-UA" dirty="0" smtClean="0"/>
              <a:t>. – площа торгового залу, м 2 . </a:t>
            </a:r>
          </a:p>
          <a:p>
            <a:pPr marL="0" indent="0">
              <a:buNone/>
            </a:pPr>
            <a:r>
              <a:rPr lang="uk-UA" dirty="0" smtClean="0"/>
              <a:t>Як правило, як у разі завищення, так і у випадку заниження коефіцієнта експозиційної площі буде відповідно змінюватися рівень представлення продукції та торговельного обслуговування. </a:t>
            </a:r>
          </a:p>
          <a:p>
            <a:pPr marL="0" indent="0">
              <a:buNone/>
            </a:pPr>
            <a:r>
              <a:rPr lang="uk-UA" i="1" dirty="0" smtClean="0"/>
              <a:t>Розгорнуте викладення </a:t>
            </a:r>
            <a:r>
              <a:rPr lang="uk-UA" dirty="0" smtClean="0"/>
              <a:t>– довжина упаковок із продукцією, помножена на кількість рівнів викладення.</a:t>
            </a:r>
          </a:p>
          <a:p>
            <a:pPr marL="0" indent="0">
              <a:buNone/>
            </a:pPr>
            <a:r>
              <a:rPr lang="uk-UA" dirty="0" smtClean="0"/>
              <a:t> </a:t>
            </a:r>
            <a:r>
              <a:rPr lang="uk-UA" i="1" dirty="0" smtClean="0"/>
              <a:t>Ємність викладення </a:t>
            </a:r>
            <a:r>
              <a:rPr lang="uk-UA" dirty="0" smtClean="0"/>
              <a:t>– відношення кількості виставленої продукції на загальну площу, зайняту цією продукцією, см2 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952563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/>
          <a:lstStyle/>
          <a:p>
            <a:pPr marL="0" indent="0" algn="r">
              <a:buNone/>
            </a:pPr>
            <a:r>
              <a:rPr lang="uk-UA" b="1" dirty="0" smtClean="0"/>
              <a:t>Правила експозиції товарів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rgbClr val="0070C0"/>
                </a:solidFill>
              </a:rPr>
              <a:t>Правило «</a:t>
            </a:r>
            <a:r>
              <a:rPr lang="ru-RU" b="1" dirty="0" err="1" smtClean="0">
                <a:solidFill>
                  <a:srgbClr val="0070C0"/>
                </a:solidFill>
              </a:rPr>
              <a:t>обличчям</a:t>
            </a:r>
            <a:r>
              <a:rPr lang="ru-RU" b="1" dirty="0" smtClean="0">
                <a:solidFill>
                  <a:srgbClr val="0070C0"/>
                </a:solidFill>
              </a:rPr>
              <a:t> до </a:t>
            </a:r>
            <a:r>
              <a:rPr lang="ru-RU" b="1" dirty="0" err="1" smtClean="0">
                <a:solidFill>
                  <a:srgbClr val="0070C0"/>
                </a:solidFill>
              </a:rPr>
              <a:t>споживача</a:t>
            </a:r>
            <a:r>
              <a:rPr lang="ru-RU" b="1" dirty="0" smtClean="0">
                <a:solidFill>
                  <a:srgbClr val="0070C0"/>
                </a:solidFill>
              </a:rPr>
              <a:t>» </a:t>
            </a:r>
          </a:p>
          <a:p>
            <a:pPr marL="0" indent="0" algn="just">
              <a:buNone/>
            </a:pPr>
            <a:r>
              <a:rPr lang="ru-RU" dirty="0" smtClean="0"/>
              <a:t>    </a:t>
            </a:r>
            <a:r>
              <a:rPr lang="ru-RU" dirty="0" err="1" smtClean="0"/>
              <a:t>Продукція</a:t>
            </a:r>
            <a:r>
              <a:rPr lang="ru-RU" dirty="0" smtClean="0"/>
              <a:t> повинна бути </a:t>
            </a:r>
            <a:r>
              <a:rPr lang="ru-RU" dirty="0" err="1" smtClean="0"/>
              <a:t>розташована</a:t>
            </a:r>
            <a:r>
              <a:rPr lang="ru-RU" dirty="0" smtClean="0"/>
              <a:t> фронтально,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лицьовим</a:t>
            </a:r>
            <a:r>
              <a:rPr lang="ru-RU" dirty="0" smtClean="0"/>
              <a:t> боком з </a:t>
            </a:r>
            <a:r>
              <a:rPr lang="ru-RU" dirty="0" err="1" smtClean="0"/>
              <a:t>урахуванням</a:t>
            </a:r>
            <a:r>
              <a:rPr lang="ru-RU" dirty="0" smtClean="0"/>
              <a:t> кута </a:t>
            </a:r>
            <a:r>
              <a:rPr lang="ru-RU" dirty="0" err="1" smtClean="0"/>
              <a:t>зору</a:t>
            </a:r>
            <a:r>
              <a:rPr lang="ru-RU" dirty="0" smtClean="0"/>
              <a:t> </a:t>
            </a:r>
            <a:r>
              <a:rPr lang="ru-RU" dirty="0" err="1" smtClean="0"/>
              <a:t>споживача</a:t>
            </a:r>
            <a:r>
              <a:rPr lang="ru-RU" dirty="0" smtClean="0"/>
              <a:t>. </a:t>
            </a:r>
          </a:p>
          <a:p>
            <a:pPr marL="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dirty="0" smtClean="0">
                <a:solidFill>
                  <a:srgbClr val="C00000"/>
                </a:solidFill>
              </a:rPr>
              <a:t>Поле </a:t>
            </a:r>
            <a:r>
              <a:rPr lang="ru-RU" dirty="0" err="1" smtClean="0">
                <a:solidFill>
                  <a:srgbClr val="C00000"/>
                </a:solidFill>
              </a:rPr>
              <a:t>зору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людини</a:t>
            </a:r>
            <a:r>
              <a:rPr lang="ru-RU" dirty="0" smtClean="0">
                <a:solidFill>
                  <a:srgbClr val="C00000"/>
                </a:solidFill>
              </a:rPr>
              <a:t> за </a:t>
            </a:r>
            <a:r>
              <a:rPr lang="ru-RU" dirty="0" err="1" smtClean="0">
                <a:solidFill>
                  <a:srgbClr val="C00000"/>
                </a:solidFill>
              </a:rPr>
              <a:t>нерухомого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положення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голови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охоплює</a:t>
            </a:r>
            <a:r>
              <a:rPr lang="ru-RU" dirty="0" smtClean="0">
                <a:solidFill>
                  <a:srgbClr val="C00000"/>
                </a:solidFill>
              </a:rPr>
              <a:t> кут 54° по </a:t>
            </a:r>
            <a:r>
              <a:rPr lang="ru-RU" dirty="0" err="1" smtClean="0">
                <a:solidFill>
                  <a:srgbClr val="C00000"/>
                </a:solidFill>
              </a:rPr>
              <a:t>горизонталі</a:t>
            </a:r>
            <a:r>
              <a:rPr lang="ru-RU" dirty="0" smtClean="0">
                <a:solidFill>
                  <a:srgbClr val="C00000"/>
                </a:solidFill>
              </a:rPr>
              <a:t>, а по </a:t>
            </a:r>
            <a:r>
              <a:rPr lang="ru-RU" dirty="0" err="1" smtClean="0">
                <a:solidFill>
                  <a:srgbClr val="C00000"/>
                </a:solidFill>
              </a:rPr>
              <a:t>вертикалі</a:t>
            </a:r>
            <a:r>
              <a:rPr lang="ru-RU" dirty="0" smtClean="0">
                <a:solidFill>
                  <a:srgbClr val="C00000"/>
                </a:solidFill>
              </a:rPr>
              <a:t> – </a:t>
            </a:r>
            <a:r>
              <a:rPr lang="ru-RU" dirty="0" err="1" smtClean="0">
                <a:solidFill>
                  <a:srgbClr val="C00000"/>
                </a:solidFill>
              </a:rPr>
              <a:t>від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рівня</a:t>
            </a:r>
            <a:r>
              <a:rPr lang="ru-RU" dirty="0" smtClean="0">
                <a:solidFill>
                  <a:srgbClr val="C00000"/>
                </a:solidFill>
              </a:rPr>
              <a:t> очей 27° і </a:t>
            </a:r>
            <a:r>
              <a:rPr lang="ru-RU" dirty="0" err="1" smtClean="0">
                <a:solidFill>
                  <a:srgbClr val="C00000"/>
                </a:solidFill>
              </a:rPr>
              <a:t>нижче</a:t>
            </a:r>
            <a:r>
              <a:rPr lang="ru-RU" dirty="0" smtClean="0">
                <a:solidFill>
                  <a:srgbClr val="C00000"/>
                </a:solidFill>
              </a:rPr>
              <a:t> 10°. </a:t>
            </a:r>
            <a:r>
              <a:rPr lang="ru-RU" dirty="0" err="1" smtClean="0">
                <a:solidFill>
                  <a:srgbClr val="C00000"/>
                </a:solidFill>
              </a:rPr>
              <a:t>Споживачі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надають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перевагу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продукції</a:t>
            </a:r>
            <a:r>
              <a:rPr lang="ru-RU" dirty="0" smtClean="0">
                <a:solidFill>
                  <a:srgbClr val="C00000"/>
                </a:solidFill>
              </a:rPr>
              <a:t>, </a:t>
            </a:r>
            <a:r>
              <a:rPr lang="ru-RU" dirty="0" err="1" smtClean="0">
                <a:solidFill>
                  <a:srgbClr val="C00000"/>
                </a:solidFill>
              </a:rPr>
              <a:t>розташованій</a:t>
            </a:r>
            <a:r>
              <a:rPr lang="ru-RU" dirty="0" smtClean="0">
                <a:solidFill>
                  <a:srgbClr val="C00000"/>
                </a:solidFill>
              </a:rPr>
              <a:t> по периметру </a:t>
            </a:r>
            <a:r>
              <a:rPr lang="ru-RU" dirty="0" err="1" smtClean="0">
                <a:solidFill>
                  <a:srgbClr val="C00000"/>
                </a:solidFill>
              </a:rPr>
              <a:t>полиці</a:t>
            </a:r>
            <a:r>
              <a:rPr lang="ru-RU" dirty="0" smtClean="0">
                <a:solidFill>
                  <a:srgbClr val="C00000"/>
                </a:solidFill>
              </a:rPr>
              <a:t> з правого боку</a:t>
            </a:r>
            <a:endParaRPr lang="uk-UA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8920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856984" cy="655272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b="1" dirty="0" smtClean="0">
                <a:solidFill>
                  <a:srgbClr val="0070C0"/>
                </a:solidFill>
              </a:rPr>
              <a:t>Правило визначення місця на полицях торговельного обладнання і в торговому залі підприємства </a:t>
            </a:r>
          </a:p>
          <a:p>
            <a:pPr marL="0" indent="0">
              <a:buNone/>
            </a:pPr>
            <a:r>
              <a:rPr lang="uk-UA" dirty="0" smtClean="0"/>
              <a:t>У разі визначення місця, яке необхідно відвести під різні види товарів на полицях, слід знайти оптимальну комбінацію щодо їх </a:t>
            </a:r>
          </a:p>
          <a:p>
            <a:pPr marL="0" indent="0">
              <a:buNone/>
            </a:pPr>
            <a:r>
              <a:rPr lang="uk-UA" dirty="0"/>
              <a:t>=</a:t>
            </a:r>
            <a:r>
              <a:rPr lang="uk-UA" dirty="0" smtClean="0"/>
              <a:t>прибутковості,</a:t>
            </a:r>
          </a:p>
          <a:p>
            <a:pPr marL="0" indent="0">
              <a:buNone/>
            </a:pPr>
            <a:r>
              <a:rPr lang="uk-UA" dirty="0"/>
              <a:t>=</a:t>
            </a:r>
            <a:r>
              <a:rPr lang="uk-UA" dirty="0" smtClean="0"/>
              <a:t> іміджу, </a:t>
            </a:r>
          </a:p>
          <a:p>
            <a:pPr marL="0" indent="0">
              <a:buNone/>
            </a:pPr>
            <a:r>
              <a:rPr lang="uk-UA" dirty="0"/>
              <a:t>=</a:t>
            </a:r>
            <a:r>
              <a:rPr lang="uk-UA" dirty="0" smtClean="0"/>
              <a:t>позиції, </a:t>
            </a:r>
          </a:p>
          <a:p>
            <a:pPr marL="0" indent="0">
              <a:buNone/>
            </a:pPr>
            <a:r>
              <a:rPr lang="uk-UA" dirty="0"/>
              <a:t>=</a:t>
            </a:r>
            <a:r>
              <a:rPr lang="uk-UA" dirty="0" smtClean="0"/>
              <a:t>конкурентоспроможності й </a:t>
            </a:r>
          </a:p>
          <a:p>
            <a:pPr marL="0" indent="0">
              <a:buNone/>
            </a:pPr>
            <a:r>
              <a:rPr lang="uk-UA" dirty="0"/>
              <a:t>=</a:t>
            </a:r>
            <a:r>
              <a:rPr lang="uk-UA" dirty="0" smtClean="0"/>
              <a:t>дотримання низки принципів порядку викладення продукції. </a:t>
            </a:r>
          </a:p>
          <a:p>
            <a:pPr marL="0" indent="0">
              <a:buNone/>
            </a:pPr>
            <a:r>
              <a:rPr lang="uk-UA" dirty="0" smtClean="0">
                <a:solidFill>
                  <a:srgbClr val="FF0000"/>
                </a:solidFill>
              </a:rPr>
              <a:t>Принцип висування дешевих товарів вперед</a:t>
            </a:r>
            <a:r>
              <a:rPr lang="uk-UA" dirty="0" smtClean="0"/>
              <a:t>. </a:t>
            </a:r>
            <a:r>
              <a:rPr lang="uk-UA" i="1" dirty="0" smtClean="0">
                <a:solidFill>
                  <a:srgbClr val="7030A0"/>
                </a:solidFill>
              </a:rPr>
              <a:t>Недорогі товари формують у споживачів позитивне уявлення про ціни підприємства. </a:t>
            </a:r>
          </a:p>
          <a:p>
            <a:pPr marL="0" indent="0">
              <a:buNone/>
            </a:pPr>
            <a:r>
              <a:rPr lang="uk-UA" dirty="0" smtClean="0">
                <a:solidFill>
                  <a:srgbClr val="FF0000"/>
                </a:solidFill>
              </a:rPr>
              <a:t>Принцип «</a:t>
            </a:r>
            <a:r>
              <a:rPr lang="uk-UA" dirty="0" err="1" smtClean="0">
                <a:solidFill>
                  <a:srgbClr val="FF0000"/>
                </a:solidFill>
              </a:rPr>
              <a:t>крізьсмужиці</a:t>
            </a:r>
            <a:r>
              <a:rPr lang="uk-UA" dirty="0" smtClean="0">
                <a:solidFill>
                  <a:srgbClr val="FF0000"/>
                </a:solidFill>
              </a:rPr>
              <a:t>» </a:t>
            </a:r>
            <a:r>
              <a:rPr lang="uk-UA" dirty="0" smtClean="0"/>
              <a:t>. Для нього </a:t>
            </a:r>
            <a:r>
              <a:rPr lang="uk-UA" dirty="0" smtClean="0">
                <a:solidFill>
                  <a:srgbClr val="7030A0"/>
                </a:solidFill>
              </a:rPr>
              <a:t>характерне те, що продукцію з низькими цінами чергують із дорогою продукцією</a:t>
            </a:r>
            <a:r>
              <a:rPr lang="uk-UA" dirty="0" smtClean="0"/>
              <a:t>, </a:t>
            </a:r>
            <a:r>
              <a:rPr lang="uk-UA" dirty="0" smtClean="0">
                <a:solidFill>
                  <a:srgbClr val="0070C0"/>
                </a:solidFill>
              </a:rPr>
              <a:t>відомі марки – з невідомими або новими марками</a:t>
            </a:r>
            <a:r>
              <a:rPr lang="uk-UA" dirty="0" smtClean="0"/>
              <a:t>. </a:t>
            </a:r>
          </a:p>
          <a:p>
            <a:pPr marL="0" indent="0">
              <a:buNone/>
            </a:pPr>
            <a:r>
              <a:rPr lang="uk-UA" dirty="0" smtClean="0">
                <a:solidFill>
                  <a:srgbClr val="FF0000"/>
                </a:solidFill>
              </a:rPr>
              <a:t>Принцип «від очей до третього ґудзика на сорочці</a:t>
            </a:r>
            <a:r>
              <a:rPr lang="uk-UA" dirty="0" smtClean="0"/>
              <a:t>». </a:t>
            </a:r>
            <a:r>
              <a:rPr lang="uk-UA" dirty="0" smtClean="0">
                <a:solidFill>
                  <a:srgbClr val="7030A0"/>
                </a:solidFill>
              </a:rPr>
              <a:t>Товари, розміщені на вказаному рівні, уважають найбільш привабливими. </a:t>
            </a:r>
            <a:endParaRPr lang="uk-UA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8410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8640"/>
            <a:ext cx="8928992" cy="648072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uk-UA" b="1" dirty="0" smtClean="0">
                <a:solidFill>
                  <a:srgbClr val="0070C0"/>
                </a:solidFill>
              </a:rPr>
              <a:t>Правило пріоритетних місць </a:t>
            </a:r>
          </a:p>
          <a:p>
            <a:pPr marL="0" indent="0">
              <a:buNone/>
            </a:pPr>
            <a:r>
              <a:rPr lang="uk-UA" b="1" dirty="0" smtClean="0">
                <a:solidFill>
                  <a:srgbClr val="C00000"/>
                </a:solidFill>
              </a:rPr>
              <a:t>Продукція, що приносить підприємству найбільший прибуток і має найкращі показники продажів, повинна знаходитися на кращих місцях у залі. </a:t>
            </a:r>
          </a:p>
          <a:p>
            <a:pPr marL="0" indent="0">
              <a:buNone/>
            </a:pPr>
            <a:r>
              <a:rPr lang="uk-UA" dirty="0" smtClean="0"/>
              <a:t>Для цього </a:t>
            </a:r>
            <a:r>
              <a:rPr lang="uk-UA" dirty="0" smtClean="0">
                <a:solidFill>
                  <a:srgbClr val="7030A0"/>
                </a:solidFill>
              </a:rPr>
              <a:t>товарами відомої марки (бренду) починають і закінчують ряд на полиці</a:t>
            </a:r>
            <a:r>
              <a:rPr lang="uk-UA" dirty="0" smtClean="0"/>
              <a:t> (</a:t>
            </a:r>
            <a:r>
              <a:rPr lang="uk-UA" dirty="0" err="1" smtClean="0"/>
              <a:t>фейсинг</a:t>
            </a:r>
            <a:r>
              <a:rPr lang="uk-UA" dirty="0" smtClean="0"/>
              <a:t>). </a:t>
            </a:r>
          </a:p>
          <a:p>
            <a:pPr marL="0" indent="0">
              <a:buNone/>
            </a:pPr>
            <a:r>
              <a:rPr lang="uk-UA" dirty="0" smtClean="0"/>
              <a:t>Таким чином, </a:t>
            </a:r>
            <a:r>
              <a:rPr lang="uk-UA" i="1" dirty="0" smtClean="0">
                <a:solidFill>
                  <a:srgbClr val="7030A0"/>
                </a:solidFill>
              </a:rPr>
              <a:t>невідома</a:t>
            </a:r>
            <a:r>
              <a:rPr lang="uk-UA" dirty="0" smtClean="0"/>
              <a:t> (менш знайома споживачу) продукція буде </a:t>
            </a:r>
            <a:r>
              <a:rPr lang="uk-UA" i="1" dirty="0" smtClean="0">
                <a:solidFill>
                  <a:srgbClr val="7030A0"/>
                </a:solidFill>
              </a:rPr>
              <a:t>знаходитися в межах </a:t>
            </a:r>
            <a:r>
              <a:rPr lang="uk-UA" b="1" i="1" dirty="0" smtClean="0">
                <a:solidFill>
                  <a:srgbClr val="7030A0"/>
                </a:solidFill>
              </a:rPr>
              <a:t>«стін замку</a:t>
            </a:r>
            <a:r>
              <a:rPr lang="uk-UA" dirty="0" smtClean="0"/>
              <a:t>», сформованих </a:t>
            </a:r>
            <a:r>
              <a:rPr lang="uk-UA" i="1" dirty="0" smtClean="0">
                <a:solidFill>
                  <a:srgbClr val="7030A0"/>
                </a:solidFill>
              </a:rPr>
              <a:t>«сильними» товарами, і «позичати» </a:t>
            </a:r>
            <a:r>
              <a:rPr lang="uk-UA" dirty="0" smtClean="0"/>
              <a:t>у них додаткову увагу споживачів. </a:t>
            </a:r>
          </a:p>
          <a:p>
            <a:pPr marL="0" indent="0">
              <a:buNone/>
            </a:pPr>
            <a:r>
              <a:rPr lang="uk-UA" i="1" dirty="0" smtClean="0">
                <a:solidFill>
                  <a:srgbClr val="0070C0"/>
                </a:solidFill>
              </a:rPr>
              <a:t>Протилежністю «стінам фортеці» є концепція «</a:t>
            </a:r>
            <a:r>
              <a:rPr lang="uk-UA" b="1" i="1" dirty="0" smtClean="0">
                <a:solidFill>
                  <a:srgbClr val="0070C0"/>
                </a:solidFill>
              </a:rPr>
              <a:t>міцний горішок</a:t>
            </a:r>
            <a:r>
              <a:rPr lang="uk-UA" i="1" dirty="0" smtClean="0">
                <a:solidFill>
                  <a:srgbClr val="0070C0"/>
                </a:solidFill>
              </a:rPr>
              <a:t>»: </a:t>
            </a:r>
            <a:r>
              <a:rPr lang="uk-UA" b="1" dirty="0" smtClean="0">
                <a:solidFill>
                  <a:srgbClr val="7030A0"/>
                </a:solidFill>
              </a:rPr>
              <a:t>коли відомі марки розміщують у центрі блока</a:t>
            </a:r>
            <a:r>
              <a:rPr lang="uk-UA" dirty="0" smtClean="0"/>
              <a:t>. </a:t>
            </a:r>
          </a:p>
          <a:p>
            <a:pPr marL="0" indent="0">
              <a:buNone/>
            </a:pPr>
            <a:r>
              <a:rPr lang="uk-UA" dirty="0" smtClean="0"/>
              <a:t>Відповідно до концепції </a:t>
            </a:r>
            <a:r>
              <a:rPr lang="uk-UA" dirty="0" smtClean="0">
                <a:solidFill>
                  <a:srgbClr val="C00000"/>
                </a:solidFill>
              </a:rPr>
              <a:t>«</a:t>
            </a:r>
            <a:r>
              <a:rPr lang="uk-UA" dirty="0" err="1" smtClean="0">
                <a:solidFill>
                  <a:srgbClr val="C00000"/>
                </a:solidFill>
              </a:rPr>
              <a:t>клина</a:t>
            </a:r>
            <a:r>
              <a:rPr lang="uk-UA" dirty="0" smtClean="0">
                <a:solidFill>
                  <a:srgbClr val="C00000"/>
                </a:solidFill>
              </a:rPr>
              <a:t>» </a:t>
            </a:r>
            <a:r>
              <a:rPr lang="uk-UA" dirty="0" smtClean="0"/>
              <a:t>товарну лінію на полицях торговельного обладнання </a:t>
            </a:r>
            <a:r>
              <a:rPr lang="uk-UA" dirty="0" smtClean="0">
                <a:solidFill>
                  <a:srgbClr val="C00000"/>
                </a:solidFill>
              </a:rPr>
              <a:t>подають у вигляді піраміди</a:t>
            </a:r>
            <a:r>
              <a:rPr lang="uk-UA" dirty="0" smtClean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dirty="0" smtClean="0"/>
              <a:t> </a:t>
            </a:r>
            <a:r>
              <a:rPr lang="uk-UA" i="1" dirty="0" smtClean="0">
                <a:solidFill>
                  <a:srgbClr val="7030A0"/>
                </a:solidFill>
              </a:rPr>
              <a:t>На верхньому рівні й у центрі розміщують </a:t>
            </a:r>
            <a:r>
              <a:rPr lang="uk-UA" dirty="0" smtClean="0"/>
              <a:t>продукцію, що приносить підприємству основний прибуток,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dirty="0" smtClean="0"/>
              <a:t> </a:t>
            </a:r>
            <a:r>
              <a:rPr lang="uk-UA" i="1" dirty="0" smtClean="0">
                <a:solidFill>
                  <a:srgbClr val="7030A0"/>
                </a:solidFill>
              </a:rPr>
              <a:t>зліва від лідера </a:t>
            </a:r>
            <a:r>
              <a:rPr lang="uk-UA" dirty="0" smtClean="0"/>
              <a:t>– дешевші товари,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i="1" dirty="0" smtClean="0">
                <a:solidFill>
                  <a:srgbClr val="7030A0"/>
                </a:solidFill>
              </a:rPr>
              <a:t>а справа </a:t>
            </a:r>
            <a:r>
              <a:rPr lang="uk-UA" dirty="0" smtClean="0"/>
              <a:t>– дорожчі. </a:t>
            </a:r>
          </a:p>
          <a:p>
            <a:pPr marL="0" indent="0">
              <a:buNone/>
            </a:pPr>
            <a:r>
              <a:rPr lang="uk-UA" dirty="0" smtClean="0"/>
              <a:t>Потім визначають відповідність між кожним рівнем піраміди за прибутковістю і варіантами викладення. </a:t>
            </a:r>
            <a:endParaRPr lang="uk-UA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3923928" y="5661248"/>
            <a:ext cx="1512168" cy="108012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--------------------------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26103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408712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План</a:t>
            </a:r>
          </a:p>
          <a:p>
            <a:pPr marL="0" indent="0">
              <a:buNone/>
            </a:pPr>
            <a:r>
              <a:rPr lang="ru-RU" dirty="0" smtClean="0"/>
              <a:t>1.Поняття </a:t>
            </a:r>
            <a:r>
              <a:rPr lang="ru-RU" dirty="0" err="1" smtClean="0"/>
              <a:t>викладення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. </a:t>
            </a:r>
          </a:p>
          <a:p>
            <a:pPr marL="0" indent="0">
              <a:buNone/>
            </a:pPr>
            <a:r>
              <a:rPr lang="ru-RU" dirty="0" smtClean="0"/>
              <a:t>2. </a:t>
            </a:r>
            <a:r>
              <a:rPr lang="ru-RU" dirty="0" err="1" smtClean="0"/>
              <a:t>Функції</a:t>
            </a:r>
            <a:r>
              <a:rPr lang="ru-RU" dirty="0" smtClean="0"/>
              <a:t> </a:t>
            </a:r>
            <a:r>
              <a:rPr lang="ru-RU" dirty="0" err="1" smtClean="0"/>
              <a:t>експозиції</a:t>
            </a:r>
            <a:r>
              <a:rPr lang="ru-RU" dirty="0" smtClean="0"/>
              <a:t> </a:t>
            </a:r>
            <a:r>
              <a:rPr lang="ru-RU" dirty="0" err="1" smtClean="0"/>
              <a:t>товарів</a:t>
            </a:r>
            <a:r>
              <a:rPr lang="ru-RU" dirty="0" smtClean="0"/>
              <a:t>. </a:t>
            </a:r>
          </a:p>
          <a:p>
            <a:pPr marL="0" indent="0">
              <a:buNone/>
            </a:pPr>
            <a:r>
              <a:rPr lang="ru-RU" dirty="0" smtClean="0"/>
              <a:t>3. </a:t>
            </a:r>
            <a:r>
              <a:rPr lang="ru-RU" dirty="0" err="1" smtClean="0"/>
              <a:t>Класифікація</a:t>
            </a:r>
            <a:r>
              <a:rPr lang="ru-RU" dirty="0" smtClean="0"/>
              <a:t> </a:t>
            </a:r>
            <a:r>
              <a:rPr lang="ru-RU" dirty="0" err="1" smtClean="0"/>
              <a:t>викладення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4. </a:t>
            </a:r>
            <a:r>
              <a:rPr lang="ru-RU" dirty="0" err="1" smtClean="0"/>
              <a:t>Принципи</a:t>
            </a:r>
            <a:r>
              <a:rPr lang="ru-RU" dirty="0" smtClean="0"/>
              <a:t> </a:t>
            </a:r>
            <a:r>
              <a:rPr lang="ru-RU" dirty="0" err="1" smtClean="0"/>
              <a:t>викладення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5. Правила </a:t>
            </a:r>
            <a:r>
              <a:rPr lang="ru-RU" dirty="0" err="1" smtClean="0"/>
              <a:t>експозиції</a:t>
            </a:r>
            <a:r>
              <a:rPr lang="ru-RU" dirty="0" smtClean="0"/>
              <a:t> </a:t>
            </a:r>
            <a:r>
              <a:rPr lang="ru-RU" dirty="0" err="1" smtClean="0"/>
              <a:t>товарів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484326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08111"/>
            <a:ext cx="9001000" cy="6624736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>
                <a:solidFill>
                  <a:srgbClr val="7030A0"/>
                </a:solidFill>
              </a:rPr>
              <a:t>Найпрогресивніший варіант викладення </a:t>
            </a:r>
            <a:r>
              <a:rPr lang="uk-UA" b="1" dirty="0" smtClean="0">
                <a:solidFill>
                  <a:srgbClr val="7030A0"/>
                </a:solidFill>
              </a:rPr>
              <a:t>– «атака на власні позиції»,</a:t>
            </a:r>
            <a:r>
              <a:rPr lang="uk-UA" dirty="0" smtClean="0">
                <a:solidFill>
                  <a:srgbClr val="7030A0"/>
                </a:solidFill>
              </a:rPr>
              <a:t> </a:t>
            </a:r>
            <a:r>
              <a:rPr lang="uk-UA" dirty="0" smtClean="0"/>
              <a:t>що означає </a:t>
            </a:r>
            <a:r>
              <a:rPr lang="uk-UA" i="1" dirty="0" smtClean="0">
                <a:solidFill>
                  <a:srgbClr val="7030A0"/>
                </a:solidFill>
              </a:rPr>
              <a:t>розробку і просування нових товарів-лідерів</a:t>
            </a:r>
            <a:r>
              <a:rPr lang="uk-UA" dirty="0" smtClean="0"/>
              <a:t>, здатних замінити популярні на теперішній час товари. </a:t>
            </a:r>
          </a:p>
          <a:p>
            <a:pPr marL="0" indent="0" algn="r">
              <a:buNone/>
            </a:pPr>
            <a:r>
              <a:rPr lang="uk-UA" dirty="0" smtClean="0"/>
              <a:t>Таким чином, </a:t>
            </a:r>
            <a:r>
              <a:rPr lang="uk-UA" dirty="0" smtClean="0">
                <a:solidFill>
                  <a:srgbClr val="7030A0"/>
                </a:solidFill>
              </a:rPr>
              <a:t>«клин» стає потужнішим і гострішим із часом</a:t>
            </a:r>
            <a:r>
              <a:rPr lang="uk-UA" dirty="0" smtClean="0"/>
              <a:t>, а товари – більш конкурентоспроможними.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468600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856984" cy="6552728"/>
          </a:xfrm>
        </p:spPr>
        <p:txBody>
          <a:bodyPr/>
          <a:lstStyle/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dirty="0" smtClean="0"/>
              <a:t>               </a:t>
            </a:r>
            <a:endParaRPr lang="uk-UA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1835696" y="116632"/>
            <a:ext cx="5688632" cy="6696744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ЛІДЕР</a:t>
            </a:r>
          </a:p>
          <a:p>
            <a:pPr algn="ctr"/>
            <a:r>
              <a:rPr lang="uk-UA" dirty="0" smtClean="0">
                <a:solidFill>
                  <a:schemeClr val="tx1"/>
                </a:solidFill>
              </a:rPr>
              <a:t>_______________________</a:t>
            </a:r>
          </a:p>
          <a:p>
            <a:pPr algn="ctr"/>
            <a:r>
              <a:rPr lang="uk-UA" dirty="0">
                <a:solidFill>
                  <a:schemeClr val="tx1"/>
                </a:solidFill>
              </a:rPr>
              <a:t>в</a:t>
            </a:r>
            <a:r>
              <a:rPr lang="uk-UA" dirty="0" smtClean="0">
                <a:solidFill>
                  <a:schemeClr val="tx1"/>
                </a:solidFill>
              </a:rPr>
              <a:t>ведення</a:t>
            </a:r>
          </a:p>
          <a:p>
            <a:pPr algn="ctr"/>
            <a:endParaRPr lang="uk-UA" dirty="0" smtClean="0">
              <a:solidFill>
                <a:schemeClr val="tx1"/>
              </a:solidFill>
            </a:endParaRPr>
          </a:p>
          <a:p>
            <a:pPr algn="ctr"/>
            <a:endParaRPr lang="uk-UA" dirty="0">
              <a:solidFill>
                <a:schemeClr val="tx1"/>
              </a:solidFill>
            </a:endParaRPr>
          </a:p>
          <a:p>
            <a:pPr algn="ctr"/>
            <a:endParaRPr lang="uk-UA" dirty="0" smtClean="0">
              <a:solidFill>
                <a:schemeClr val="tx1"/>
              </a:solidFill>
            </a:endParaRPr>
          </a:p>
          <a:p>
            <a:pPr algn="ctr"/>
            <a:r>
              <a:rPr lang="uk-UA" dirty="0" smtClean="0">
                <a:solidFill>
                  <a:schemeClr val="tx1"/>
                </a:solidFill>
              </a:rPr>
              <a:t>_______________________</a:t>
            </a:r>
          </a:p>
          <a:p>
            <a:pPr algn="ctr"/>
            <a:r>
              <a:rPr lang="uk-UA" dirty="0" smtClean="0">
                <a:solidFill>
                  <a:schemeClr val="tx1"/>
                </a:solidFill>
              </a:rPr>
              <a:t>закріплення</a:t>
            </a:r>
          </a:p>
          <a:p>
            <a:pPr algn="ctr"/>
            <a:endParaRPr lang="uk-UA" dirty="0">
              <a:solidFill>
                <a:schemeClr val="tx1"/>
              </a:solidFill>
            </a:endParaRPr>
          </a:p>
          <a:p>
            <a:pPr algn="ctr"/>
            <a:endParaRPr lang="uk-UA" dirty="0" smtClean="0">
              <a:solidFill>
                <a:schemeClr val="tx1"/>
              </a:solidFill>
            </a:endParaRPr>
          </a:p>
          <a:p>
            <a:pPr algn="ctr"/>
            <a:r>
              <a:rPr lang="uk-UA" dirty="0" smtClean="0">
                <a:solidFill>
                  <a:schemeClr val="tx1"/>
                </a:solidFill>
              </a:rPr>
              <a:t>_______________________</a:t>
            </a:r>
          </a:p>
          <a:p>
            <a:pPr algn="ctr"/>
            <a:r>
              <a:rPr lang="uk-UA" dirty="0">
                <a:solidFill>
                  <a:schemeClr val="tx1"/>
                </a:solidFill>
              </a:rPr>
              <a:t>р</a:t>
            </a:r>
            <a:r>
              <a:rPr lang="uk-UA" dirty="0" smtClean="0">
                <a:solidFill>
                  <a:schemeClr val="tx1"/>
                </a:solidFill>
              </a:rPr>
              <a:t>озширення позицій</a:t>
            </a:r>
          </a:p>
          <a:p>
            <a:pPr algn="ctr"/>
            <a:endParaRPr lang="uk-UA" dirty="0">
              <a:solidFill>
                <a:schemeClr val="tx1"/>
              </a:solidFill>
            </a:endParaRPr>
          </a:p>
          <a:p>
            <a:pPr algn="ctr"/>
            <a:endParaRPr lang="uk-UA" dirty="0" smtClean="0">
              <a:solidFill>
                <a:schemeClr val="tx1"/>
              </a:solidFill>
            </a:endParaRPr>
          </a:p>
          <a:p>
            <a:pPr algn="ctr"/>
            <a:endParaRPr lang="uk-UA" dirty="0">
              <a:solidFill>
                <a:schemeClr val="tx1"/>
              </a:solidFill>
            </a:endParaRPr>
          </a:p>
          <a:p>
            <a:pPr algn="ctr"/>
            <a:r>
              <a:rPr lang="uk-UA" dirty="0" smtClean="0">
                <a:solidFill>
                  <a:schemeClr val="tx1"/>
                </a:solidFill>
              </a:rPr>
              <a:t>_______________________</a:t>
            </a:r>
          </a:p>
          <a:p>
            <a:pPr algn="ctr"/>
            <a:r>
              <a:rPr lang="uk-UA" dirty="0" smtClean="0">
                <a:solidFill>
                  <a:schemeClr val="tx1"/>
                </a:solidFill>
              </a:rPr>
              <a:t>Утримання та закріплення позицій</a:t>
            </a:r>
            <a:endParaRPr lang="uk-UA" dirty="0">
              <a:solidFill>
                <a:schemeClr val="tx1"/>
              </a:solidFill>
            </a:endParaRPr>
          </a:p>
          <a:p>
            <a:pPr algn="ctr"/>
            <a:endParaRPr lang="uk-UA" dirty="0" smtClean="0"/>
          </a:p>
          <a:p>
            <a:pPr algn="ctr"/>
            <a:endParaRPr lang="uk-UA" dirty="0"/>
          </a:p>
          <a:p>
            <a:pPr algn="ctr"/>
            <a:endParaRPr lang="uk-UA" dirty="0" smtClean="0"/>
          </a:p>
          <a:p>
            <a:pPr algn="ctr"/>
            <a:endParaRPr lang="uk-UA" dirty="0" smtClean="0"/>
          </a:p>
          <a:p>
            <a:pPr algn="ctr"/>
            <a:endParaRPr lang="uk-UA" dirty="0" smtClean="0"/>
          </a:p>
          <a:p>
            <a:pPr algn="ctr"/>
            <a:endParaRPr lang="uk-UA" dirty="0"/>
          </a:p>
          <a:p>
            <a:pPr algn="ctr"/>
            <a:endParaRPr lang="uk-UA" dirty="0"/>
          </a:p>
          <a:p>
            <a:pPr algn="ctr"/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 flipV="1">
            <a:off x="3419872" y="2852936"/>
            <a:ext cx="576064" cy="53034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Прямоугольник 5"/>
          <p:cNvSpPr/>
          <p:nvPr/>
        </p:nvSpPr>
        <p:spPr>
          <a:xfrm>
            <a:off x="4283968" y="2852935"/>
            <a:ext cx="288032" cy="53034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Прямоугольник 6"/>
          <p:cNvSpPr/>
          <p:nvPr/>
        </p:nvSpPr>
        <p:spPr>
          <a:xfrm>
            <a:off x="4860032" y="2780928"/>
            <a:ext cx="648072" cy="530345"/>
          </a:xfrm>
          <a:prstGeom prst="rect">
            <a:avLst/>
          </a:prstGeom>
          <a:solidFill>
            <a:srgbClr val="00206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Прямоугольник 7"/>
          <p:cNvSpPr/>
          <p:nvPr/>
        </p:nvSpPr>
        <p:spPr>
          <a:xfrm>
            <a:off x="827584" y="2780928"/>
            <a:ext cx="2016224" cy="53034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TextBox 9"/>
          <p:cNvSpPr txBox="1"/>
          <p:nvPr/>
        </p:nvSpPr>
        <p:spPr>
          <a:xfrm>
            <a:off x="1053546" y="2888471"/>
            <a:ext cx="1624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Дешеві товари</a:t>
            </a:r>
            <a:endParaRPr lang="uk-UA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156176" y="2780928"/>
            <a:ext cx="2016224" cy="53034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" name="TextBox 11"/>
          <p:cNvSpPr txBox="1"/>
          <p:nvPr/>
        </p:nvSpPr>
        <p:spPr>
          <a:xfrm>
            <a:off x="6205759" y="2749971"/>
            <a:ext cx="19800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Дорогі товари та </a:t>
            </a:r>
          </a:p>
          <a:p>
            <a:r>
              <a:rPr lang="uk-UA" dirty="0" smtClean="0"/>
              <a:t>престижні бренди</a:t>
            </a:r>
            <a:endParaRPr lang="uk-UA" dirty="0"/>
          </a:p>
        </p:txBody>
      </p:sp>
      <p:cxnSp>
        <p:nvCxnSpPr>
          <p:cNvPr id="14" name="Прямая со стрелкой 13"/>
          <p:cNvCxnSpPr>
            <a:stCxn id="11" idx="1"/>
          </p:cNvCxnSpPr>
          <p:nvPr/>
        </p:nvCxnSpPr>
        <p:spPr>
          <a:xfrm flipH="1">
            <a:off x="5508104" y="3046101"/>
            <a:ext cx="648072" cy="270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8" idx="3"/>
          </p:cNvCxnSpPr>
          <p:nvPr/>
        </p:nvCxnSpPr>
        <p:spPr>
          <a:xfrm flipV="1">
            <a:off x="2843808" y="3046100"/>
            <a:ext cx="57606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3275856" y="3933056"/>
            <a:ext cx="504056" cy="57606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8" name="Прямоугольник 17"/>
          <p:cNvSpPr/>
          <p:nvPr/>
        </p:nvSpPr>
        <p:spPr>
          <a:xfrm>
            <a:off x="4283968" y="3933056"/>
            <a:ext cx="396044" cy="57606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9" name="Прямоугольник 18"/>
          <p:cNvSpPr/>
          <p:nvPr/>
        </p:nvSpPr>
        <p:spPr>
          <a:xfrm>
            <a:off x="5292080" y="3933056"/>
            <a:ext cx="540060" cy="57606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0" name="Прямоугольник 19"/>
          <p:cNvSpPr/>
          <p:nvPr/>
        </p:nvSpPr>
        <p:spPr>
          <a:xfrm>
            <a:off x="971600" y="3861048"/>
            <a:ext cx="1706558" cy="57606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1" name="TextBox 20"/>
          <p:cNvSpPr txBox="1"/>
          <p:nvPr/>
        </p:nvSpPr>
        <p:spPr>
          <a:xfrm>
            <a:off x="1053546" y="3861048"/>
            <a:ext cx="14684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Товари групи</a:t>
            </a:r>
          </a:p>
          <a:p>
            <a:r>
              <a:rPr lang="uk-UA" dirty="0" smtClean="0"/>
              <a:t> підтримки</a:t>
            </a:r>
            <a:endParaRPr lang="uk-UA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6444208" y="3933055"/>
            <a:ext cx="1872208" cy="64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3" name="TextBox 22"/>
          <p:cNvSpPr txBox="1"/>
          <p:nvPr/>
        </p:nvSpPr>
        <p:spPr>
          <a:xfrm>
            <a:off x="6808023" y="3933056"/>
            <a:ext cx="14684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Товари групи</a:t>
            </a:r>
          </a:p>
          <a:p>
            <a:r>
              <a:rPr lang="uk-UA" dirty="0" smtClean="0"/>
              <a:t> підтримки</a:t>
            </a:r>
            <a:endParaRPr lang="uk-UA" dirty="0"/>
          </a:p>
        </p:txBody>
      </p:sp>
      <p:cxnSp>
        <p:nvCxnSpPr>
          <p:cNvPr id="25" name="Прямая со стрелкой 24"/>
          <p:cNvCxnSpPr>
            <a:stCxn id="20" idx="3"/>
            <a:endCxn id="17" idx="1"/>
          </p:cNvCxnSpPr>
          <p:nvPr/>
        </p:nvCxnSpPr>
        <p:spPr>
          <a:xfrm>
            <a:off x="2678158" y="4149080"/>
            <a:ext cx="597698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H="1">
            <a:off x="5940152" y="4221088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2977007" y="5157192"/>
            <a:ext cx="730897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9" name="Прямоугольник 28"/>
          <p:cNvSpPr/>
          <p:nvPr/>
        </p:nvSpPr>
        <p:spPr>
          <a:xfrm>
            <a:off x="4427984" y="5157192"/>
            <a:ext cx="648072" cy="64807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0" name="Прямоугольник 29"/>
          <p:cNvSpPr/>
          <p:nvPr/>
        </p:nvSpPr>
        <p:spPr>
          <a:xfrm>
            <a:off x="5562110" y="5157192"/>
            <a:ext cx="59406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1" name="Прямоугольник 30"/>
          <p:cNvSpPr/>
          <p:nvPr/>
        </p:nvSpPr>
        <p:spPr>
          <a:xfrm>
            <a:off x="323528" y="260648"/>
            <a:ext cx="3528392" cy="9361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Схема «клин»</a:t>
            </a:r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5076056" y="116632"/>
            <a:ext cx="3200446" cy="432048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Обсяг прибутку</a:t>
            </a:r>
            <a:endParaRPr lang="uk-U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9898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96" y="32251"/>
            <a:ext cx="8939336" cy="6624736"/>
          </a:xfrm>
        </p:spPr>
        <p:txBody>
          <a:bodyPr/>
          <a:lstStyle/>
          <a:p>
            <a:pPr marL="0" indent="0">
              <a:buNone/>
            </a:pPr>
            <a:r>
              <a:rPr lang="uk-UA" b="1" dirty="0" smtClean="0">
                <a:solidFill>
                  <a:srgbClr val="0070C0"/>
                </a:solidFill>
              </a:rPr>
              <a:t>Правило комфортного сприйняття </a:t>
            </a:r>
          </a:p>
          <a:p>
            <a:pPr marL="0" indent="0">
              <a:buNone/>
            </a:pPr>
            <a:r>
              <a:rPr lang="uk-UA" dirty="0" smtClean="0"/>
              <a:t>Незручності під час сприйняття продукції в закладах ресторанного господарства можуть бути зумовлені: </a:t>
            </a:r>
          </a:p>
          <a:p>
            <a:pPr marL="514350" indent="-514350">
              <a:buAutoNum type="arabicPeriod"/>
            </a:pPr>
            <a:r>
              <a:rPr lang="uk-UA" dirty="0" smtClean="0"/>
              <a:t>Невдалим поєднанням форм і об’ємів. </a:t>
            </a:r>
          </a:p>
          <a:p>
            <a:pPr marL="514350" indent="-514350">
              <a:buAutoNum type="arabicPeriod"/>
            </a:pPr>
            <a:r>
              <a:rPr lang="uk-UA" dirty="0" smtClean="0"/>
              <a:t> Невдалим кольоровим поєднання.</a:t>
            </a:r>
          </a:p>
          <a:p>
            <a:pPr marL="514350" indent="-514350">
              <a:buAutoNum type="arabicPeriod"/>
            </a:pPr>
            <a:r>
              <a:rPr lang="uk-UA" dirty="0" smtClean="0"/>
              <a:t> Невдалим освітленням. </a:t>
            </a:r>
          </a:p>
          <a:p>
            <a:pPr marL="514350" indent="-514350">
              <a:buAutoNum type="arabicPeriod"/>
            </a:pPr>
            <a:r>
              <a:rPr lang="uk-UA" dirty="0" smtClean="0"/>
              <a:t> Розташування написів під неправильним кутом зору. </a:t>
            </a:r>
          </a:p>
          <a:p>
            <a:pPr marL="514350" indent="-514350">
              <a:buAutoNum type="arabicPeriod"/>
            </a:pPr>
            <a:r>
              <a:rPr lang="uk-UA" dirty="0" smtClean="0"/>
              <a:t>Товарним сусідством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093038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dirty="0" smtClean="0">
                <a:solidFill>
                  <a:srgbClr val="0070C0"/>
                </a:solidFill>
              </a:rPr>
              <a:t>За ступенем сприйняття простору композиції поділяють на такі види</a:t>
            </a:r>
            <a:r>
              <a:rPr lang="uk-UA" dirty="0" smtClean="0"/>
              <a:t>: </a:t>
            </a:r>
          </a:p>
          <a:p>
            <a:pPr marL="514350" indent="-514350">
              <a:buAutoNum type="arabicPeriod"/>
            </a:pPr>
            <a:r>
              <a:rPr lang="uk-UA" i="1" dirty="0" smtClean="0">
                <a:solidFill>
                  <a:srgbClr val="7030A0"/>
                </a:solidFill>
              </a:rPr>
              <a:t>Площинну композицію </a:t>
            </a:r>
            <a:r>
              <a:rPr lang="uk-UA" dirty="0" smtClean="0"/>
              <a:t>розвивають за двома просторовими осями: </a:t>
            </a:r>
            <a:r>
              <a:rPr lang="uk-UA" i="1" dirty="0" smtClean="0"/>
              <a:t>за висотою та шириною</a:t>
            </a:r>
            <a:r>
              <a:rPr lang="uk-UA" dirty="0" smtClean="0"/>
              <a:t>, причому площина викладення може мати і </a:t>
            </a:r>
            <a:r>
              <a:rPr lang="uk-UA" i="1" dirty="0" smtClean="0"/>
              <a:t>криволінійне окреслення</a:t>
            </a:r>
            <a:r>
              <a:rPr lang="uk-UA" dirty="0" smtClean="0"/>
              <a:t>.</a:t>
            </a:r>
          </a:p>
          <a:p>
            <a:pPr marL="0" indent="0">
              <a:buNone/>
            </a:pPr>
            <a:r>
              <a:rPr lang="uk-UA" i="1" dirty="0" smtClean="0">
                <a:solidFill>
                  <a:srgbClr val="0070C0"/>
                </a:solidFill>
              </a:rPr>
              <a:t>Продукцію викладають на прилавку або вздовж стіни, об’єм і глибину застосовують мінімально</a:t>
            </a:r>
            <a:r>
              <a:rPr lang="uk-UA" dirty="0" smtClean="0"/>
              <a:t>.</a:t>
            </a:r>
          </a:p>
          <a:p>
            <a:pPr marL="0" indent="0">
              <a:buNone/>
            </a:pPr>
            <a:r>
              <a:rPr lang="uk-UA" dirty="0" smtClean="0"/>
              <a:t> 2. </a:t>
            </a:r>
            <a:r>
              <a:rPr lang="uk-UA" i="1" dirty="0" smtClean="0">
                <a:solidFill>
                  <a:srgbClr val="7030A0"/>
                </a:solidFill>
              </a:rPr>
              <a:t>У разі об’ємної композиції </a:t>
            </a:r>
            <a:r>
              <a:rPr lang="uk-UA" dirty="0" smtClean="0"/>
              <a:t>застосовують усі три просторові характеристики: </a:t>
            </a:r>
            <a:r>
              <a:rPr lang="uk-UA" i="1" dirty="0" smtClean="0"/>
              <a:t>висоту, ширину і глибину</a:t>
            </a:r>
            <a:r>
              <a:rPr lang="uk-UA" dirty="0" smtClean="0"/>
              <a:t>. На практиці цей вид композиції застосовують найчастіше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445032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856984" cy="655272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i="1" dirty="0" smtClean="0">
                <a:solidFill>
                  <a:srgbClr val="7030A0"/>
                </a:solidFill>
              </a:rPr>
              <a:t>3.У </a:t>
            </a:r>
            <a:r>
              <a:rPr lang="ru-RU" i="1" dirty="0" err="1" smtClean="0">
                <a:solidFill>
                  <a:srgbClr val="7030A0"/>
                </a:solidFill>
              </a:rPr>
              <a:t>просторовій</a:t>
            </a:r>
            <a:r>
              <a:rPr lang="ru-RU" i="1" dirty="0" smtClean="0">
                <a:solidFill>
                  <a:srgbClr val="7030A0"/>
                </a:solidFill>
              </a:rPr>
              <a:t> </a:t>
            </a:r>
            <a:r>
              <a:rPr lang="ru-RU" i="1" dirty="0" err="1" smtClean="0">
                <a:solidFill>
                  <a:srgbClr val="7030A0"/>
                </a:solidFill>
              </a:rPr>
              <a:t>композиції</a:t>
            </a:r>
            <a:r>
              <a:rPr lang="ru-RU" i="1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застосовують</a:t>
            </a:r>
            <a:r>
              <a:rPr lang="ru-RU" dirty="0" smtClean="0"/>
              <a:t> </a:t>
            </a:r>
            <a:r>
              <a:rPr lang="ru-RU" dirty="0" err="1" smtClean="0"/>
              <a:t>усі</a:t>
            </a:r>
            <a:r>
              <a:rPr lang="ru-RU" dirty="0" smtClean="0"/>
              <a:t> три характеристики, </a:t>
            </a:r>
            <a:r>
              <a:rPr lang="ru-RU" dirty="0" err="1" smtClean="0"/>
              <a:t>однак</a:t>
            </a:r>
            <a:r>
              <a:rPr lang="ru-RU" dirty="0" smtClean="0"/>
              <a:t> </a:t>
            </a:r>
            <a:r>
              <a:rPr lang="ru-RU" i="1" dirty="0" err="1" smtClean="0"/>
              <a:t>параметри</a:t>
            </a:r>
            <a:r>
              <a:rPr lang="ru-RU" i="1" dirty="0" smtClean="0"/>
              <a:t> </a:t>
            </a:r>
            <a:r>
              <a:rPr lang="ru-RU" i="1" dirty="0" err="1" smtClean="0"/>
              <a:t>глибини</a:t>
            </a:r>
            <a:r>
              <a:rPr lang="ru-RU" i="1" dirty="0" smtClean="0"/>
              <a:t> </a:t>
            </a:r>
            <a:r>
              <a:rPr lang="ru-RU" i="1" dirty="0" err="1" smtClean="0"/>
              <a:t>мають</a:t>
            </a:r>
            <a:r>
              <a:rPr lang="ru-RU" i="1" dirty="0" smtClean="0"/>
              <a:t> </a:t>
            </a:r>
            <a:r>
              <a:rPr lang="ru-RU" i="1" dirty="0" err="1" smtClean="0"/>
              <a:t>переважне</a:t>
            </a:r>
            <a:r>
              <a:rPr lang="ru-RU" i="1" dirty="0" smtClean="0"/>
              <a:t> </a:t>
            </a:r>
            <a:r>
              <a:rPr lang="ru-RU" i="1" dirty="0" err="1" smtClean="0"/>
              <a:t>значення</a:t>
            </a:r>
            <a:r>
              <a:rPr lang="ru-RU" i="1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 За </a:t>
            </a:r>
            <a:r>
              <a:rPr lang="ru-RU" dirty="0" err="1" smtClean="0"/>
              <a:t>особливостями</a:t>
            </a:r>
            <a:r>
              <a:rPr lang="ru-RU" dirty="0" smtClean="0"/>
              <a:t> </a:t>
            </a:r>
            <a:r>
              <a:rPr lang="ru-RU" dirty="0" err="1" smtClean="0"/>
              <a:t>просторового</a:t>
            </a:r>
            <a:r>
              <a:rPr lang="ru-RU" dirty="0" smtClean="0"/>
              <a:t> </a:t>
            </a:r>
            <a:r>
              <a:rPr lang="ru-RU" dirty="0" err="1" smtClean="0"/>
              <a:t>розташування</a:t>
            </a:r>
            <a:r>
              <a:rPr lang="ru-RU" dirty="0" smtClean="0"/>
              <a:t> </a:t>
            </a:r>
            <a:r>
              <a:rPr lang="ru-RU" dirty="0" err="1" smtClean="0"/>
              <a:t>композиції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бути </a:t>
            </a:r>
            <a:r>
              <a:rPr lang="ru-RU" i="1" dirty="0" err="1" smtClean="0">
                <a:solidFill>
                  <a:srgbClr val="7030A0"/>
                </a:solidFill>
              </a:rPr>
              <a:t>симетричними</a:t>
            </a:r>
            <a:r>
              <a:rPr lang="ru-RU" i="1" dirty="0" smtClean="0">
                <a:solidFill>
                  <a:srgbClr val="7030A0"/>
                </a:solidFill>
              </a:rPr>
              <a:t> та </a:t>
            </a:r>
            <a:r>
              <a:rPr lang="ru-RU" i="1" dirty="0" err="1" smtClean="0">
                <a:solidFill>
                  <a:srgbClr val="7030A0"/>
                </a:solidFill>
              </a:rPr>
              <a:t>асиметричними</a:t>
            </a:r>
            <a:r>
              <a:rPr lang="ru-RU" i="1" dirty="0" smtClean="0">
                <a:solidFill>
                  <a:srgbClr val="7030A0"/>
                </a:solidFill>
              </a:rPr>
              <a:t>. </a:t>
            </a:r>
          </a:p>
          <a:p>
            <a:pPr marL="0" indent="0">
              <a:buNone/>
            </a:pPr>
            <a:r>
              <a:rPr lang="ru-RU" b="1" i="1" dirty="0" err="1" smtClean="0">
                <a:solidFill>
                  <a:srgbClr val="0070C0"/>
                </a:solidFill>
              </a:rPr>
              <a:t>В</a:t>
            </a:r>
            <a:r>
              <a:rPr lang="ru-RU" b="1" dirty="0" err="1" smtClean="0">
                <a:solidFill>
                  <a:srgbClr val="0070C0"/>
                </a:solidFill>
              </a:rPr>
              <a:t>икладення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доволі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успішно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виконує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рекламну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функцію</a:t>
            </a:r>
            <a:r>
              <a:rPr lang="ru-RU" b="1" dirty="0" smtClean="0">
                <a:solidFill>
                  <a:srgbClr val="0070C0"/>
                </a:solidFill>
              </a:rPr>
              <a:t>,</a:t>
            </a:r>
            <a:r>
              <a:rPr lang="ru-RU" dirty="0" smtClean="0"/>
              <a:t> </a:t>
            </a:r>
            <a:r>
              <a:rPr lang="ru-RU" dirty="0" err="1" smtClean="0"/>
              <a:t>вирішуючи</a:t>
            </a:r>
            <a:r>
              <a:rPr lang="ru-RU" dirty="0" smtClean="0"/>
              <a:t> при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нижченаведені</a:t>
            </a:r>
            <a:r>
              <a:rPr lang="ru-RU" dirty="0" smtClean="0"/>
              <a:t> </a:t>
            </a:r>
            <a:r>
              <a:rPr lang="ru-RU" dirty="0" err="1" smtClean="0"/>
              <a:t>проблеми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ru-RU" i="1" dirty="0" smtClean="0">
                <a:solidFill>
                  <a:srgbClr val="0070C0"/>
                </a:solidFill>
              </a:rPr>
              <a:t> </a:t>
            </a:r>
            <a:r>
              <a:rPr lang="ru-RU" i="1" dirty="0" smtClean="0">
                <a:solidFill>
                  <a:srgbClr val="FF0000"/>
                </a:solidFill>
              </a:rPr>
              <a:t> </a:t>
            </a:r>
            <a:r>
              <a:rPr lang="ru-RU" i="1" dirty="0" err="1" smtClean="0">
                <a:solidFill>
                  <a:srgbClr val="FF0000"/>
                </a:solidFill>
              </a:rPr>
              <a:t>інформування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</a:rPr>
              <a:t>споживачів</a:t>
            </a:r>
            <a:r>
              <a:rPr lang="ru-RU" i="1" dirty="0" smtClean="0">
                <a:solidFill>
                  <a:srgbClr val="FF0000"/>
                </a:solidFill>
              </a:rPr>
              <a:t> про </a:t>
            </a:r>
            <a:r>
              <a:rPr lang="ru-RU" i="1" dirty="0" err="1" smtClean="0">
                <a:solidFill>
                  <a:srgbClr val="FF0000"/>
                </a:solidFill>
              </a:rPr>
              <a:t>наявну</a:t>
            </a:r>
            <a:r>
              <a:rPr lang="ru-RU" i="1" dirty="0" smtClean="0">
                <a:solidFill>
                  <a:srgbClr val="FF0000"/>
                </a:solidFill>
              </a:rPr>
              <a:t> в продажу </a:t>
            </a:r>
            <a:r>
              <a:rPr lang="ru-RU" i="1" dirty="0" err="1" smtClean="0">
                <a:solidFill>
                  <a:srgbClr val="FF0000"/>
                </a:solidFill>
              </a:rPr>
              <a:t>продукцію</a:t>
            </a:r>
            <a:r>
              <a:rPr lang="ru-RU" i="1" dirty="0" smtClean="0">
                <a:solidFill>
                  <a:srgbClr val="FF0000"/>
                </a:solidFill>
              </a:rPr>
              <a:t>;</a:t>
            </a:r>
          </a:p>
          <a:p>
            <a:pPr marL="0" indent="0">
              <a:buNone/>
            </a:pPr>
            <a:r>
              <a:rPr lang="ru-RU" i="1" dirty="0" smtClean="0">
                <a:solidFill>
                  <a:srgbClr val="FF0000"/>
                </a:solidFill>
              </a:rPr>
              <a:t>  </a:t>
            </a:r>
            <a:r>
              <a:rPr lang="ru-RU" i="1" dirty="0" err="1" smtClean="0">
                <a:solidFill>
                  <a:srgbClr val="FF0000"/>
                </a:solidFill>
              </a:rPr>
              <a:t>ознайомлення</a:t>
            </a:r>
            <a:r>
              <a:rPr lang="ru-RU" i="1" dirty="0" smtClean="0">
                <a:solidFill>
                  <a:srgbClr val="FF0000"/>
                </a:solidFill>
              </a:rPr>
              <a:t> з </a:t>
            </a:r>
            <a:r>
              <a:rPr lang="ru-RU" i="1" dirty="0" err="1" smtClean="0">
                <a:solidFill>
                  <a:srgbClr val="FF0000"/>
                </a:solidFill>
              </a:rPr>
              <a:t>якістю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</a:rPr>
              <a:t>продукції</a:t>
            </a:r>
            <a:r>
              <a:rPr lang="ru-RU" i="1" dirty="0" smtClean="0">
                <a:solidFill>
                  <a:srgbClr val="FF0000"/>
                </a:solidFill>
              </a:rPr>
              <a:t>, </a:t>
            </a:r>
            <a:r>
              <a:rPr lang="ru-RU" i="1" dirty="0" err="1" smtClean="0">
                <a:solidFill>
                  <a:srgbClr val="FF0000"/>
                </a:solidFill>
              </a:rPr>
              <a:t>засобами</a:t>
            </a:r>
            <a:r>
              <a:rPr lang="ru-RU" i="1" dirty="0" smtClean="0">
                <a:solidFill>
                  <a:srgbClr val="FF0000"/>
                </a:solidFill>
              </a:rPr>
              <a:t> й </a:t>
            </a:r>
            <a:r>
              <a:rPr lang="ru-RU" i="1" dirty="0" err="1" smtClean="0">
                <a:solidFill>
                  <a:srgbClr val="FF0000"/>
                </a:solidFill>
              </a:rPr>
              <a:t>особливостями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</a:rPr>
              <a:t>її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</a:rPr>
              <a:t>застосування</a:t>
            </a:r>
            <a:r>
              <a:rPr lang="ru-RU" i="1" dirty="0" smtClean="0">
                <a:solidFill>
                  <a:srgbClr val="FF0000"/>
                </a:solidFill>
              </a:rPr>
              <a:t>; </a:t>
            </a:r>
          </a:p>
          <a:p>
            <a:pPr marL="0" indent="0">
              <a:buNone/>
            </a:pPr>
            <a:r>
              <a:rPr lang="ru-RU" i="1" dirty="0" smtClean="0">
                <a:solidFill>
                  <a:srgbClr val="FF0000"/>
                </a:solidFill>
              </a:rPr>
              <a:t> </a:t>
            </a:r>
            <a:r>
              <a:rPr lang="ru-RU" i="1" dirty="0" err="1" smtClean="0">
                <a:solidFill>
                  <a:srgbClr val="FF0000"/>
                </a:solidFill>
              </a:rPr>
              <a:t>нагадування</a:t>
            </a:r>
            <a:r>
              <a:rPr lang="ru-RU" i="1" dirty="0" smtClean="0">
                <a:solidFill>
                  <a:srgbClr val="FF0000"/>
                </a:solidFill>
              </a:rPr>
              <a:t> про </a:t>
            </a:r>
            <a:r>
              <a:rPr lang="ru-RU" i="1" dirty="0" err="1" smtClean="0">
                <a:solidFill>
                  <a:srgbClr val="FF0000"/>
                </a:solidFill>
              </a:rPr>
              <a:t>можливість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</a:rPr>
              <a:t>придбання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</a:rPr>
              <a:t>супутніх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</a:rPr>
              <a:t>товарів</a:t>
            </a:r>
            <a:endParaRPr lang="uk-UA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66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9001000" cy="66247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b="1" dirty="0" smtClean="0">
                <a:solidFill>
                  <a:srgbClr val="7030A0"/>
                </a:solidFill>
              </a:rPr>
              <a:t>Відповідно до виконуваних завдань виділяють три основні типи рекламного викладення</a:t>
            </a:r>
            <a:r>
              <a:rPr lang="uk-UA" dirty="0" smtClean="0"/>
              <a:t>: </a:t>
            </a:r>
            <a:r>
              <a:rPr lang="uk-UA" b="1" i="1" dirty="0" smtClean="0">
                <a:solidFill>
                  <a:srgbClr val="7030A0"/>
                </a:solidFill>
              </a:rPr>
              <a:t>1.Інформаційне викладення</a:t>
            </a:r>
            <a:r>
              <a:rPr lang="uk-UA" dirty="0" smtClean="0"/>
              <a:t>, в якому значне місце відводять </a:t>
            </a:r>
            <a:r>
              <a:rPr lang="uk-UA" i="1" dirty="0" smtClean="0">
                <a:solidFill>
                  <a:srgbClr val="7030A0"/>
                </a:solidFill>
              </a:rPr>
              <a:t>рекламній інформації </a:t>
            </a:r>
            <a:r>
              <a:rPr lang="uk-UA" dirty="0" smtClean="0"/>
              <a:t>– </a:t>
            </a:r>
            <a:r>
              <a:rPr lang="uk-UA" i="1" dirty="0" smtClean="0">
                <a:solidFill>
                  <a:srgbClr val="7030A0"/>
                </a:solidFill>
              </a:rPr>
              <a:t>проспектам, плакатам і листівкам із технічними характеристиками й особливостями продукції </a:t>
            </a:r>
            <a:r>
              <a:rPr lang="uk-UA" dirty="0" smtClean="0"/>
              <a:t>(схеми, креслення з поясненнями). </a:t>
            </a:r>
          </a:p>
          <a:p>
            <a:pPr marL="0" indent="0">
              <a:buNone/>
            </a:pPr>
            <a:r>
              <a:rPr lang="uk-UA" dirty="0" smtClean="0"/>
              <a:t>2. </a:t>
            </a:r>
            <a:r>
              <a:rPr lang="uk-UA" b="1" i="1" dirty="0" smtClean="0">
                <a:solidFill>
                  <a:srgbClr val="7030A0"/>
                </a:solidFill>
              </a:rPr>
              <a:t>Викладення-консультація</a:t>
            </a:r>
            <a:r>
              <a:rPr lang="uk-UA" dirty="0" smtClean="0"/>
              <a:t>, в якому акцент роблять </a:t>
            </a:r>
            <a:r>
              <a:rPr lang="uk-UA" i="1" dirty="0" smtClean="0">
                <a:solidFill>
                  <a:srgbClr val="7030A0"/>
                </a:solidFill>
              </a:rPr>
              <a:t>на можливостях використання продукції </a:t>
            </a:r>
            <a:r>
              <a:rPr lang="uk-UA" dirty="0" smtClean="0"/>
              <a:t>(додають різноманітні рекомендації щодо режимів і </a:t>
            </a:r>
            <a:r>
              <a:rPr lang="uk-UA" dirty="0" err="1" smtClean="0"/>
              <a:t>прийнятніших</a:t>
            </a:r>
            <a:r>
              <a:rPr lang="uk-UA" dirty="0" smtClean="0"/>
              <a:t> варіантів використання). </a:t>
            </a:r>
          </a:p>
          <a:p>
            <a:pPr marL="0" indent="0">
              <a:buNone/>
            </a:pPr>
            <a:r>
              <a:rPr lang="uk-UA" dirty="0" smtClean="0"/>
              <a:t>3. </a:t>
            </a:r>
            <a:r>
              <a:rPr lang="uk-UA" b="1" i="1" dirty="0" smtClean="0">
                <a:solidFill>
                  <a:srgbClr val="7030A0"/>
                </a:solidFill>
              </a:rPr>
              <a:t>Викладення-нагадування</a:t>
            </a:r>
            <a:r>
              <a:rPr lang="uk-UA" b="1" dirty="0" smtClean="0"/>
              <a:t>,</a:t>
            </a:r>
            <a:r>
              <a:rPr lang="uk-UA" dirty="0" smtClean="0"/>
              <a:t> метою якого є </a:t>
            </a:r>
            <a:r>
              <a:rPr lang="uk-UA" i="1" dirty="0" smtClean="0">
                <a:solidFill>
                  <a:srgbClr val="7030A0"/>
                </a:solidFill>
              </a:rPr>
              <a:t>формування образу продукції </a:t>
            </a:r>
            <a:r>
              <a:rPr lang="uk-UA" dirty="0" smtClean="0"/>
              <a:t>шляхом </a:t>
            </a:r>
            <a:r>
              <a:rPr lang="uk-UA" i="1" dirty="0" smtClean="0">
                <a:solidFill>
                  <a:srgbClr val="7030A0"/>
                </a:solidFill>
              </a:rPr>
              <a:t>використання рекламних слоганів, малюнків, фотографій</a:t>
            </a:r>
            <a:r>
              <a:rPr lang="uk-UA" dirty="0" smtClean="0"/>
              <a:t>. При цьому використовують звукові й світлові ефекти.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49811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77500" lnSpcReduction="20000"/>
          </a:bodyPr>
          <a:lstStyle/>
          <a:p>
            <a:pPr marL="0" indent="0" algn="r">
              <a:buNone/>
            </a:pPr>
            <a:r>
              <a:rPr lang="uk-UA" dirty="0" smtClean="0"/>
              <a:t>1.</a:t>
            </a:r>
          </a:p>
          <a:p>
            <a:pPr marL="0" indent="0">
              <a:buNone/>
            </a:pPr>
            <a:r>
              <a:rPr lang="uk-UA" b="1" dirty="0" smtClean="0">
                <a:solidFill>
                  <a:srgbClr val="0070C0"/>
                </a:solidFill>
              </a:rPr>
              <a:t>Викладення – це представлення (експозиція) продукції в такому вигляді, який може переконати відвідувачів придбати що-небудь.</a:t>
            </a:r>
          </a:p>
          <a:p>
            <a:pPr marL="0" indent="0">
              <a:buNone/>
            </a:pPr>
            <a:r>
              <a:rPr lang="uk-UA" dirty="0" smtClean="0"/>
              <a:t> Під час викладення продукції відповідно до </a:t>
            </a:r>
            <a:r>
              <a:rPr lang="uk-UA" dirty="0" err="1" smtClean="0"/>
              <a:t>мерчандайзингового</a:t>
            </a:r>
            <a:r>
              <a:rPr lang="uk-UA" dirty="0" smtClean="0"/>
              <a:t> підходу в закладах ресторанного господарства реалізатор продукції </a:t>
            </a:r>
            <a:r>
              <a:rPr lang="uk-UA" dirty="0" smtClean="0">
                <a:solidFill>
                  <a:srgbClr val="0070C0"/>
                </a:solidFill>
              </a:rPr>
              <a:t>може досягнути певних переваг: </a:t>
            </a:r>
          </a:p>
          <a:p>
            <a:pPr marL="0" indent="0">
              <a:buNone/>
            </a:pPr>
            <a:r>
              <a:rPr lang="uk-UA" dirty="0" smtClean="0"/>
              <a:t> </a:t>
            </a:r>
            <a:r>
              <a:rPr lang="uk-UA" i="1" dirty="0" smtClean="0"/>
              <a:t>чим більше продукції реалізує підприємство, у тому числі за допомогою правильного викладення, тим більше виробник або оптова фірма зможуть йому продати своєї продукції; </a:t>
            </a:r>
          </a:p>
          <a:p>
            <a:pPr marL="0" indent="0">
              <a:buNone/>
            </a:pPr>
            <a:r>
              <a:rPr lang="uk-UA" dirty="0" smtClean="0"/>
              <a:t> правильне викладення здатне привернути увагу споживачів і сформувати постійну клієнтуру; </a:t>
            </a:r>
          </a:p>
          <a:p>
            <a:pPr marL="0" indent="0">
              <a:buNone/>
            </a:pPr>
            <a:r>
              <a:rPr lang="uk-UA" dirty="0" smtClean="0"/>
              <a:t> </a:t>
            </a:r>
            <a:r>
              <a:rPr lang="uk-UA" i="1" dirty="0" smtClean="0"/>
              <a:t>викладення допомагає підтримувати і покращити відносини закладу зі споживачем</a:t>
            </a:r>
            <a:r>
              <a:rPr lang="uk-UA" dirty="0" smtClean="0"/>
              <a:t>;</a:t>
            </a:r>
          </a:p>
          <a:p>
            <a:pPr marL="0" indent="0">
              <a:buNone/>
            </a:pPr>
            <a:r>
              <a:rPr lang="uk-UA" dirty="0" smtClean="0"/>
              <a:t>  викладення за технологіями мерчандайзингу заважає товарам (або продукції) фірм-конкурентів зайняти вигідне місце на полицях.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66594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Виділяють п’ять основних функцій експозиції товарів: </a:t>
            </a:r>
          </a:p>
          <a:p>
            <a:pPr marL="514350" indent="-514350">
              <a:buAutoNum type="arabicPeriod"/>
            </a:pPr>
            <a:r>
              <a:rPr lang="uk-UA" dirty="0" smtClean="0"/>
              <a:t>Інформаційно-комунікативна. </a:t>
            </a:r>
          </a:p>
          <a:p>
            <a:pPr marL="514350" indent="-514350">
              <a:buAutoNum type="arabicPeriod"/>
            </a:pPr>
            <a:r>
              <a:rPr lang="uk-UA" dirty="0" smtClean="0"/>
              <a:t> Організаційна. </a:t>
            </a:r>
          </a:p>
          <a:p>
            <a:pPr marL="514350" indent="-514350">
              <a:buAutoNum type="arabicPeriod"/>
            </a:pPr>
            <a:r>
              <a:rPr lang="uk-UA" dirty="0" smtClean="0"/>
              <a:t> Переконання. </a:t>
            </a:r>
          </a:p>
          <a:p>
            <a:pPr marL="514350" indent="-514350">
              <a:buAutoNum type="arabicPeriod"/>
            </a:pPr>
            <a:r>
              <a:rPr lang="uk-UA" dirty="0" smtClean="0"/>
              <a:t> Стимулювання.</a:t>
            </a:r>
          </a:p>
          <a:p>
            <a:pPr marL="514350" indent="-514350">
              <a:buAutoNum type="arabicPeriod"/>
            </a:pPr>
            <a:r>
              <a:rPr lang="uk-UA" dirty="0" smtClean="0"/>
              <a:t> Управління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51793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uk-UA" b="1" dirty="0" smtClean="0">
                <a:solidFill>
                  <a:srgbClr val="0070C0"/>
                </a:solidFill>
              </a:rPr>
              <a:t>Інформаційно-комунікативна функція. </a:t>
            </a:r>
          </a:p>
          <a:p>
            <a:pPr marL="0" indent="0">
              <a:buNone/>
            </a:pPr>
            <a:r>
              <a:rPr lang="uk-UA" dirty="0" smtClean="0"/>
              <a:t>За відсутності продавця в закладах громадського харчування за допомогою викладення подають таку інформацію:</a:t>
            </a:r>
          </a:p>
          <a:p>
            <a:pPr marL="0" indent="0">
              <a:buNone/>
            </a:pPr>
            <a:r>
              <a:rPr lang="uk-UA" dirty="0" smtClean="0"/>
              <a:t> </a:t>
            </a:r>
            <a:r>
              <a:rPr lang="uk-UA" i="1" dirty="0" smtClean="0">
                <a:solidFill>
                  <a:srgbClr val="7030A0"/>
                </a:solidFill>
              </a:rPr>
              <a:t>1) асортимент закладу; </a:t>
            </a:r>
          </a:p>
          <a:p>
            <a:pPr marL="0" indent="0">
              <a:buNone/>
            </a:pPr>
            <a:r>
              <a:rPr lang="uk-UA" i="1" dirty="0" smtClean="0">
                <a:solidFill>
                  <a:srgbClr val="7030A0"/>
                </a:solidFill>
              </a:rPr>
              <a:t>2) асортимент конкретної продукції (подання всього наявного асортименту); </a:t>
            </a:r>
          </a:p>
          <a:p>
            <a:pPr marL="0" indent="0">
              <a:buNone/>
            </a:pPr>
            <a:r>
              <a:rPr lang="uk-UA" i="1" dirty="0" smtClean="0">
                <a:solidFill>
                  <a:srgbClr val="7030A0"/>
                </a:solidFill>
              </a:rPr>
              <a:t>3) імовірність додаткових замовлень у разі комплексного замовлення; </a:t>
            </a:r>
          </a:p>
          <a:p>
            <a:pPr marL="0" indent="0">
              <a:buNone/>
            </a:pPr>
            <a:r>
              <a:rPr lang="uk-UA" i="1" dirty="0" smtClean="0">
                <a:solidFill>
                  <a:srgbClr val="7030A0"/>
                </a:solidFill>
              </a:rPr>
              <a:t>4) товари для заміни тимчасово відсутніх. Це означає, що однотипні товари повинні бути розміщенні поряд;</a:t>
            </a:r>
          </a:p>
          <a:p>
            <a:pPr marL="0" indent="0">
              <a:buNone/>
            </a:pPr>
            <a:r>
              <a:rPr lang="uk-UA" i="1" dirty="0" smtClean="0">
                <a:solidFill>
                  <a:srgbClr val="7030A0"/>
                </a:solidFill>
              </a:rPr>
              <a:t> 5) ціни на продукцію закладу; </a:t>
            </a:r>
          </a:p>
          <a:p>
            <a:pPr marL="0" indent="0">
              <a:buNone/>
            </a:pPr>
            <a:r>
              <a:rPr lang="uk-UA" i="1" dirty="0" smtClean="0">
                <a:solidFill>
                  <a:srgbClr val="7030A0"/>
                </a:solidFill>
              </a:rPr>
              <a:t>6) найбільш ходові товари в даному закладі. Ця інформація випливає із наявності останніх на полицях і їх місця розташування; </a:t>
            </a:r>
          </a:p>
          <a:p>
            <a:pPr marL="0" indent="0">
              <a:buNone/>
            </a:pPr>
            <a:r>
              <a:rPr lang="uk-UA" i="1" dirty="0" smtClean="0">
                <a:solidFill>
                  <a:srgbClr val="7030A0"/>
                </a:solidFill>
              </a:rPr>
              <a:t>7) дотримання модних тенденції.</a:t>
            </a:r>
            <a:endParaRPr lang="uk-UA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006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44624"/>
            <a:ext cx="8928992" cy="669674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uk-UA" b="1" dirty="0" smtClean="0">
                <a:solidFill>
                  <a:srgbClr val="0070C0"/>
                </a:solidFill>
              </a:rPr>
              <a:t>Організаційна функція. </a:t>
            </a:r>
          </a:p>
          <a:p>
            <a:pPr marL="0" indent="0">
              <a:buNone/>
            </a:pPr>
            <a:r>
              <a:rPr lang="uk-UA" i="1" dirty="0" smtClean="0">
                <a:solidFill>
                  <a:srgbClr val="0070C0"/>
                </a:solidFill>
              </a:rPr>
              <a:t>Дана функція </a:t>
            </a:r>
            <a:r>
              <a:rPr lang="uk-UA" i="1" dirty="0" smtClean="0">
                <a:solidFill>
                  <a:srgbClr val="C00000"/>
                </a:solidFill>
              </a:rPr>
              <a:t>передбачає ефективну організацію праці персоналу й робочого часу</a:t>
            </a:r>
            <a:r>
              <a:rPr lang="uk-UA" i="1" dirty="0" smtClean="0">
                <a:solidFill>
                  <a:srgbClr val="0070C0"/>
                </a:solidFill>
              </a:rPr>
              <a:t>, витраченого на систематизацію продукції на полицях, планування цієї роботи в майбутньому для запобігання втрат від незадоволення потреб клієнта.</a:t>
            </a:r>
          </a:p>
          <a:p>
            <a:pPr marL="0" indent="0">
              <a:buNone/>
            </a:pPr>
            <a:r>
              <a:rPr lang="uk-UA" dirty="0" smtClean="0"/>
              <a:t> </a:t>
            </a:r>
            <a:r>
              <a:rPr lang="uk-UA" b="1" dirty="0" smtClean="0">
                <a:solidFill>
                  <a:srgbClr val="0070C0"/>
                </a:solidFill>
              </a:rPr>
              <a:t>Функція переконання</a:t>
            </a:r>
            <a:r>
              <a:rPr lang="uk-UA" dirty="0" smtClean="0"/>
              <a:t>. </a:t>
            </a:r>
          </a:p>
          <a:p>
            <a:pPr marL="0" indent="0">
              <a:buNone/>
            </a:pPr>
            <a:r>
              <a:rPr lang="uk-UA" i="1" dirty="0" smtClean="0"/>
              <a:t>Продукцію можна розміщувати на прилавках різними способами, які залежать від типу наявного використовуваного торговельного обладнання</a:t>
            </a:r>
            <a:r>
              <a:rPr lang="uk-UA" dirty="0" smtClean="0"/>
              <a:t>. </a:t>
            </a:r>
          </a:p>
          <a:p>
            <a:pPr marL="0" indent="0">
              <a:buNone/>
            </a:pPr>
            <a:r>
              <a:rPr lang="uk-UA" dirty="0" smtClean="0"/>
              <a:t>Дана функція дозволяє: </a:t>
            </a:r>
          </a:p>
          <a:p>
            <a:pPr marL="0" indent="0">
              <a:buNone/>
            </a:pPr>
            <a:r>
              <a:rPr lang="uk-UA" i="1" dirty="0" smtClean="0">
                <a:solidFill>
                  <a:srgbClr val="7030A0"/>
                </a:solidFill>
              </a:rPr>
              <a:t>1.Виділити основну властивість товару, що формує у споживача первинне враження про товар і може спонукати придбати його. Необхідно представити товар, розкривши його суть; </a:t>
            </a:r>
          </a:p>
          <a:p>
            <a:pPr marL="0" indent="0">
              <a:buNone/>
            </a:pPr>
            <a:r>
              <a:rPr lang="uk-UA" i="1" dirty="0" smtClean="0">
                <a:solidFill>
                  <a:srgbClr val="7030A0"/>
                </a:solidFill>
              </a:rPr>
              <a:t>2. Забезпечити різне освітлення товару, застосувавши різноманітні техніки</a:t>
            </a:r>
            <a:endParaRPr lang="uk-UA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004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uk-UA" b="1" dirty="0" smtClean="0">
                <a:solidFill>
                  <a:srgbClr val="0070C0"/>
                </a:solidFill>
              </a:rPr>
              <a:t>Функція стимулювання</a:t>
            </a:r>
            <a:r>
              <a:rPr lang="uk-UA" b="1" dirty="0" smtClean="0"/>
              <a:t>.</a:t>
            </a:r>
            <a:r>
              <a:rPr lang="uk-UA" dirty="0" smtClean="0"/>
              <a:t> </a:t>
            </a:r>
          </a:p>
          <a:p>
            <a:pPr marL="0" indent="0">
              <a:buNone/>
            </a:pPr>
            <a:r>
              <a:rPr lang="uk-UA" i="1" dirty="0" smtClean="0"/>
              <a:t>У сучасній торгівлі стимулювання – дуже важливий елемент, який завжди наявний і до якого завжди звертаються, коли бажають «просунути» певні товари або навіть цілі розділи асортименту. </a:t>
            </a:r>
          </a:p>
          <a:p>
            <a:pPr marL="0" indent="0">
              <a:buNone/>
            </a:pPr>
            <a:r>
              <a:rPr lang="uk-UA" dirty="0" smtClean="0"/>
              <a:t>Для функції стимулювання експозиції характерне звертання до певних технік, які </a:t>
            </a:r>
            <a:r>
              <a:rPr lang="uk-UA" i="1" dirty="0" smtClean="0">
                <a:solidFill>
                  <a:srgbClr val="C00000"/>
                </a:solidFill>
              </a:rPr>
              <a:t>мають на меті запустити механізм прийняття рішення про придбання у відвідувача</a:t>
            </a:r>
            <a:r>
              <a:rPr lang="uk-UA" dirty="0" smtClean="0"/>
              <a:t>, який зайшов до закладу без найменшого наміру зробити замовлення. </a:t>
            </a:r>
          </a:p>
          <a:p>
            <a:pPr marL="0" indent="0">
              <a:buNone/>
            </a:pPr>
            <a:r>
              <a:rPr lang="uk-UA" dirty="0" smtClean="0"/>
              <a:t>Для стимулювання необхідна не тільки проста комерційна оцінка асортименту (у цьому розумінні всі товари закладу «стимульовані»), але й </a:t>
            </a:r>
            <a:r>
              <a:rPr lang="uk-UA" dirty="0" smtClean="0">
                <a:solidFill>
                  <a:srgbClr val="0070C0"/>
                </a:solidFill>
              </a:rPr>
              <a:t>застосування певних інструментів для досягнення більших обсягів продажу порівняно з обсягами, що отримують у разі застосування звичайних експозиційних технік.</a:t>
            </a:r>
            <a:endParaRPr lang="uk-UA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541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b="1" dirty="0" smtClean="0">
                <a:solidFill>
                  <a:srgbClr val="0070C0"/>
                </a:solidFill>
              </a:rPr>
              <a:t>Функція керування. </a:t>
            </a:r>
          </a:p>
          <a:p>
            <a:pPr marL="0" indent="0">
              <a:buNone/>
            </a:pPr>
            <a:r>
              <a:rPr lang="uk-UA" i="1" dirty="0" smtClean="0"/>
              <a:t>Два основні поняття, які завжди необхідно мати на увазі в будь-якому виді комерційної діяльності, – це </a:t>
            </a:r>
            <a:r>
              <a:rPr lang="uk-UA" b="1" i="1" dirty="0" smtClean="0"/>
              <a:t>продуктивність і рентабельність</a:t>
            </a:r>
            <a:r>
              <a:rPr lang="uk-UA" i="1" dirty="0" smtClean="0"/>
              <a:t>.</a:t>
            </a:r>
          </a:p>
          <a:p>
            <a:pPr marL="0" indent="0">
              <a:buNone/>
            </a:pPr>
            <a:r>
              <a:rPr lang="uk-UA" dirty="0" smtClean="0"/>
              <a:t> </a:t>
            </a:r>
            <a:r>
              <a:rPr lang="uk-UA" dirty="0" smtClean="0">
                <a:solidFill>
                  <a:srgbClr val="0070C0"/>
                </a:solidFill>
              </a:rPr>
              <a:t>Перше правило</a:t>
            </a:r>
            <a:r>
              <a:rPr lang="uk-UA" dirty="0" smtClean="0"/>
              <a:t>, якого необхідно дотримуватися під час систематизації товарів на стелажах або іншому експозиційному обладнанні, – </a:t>
            </a:r>
            <a:r>
              <a:rPr lang="uk-UA" dirty="0" smtClean="0">
                <a:solidFill>
                  <a:srgbClr val="0070C0"/>
                </a:solidFill>
              </a:rPr>
              <a:t>їх достатній огляд. </a:t>
            </a:r>
          </a:p>
          <a:p>
            <a:pPr marL="0" indent="0">
              <a:buNone/>
            </a:pPr>
            <a:r>
              <a:rPr lang="uk-UA" dirty="0" smtClean="0"/>
              <a:t>Усі товари, які в ході експозиції з тієї чи іншої причини «губляться» серед інших товарів або на самих полицях, не мають можливості бути реалізованими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76828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856984" cy="66247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dirty="0" smtClean="0"/>
              <a:t>Розрізняють такі види викладення: </a:t>
            </a:r>
          </a:p>
          <a:p>
            <a:pPr marL="514350" indent="-514350">
              <a:buAutoNum type="arabicPeriod"/>
            </a:pPr>
            <a:r>
              <a:rPr lang="uk-UA" b="1" dirty="0" smtClean="0"/>
              <a:t>Залежно від місця викладення:</a:t>
            </a:r>
          </a:p>
          <a:p>
            <a:pPr marL="0" indent="0">
              <a:buNone/>
            </a:pPr>
            <a:r>
              <a:rPr lang="uk-UA" dirty="0" smtClean="0"/>
              <a:t>  на полицях;</a:t>
            </a:r>
          </a:p>
          <a:p>
            <a:pPr marL="0" indent="0">
              <a:buNone/>
            </a:pPr>
            <a:r>
              <a:rPr lang="uk-UA" dirty="0" smtClean="0"/>
              <a:t>  прилавках; </a:t>
            </a:r>
          </a:p>
          <a:p>
            <a:pPr marL="0" indent="0">
              <a:buNone/>
            </a:pPr>
            <a:r>
              <a:rPr lang="uk-UA" dirty="0" smtClean="0"/>
              <a:t> рекламних упаковках;</a:t>
            </a:r>
          </a:p>
          <a:p>
            <a:pPr marL="0" indent="0">
              <a:buNone/>
            </a:pPr>
            <a:r>
              <a:rPr lang="uk-UA" dirty="0" smtClean="0"/>
              <a:t>  окремо встановлених стендах; </a:t>
            </a:r>
          </a:p>
          <a:p>
            <a:pPr marL="0" indent="0">
              <a:buNone/>
            </a:pPr>
            <a:r>
              <a:rPr lang="uk-UA" dirty="0" smtClean="0"/>
              <a:t> спеціальних виставках; </a:t>
            </a:r>
          </a:p>
          <a:p>
            <a:pPr marL="0" indent="0">
              <a:buNone/>
            </a:pPr>
            <a:r>
              <a:rPr lang="uk-UA" dirty="0" smtClean="0"/>
              <a:t> піддонах; </a:t>
            </a:r>
          </a:p>
          <a:p>
            <a:pPr marL="0" indent="0">
              <a:buNone/>
            </a:pPr>
            <a:r>
              <a:rPr lang="uk-UA" dirty="0" smtClean="0"/>
              <a:t> у дротяних кошиках;</a:t>
            </a:r>
          </a:p>
          <a:p>
            <a:pPr marL="0" indent="0">
              <a:buNone/>
            </a:pPr>
            <a:r>
              <a:rPr lang="uk-UA" dirty="0" smtClean="0"/>
              <a:t>  роздавальні автомати і </a:t>
            </a:r>
            <a:r>
              <a:rPr lang="uk-UA" dirty="0" err="1" smtClean="0"/>
              <a:t>т.д</a:t>
            </a:r>
            <a:r>
              <a:rPr lang="uk-UA" dirty="0" smtClean="0"/>
              <a:t>. </a:t>
            </a:r>
          </a:p>
          <a:p>
            <a:pPr marL="0" indent="0">
              <a:buNone/>
            </a:pPr>
            <a:r>
              <a:rPr lang="uk-UA" dirty="0" smtClean="0"/>
              <a:t>2</a:t>
            </a:r>
            <a:r>
              <a:rPr lang="uk-UA" b="1" dirty="0" smtClean="0"/>
              <a:t>. Залежно від розташування на полицях</a:t>
            </a:r>
            <a:r>
              <a:rPr lang="uk-UA" dirty="0" smtClean="0"/>
              <a:t>:</a:t>
            </a:r>
          </a:p>
          <a:p>
            <a:pPr marL="0" indent="0">
              <a:buNone/>
            </a:pPr>
            <a:r>
              <a:rPr lang="uk-UA" dirty="0" smtClean="0"/>
              <a:t>  горизонтальна експозиція; </a:t>
            </a:r>
          </a:p>
          <a:p>
            <a:pPr marL="0" indent="0">
              <a:buNone/>
            </a:pPr>
            <a:r>
              <a:rPr lang="uk-UA" dirty="0" smtClean="0"/>
              <a:t> вертикальна;</a:t>
            </a:r>
          </a:p>
          <a:p>
            <a:pPr marL="0" indent="0">
              <a:buNone/>
            </a:pPr>
            <a:r>
              <a:rPr lang="uk-UA" dirty="0" smtClean="0"/>
              <a:t>  дисплейна.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838780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1856</Words>
  <Application>Microsoft Office PowerPoint</Application>
  <PresentationFormat>Экран (4:3)</PresentationFormat>
  <Paragraphs>215</Paragraphs>
  <Slides>25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Тема  Особливості та функції викладення продукції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 Особливості та функції викладення продукції</dc:title>
  <dc:creator>Igor Mosiyuk</dc:creator>
  <cp:lastModifiedBy>Igor Mosiyuk</cp:lastModifiedBy>
  <cp:revision>13</cp:revision>
  <dcterms:created xsi:type="dcterms:W3CDTF">2023-04-09T15:32:13Z</dcterms:created>
  <dcterms:modified xsi:type="dcterms:W3CDTF">2023-04-09T17:41:48Z</dcterms:modified>
</cp:coreProperties>
</file>