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4863-CBCD-4469-8BBF-331A93A3AC8E}" type="datetimeFigureOut">
              <a:rPr lang="uk-UA" smtClean="0"/>
              <a:t>28.10.2023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FC226-678A-4056-9E62-881168999A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922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4863-CBCD-4469-8BBF-331A93A3AC8E}" type="datetimeFigureOut">
              <a:rPr lang="uk-UA" smtClean="0"/>
              <a:t>28.10.2023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FC226-678A-4056-9E62-881168999A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886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4863-CBCD-4469-8BBF-331A93A3AC8E}" type="datetimeFigureOut">
              <a:rPr lang="uk-UA" smtClean="0"/>
              <a:t>28.10.2023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FC226-678A-4056-9E62-881168999A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084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4863-CBCD-4469-8BBF-331A93A3AC8E}" type="datetimeFigureOut">
              <a:rPr lang="uk-UA" smtClean="0"/>
              <a:t>28.10.2023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FC226-678A-4056-9E62-881168999A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274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4863-CBCD-4469-8BBF-331A93A3AC8E}" type="datetimeFigureOut">
              <a:rPr lang="uk-UA" smtClean="0"/>
              <a:t>28.10.2023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FC226-678A-4056-9E62-881168999A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747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4863-CBCD-4469-8BBF-331A93A3AC8E}" type="datetimeFigureOut">
              <a:rPr lang="uk-UA" smtClean="0"/>
              <a:t>28.10.2023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FC226-678A-4056-9E62-881168999A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30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4863-CBCD-4469-8BBF-331A93A3AC8E}" type="datetimeFigureOut">
              <a:rPr lang="uk-UA" smtClean="0"/>
              <a:t>28.10.2023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FC226-678A-4056-9E62-881168999A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514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4863-CBCD-4469-8BBF-331A93A3AC8E}" type="datetimeFigureOut">
              <a:rPr lang="uk-UA" smtClean="0"/>
              <a:t>28.10.2023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FC226-678A-4056-9E62-881168999A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258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4863-CBCD-4469-8BBF-331A93A3AC8E}" type="datetimeFigureOut">
              <a:rPr lang="uk-UA" smtClean="0"/>
              <a:t>28.10.2023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FC226-678A-4056-9E62-881168999A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731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4863-CBCD-4469-8BBF-331A93A3AC8E}" type="datetimeFigureOut">
              <a:rPr lang="uk-UA" smtClean="0"/>
              <a:t>28.10.2023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FC226-678A-4056-9E62-881168999A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26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4863-CBCD-4469-8BBF-331A93A3AC8E}" type="datetimeFigureOut">
              <a:rPr lang="uk-UA" smtClean="0"/>
              <a:t>28.10.2023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FC226-678A-4056-9E62-881168999A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219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94863-CBCD-4469-8BBF-331A93A3AC8E}" type="datetimeFigureOut">
              <a:rPr lang="uk-UA" smtClean="0"/>
              <a:t>28.10.2023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FC226-678A-4056-9E62-881168999A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907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Складові</a:t>
            </a:r>
            <a:r>
              <a:rPr lang="ru-RU" b="1" dirty="0"/>
              <a:t> </a:t>
            </a:r>
            <a:r>
              <a:rPr lang="ru-RU" b="1" dirty="0" err="1"/>
              <a:t>частини</a:t>
            </a:r>
            <a:r>
              <a:rPr lang="ru-RU" b="1" dirty="0"/>
              <a:t> комфорту </a:t>
            </a:r>
            <a:r>
              <a:rPr lang="ru-RU" b="1" dirty="0" err="1"/>
              <a:t>внутрішнього</a:t>
            </a:r>
            <a:r>
              <a:rPr lang="ru-RU" b="1" dirty="0"/>
              <a:t> простору </a:t>
            </a:r>
            <a:r>
              <a:rPr lang="ru-RU" b="1" dirty="0" err="1"/>
              <a:t>готелів</a:t>
            </a:r>
            <a:r>
              <a:rPr lang="ru-RU" b="1" dirty="0"/>
              <a:t/>
            </a:r>
            <a:br>
              <a:rPr lang="ru-RU" b="1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8546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023113"/>
              </p:ext>
            </p:extLst>
          </p:nvPr>
        </p:nvGraphicFramePr>
        <p:xfrm>
          <a:off x="179512" y="332656"/>
          <a:ext cx="8856662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6120358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однокімнатний номер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робочий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стіл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повинен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знаходитися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біля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вікна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паралельно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торцем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нього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 зона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відпочинку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крісло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журнальний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столик) -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навпроти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дверей;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підставка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валіз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ближче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 дверей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блокується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робочим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столом.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двокімнатний номер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раціональне меблювання спальні визначається острівним розміщенням ліжок, пристінною шафою; у вітальні розміщення меблів для відпочинку повинно забезпечувати зручність користування телевізором, а меблі для роботи можуть охоплювати навісний підвіконний робочий стіл, що є одночасно підставкою для телевізора.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трикімнатний номер 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трикімнатні номери можуть розміщуватися на двох рівнях: на першому рівні вітальня, передпокій, санвузол, кухня-ніша, а на другому - спальня, кабінет, санвузол. Іноді кабінет розташовують на першому рівні.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номери "апартаменти"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мають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 8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кімнат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різняться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можуть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бути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скомпоновані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декількох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номерів</a:t>
                      </a:r>
                      <a:r>
                        <a:rPr lang="ru-RU" sz="1800" b="0" i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вони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можуть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бути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переобладнані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проведення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нарад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зборів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для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чого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між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номерами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влаштовуються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розсувні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перегородки і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використовуються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меблі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трансформуються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наприклад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ліжко-шафа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42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6247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i="1" dirty="0"/>
              <a:t>Специфіка готелів полягає в різноманітті функцій цих об'єктів. Це одночасно і житлові, і суспільні будівлі, що зумовлює особливості формування інтер'єрів.</a:t>
            </a:r>
          </a:p>
          <a:p>
            <a:pPr marL="0" indent="0" algn="just">
              <a:buNone/>
            </a:pPr>
            <a:r>
              <a:rPr lang="uk-UA" b="1" i="1" dirty="0" smtClean="0"/>
              <a:t>     Інтер </a:t>
            </a:r>
            <a:r>
              <a:rPr lang="uk-UA" b="1" i="1" dirty="0"/>
              <a:t>'</a:t>
            </a:r>
            <a:r>
              <a:rPr lang="uk-UA" b="1" i="1" dirty="0" err="1"/>
              <a:t>єр</a:t>
            </a:r>
            <a:r>
              <a:rPr lang="uk-UA" b="1" i="1" dirty="0"/>
              <a:t> </a:t>
            </a:r>
            <a:r>
              <a:rPr lang="uk-UA" i="1" dirty="0"/>
              <a:t>- </a:t>
            </a:r>
            <a:r>
              <a:rPr lang="uk-UA" dirty="0"/>
              <a:t>це організація внутрішнього простору будівлі, яка є зорово обмеженим, штучно створеним середовищем, що забезпечує нормальні умови життєдіяльності людини</a:t>
            </a:r>
            <a:r>
              <a:rPr lang="uk-UA" i="1" dirty="0"/>
              <a:t>.</a:t>
            </a:r>
          </a:p>
          <a:p>
            <a:pPr marL="0" indent="0">
              <a:buNone/>
            </a:pPr>
            <a:r>
              <a:rPr lang="uk-UA" b="1" dirty="0" smtClean="0"/>
              <a:t>   Інтер'єр</a:t>
            </a:r>
            <a:r>
              <a:rPr lang="uk-UA" i="1" dirty="0" smtClean="0"/>
              <a:t> </a:t>
            </a:r>
            <a:r>
              <a:rPr lang="uk-UA" i="1" dirty="0"/>
              <a:t>- поняття складне, багатопланове, яке володіє величезною естетичною і психофізіологічною силою впливу на людину</a:t>
            </a:r>
            <a:r>
              <a:rPr lang="uk-UA" i="1" dirty="0" smtClean="0"/>
              <a:t>.</a:t>
            </a:r>
          </a:p>
          <a:p>
            <a:pPr marL="0" indent="0">
              <a:buNone/>
            </a:pPr>
            <a:r>
              <a:rPr lang="uk-UA" i="1" dirty="0" smtClean="0"/>
              <a:t> </a:t>
            </a:r>
            <a:r>
              <a:rPr lang="uk-UA" i="1" dirty="0">
                <a:solidFill>
                  <a:srgbClr val="0070C0"/>
                </a:solidFill>
              </a:rPr>
              <a:t>Сприятливі умови життєдіяльності людини в готелях забезпечуються завдяки створенню комфорту як в самій будівлі готелю, так і на території, прилеглій до неї. Загальний комфорт внутрішнього простору готелів є інтегрованим поняттям. Воно охоплює екологічний, функціональний та естетичний комфорт середовища будь-якого приміщення </a:t>
            </a:r>
            <a:r>
              <a:rPr lang="uk-UA" i="1" dirty="0" smtClean="0">
                <a:solidFill>
                  <a:srgbClr val="0070C0"/>
                </a:solidFill>
              </a:rPr>
              <a:t>готелю(рис)</a:t>
            </a:r>
            <a:endParaRPr lang="uk-UA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32752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892480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6563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i="1" dirty="0"/>
              <a:t>Екологічний комфорт </a:t>
            </a:r>
            <a:r>
              <a:rPr lang="uk-UA" sz="2000" i="1" dirty="0"/>
              <a:t>створюється оптимальним для організму людини поєднанням температури, вологості, швидкості руху повітря і дії променевого тепла. Наприклад, у стані спокою чи при виконанні легкої фізичної роботи температура взимку не повинна перевищувати 18-22, а влітку - 23-25 °С; швидкість руху повітря взимку повинна становити 0,15, а </a:t>
            </a:r>
            <a:r>
              <a:rPr lang="uk-UA" sz="2000" i="1" dirty="0" smtClean="0"/>
              <a:t>влітку </a:t>
            </a:r>
            <a:r>
              <a:rPr lang="uk-UA" sz="2000" i="1" dirty="0"/>
              <a:t>0,2-0,4 м/с; відносна вологість - 40-60 </a:t>
            </a:r>
            <a:r>
              <a:rPr lang="uk-UA" sz="2000" i="1" dirty="0" smtClean="0"/>
              <a:t>%.</a:t>
            </a:r>
          </a:p>
          <a:p>
            <a:pPr marL="0" indent="0">
              <a:buNone/>
            </a:pPr>
            <a:endParaRPr lang="uk-UA" sz="2000" i="1" dirty="0"/>
          </a:p>
          <a:p>
            <a:pPr marL="0" indent="0">
              <a:buNone/>
            </a:pPr>
            <a:r>
              <a:rPr lang="uk-UA" sz="2000" i="1" dirty="0"/>
              <a:t>Важливим компонентом мікроклімату будь-якого приміщення є інсоляція (опромінювання приміщень сонячним промінням і природне освітлення). Тривалість інсоляції для багатьох приміщень готелів відповідно до санітарних норм і правил повинна складати не менше трьох годин на день.</a:t>
            </a:r>
          </a:p>
          <a:p>
            <a:pPr marL="0" indent="0">
              <a:buNone/>
            </a:pPr>
            <a:endParaRPr lang="uk-UA" sz="2000" i="1" dirty="0" smtClean="0"/>
          </a:p>
          <a:p>
            <a:pPr marL="0" indent="0">
              <a:buNone/>
            </a:pPr>
            <a:r>
              <a:rPr lang="uk-UA" sz="2000" i="1" dirty="0" smtClean="0"/>
              <a:t>У </a:t>
            </a:r>
            <a:r>
              <a:rPr lang="uk-UA" sz="2000" i="1" dirty="0"/>
              <a:t>приміщеннях готелів, де люди проводять більшу частину доби, повинно бути завжди чисте і свіже повітря та нормальний шумовий режим.</a:t>
            </a:r>
          </a:p>
          <a:p>
            <a:pPr marL="0" indent="0"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596020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0871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Функціональний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 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 зручність експлуатації будь-якого приміщення. 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 забезпечує захист від оточення, безпеку і здійснення всіх функціональних процесів життєдіяльності людини: сон, харчування, відпочинок, особисту гігієну, розваги, ділові контакти та ін.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Розподіл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усіх процесів життєдіяльності людини в приміщеннях здійснюється прийомами функціонального зонування як загального простору готелю з виділенням функціональних блоків, так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мікрозонуванням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Мікрозонування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здійснюється також завдяки раціональному набору обладнання та його оптимальному розміщенню в будь-якому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єрі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Функціональний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 в основному забезпечується оптимальним набором меблів і устаткування. Меблі є одним з активних компонентів у формуванні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єрів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багатьох приміщень готелів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864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marL="0" indent="0" algn="just">
              <a:buNone/>
            </a:pPr>
            <a:r>
              <a:rPr lang="uk-UA" b="1" dirty="0" smtClean="0"/>
              <a:t>    Естетичний </a:t>
            </a:r>
            <a:r>
              <a:rPr lang="uk-UA" b="1" dirty="0"/>
              <a:t>комфорт </a:t>
            </a:r>
            <a:r>
              <a:rPr lang="uk-UA" dirty="0"/>
              <a:t>визначає позитивний емоційний настрій людини. </a:t>
            </a:r>
            <a:r>
              <a:rPr lang="uk-UA" dirty="0">
                <a:solidFill>
                  <a:srgbClr val="0070C0"/>
                </a:solidFill>
              </a:rPr>
              <a:t>Це забезпечується завдяки засобам і прийомам, за допомогою яких досягається об' єднання всіх елементів </a:t>
            </a:r>
            <a:r>
              <a:rPr lang="uk-UA" dirty="0" err="1">
                <a:solidFill>
                  <a:srgbClr val="0070C0"/>
                </a:solidFill>
              </a:rPr>
              <a:t>інтер</a:t>
            </a:r>
            <a:r>
              <a:rPr lang="uk-UA" dirty="0">
                <a:solidFill>
                  <a:srgbClr val="0070C0"/>
                </a:solidFill>
              </a:rPr>
              <a:t>' </a:t>
            </a:r>
            <a:r>
              <a:rPr lang="uk-UA" dirty="0" err="1">
                <a:solidFill>
                  <a:srgbClr val="0070C0"/>
                </a:solidFill>
              </a:rPr>
              <a:t>єру</a:t>
            </a:r>
            <a:r>
              <a:rPr lang="uk-UA" dirty="0">
                <a:solidFill>
                  <a:srgbClr val="0070C0"/>
                </a:solidFill>
              </a:rPr>
              <a:t> в єдине для сприйняття ціле</a:t>
            </a:r>
            <a:r>
              <a:rPr lang="uk-UA" dirty="0"/>
              <a:t>.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/>
              <a:t> </a:t>
            </a:r>
            <a:r>
              <a:rPr lang="uk-UA" dirty="0" smtClean="0"/>
              <a:t>  Естетичний </a:t>
            </a:r>
            <a:r>
              <a:rPr lang="uk-UA" dirty="0"/>
              <a:t>комфорт інтер'єру залежить, насамперед, </a:t>
            </a:r>
            <a:r>
              <a:rPr lang="uk-UA" i="1" dirty="0"/>
              <a:t>від гармонійності наочно-просторового оточення, від того, наскільки досягнута цілісність і узгодженість його елементів.</a:t>
            </a:r>
          </a:p>
        </p:txBody>
      </p:sp>
    </p:spTree>
    <p:extLst>
      <p:ext uri="{BB962C8B-B14F-4D97-AF65-F5344CB8AC3E}">
        <p14:creationId xmlns:p14="http://schemas.microsoft.com/office/powerpoint/2010/main" val="886499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sz="2400" b="1" dirty="0">
                <a:solidFill>
                  <a:srgbClr val="0070C0"/>
                </a:solidFill>
              </a:rPr>
              <a:t>Меблювання готельних приміщень</a:t>
            </a:r>
          </a:p>
          <a:p>
            <a:pPr marL="0" indent="0" algn="just"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Специфіка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готельного господарства, багатофункціональність приміщень, що знаходяться в одній будівлі, зумовили диференціацію меблів за призначенням: побутові (для відпочинку, сну, роботи за столом, споживання їжі, зберігання одягу); офісні та ресторанні і спеціальні (обладнання бару,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перукарень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довідкових, місць чергових тощо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uk-UA" sz="2400" i="1" dirty="0" smtClean="0"/>
              <a:t>     Вимоги </a:t>
            </a:r>
            <a:r>
              <a:rPr lang="uk-UA" sz="2400" i="1" dirty="0"/>
              <a:t>до меблів встановлюються відповідно до комфортності готелів та їхнього призначення. </a:t>
            </a:r>
            <a:endParaRPr lang="uk-UA" sz="2400" i="1" dirty="0" smtClean="0"/>
          </a:p>
          <a:p>
            <a:pPr marL="0" indent="0" algn="just">
              <a:buNone/>
            </a:pPr>
            <a:r>
              <a:rPr lang="uk-UA" sz="2400" i="1" dirty="0" smtClean="0"/>
              <a:t>    </a:t>
            </a:r>
          </a:p>
          <a:p>
            <a:pPr marL="0" indent="0" algn="just">
              <a:buNone/>
            </a:pPr>
            <a:r>
              <a:rPr lang="uk-UA" sz="2400" i="1" dirty="0" smtClean="0">
                <a:solidFill>
                  <a:srgbClr val="C00000"/>
                </a:solidFill>
              </a:rPr>
              <a:t>Комфортність </a:t>
            </a:r>
            <a:r>
              <a:rPr lang="uk-UA" sz="2400" i="1" dirty="0">
                <a:solidFill>
                  <a:srgbClr val="C00000"/>
                </a:solidFill>
              </a:rPr>
              <a:t>готелів визначає якість і кількість меблевих виробів, а функціональне призначення готелів - номенклатуру меблів</a:t>
            </a:r>
            <a:r>
              <a:rPr lang="uk-UA" sz="2400" i="1" dirty="0"/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010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розміщенні меблів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язково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враховуються норми розривів і проходів між меблевими виробами. Характер планувальної організації меблів залежить також від типу функціонального блоку готелю.</a:t>
            </a:r>
            <a:r>
              <a:rPr lang="uk-UA" i="1" dirty="0"/>
              <a:t> </a:t>
            </a:r>
            <a:endParaRPr lang="uk-UA" i="1" dirty="0" smtClean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268760"/>
            <a:ext cx="374441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/>
              <a:t>Групи</a:t>
            </a:r>
            <a:r>
              <a:rPr lang="ru-RU" i="1" dirty="0"/>
              <a:t> </a:t>
            </a:r>
            <a:r>
              <a:rPr lang="ru-RU" i="1" dirty="0" err="1"/>
              <a:t>меблів</a:t>
            </a:r>
            <a:r>
              <a:rPr lang="ru-RU" i="1" dirty="0"/>
              <a:t> </a:t>
            </a:r>
            <a:r>
              <a:rPr lang="ru-RU" i="1" dirty="0" err="1"/>
              <a:t>можуть</a:t>
            </a:r>
            <a:r>
              <a:rPr lang="ru-RU" i="1" dirty="0"/>
              <a:t> </a:t>
            </a:r>
            <a:r>
              <a:rPr lang="ru-RU" i="1" dirty="0" err="1"/>
              <a:t>стояти</a:t>
            </a:r>
            <a:r>
              <a:rPr lang="ru-RU" i="1" dirty="0"/>
              <a:t> </a:t>
            </a:r>
            <a:r>
              <a:rPr lang="ru-RU" i="1" dirty="0" err="1"/>
              <a:t>біля</a:t>
            </a:r>
            <a:r>
              <a:rPr lang="ru-RU" i="1" dirty="0"/>
              <a:t> </a:t>
            </a:r>
            <a:r>
              <a:rPr lang="ru-RU" i="1" dirty="0" err="1"/>
              <a:t>стін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по центру </a:t>
            </a:r>
            <a:r>
              <a:rPr lang="ru-RU" i="1" dirty="0" err="1"/>
              <a:t>залів</a:t>
            </a:r>
            <a:r>
              <a:rPr lang="ru-RU" i="1" dirty="0"/>
              <a:t> </a:t>
            </a:r>
            <a:r>
              <a:rPr lang="ru-RU" i="1" dirty="0" err="1"/>
              <a:t>симетрично</a:t>
            </a:r>
            <a:r>
              <a:rPr lang="ru-RU" i="1" dirty="0"/>
              <a:t> </a:t>
            </a:r>
            <a:r>
              <a:rPr lang="ru-RU" i="1" dirty="0" err="1"/>
              <a:t>чи</a:t>
            </a:r>
            <a:r>
              <a:rPr lang="ru-RU" i="1" dirty="0"/>
              <a:t> </a:t>
            </a:r>
            <a:r>
              <a:rPr lang="ru-RU" i="1" dirty="0" err="1"/>
              <a:t>довільно</a:t>
            </a:r>
            <a:r>
              <a:rPr lang="ru-RU" i="1" dirty="0"/>
              <a:t>, </a:t>
            </a:r>
            <a:r>
              <a:rPr lang="ru-RU" i="1" dirty="0" err="1"/>
              <a:t>проте</a:t>
            </a:r>
            <a:r>
              <a:rPr lang="ru-RU" i="1" dirty="0"/>
              <a:t> </a:t>
            </a:r>
            <a:r>
              <a:rPr lang="ru-RU" i="1" dirty="0" err="1"/>
              <a:t>завжди</a:t>
            </a:r>
            <a:r>
              <a:rPr lang="ru-RU" i="1" dirty="0"/>
              <a:t> </a:t>
            </a:r>
            <a:r>
              <a:rPr lang="ru-RU" i="1" dirty="0" err="1"/>
              <a:t>повинні</a:t>
            </a:r>
            <a:r>
              <a:rPr lang="ru-RU" i="1" dirty="0"/>
              <a:t> </a:t>
            </a:r>
            <a:r>
              <a:rPr lang="ru-RU" i="1" dirty="0" err="1"/>
              <a:t>відповідати</a:t>
            </a:r>
            <a:r>
              <a:rPr lang="ru-RU" i="1" dirty="0"/>
              <a:t> </a:t>
            </a:r>
            <a:r>
              <a:rPr lang="ru-RU" i="1" dirty="0" err="1"/>
              <a:t>певному</a:t>
            </a:r>
            <a:r>
              <a:rPr lang="ru-RU" i="1" dirty="0"/>
              <a:t> ритму і </a:t>
            </a:r>
            <a:r>
              <a:rPr lang="ru-RU" i="1" dirty="0" err="1"/>
              <a:t>рівновазі</a:t>
            </a:r>
            <a:r>
              <a:rPr lang="ru-RU" i="1" dirty="0"/>
              <a:t>. </a:t>
            </a:r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8024" y="1700808"/>
            <a:ext cx="403244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При </a:t>
            </a:r>
            <a:r>
              <a:rPr lang="ru-RU" i="1" dirty="0" err="1"/>
              <a:t>виборі</a:t>
            </a:r>
            <a:r>
              <a:rPr lang="ru-RU" i="1" dirty="0"/>
              <a:t> </a:t>
            </a:r>
            <a:r>
              <a:rPr lang="ru-RU" i="1" dirty="0" err="1"/>
              <a:t>форми</a:t>
            </a:r>
            <a:r>
              <a:rPr lang="ru-RU" i="1" dirty="0"/>
              <a:t> </a:t>
            </a:r>
            <a:r>
              <a:rPr lang="ru-RU" i="1" dirty="0" err="1"/>
              <a:t>предметів</a:t>
            </a:r>
            <a:r>
              <a:rPr lang="ru-RU" i="1" dirty="0"/>
              <a:t> </a:t>
            </a:r>
            <a:r>
              <a:rPr lang="ru-RU" i="1" dirty="0" err="1"/>
              <a:t>устаткування</a:t>
            </a:r>
            <a:r>
              <a:rPr lang="ru-RU" i="1" dirty="0"/>
              <a:t> та </a:t>
            </a:r>
            <a:r>
              <a:rPr lang="ru-RU" i="1" dirty="0" err="1"/>
              <a:t>елементів</a:t>
            </a:r>
            <a:r>
              <a:rPr lang="ru-RU" i="1" dirty="0"/>
              <a:t> </a:t>
            </a:r>
            <a:r>
              <a:rPr lang="ru-RU" i="1" dirty="0" err="1"/>
              <a:t>оздоблення</a:t>
            </a:r>
            <a:r>
              <a:rPr lang="ru-RU" i="1" dirty="0"/>
              <a:t> треба </a:t>
            </a:r>
            <a:r>
              <a:rPr lang="ru-RU" i="1" dirty="0" err="1"/>
              <a:t>враховувати</a:t>
            </a:r>
            <a:r>
              <a:rPr lang="ru-RU" i="1" dirty="0"/>
              <a:t> час і мету </a:t>
            </a:r>
            <a:r>
              <a:rPr lang="ru-RU" i="1" dirty="0" err="1"/>
              <a:t>перебування</a:t>
            </a:r>
            <a:r>
              <a:rPr lang="ru-RU" i="1" dirty="0"/>
              <a:t> </a:t>
            </a:r>
            <a:r>
              <a:rPr lang="ru-RU" i="1" dirty="0" err="1"/>
              <a:t>клієнтури</a:t>
            </a:r>
            <a:r>
              <a:rPr lang="ru-RU" i="1" dirty="0"/>
              <a:t> в </a:t>
            </a:r>
            <a:r>
              <a:rPr lang="ru-RU" i="1" dirty="0" err="1"/>
              <a:t>певних</a:t>
            </a:r>
            <a:r>
              <a:rPr lang="ru-RU" i="1" dirty="0"/>
              <a:t> </a:t>
            </a:r>
            <a:r>
              <a:rPr lang="ru-RU" i="1" dirty="0" err="1"/>
              <a:t>приміщеннях</a:t>
            </a: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6042" y="3064580"/>
            <a:ext cx="381642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/>
              <a:t>Зональність</a:t>
            </a:r>
            <a:r>
              <a:rPr lang="ru-RU" i="1" dirty="0"/>
              <a:t> </a:t>
            </a:r>
            <a:r>
              <a:rPr lang="ru-RU" i="1" dirty="0" err="1"/>
              <a:t>меблювання</a:t>
            </a:r>
            <a:r>
              <a:rPr lang="ru-RU" i="1" dirty="0"/>
              <a:t> </a:t>
            </a:r>
            <a:r>
              <a:rPr lang="ru-RU" i="1" dirty="0" err="1"/>
              <a:t>зумовлена</a:t>
            </a:r>
            <a:r>
              <a:rPr lang="ru-RU" i="1" dirty="0"/>
              <a:t> </a:t>
            </a:r>
            <a:r>
              <a:rPr lang="ru-RU" i="1" dirty="0" err="1"/>
              <a:t>прагненням</a:t>
            </a:r>
            <a:r>
              <a:rPr lang="ru-RU" i="1" dirty="0"/>
              <a:t> максимально </a:t>
            </a:r>
            <a:r>
              <a:rPr lang="ru-RU" i="1" dirty="0" err="1"/>
              <a:t>розширити</a:t>
            </a:r>
            <a:r>
              <a:rPr lang="ru-RU" i="1" dirty="0"/>
              <a:t> </a:t>
            </a:r>
            <a:r>
              <a:rPr lang="ru-RU" i="1" dirty="0" err="1"/>
              <a:t>простір</a:t>
            </a:r>
            <a:r>
              <a:rPr lang="ru-RU" i="1" dirty="0"/>
              <a:t> </a:t>
            </a:r>
            <a:r>
              <a:rPr lang="ru-RU" i="1" dirty="0" err="1"/>
              <a:t>приміщення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393305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36096" y="3933056"/>
            <a:ext cx="316835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Одним з </a:t>
            </a:r>
            <a:r>
              <a:rPr lang="ru-RU" i="1" dirty="0" err="1"/>
              <a:t>основних</a:t>
            </a:r>
            <a:r>
              <a:rPr lang="ru-RU" i="1" dirty="0"/>
              <a:t> за </a:t>
            </a:r>
            <a:r>
              <a:rPr lang="ru-RU" i="1" dirty="0" err="1"/>
              <a:t>своєю</a:t>
            </a:r>
            <a:r>
              <a:rPr lang="ru-RU" i="1" dirty="0"/>
              <a:t> </a:t>
            </a:r>
            <a:r>
              <a:rPr lang="ru-RU" i="1" dirty="0" err="1"/>
              <a:t>значущістю</a:t>
            </a:r>
            <a:r>
              <a:rPr lang="ru-RU" i="1" dirty="0"/>
              <a:t> </a:t>
            </a:r>
            <a:r>
              <a:rPr lang="ru-RU" i="1" dirty="0" err="1"/>
              <a:t>приміщень</a:t>
            </a:r>
            <a:r>
              <a:rPr lang="ru-RU" i="1" dirty="0"/>
              <a:t> </a:t>
            </a:r>
            <a:r>
              <a:rPr lang="ru-RU" i="1" dirty="0" err="1"/>
              <a:t>готельного</a:t>
            </a:r>
            <a:r>
              <a:rPr lang="ru-RU" i="1" dirty="0"/>
              <a:t> комплексу є </a:t>
            </a:r>
            <a:r>
              <a:rPr lang="ru-RU" i="1" dirty="0" err="1"/>
              <a:t>вестибуль</a:t>
            </a:r>
            <a:r>
              <a:rPr lang="ru-RU" i="1" dirty="0"/>
              <a:t>, </a:t>
            </a:r>
            <a:r>
              <a:rPr lang="ru-RU" i="1" dirty="0" err="1"/>
              <a:t>інтер'єр</a:t>
            </a:r>
            <a:r>
              <a:rPr lang="ru-RU" i="1" dirty="0"/>
              <a:t> </a:t>
            </a:r>
            <a:r>
              <a:rPr lang="ru-RU" i="1" dirty="0" err="1"/>
              <a:t>якого</a:t>
            </a:r>
            <a:r>
              <a:rPr lang="ru-RU" i="1" dirty="0"/>
              <a:t> </a:t>
            </a:r>
            <a:r>
              <a:rPr lang="ru-RU" i="1" dirty="0" err="1"/>
              <a:t>створює</a:t>
            </a:r>
            <a:r>
              <a:rPr lang="ru-RU" i="1" dirty="0"/>
              <a:t> перше </a:t>
            </a:r>
            <a:r>
              <a:rPr lang="ru-RU" i="1" dirty="0" err="1"/>
              <a:t>враження</a:t>
            </a:r>
            <a:r>
              <a:rPr lang="ru-RU" i="1" dirty="0"/>
              <a:t> </a:t>
            </a:r>
            <a:r>
              <a:rPr lang="ru-RU" i="1" dirty="0" err="1"/>
              <a:t>клієнта</a:t>
            </a:r>
            <a:r>
              <a:rPr lang="ru-RU" i="1" dirty="0"/>
              <a:t> про </a:t>
            </a:r>
            <a:r>
              <a:rPr lang="ru-RU" i="1" dirty="0" err="1"/>
              <a:t>готель</a:t>
            </a:r>
            <a:r>
              <a:rPr lang="ru-RU" i="1" dirty="0"/>
              <a:t>. </a:t>
            </a:r>
            <a:endParaRPr lang="uk-UA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9227" y="4509120"/>
            <a:ext cx="468052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/>
              <a:t>Місце чергового адміністратора та інші робочі приміщення (паспортний стіл, каси, довідкове бюро, різні агентства, пошта тощо) відокремлюють від місця знаходження клієнтів бар' </a:t>
            </a:r>
            <a:r>
              <a:rPr lang="uk-UA" i="1" dirty="0" err="1"/>
              <a:t>єром</a:t>
            </a:r>
            <a:r>
              <a:rPr lang="uk-UA" i="1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56571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       У </a:t>
            </a:r>
            <a:r>
              <a:rPr lang="ru-RU" sz="2000" dirty="0" err="1"/>
              <a:t>сучасних</a:t>
            </a:r>
            <a:r>
              <a:rPr lang="ru-RU" sz="2000" dirty="0"/>
              <a:t> великих </a:t>
            </a:r>
            <a:r>
              <a:rPr lang="ru-RU" sz="2000" dirty="0" err="1"/>
              <a:t>готельних</a:t>
            </a:r>
            <a:r>
              <a:rPr lang="ru-RU" sz="2000" dirty="0"/>
              <a:t> комплексах </a:t>
            </a:r>
            <a:r>
              <a:rPr lang="ru-RU" sz="2000" dirty="0" err="1"/>
              <a:t>розрахунок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клієнтурою</a:t>
            </a:r>
            <a:r>
              <a:rPr lang="ru-RU" sz="2000" dirty="0"/>
              <a:t> проводиться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застосуванням</a:t>
            </a:r>
            <a:r>
              <a:rPr lang="ru-RU" sz="2000" dirty="0"/>
              <a:t> комп' </a:t>
            </a:r>
            <a:r>
              <a:rPr lang="ru-RU" sz="2000" dirty="0" err="1"/>
              <a:t>ютерної</a:t>
            </a:r>
            <a:r>
              <a:rPr lang="ru-RU" sz="2000" dirty="0"/>
              <a:t> </a:t>
            </a:r>
            <a:r>
              <a:rPr lang="ru-RU" sz="2000" dirty="0" err="1"/>
              <a:t>техніки</a:t>
            </a:r>
            <a:r>
              <a:rPr lang="ru-RU" sz="2000" dirty="0"/>
              <a:t> та </a:t>
            </a:r>
            <a:r>
              <a:rPr lang="ru-RU" sz="2000" dirty="0" err="1"/>
              <a:t>касових</a:t>
            </a:r>
            <a:r>
              <a:rPr lang="ru-RU" sz="2000" dirty="0"/>
              <a:t> машин, і тому </a:t>
            </a:r>
            <a:r>
              <a:rPr lang="ru-RU" sz="2000" dirty="0" err="1"/>
              <a:t>бухгалтерію</a:t>
            </a:r>
            <a:r>
              <a:rPr lang="ru-RU" sz="2000" dirty="0"/>
              <a:t> </a:t>
            </a:r>
            <a:r>
              <a:rPr lang="ru-RU" sz="2000" dirty="0" err="1"/>
              <a:t>розміщують</a:t>
            </a:r>
            <a:r>
              <a:rPr lang="ru-RU" sz="2000" dirty="0"/>
              <a:t> не у </a:t>
            </a:r>
            <a:r>
              <a:rPr lang="ru-RU" sz="2000" dirty="0" err="1"/>
              <a:t>вестибульній</a:t>
            </a:r>
            <a:r>
              <a:rPr lang="ru-RU" sz="2000" dirty="0"/>
              <a:t>, а в </a:t>
            </a:r>
            <a:r>
              <a:rPr lang="ru-RU" sz="2000" dirty="0" err="1"/>
              <a:t>адміністративній</a:t>
            </a:r>
            <a:r>
              <a:rPr lang="ru-RU" sz="2000" dirty="0"/>
              <a:t> </a:t>
            </a:r>
            <a:r>
              <a:rPr lang="ru-RU" sz="2000" dirty="0" err="1"/>
              <a:t>групі</a:t>
            </a:r>
            <a:r>
              <a:rPr lang="ru-RU" sz="2000" dirty="0"/>
              <a:t> </a:t>
            </a:r>
            <a:r>
              <a:rPr lang="ru-RU" sz="2000" dirty="0" err="1" smtClean="0"/>
              <a:t>приміщень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uk-UA" sz="2000" i="1" dirty="0">
                <a:solidFill>
                  <a:srgbClr val="0070C0"/>
                </a:solidFill>
              </a:rPr>
              <a:t>Найбільша увага у всіх типах готелів надається меблюванню приміщень блоку житлової групи, яке повинно вирішувати основне завдання: створити максимум </a:t>
            </a:r>
            <a:r>
              <a:rPr lang="uk-UA" sz="2000" i="1" dirty="0" smtClean="0">
                <a:solidFill>
                  <a:srgbClr val="0070C0"/>
                </a:solidFill>
              </a:rPr>
              <a:t>зручностей </a:t>
            </a:r>
            <a:r>
              <a:rPr lang="uk-UA" sz="2000" i="1" dirty="0">
                <a:solidFill>
                  <a:srgbClr val="0070C0"/>
                </a:solidFill>
              </a:rPr>
              <a:t>при мінімальній </a:t>
            </a:r>
            <a:r>
              <a:rPr lang="uk-UA" sz="2000" i="1" dirty="0" smtClean="0">
                <a:solidFill>
                  <a:srgbClr val="0070C0"/>
                </a:solidFill>
              </a:rPr>
              <a:t>площі</a:t>
            </a:r>
          </a:p>
          <a:p>
            <a:pPr marL="0" indent="0" algn="just">
              <a:buNone/>
            </a:pPr>
            <a:endParaRPr lang="uk-UA" sz="2000" i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uk-UA" sz="2000" i="1" dirty="0">
                <a:solidFill>
                  <a:srgbClr val="C00000"/>
                </a:solidFill>
              </a:rPr>
              <a:t>Меблювання номерів залежить від площі номера і комфортності готелю. Прийоми розміщення меблів залежать від розмірів і конфігурації номера і його житлової площі, розташування віконних і дверних отворів</a:t>
            </a:r>
            <a:r>
              <a:rPr lang="uk-UA" sz="2000" i="1" dirty="0"/>
              <a:t>.</a:t>
            </a:r>
            <a:endParaRPr lang="uk-UA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948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525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Складові частини комфорту внутрішнього простору готелів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Складові частини комфорту внутрішнього простору готелів </dc:title>
  <dc:creator>Igor Mosiyuk</dc:creator>
  <cp:lastModifiedBy>Igor Mosiyuk</cp:lastModifiedBy>
  <cp:revision>6</cp:revision>
  <dcterms:created xsi:type="dcterms:W3CDTF">2023-10-28T12:13:28Z</dcterms:created>
  <dcterms:modified xsi:type="dcterms:W3CDTF">2023-10-29T16:12:09Z</dcterms:modified>
</cp:coreProperties>
</file>