
<file path=[Content_Types].xml><?xml version="1.0" encoding="utf-8"?>
<Types xmlns="http://schemas.openxmlformats.org/package/2006/content-types">
  <Default Extension="jpeg" ContentType="image/jpeg"/>
  <Default Extension="JPG" ContentType="image/.jp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66" r:id="rId5"/>
    <p:sldId id="260" r:id="rId6"/>
    <p:sldId id="261" r:id="rId7"/>
    <p:sldId id="258" r:id="rId8"/>
    <p:sldId id="259" r:id="rId9"/>
    <p:sldId id="262" r:id="rId10"/>
    <p:sldId id="263" r:id="rId11"/>
    <p:sldId id="264" r:id="rId12"/>
    <p:sldId id="265" r:id="rId13"/>
    <p:sldId id="267" r:id="rId14"/>
    <p:sldId id="279" r:id="rId15"/>
    <p:sldId id="280" r:id="rId16"/>
    <p:sldId id="268" r:id="rId17"/>
    <p:sldId id="269" r:id="rId18"/>
    <p:sldId id="270" r:id="rId19"/>
  </p:sldIdLst>
  <p:sldSz cx="9144000" cy="6858000" type="screen4x3"/>
  <p:notesSz cx="6858000" cy="9144000"/>
  <p:defaultText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4" d="100"/>
          <a:sy n="64" d="100"/>
        </p:scale>
        <p:origin x="-1336" y="-6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2" Type="http://schemas.openxmlformats.org/officeDocument/2006/relationships/tableStyles" Target="tableStyles.xml"/><Relationship Id="rId21" Type="http://schemas.openxmlformats.org/officeDocument/2006/relationships/viewProps" Target="viewProps.xml"/><Relationship Id="rId20" Type="http://schemas.openxmlformats.org/officeDocument/2006/relationships/presProps" Target="presProps.xml"/><Relationship Id="rId2" Type="http://schemas.openxmlformats.org/officeDocument/2006/relationships/theme" Target="theme/theme1.xml"/><Relationship Id="rId19" Type="http://schemas.openxmlformats.org/officeDocument/2006/relationships/slide" Target="slides/slide17.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uk-UA"/>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uk-UA"/>
          </a:p>
        </p:txBody>
      </p:sp>
      <p:sp>
        <p:nvSpPr>
          <p:cNvPr id="4" name="Дата 3"/>
          <p:cNvSpPr>
            <a:spLocks noGrp="1"/>
          </p:cNvSpPr>
          <p:nvPr>
            <p:ph type="dt" sz="half" idx="10"/>
          </p:nvPr>
        </p:nvSpPr>
        <p:spPr/>
        <p:txBody>
          <a:bodyPr/>
          <a:lstStyle/>
          <a:p>
            <a:fld id="{7C495917-9D90-4EA0-8667-E7EB4C08BB0B}" type="datetimeFigureOut">
              <a:rPr lang="uk-UA" smtClean="0"/>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06315515-5CED-450A-AF69-CF27377CC623}" type="slidenum">
              <a:rPr lang="uk-UA" smtClean="0"/>
            </a:fld>
            <a:endParaRPr lang="uk-U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endParaRPr lang="ru-RU" smtClean="0"/>
          </a:p>
          <a:p>
            <a:pPr lvl="1"/>
            <a:r>
              <a:rPr lang="ru-RU" smtClean="0"/>
              <a:t>Второй уровень</a:t>
            </a:r>
            <a:endParaRPr lang="ru-RU" smtClean="0"/>
          </a:p>
          <a:p>
            <a:pPr lvl="2"/>
            <a:r>
              <a:rPr lang="ru-RU" smtClean="0"/>
              <a:t>Третий уровень</a:t>
            </a:r>
            <a:endParaRPr lang="ru-RU" smtClean="0"/>
          </a:p>
          <a:p>
            <a:pPr lvl="3"/>
            <a:r>
              <a:rPr lang="ru-RU" smtClean="0"/>
              <a:t>Четвертый уровень</a:t>
            </a:r>
            <a:endParaRPr lang="ru-RU" smtClean="0"/>
          </a:p>
          <a:p>
            <a:pPr lvl="4"/>
            <a:r>
              <a:rPr lang="ru-RU" smtClean="0"/>
              <a:t>Пятый уровень</a:t>
            </a:r>
            <a:endParaRPr lang="uk-UA"/>
          </a:p>
        </p:txBody>
      </p:sp>
      <p:sp>
        <p:nvSpPr>
          <p:cNvPr id="4" name="Дата 3"/>
          <p:cNvSpPr>
            <a:spLocks noGrp="1"/>
          </p:cNvSpPr>
          <p:nvPr>
            <p:ph type="dt" sz="half" idx="10"/>
          </p:nvPr>
        </p:nvSpPr>
        <p:spPr/>
        <p:txBody>
          <a:bodyPr/>
          <a:lstStyle/>
          <a:p>
            <a:fld id="{7C495917-9D90-4EA0-8667-E7EB4C08BB0B}" type="datetimeFigureOut">
              <a:rPr lang="uk-UA" smtClean="0"/>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06315515-5CED-450A-AF69-CF27377CC623}" type="slidenum">
              <a:rPr lang="uk-UA" smtClean="0"/>
            </a:fld>
            <a:endParaRPr lang="uk-U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uk-UA"/>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endParaRPr lang="ru-RU" smtClean="0"/>
          </a:p>
          <a:p>
            <a:pPr lvl="1"/>
            <a:r>
              <a:rPr lang="ru-RU" smtClean="0"/>
              <a:t>Второй уровень</a:t>
            </a:r>
            <a:endParaRPr lang="ru-RU" smtClean="0"/>
          </a:p>
          <a:p>
            <a:pPr lvl="2"/>
            <a:r>
              <a:rPr lang="ru-RU" smtClean="0"/>
              <a:t>Третий уровень</a:t>
            </a:r>
            <a:endParaRPr lang="ru-RU" smtClean="0"/>
          </a:p>
          <a:p>
            <a:pPr lvl="3"/>
            <a:r>
              <a:rPr lang="ru-RU" smtClean="0"/>
              <a:t>Четвертый уровень</a:t>
            </a:r>
            <a:endParaRPr lang="ru-RU" smtClean="0"/>
          </a:p>
          <a:p>
            <a:pPr lvl="4"/>
            <a:r>
              <a:rPr lang="ru-RU" smtClean="0"/>
              <a:t>Пятый уровень</a:t>
            </a:r>
            <a:endParaRPr lang="uk-UA"/>
          </a:p>
        </p:txBody>
      </p:sp>
      <p:sp>
        <p:nvSpPr>
          <p:cNvPr id="4" name="Дата 3"/>
          <p:cNvSpPr>
            <a:spLocks noGrp="1"/>
          </p:cNvSpPr>
          <p:nvPr>
            <p:ph type="dt" sz="half" idx="10"/>
          </p:nvPr>
        </p:nvSpPr>
        <p:spPr/>
        <p:txBody>
          <a:bodyPr/>
          <a:lstStyle/>
          <a:p>
            <a:fld id="{7C495917-9D90-4EA0-8667-E7EB4C08BB0B}" type="datetimeFigureOut">
              <a:rPr lang="uk-UA" smtClean="0"/>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06315515-5CED-450A-AF69-CF27377CC623}" type="slidenum">
              <a:rPr lang="uk-UA" smtClean="0"/>
            </a:fld>
            <a:endParaRPr lang="uk-U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Объект 2"/>
          <p:cNvSpPr>
            <a:spLocks noGrp="1"/>
          </p:cNvSpPr>
          <p:nvPr>
            <p:ph idx="1"/>
          </p:nvPr>
        </p:nvSpPr>
        <p:spPr/>
        <p:txBody>
          <a:bodyPr/>
          <a:lstStyle/>
          <a:p>
            <a:pPr lvl="0"/>
            <a:r>
              <a:rPr lang="ru-RU" smtClean="0"/>
              <a:t>Образец текста</a:t>
            </a:r>
            <a:endParaRPr lang="ru-RU" smtClean="0"/>
          </a:p>
          <a:p>
            <a:pPr lvl="1"/>
            <a:r>
              <a:rPr lang="ru-RU" smtClean="0"/>
              <a:t>Второй уровень</a:t>
            </a:r>
            <a:endParaRPr lang="ru-RU" smtClean="0"/>
          </a:p>
          <a:p>
            <a:pPr lvl="2"/>
            <a:r>
              <a:rPr lang="ru-RU" smtClean="0"/>
              <a:t>Третий уровень</a:t>
            </a:r>
            <a:endParaRPr lang="ru-RU" smtClean="0"/>
          </a:p>
          <a:p>
            <a:pPr lvl="3"/>
            <a:r>
              <a:rPr lang="ru-RU" smtClean="0"/>
              <a:t>Четвертый уровень</a:t>
            </a:r>
            <a:endParaRPr lang="ru-RU" smtClean="0"/>
          </a:p>
          <a:p>
            <a:pPr lvl="4"/>
            <a:r>
              <a:rPr lang="ru-RU" smtClean="0"/>
              <a:t>Пятый уровень</a:t>
            </a:r>
            <a:endParaRPr lang="uk-UA"/>
          </a:p>
        </p:txBody>
      </p:sp>
      <p:sp>
        <p:nvSpPr>
          <p:cNvPr id="4" name="Дата 3"/>
          <p:cNvSpPr>
            <a:spLocks noGrp="1"/>
          </p:cNvSpPr>
          <p:nvPr>
            <p:ph type="dt" sz="half" idx="10"/>
          </p:nvPr>
        </p:nvSpPr>
        <p:spPr/>
        <p:txBody>
          <a:bodyPr/>
          <a:lstStyle/>
          <a:p>
            <a:fld id="{7C495917-9D90-4EA0-8667-E7EB4C08BB0B}" type="datetimeFigureOut">
              <a:rPr lang="uk-UA" smtClean="0"/>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06315515-5CED-450A-AF69-CF27377CC623}" type="slidenum">
              <a:rPr lang="uk-UA" smtClean="0"/>
            </a:fld>
            <a:endParaRPr lang="uk-U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uk-UA"/>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endParaRPr lang="ru-RU" smtClean="0"/>
          </a:p>
        </p:txBody>
      </p:sp>
      <p:sp>
        <p:nvSpPr>
          <p:cNvPr id="4" name="Дата 3"/>
          <p:cNvSpPr>
            <a:spLocks noGrp="1"/>
          </p:cNvSpPr>
          <p:nvPr>
            <p:ph type="dt" sz="half" idx="10"/>
          </p:nvPr>
        </p:nvSpPr>
        <p:spPr/>
        <p:txBody>
          <a:bodyPr/>
          <a:lstStyle/>
          <a:p>
            <a:fld id="{7C495917-9D90-4EA0-8667-E7EB4C08BB0B}" type="datetimeFigureOut">
              <a:rPr lang="uk-UA" smtClean="0"/>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06315515-5CED-450A-AF69-CF27377CC623}" type="slidenum">
              <a:rPr lang="uk-UA" smtClean="0"/>
            </a:fld>
            <a:endParaRPr lang="uk-U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endParaRPr lang="ru-RU" smtClean="0"/>
          </a:p>
          <a:p>
            <a:pPr lvl="1"/>
            <a:r>
              <a:rPr lang="ru-RU" smtClean="0"/>
              <a:t>Второй уровень</a:t>
            </a:r>
            <a:endParaRPr lang="ru-RU" smtClean="0"/>
          </a:p>
          <a:p>
            <a:pPr lvl="2"/>
            <a:r>
              <a:rPr lang="ru-RU" smtClean="0"/>
              <a:t>Третий уровень</a:t>
            </a:r>
            <a:endParaRPr lang="ru-RU" smtClean="0"/>
          </a:p>
          <a:p>
            <a:pPr lvl="3"/>
            <a:r>
              <a:rPr lang="ru-RU" smtClean="0"/>
              <a:t>Четвертый уровень</a:t>
            </a:r>
            <a:endParaRPr lang="ru-RU" smtClean="0"/>
          </a:p>
          <a:p>
            <a:pPr lvl="4"/>
            <a:r>
              <a:rPr lang="ru-RU" smtClean="0"/>
              <a:t>Пятый уровень</a:t>
            </a:r>
            <a:endParaRPr lang="uk-UA"/>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endParaRPr lang="ru-RU" smtClean="0"/>
          </a:p>
          <a:p>
            <a:pPr lvl="1"/>
            <a:r>
              <a:rPr lang="ru-RU" smtClean="0"/>
              <a:t>Второй уровень</a:t>
            </a:r>
            <a:endParaRPr lang="ru-RU" smtClean="0"/>
          </a:p>
          <a:p>
            <a:pPr lvl="2"/>
            <a:r>
              <a:rPr lang="ru-RU" smtClean="0"/>
              <a:t>Третий уровень</a:t>
            </a:r>
            <a:endParaRPr lang="ru-RU" smtClean="0"/>
          </a:p>
          <a:p>
            <a:pPr lvl="3"/>
            <a:r>
              <a:rPr lang="ru-RU" smtClean="0"/>
              <a:t>Четвертый уровень</a:t>
            </a:r>
            <a:endParaRPr lang="ru-RU" smtClean="0"/>
          </a:p>
          <a:p>
            <a:pPr lvl="4"/>
            <a:r>
              <a:rPr lang="ru-RU" smtClean="0"/>
              <a:t>Пятый уровень</a:t>
            </a:r>
            <a:endParaRPr lang="uk-UA"/>
          </a:p>
        </p:txBody>
      </p:sp>
      <p:sp>
        <p:nvSpPr>
          <p:cNvPr id="5" name="Дата 4"/>
          <p:cNvSpPr>
            <a:spLocks noGrp="1"/>
          </p:cNvSpPr>
          <p:nvPr>
            <p:ph type="dt" sz="half" idx="10"/>
          </p:nvPr>
        </p:nvSpPr>
        <p:spPr/>
        <p:txBody>
          <a:bodyPr/>
          <a:lstStyle/>
          <a:p>
            <a:fld id="{7C495917-9D90-4EA0-8667-E7EB4C08BB0B}" type="datetimeFigureOut">
              <a:rPr lang="uk-UA" smtClean="0"/>
            </a:fld>
            <a:endParaRPr lang="uk-UA"/>
          </a:p>
        </p:txBody>
      </p:sp>
      <p:sp>
        <p:nvSpPr>
          <p:cNvPr id="6" name="Нижний колонтитул 5"/>
          <p:cNvSpPr>
            <a:spLocks noGrp="1"/>
          </p:cNvSpPr>
          <p:nvPr>
            <p:ph type="ftr" sz="quarter" idx="11"/>
          </p:nvPr>
        </p:nvSpPr>
        <p:spPr/>
        <p:txBody>
          <a:bodyPr/>
          <a:lstStyle/>
          <a:p>
            <a:endParaRPr lang="uk-UA"/>
          </a:p>
        </p:txBody>
      </p:sp>
      <p:sp>
        <p:nvSpPr>
          <p:cNvPr id="7" name="Номер слайда 6"/>
          <p:cNvSpPr>
            <a:spLocks noGrp="1"/>
          </p:cNvSpPr>
          <p:nvPr>
            <p:ph type="sldNum" sz="quarter" idx="12"/>
          </p:nvPr>
        </p:nvSpPr>
        <p:spPr/>
        <p:txBody>
          <a:bodyPr/>
          <a:lstStyle/>
          <a:p>
            <a:fld id="{06315515-5CED-450A-AF69-CF27377CC623}" type="slidenum">
              <a:rPr lang="uk-UA" smtClean="0"/>
            </a:fld>
            <a:endParaRPr lang="uk-U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uk-UA"/>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endParaRPr lang="ru-RU" smtClean="0"/>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endParaRPr lang="ru-RU" smtClean="0"/>
          </a:p>
          <a:p>
            <a:pPr lvl="1"/>
            <a:r>
              <a:rPr lang="ru-RU" smtClean="0"/>
              <a:t>Второй уровень</a:t>
            </a:r>
            <a:endParaRPr lang="ru-RU" smtClean="0"/>
          </a:p>
          <a:p>
            <a:pPr lvl="2"/>
            <a:r>
              <a:rPr lang="ru-RU" smtClean="0"/>
              <a:t>Третий уровень</a:t>
            </a:r>
            <a:endParaRPr lang="ru-RU" smtClean="0"/>
          </a:p>
          <a:p>
            <a:pPr lvl="3"/>
            <a:r>
              <a:rPr lang="ru-RU" smtClean="0"/>
              <a:t>Четвертый уровень</a:t>
            </a:r>
            <a:endParaRPr lang="ru-RU" smtClean="0"/>
          </a:p>
          <a:p>
            <a:pPr lvl="4"/>
            <a:r>
              <a:rPr lang="ru-RU" smtClean="0"/>
              <a:t>Пятый уровень</a:t>
            </a:r>
            <a:endParaRPr lang="uk-UA"/>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endParaRPr lang="ru-RU" smtClean="0"/>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endParaRPr lang="ru-RU" smtClean="0"/>
          </a:p>
          <a:p>
            <a:pPr lvl="1"/>
            <a:r>
              <a:rPr lang="ru-RU" smtClean="0"/>
              <a:t>Второй уровень</a:t>
            </a:r>
            <a:endParaRPr lang="ru-RU" smtClean="0"/>
          </a:p>
          <a:p>
            <a:pPr lvl="2"/>
            <a:r>
              <a:rPr lang="ru-RU" smtClean="0"/>
              <a:t>Третий уровень</a:t>
            </a:r>
            <a:endParaRPr lang="ru-RU" smtClean="0"/>
          </a:p>
          <a:p>
            <a:pPr lvl="3"/>
            <a:r>
              <a:rPr lang="ru-RU" smtClean="0"/>
              <a:t>Четвертый уровень</a:t>
            </a:r>
            <a:endParaRPr lang="ru-RU" smtClean="0"/>
          </a:p>
          <a:p>
            <a:pPr lvl="4"/>
            <a:r>
              <a:rPr lang="ru-RU" smtClean="0"/>
              <a:t>Пятый уровень</a:t>
            </a:r>
            <a:endParaRPr lang="uk-UA"/>
          </a:p>
        </p:txBody>
      </p:sp>
      <p:sp>
        <p:nvSpPr>
          <p:cNvPr id="7" name="Дата 6"/>
          <p:cNvSpPr>
            <a:spLocks noGrp="1"/>
          </p:cNvSpPr>
          <p:nvPr>
            <p:ph type="dt" sz="half" idx="10"/>
          </p:nvPr>
        </p:nvSpPr>
        <p:spPr/>
        <p:txBody>
          <a:bodyPr/>
          <a:lstStyle/>
          <a:p>
            <a:fld id="{7C495917-9D90-4EA0-8667-E7EB4C08BB0B}" type="datetimeFigureOut">
              <a:rPr lang="uk-UA" smtClean="0"/>
            </a:fld>
            <a:endParaRPr lang="uk-UA"/>
          </a:p>
        </p:txBody>
      </p:sp>
      <p:sp>
        <p:nvSpPr>
          <p:cNvPr id="8" name="Нижний колонтитул 7"/>
          <p:cNvSpPr>
            <a:spLocks noGrp="1"/>
          </p:cNvSpPr>
          <p:nvPr>
            <p:ph type="ftr" sz="quarter" idx="11"/>
          </p:nvPr>
        </p:nvSpPr>
        <p:spPr/>
        <p:txBody>
          <a:bodyPr/>
          <a:lstStyle/>
          <a:p>
            <a:endParaRPr lang="uk-UA"/>
          </a:p>
        </p:txBody>
      </p:sp>
      <p:sp>
        <p:nvSpPr>
          <p:cNvPr id="9" name="Номер слайда 8"/>
          <p:cNvSpPr>
            <a:spLocks noGrp="1"/>
          </p:cNvSpPr>
          <p:nvPr>
            <p:ph type="sldNum" sz="quarter" idx="12"/>
          </p:nvPr>
        </p:nvSpPr>
        <p:spPr/>
        <p:txBody>
          <a:bodyPr/>
          <a:lstStyle/>
          <a:p>
            <a:fld id="{06315515-5CED-450A-AF69-CF27377CC623}" type="slidenum">
              <a:rPr lang="uk-UA" smtClean="0"/>
            </a:fld>
            <a:endParaRPr lang="uk-U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Дата 2"/>
          <p:cNvSpPr>
            <a:spLocks noGrp="1"/>
          </p:cNvSpPr>
          <p:nvPr>
            <p:ph type="dt" sz="half" idx="10"/>
          </p:nvPr>
        </p:nvSpPr>
        <p:spPr/>
        <p:txBody>
          <a:bodyPr/>
          <a:lstStyle/>
          <a:p>
            <a:fld id="{7C495917-9D90-4EA0-8667-E7EB4C08BB0B}" type="datetimeFigureOut">
              <a:rPr lang="uk-UA" smtClean="0"/>
            </a:fld>
            <a:endParaRPr lang="uk-UA"/>
          </a:p>
        </p:txBody>
      </p:sp>
      <p:sp>
        <p:nvSpPr>
          <p:cNvPr id="4" name="Нижний колонтитул 3"/>
          <p:cNvSpPr>
            <a:spLocks noGrp="1"/>
          </p:cNvSpPr>
          <p:nvPr>
            <p:ph type="ftr" sz="quarter" idx="11"/>
          </p:nvPr>
        </p:nvSpPr>
        <p:spPr/>
        <p:txBody>
          <a:bodyPr/>
          <a:lstStyle/>
          <a:p>
            <a:endParaRPr lang="uk-UA"/>
          </a:p>
        </p:txBody>
      </p:sp>
      <p:sp>
        <p:nvSpPr>
          <p:cNvPr id="5" name="Номер слайда 4"/>
          <p:cNvSpPr>
            <a:spLocks noGrp="1"/>
          </p:cNvSpPr>
          <p:nvPr>
            <p:ph type="sldNum" sz="quarter" idx="12"/>
          </p:nvPr>
        </p:nvSpPr>
        <p:spPr/>
        <p:txBody>
          <a:bodyPr/>
          <a:lstStyle/>
          <a:p>
            <a:fld id="{06315515-5CED-450A-AF69-CF27377CC623}" type="slidenum">
              <a:rPr lang="uk-UA" smtClean="0"/>
            </a:fld>
            <a:endParaRPr lang="uk-U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7C495917-9D90-4EA0-8667-E7EB4C08BB0B}" type="datetimeFigureOut">
              <a:rPr lang="uk-UA" smtClean="0"/>
            </a:fld>
            <a:endParaRPr lang="uk-UA"/>
          </a:p>
        </p:txBody>
      </p:sp>
      <p:sp>
        <p:nvSpPr>
          <p:cNvPr id="3" name="Нижний колонтитул 2"/>
          <p:cNvSpPr>
            <a:spLocks noGrp="1"/>
          </p:cNvSpPr>
          <p:nvPr>
            <p:ph type="ftr" sz="quarter" idx="11"/>
          </p:nvPr>
        </p:nvSpPr>
        <p:spPr/>
        <p:txBody>
          <a:bodyPr/>
          <a:lstStyle/>
          <a:p>
            <a:endParaRPr lang="uk-UA"/>
          </a:p>
        </p:txBody>
      </p:sp>
      <p:sp>
        <p:nvSpPr>
          <p:cNvPr id="4" name="Номер слайда 3"/>
          <p:cNvSpPr>
            <a:spLocks noGrp="1"/>
          </p:cNvSpPr>
          <p:nvPr>
            <p:ph type="sldNum" sz="quarter" idx="12"/>
          </p:nvPr>
        </p:nvSpPr>
        <p:spPr/>
        <p:txBody>
          <a:bodyPr/>
          <a:lstStyle/>
          <a:p>
            <a:fld id="{06315515-5CED-450A-AF69-CF27377CC623}" type="slidenum">
              <a:rPr lang="uk-UA" smtClean="0"/>
            </a:fld>
            <a:endParaRPr lang="uk-U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uk-UA"/>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endParaRPr lang="ru-RU" smtClean="0"/>
          </a:p>
          <a:p>
            <a:pPr lvl="1"/>
            <a:r>
              <a:rPr lang="ru-RU" smtClean="0"/>
              <a:t>Второй уровень</a:t>
            </a:r>
            <a:endParaRPr lang="ru-RU" smtClean="0"/>
          </a:p>
          <a:p>
            <a:pPr lvl="2"/>
            <a:r>
              <a:rPr lang="ru-RU" smtClean="0"/>
              <a:t>Третий уровень</a:t>
            </a:r>
            <a:endParaRPr lang="ru-RU" smtClean="0"/>
          </a:p>
          <a:p>
            <a:pPr lvl="3"/>
            <a:r>
              <a:rPr lang="ru-RU" smtClean="0"/>
              <a:t>Четвертый уровень</a:t>
            </a:r>
            <a:endParaRPr lang="ru-RU" smtClean="0"/>
          </a:p>
          <a:p>
            <a:pPr lvl="4"/>
            <a:r>
              <a:rPr lang="ru-RU" smtClean="0"/>
              <a:t>Пятый уровень</a:t>
            </a:r>
            <a:endParaRPr lang="uk-UA"/>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endParaRPr lang="ru-RU" smtClean="0"/>
          </a:p>
        </p:txBody>
      </p:sp>
      <p:sp>
        <p:nvSpPr>
          <p:cNvPr id="5" name="Дата 4"/>
          <p:cNvSpPr>
            <a:spLocks noGrp="1"/>
          </p:cNvSpPr>
          <p:nvPr>
            <p:ph type="dt" sz="half" idx="10"/>
          </p:nvPr>
        </p:nvSpPr>
        <p:spPr/>
        <p:txBody>
          <a:bodyPr/>
          <a:lstStyle/>
          <a:p>
            <a:fld id="{7C495917-9D90-4EA0-8667-E7EB4C08BB0B}" type="datetimeFigureOut">
              <a:rPr lang="uk-UA" smtClean="0"/>
            </a:fld>
            <a:endParaRPr lang="uk-UA"/>
          </a:p>
        </p:txBody>
      </p:sp>
      <p:sp>
        <p:nvSpPr>
          <p:cNvPr id="6" name="Нижний колонтитул 5"/>
          <p:cNvSpPr>
            <a:spLocks noGrp="1"/>
          </p:cNvSpPr>
          <p:nvPr>
            <p:ph type="ftr" sz="quarter" idx="11"/>
          </p:nvPr>
        </p:nvSpPr>
        <p:spPr/>
        <p:txBody>
          <a:bodyPr/>
          <a:lstStyle/>
          <a:p>
            <a:endParaRPr lang="uk-UA"/>
          </a:p>
        </p:txBody>
      </p:sp>
      <p:sp>
        <p:nvSpPr>
          <p:cNvPr id="7" name="Номер слайда 6"/>
          <p:cNvSpPr>
            <a:spLocks noGrp="1"/>
          </p:cNvSpPr>
          <p:nvPr>
            <p:ph type="sldNum" sz="quarter" idx="12"/>
          </p:nvPr>
        </p:nvSpPr>
        <p:spPr/>
        <p:txBody>
          <a:bodyPr/>
          <a:lstStyle/>
          <a:p>
            <a:fld id="{06315515-5CED-450A-AF69-CF27377CC623}" type="slidenum">
              <a:rPr lang="uk-UA" smtClean="0"/>
            </a:fld>
            <a:endParaRPr lang="uk-U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uk-UA"/>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uk-UA"/>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endParaRPr lang="ru-RU" smtClean="0"/>
          </a:p>
        </p:txBody>
      </p:sp>
      <p:sp>
        <p:nvSpPr>
          <p:cNvPr id="5" name="Дата 4"/>
          <p:cNvSpPr>
            <a:spLocks noGrp="1"/>
          </p:cNvSpPr>
          <p:nvPr>
            <p:ph type="dt" sz="half" idx="10"/>
          </p:nvPr>
        </p:nvSpPr>
        <p:spPr/>
        <p:txBody>
          <a:bodyPr/>
          <a:lstStyle/>
          <a:p>
            <a:fld id="{7C495917-9D90-4EA0-8667-E7EB4C08BB0B}" type="datetimeFigureOut">
              <a:rPr lang="uk-UA" smtClean="0"/>
            </a:fld>
            <a:endParaRPr lang="uk-UA"/>
          </a:p>
        </p:txBody>
      </p:sp>
      <p:sp>
        <p:nvSpPr>
          <p:cNvPr id="6" name="Нижний колонтитул 5"/>
          <p:cNvSpPr>
            <a:spLocks noGrp="1"/>
          </p:cNvSpPr>
          <p:nvPr>
            <p:ph type="ftr" sz="quarter" idx="11"/>
          </p:nvPr>
        </p:nvSpPr>
        <p:spPr/>
        <p:txBody>
          <a:bodyPr/>
          <a:lstStyle/>
          <a:p>
            <a:endParaRPr lang="uk-UA"/>
          </a:p>
        </p:txBody>
      </p:sp>
      <p:sp>
        <p:nvSpPr>
          <p:cNvPr id="7" name="Номер слайда 6"/>
          <p:cNvSpPr>
            <a:spLocks noGrp="1"/>
          </p:cNvSpPr>
          <p:nvPr>
            <p:ph type="sldNum" sz="quarter" idx="12"/>
          </p:nvPr>
        </p:nvSpPr>
        <p:spPr/>
        <p:txBody>
          <a:bodyPr/>
          <a:lstStyle/>
          <a:p>
            <a:fld id="{06315515-5CED-450A-AF69-CF27377CC623}" type="slidenum">
              <a:rPr lang="uk-UA" smtClean="0"/>
            </a:fld>
            <a:endParaRPr lang="uk-UA"/>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uk-UA"/>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endParaRPr lang="ru-RU" smtClean="0"/>
          </a:p>
          <a:p>
            <a:pPr lvl="1"/>
            <a:r>
              <a:rPr lang="ru-RU" smtClean="0"/>
              <a:t>Второй уровень</a:t>
            </a:r>
            <a:endParaRPr lang="ru-RU" smtClean="0"/>
          </a:p>
          <a:p>
            <a:pPr lvl="2"/>
            <a:r>
              <a:rPr lang="ru-RU" smtClean="0"/>
              <a:t>Третий уровень</a:t>
            </a:r>
            <a:endParaRPr lang="ru-RU" smtClean="0"/>
          </a:p>
          <a:p>
            <a:pPr lvl="3"/>
            <a:r>
              <a:rPr lang="ru-RU" smtClean="0"/>
              <a:t>Четвертый уровень</a:t>
            </a:r>
            <a:endParaRPr lang="ru-RU" smtClean="0"/>
          </a:p>
          <a:p>
            <a:pPr lvl="4"/>
            <a:r>
              <a:rPr lang="ru-RU" smtClean="0"/>
              <a:t>Пятый уровень</a:t>
            </a:r>
            <a:endParaRPr lang="uk-UA"/>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C495917-9D90-4EA0-8667-E7EB4C08BB0B}" type="datetimeFigureOut">
              <a:rPr lang="uk-UA" smtClean="0"/>
            </a:fld>
            <a:endParaRPr lang="uk-UA"/>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uk-UA"/>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6315515-5CED-450A-AF69-CF27377CC623}" type="slidenum">
              <a:rPr lang="uk-UA" smtClean="0"/>
            </a:fld>
            <a:endParaRPr lang="uk-U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2450703"/>
          </a:xfrm>
        </p:spPr>
        <p:txBody>
          <a:bodyPr>
            <a:normAutofit/>
          </a:bodyPr>
          <a:lstStyle/>
          <a:p>
            <a:r>
              <a:rPr lang="uk-UA" b="1" dirty="0" smtClean="0"/>
              <a:t>Мерчандайзинг і його роль в сучасному </a:t>
            </a:r>
            <a:r>
              <a:rPr lang="uk-UA" b="1" dirty="0" err="1" smtClean="0"/>
              <a:t>готельно</a:t>
            </a:r>
            <a:r>
              <a:rPr lang="uk-UA" b="1" dirty="0" smtClean="0"/>
              <a:t> – </a:t>
            </a:r>
            <a:r>
              <a:rPr lang="uk-UA" b="1" dirty="0" err="1" smtClean="0"/>
              <a:t>ресторанномі</a:t>
            </a:r>
            <a:r>
              <a:rPr lang="uk-UA" b="1" dirty="0" smtClean="0"/>
              <a:t> бізнесі</a:t>
            </a:r>
            <a:endParaRPr lang="uk-UA" b="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79512" y="116632"/>
            <a:ext cx="8712968" cy="6552728"/>
          </a:xfrm>
        </p:spPr>
        <p:txBody>
          <a:bodyPr>
            <a:normAutofit/>
          </a:bodyPr>
          <a:lstStyle/>
          <a:p>
            <a:pPr marL="0" indent="0" algn="just">
              <a:buNone/>
            </a:pPr>
            <a:r>
              <a:rPr lang="ru-RU" sz="2000" dirty="0" err="1" smtClean="0">
                <a:solidFill>
                  <a:srgbClr val="0070C0"/>
                </a:solidFill>
              </a:rPr>
              <a:t>Основні</a:t>
            </a:r>
            <a:r>
              <a:rPr lang="ru-RU" sz="2000" dirty="0" smtClean="0">
                <a:solidFill>
                  <a:srgbClr val="0070C0"/>
                </a:solidFill>
              </a:rPr>
              <a:t> </a:t>
            </a:r>
            <a:r>
              <a:rPr lang="ru-RU" sz="2000" dirty="0" err="1" smtClean="0">
                <a:solidFill>
                  <a:srgbClr val="0070C0"/>
                </a:solidFill>
              </a:rPr>
              <a:t>підходи</a:t>
            </a:r>
            <a:r>
              <a:rPr lang="ru-RU" sz="2000" dirty="0" smtClean="0">
                <a:solidFill>
                  <a:srgbClr val="0070C0"/>
                </a:solidFill>
              </a:rPr>
              <a:t> до </a:t>
            </a:r>
            <a:r>
              <a:rPr lang="ru-RU" sz="2000" dirty="0" err="1" smtClean="0">
                <a:solidFill>
                  <a:srgbClr val="0070C0"/>
                </a:solidFill>
              </a:rPr>
              <a:t>організації</a:t>
            </a:r>
            <a:r>
              <a:rPr lang="ru-RU" sz="2000" dirty="0" smtClean="0">
                <a:solidFill>
                  <a:srgbClr val="0070C0"/>
                </a:solidFill>
              </a:rPr>
              <a:t> </a:t>
            </a:r>
            <a:r>
              <a:rPr lang="ru-RU" sz="2000" dirty="0" err="1" smtClean="0">
                <a:solidFill>
                  <a:srgbClr val="0070C0"/>
                </a:solidFill>
              </a:rPr>
              <a:t>мерчандайзингу</a:t>
            </a:r>
            <a:r>
              <a:rPr lang="ru-RU" sz="2000" dirty="0" smtClean="0">
                <a:solidFill>
                  <a:srgbClr val="0070C0"/>
                </a:solidFill>
              </a:rPr>
              <a:t> на </a:t>
            </a:r>
            <a:r>
              <a:rPr lang="ru-RU" sz="2000" dirty="0" err="1" smtClean="0">
                <a:solidFill>
                  <a:srgbClr val="0070C0"/>
                </a:solidFill>
              </a:rPr>
              <a:t>підприємствах</a:t>
            </a:r>
            <a:r>
              <a:rPr lang="ru-RU" sz="2000" dirty="0" smtClean="0">
                <a:solidFill>
                  <a:srgbClr val="0070C0"/>
                </a:solidFill>
              </a:rPr>
              <a:t> ресторанного </a:t>
            </a:r>
            <a:r>
              <a:rPr lang="ru-RU" sz="2000" dirty="0" err="1" smtClean="0">
                <a:solidFill>
                  <a:srgbClr val="0070C0"/>
                </a:solidFill>
              </a:rPr>
              <a:t>господарства</a:t>
            </a:r>
            <a:r>
              <a:rPr lang="ru-RU" sz="2000" dirty="0" smtClean="0"/>
              <a:t>: </a:t>
            </a:r>
            <a:endParaRPr lang="ru-RU" sz="2000" dirty="0" smtClean="0"/>
          </a:p>
          <a:p>
            <a:pPr marL="457200" indent="-457200" algn="just">
              <a:buAutoNum type="arabicPeriod"/>
            </a:pPr>
            <a:r>
              <a:rPr lang="ru-RU" sz="2000" b="1" i="1" dirty="0" err="1" smtClean="0">
                <a:solidFill>
                  <a:srgbClr val="0070C0"/>
                </a:solidFill>
              </a:rPr>
              <a:t>Асортиментний</a:t>
            </a:r>
            <a:r>
              <a:rPr lang="ru-RU" sz="2000" b="1" i="1" dirty="0" smtClean="0">
                <a:solidFill>
                  <a:srgbClr val="0070C0"/>
                </a:solidFill>
              </a:rPr>
              <a:t> </a:t>
            </a:r>
            <a:r>
              <a:rPr lang="ru-RU" sz="2000" b="1" i="1" dirty="0" err="1" smtClean="0">
                <a:solidFill>
                  <a:srgbClr val="0070C0"/>
                </a:solidFill>
              </a:rPr>
              <a:t>підхід</a:t>
            </a:r>
            <a:r>
              <a:rPr lang="ru-RU" sz="2000" b="1" dirty="0" smtClean="0"/>
              <a:t>. </a:t>
            </a:r>
            <a:r>
              <a:rPr lang="ru-RU" sz="2000" dirty="0" smtClean="0"/>
              <a:t>Для кожного типу </a:t>
            </a:r>
            <a:r>
              <a:rPr lang="ru-RU" sz="2000" dirty="0" err="1" smtClean="0"/>
              <a:t>підприємства</a:t>
            </a:r>
            <a:r>
              <a:rPr lang="ru-RU" sz="2000" dirty="0" smtClean="0"/>
              <a:t> ресторанного </a:t>
            </a:r>
            <a:r>
              <a:rPr lang="ru-RU" sz="2000" dirty="0" err="1" smtClean="0"/>
              <a:t>господарства</a:t>
            </a:r>
            <a:r>
              <a:rPr lang="ru-RU" sz="2000" dirty="0" smtClean="0"/>
              <a:t> </a:t>
            </a:r>
            <a:r>
              <a:rPr lang="ru-RU" sz="2000" dirty="0" err="1" smtClean="0">
                <a:solidFill>
                  <a:srgbClr val="0070C0"/>
                </a:solidFill>
              </a:rPr>
              <a:t>характерні</a:t>
            </a:r>
            <a:r>
              <a:rPr lang="ru-RU" sz="2000" dirty="0" smtClean="0">
                <a:solidFill>
                  <a:srgbClr val="0070C0"/>
                </a:solidFill>
              </a:rPr>
              <a:t> </a:t>
            </a:r>
            <a:r>
              <a:rPr lang="ru-RU" sz="2000" dirty="0" err="1" smtClean="0">
                <a:solidFill>
                  <a:srgbClr val="0070C0"/>
                </a:solidFill>
              </a:rPr>
              <a:t>певні</a:t>
            </a:r>
            <a:r>
              <a:rPr lang="ru-RU" sz="2000" dirty="0" smtClean="0">
                <a:solidFill>
                  <a:srgbClr val="0070C0"/>
                </a:solidFill>
              </a:rPr>
              <a:t> </a:t>
            </a:r>
            <a:r>
              <a:rPr lang="ru-RU" sz="2000" dirty="0" err="1" smtClean="0">
                <a:solidFill>
                  <a:srgbClr val="0070C0"/>
                </a:solidFill>
              </a:rPr>
              <a:t>значення</a:t>
            </a:r>
            <a:r>
              <a:rPr lang="ru-RU" sz="2000" dirty="0" smtClean="0">
                <a:solidFill>
                  <a:srgbClr val="0070C0"/>
                </a:solidFill>
              </a:rPr>
              <a:t> </a:t>
            </a:r>
            <a:r>
              <a:rPr lang="ru-RU" sz="2000" dirty="0" err="1" smtClean="0">
                <a:solidFill>
                  <a:srgbClr val="0070C0"/>
                </a:solidFill>
              </a:rPr>
              <a:t>показників</a:t>
            </a:r>
            <a:r>
              <a:rPr lang="ru-RU" sz="2000" dirty="0" smtClean="0">
                <a:solidFill>
                  <a:srgbClr val="0070C0"/>
                </a:solidFill>
              </a:rPr>
              <a:t> </a:t>
            </a:r>
            <a:r>
              <a:rPr lang="ru-RU" sz="2000" dirty="0" err="1" smtClean="0">
                <a:solidFill>
                  <a:srgbClr val="0070C0"/>
                </a:solidFill>
              </a:rPr>
              <a:t>асортименту</a:t>
            </a:r>
            <a:r>
              <a:rPr lang="ru-RU" sz="2000" dirty="0" smtClean="0">
                <a:solidFill>
                  <a:srgbClr val="0070C0"/>
                </a:solidFill>
              </a:rPr>
              <a:t> </a:t>
            </a:r>
            <a:r>
              <a:rPr lang="ru-RU" sz="2000" dirty="0" smtClean="0"/>
              <a:t>(</a:t>
            </a:r>
            <a:r>
              <a:rPr lang="ru-RU" sz="2000" dirty="0" err="1" smtClean="0"/>
              <a:t>мінімально</a:t>
            </a:r>
            <a:r>
              <a:rPr lang="ru-RU" sz="2000" dirty="0" smtClean="0"/>
              <a:t> </a:t>
            </a:r>
            <a:r>
              <a:rPr lang="ru-RU" sz="2000" dirty="0" err="1" smtClean="0"/>
              <a:t>допустимий</a:t>
            </a:r>
            <a:r>
              <a:rPr lang="ru-RU" sz="2000" dirty="0" smtClean="0"/>
              <a:t> </a:t>
            </a:r>
            <a:r>
              <a:rPr lang="ru-RU" sz="2000" dirty="0" err="1" smtClean="0"/>
              <a:t>набір</a:t>
            </a:r>
            <a:r>
              <a:rPr lang="ru-RU" sz="2000" dirty="0" smtClean="0"/>
              <a:t> </a:t>
            </a:r>
            <a:r>
              <a:rPr lang="ru-RU" sz="2000" dirty="0" err="1" smtClean="0"/>
              <a:t>асортиментних</a:t>
            </a:r>
            <a:r>
              <a:rPr lang="ru-RU" sz="2000" dirty="0" smtClean="0"/>
              <a:t> </a:t>
            </a:r>
            <a:r>
              <a:rPr lang="ru-RU" sz="2000" dirty="0" err="1" smtClean="0"/>
              <a:t>позицій</a:t>
            </a:r>
            <a:r>
              <a:rPr lang="ru-RU" sz="2000" dirty="0" smtClean="0"/>
              <a:t>, </a:t>
            </a:r>
            <a:r>
              <a:rPr lang="ru-RU" sz="2000" dirty="0" err="1" smtClean="0"/>
              <a:t>які</a:t>
            </a:r>
            <a:r>
              <a:rPr lang="ru-RU" sz="2000" dirty="0" smtClean="0"/>
              <a:t> </a:t>
            </a:r>
            <a:r>
              <a:rPr lang="ru-RU" sz="2000" dirty="0" err="1" smtClean="0"/>
              <a:t>повинні</a:t>
            </a:r>
            <a:r>
              <a:rPr lang="ru-RU" sz="2000" dirty="0" smtClean="0"/>
              <a:t> бути в </a:t>
            </a:r>
            <a:r>
              <a:rPr lang="ru-RU" sz="2000" dirty="0" err="1" smtClean="0"/>
              <a:t>реалізатора</a:t>
            </a:r>
            <a:r>
              <a:rPr lang="ru-RU" sz="2000" dirty="0" smtClean="0"/>
              <a:t>) </a:t>
            </a:r>
            <a:r>
              <a:rPr lang="ru-RU" sz="2000" dirty="0" smtClean="0">
                <a:solidFill>
                  <a:srgbClr val="0070C0"/>
                </a:solidFill>
              </a:rPr>
              <a:t>з </a:t>
            </a:r>
            <a:r>
              <a:rPr lang="ru-RU" sz="2000" dirty="0" err="1" smtClean="0">
                <a:solidFill>
                  <a:srgbClr val="0070C0"/>
                </a:solidFill>
              </a:rPr>
              <a:t>урахуванням</a:t>
            </a:r>
            <a:r>
              <a:rPr lang="ru-RU" sz="2000" dirty="0" smtClean="0">
                <a:solidFill>
                  <a:srgbClr val="0070C0"/>
                </a:solidFill>
              </a:rPr>
              <a:t> </a:t>
            </a:r>
            <a:r>
              <a:rPr lang="ru-RU" sz="2000" dirty="0" err="1" smtClean="0">
                <a:solidFill>
                  <a:srgbClr val="0070C0"/>
                </a:solidFill>
              </a:rPr>
              <a:t>його</a:t>
            </a:r>
            <a:r>
              <a:rPr lang="ru-RU" sz="2000" dirty="0" smtClean="0">
                <a:solidFill>
                  <a:srgbClr val="0070C0"/>
                </a:solidFill>
              </a:rPr>
              <a:t> </a:t>
            </a:r>
            <a:r>
              <a:rPr lang="ru-RU" sz="2000" dirty="0" err="1" smtClean="0">
                <a:solidFill>
                  <a:srgbClr val="0070C0"/>
                </a:solidFill>
              </a:rPr>
              <a:t>широти</a:t>
            </a:r>
            <a:r>
              <a:rPr lang="ru-RU" sz="2000" dirty="0" smtClean="0">
                <a:solidFill>
                  <a:srgbClr val="0070C0"/>
                </a:solidFill>
              </a:rPr>
              <a:t> та </a:t>
            </a:r>
            <a:r>
              <a:rPr lang="ru-RU" sz="2000" dirty="0" err="1" smtClean="0">
                <a:solidFill>
                  <a:srgbClr val="0070C0"/>
                </a:solidFill>
              </a:rPr>
              <a:t>глибини</a:t>
            </a:r>
            <a:r>
              <a:rPr lang="ru-RU" sz="2000" dirty="0" smtClean="0">
                <a:solidFill>
                  <a:srgbClr val="0070C0"/>
                </a:solidFill>
              </a:rPr>
              <a:t>, </a:t>
            </a:r>
            <a:r>
              <a:rPr lang="ru-RU" sz="2000" dirty="0" err="1" smtClean="0">
                <a:solidFill>
                  <a:srgbClr val="0070C0"/>
                </a:solidFill>
              </a:rPr>
              <a:t>установлених</a:t>
            </a:r>
            <a:r>
              <a:rPr lang="ru-RU" sz="2000" dirty="0" smtClean="0">
                <a:solidFill>
                  <a:srgbClr val="0070C0"/>
                </a:solidFill>
              </a:rPr>
              <a:t> </a:t>
            </a:r>
            <a:r>
              <a:rPr lang="ru-RU" sz="2000" dirty="0" err="1" smtClean="0">
                <a:solidFill>
                  <a:srgbClr val="0070C0"/>
                </a:solidFill>
              </a:rPr>
              <a:t>керівництвом</a:t>
            </a:r>
            <a:r>
              <a:rPr lang="ru-RU" sz="2000" dirty="0" smtClean="0">
                <a:solidFill>
                  <a:srgbClr val="0070C0"/>
                </a:solidFill>
              </a:rPr>
              <a:t> </a:t>
            </a:r>
            <a:r>
              <a:rPr lang="ru-RU" sz="2000" dirty="0" err="1" smtClean="0">
                <a:solidFill>
                  <a:srgbClr val="0070C0"/>
                </a:solidFill>
              </a:rPr>
              <a:t>підприємства-виробника</a:t>
            </a:r>
            <a:r>
              <a:rPr lang="ru-RU" sz="2000" dirty="0" smtClean="0"/>
              <a:t>. </a:t>
            </a:r>
            <a:endParaRPr lang="ru-RU" sz="2000" dirty="0" smtClean="0"/>
          </a:p>
          <a:p>
            <a:pPr marL="457200" indent="-457200" algn="just">
              <a:buAutoNum type="arabicPeriod"/>
            </a:pPr>
            <a:r>
              <a:rPr lang="ru-RU" sz="2000" dirty="0" smtClean="0">
                <a:solidFill>
                  <a:srgbClr val="0070C0"/>
                </a:solidFill>
              </a:rPr>
              <a:t> </a:t>
            </a:r>
            <a:r>
              <a:rPr lang="ru-RU" sz="2000" b="1" i="1" dirty="0" err="1" smtClean="0">
                <a:solidFill>
                  <a:srgbClr val="0070C0"/>
                </a:solidFill>
              </a:rPr>
              <a:t>Кількісний</a:t>
            </a:r>
            <a:r>
              <a:rPr lang="ru-RU" sz="2000" b="1" i="1" dirty="0" smtClean="0">
                <a:solidFill>
                  <a:srgbClr val="0070C0"/>
                </a:solidFill>
              </a:rPr>
              <a:t> </a:t>
            </a:r>
            <a:r>
              <a:rPr lang="ru-RU" sz="2000" b="1" i="1" dirty="0" err="1" smtClean="0">
                <a:solidFill>
                  <a:srgbClr val="0070C0"/>
                </a:solidFill>
              </a:rPr>
              <a:t>підхід</a:t>
            </a:r>
            <a:r>
              <a:rPr lang="ru-RU" sz="2000" b="1" dirty="0" smtClean="0"/>
              <a:t>. </a:t>
            </a:r>
            <a:r>
              <a:rPr lang="ru-RU" sz="2000" dirty="0" smtClean="0"/>
              <a:t>На </a:t>
            </a:r>
            <a:r>
              <a:rPr lang="ru-RU" sz="2000" dirty="0" err="1" smtClean="0"/>
              <a:t>підприємствах</a:t>
            </a:r>
            <a:r>
              <a:rPr lang="ru-RU" sz="2000" dirty="0" smtClean="0"/>
              <a:t> ресторанного </a:t>
            </a:r>
            <a:r>
              <a:rPr lang="ru-RU" sz="2000" dirty="0" err="1" smtClean="0"/>
              <a:t>господарства</a:t>
            </a:r>
            <a:r>
              <a:rPr lang="ru-RU" sz="2000" dirty="0" smtClean="0"/>
              <a:t> </a:t>
            </a:r>
            <a:r>
              <a:rPr lang="ru-RU" sz="2000" dirty="0" err="1" smtClean="0"/>
              <a:t>необхідно</a:t>
            </a:r>
            <a:r>
              <a:rPr lang="ru-RU" sz="2000" dirty="0" smtClean="0"/>
              <a:t> </a:t>
            </a:r>
            <a:r>
              <a:rPr lang="ru-RU" sz="2000" dirty="0" err="1" smtClean="0">
                <a:solidFill>
                  <a:srgbClr val="0070C0"/>
                </a:solidFill>
              </a:rPr>
              <a:t>підтримувати</a:t>
            </a:r>
            <a:r>
              <a:rPr lang="ru-RU" sz="2000" dirty="0" smtClean="0">
                <a:solidFill>
                  <a:srgbClr val="0070C0"/>
                </a:solidFill>
              </a:rPr>
              <a:t> </a:t>
            </a:r>
            <a:r>
              <a:rPr lang="ru-RU" sz="2000" dirty="0" err="1" smtClean="0">
                <a:solidFill>
                  <a:srgbClr val="0070C0"/>
                </a:solidFill>
              </a:rPr>
              <a:t>оптимальний</a:t>
            </a:r>
            <a:r>
              <a:rPr lang="ru-RU" sz="2000" dirty="0" smtClean="0">
                <a:solidFill>
                  <a:srgbClr val="0070C0"/>
                </a:solidFill>
              </a:rPr>
              <a:t> </a:t>
            </a:r>
            <a:r>
              <a:rPr lang="ru-RU" sz="2000" dirty="0" err="1" smtClean="0">
                <a:solidFill>
                  <a:srgbClr val="0070C0"/>
                </a:solidFill>
              </a:rPr>
              <a:t>рівень</a:t>
            </a:r>
            <a:r>
              <a:rPr lang="ru-RU" sz="2000" dirty="0" smtClean="0">
                <a:solidFill>
                  <a:srgbClr val="0070C0"/>
                </a:solidFill>
              </a:rPr>
              <a:t> товарного запасу для </a:t>
            </a:r>
            <a:r>
              <a:rPr lang="ru-RU" sz="2000" dirty="0" err="1" smtClean="0">
                <a:solidFill>
                  <a:srgbClr val="0070C0"/>
                </a:solidFill>
              </a:rPr>
              <a:t>забезпечення</a:t>
            </a:r>
            <a:r>
              <a:rPr lang="ru-RU" sz="2000" dirty="0" smtClean="0">
                <a:solidFill>
                  <a:srgbClr val="0070C0"/>
                </a:solidFill>
              </a:rPr>
              <a:t> </a:t>
            </a:r>
            <a:r>
              <a:rPr lang="ru-RU" sz="2000" dirty="0" err="1" smtClean="0">
                <a:solidFill>
                  <a:srgbClr val="0070C0"/>
                </a:solidFill>
              </a:rPr>
              <a:t>наявності</a:t>
            </a:r>
            <a:r>
              <a:rPr lang="ru-RU" sz="2000" dirty="0" smtClean="0">
                <a:solidFill>
                  <a:srgbClr val="0070C0"/>
                </a:solidFill>
              </a:rPr>
              <a:t> </a:t>
            </a:r>
            <a:r>
              <a:rPr lang="ru-RU" sz="2000" dirty="0" err="1" smtClean="0">
                <a:solidFill>
                  <a:srgbClr val="0070C0"/>
                </a:solidFill>
              </a:rPr>
              <a:t>достатньої</a:t>
            </a:r>
            <a:r>
              <a:rPr lang="ru-RU" sz="2000" dirty="0" smtClean="0">
                <a:solidFill>
                  <a:srgbClr val="0070C0"/>
                </a:solidFill>
              </a:rPr>
              <a:t> </a:t>
            </a:r>
            <a:r>
              <a:rPr lang="ru-RU" sz="2000" dirty="0" err="1" smtClean="0">
                <a:solidFill>
                  <a:srgbClr val="0070C0"/>
                </a:solidFill>
              </a:rPr>
              <a:t>кількості</a:t>
            </a:r>
            <a:r>
              <a:rPr lang="ru-RU" sz="2000" dirty="0" smtClean="0">
                <a:solidFill>
                  <a:srgbClr val="0070C0"/>
                </a:solidFill>
              </a:rPr>
              <a:t> </a:t>
            </a:r>
            <a:r>
              <a:rPr lang="ru-RU" sz="2000" dirty="0" err="1" smtClean="0">
                <a:solidFill>
                  <a:srgbClr val="0070C0"/>
                </a:solidFill>
              </a:rPr>
              <a:t>продукції</a:t>
            </a:r>
            <a:r>
              <a:rPr lang="ru-RU" sz="2000" dirty="0" smtClean="0">
                <a:solidFill>
                  <a:srgbClr val="0070C0"/>
                </a:solidFill>
              </a:rPr>
              <a:t> </a:t>
            </a:r>
            <a:r>
              <a:rPr lang="ru-RU" sz="2000" dirty="0" err="1" smtClean="0">
                <a:solidFill>
                  <a:srgbClr val="0070C0"/>
                </a:solidFill>
              </a:rPr>
              <a:t>необхідного</a:t>
            </a:r>
            <a:r>
              <a:rPr lang="ru-RU" sz="2000" dirty="0" smtClean="0">
                <a:solidFill>
                  <a:srgbClr val="0070C0"/>
                </a:solidFill>
              </a:rPr>
              <a:t> </a:t>
            </a:r>
            <a:r>
              <a:rPr lang="ru-RU" sz="2000" dirty="0" err="1" smtClean="0">
                <a:solidFill>
                  <a:srgbClr val="0070C0"/>
                </a:solidFill>
              </a:rPr>
              <a:t>асортименту</a:t>
            </a:r>
            <a:r>
              <a:rPr lang="ru-RU" sz="2000" dirty="0" smtClean="0">
                <a:solidFill>
                  <a:srgbClr val="0070C0"/>
                </a:solidFill>
              </a:rPr>
              <a:t> в торговому </a:t>
            </a:r>
            <a:r>
              <a:rPr lang="ru-RU" sz="2000" dirty="0" err="1" smtClean="0">
                <a:solidFill>
                  <a:srgbClr val="0070C0"/>
                </a:solidFill>
              </a:rPr>
              <a:t>залі</a:t>
            </a:r>
            <a:r>
              <a:rPr lang="ru-RU" sz="2000" dirty="0" smtClean="0">
                <a:solidFill>
                  <a:srgbClr val="0070C0"/>
                </a:solidFill>
              </a:rPr>
              <a:t>. </a:t>
            </a:r>
            <a:endParaRPr lang="ru-RU" sz="2000" dirty="0" smtClean="0">
              <a:solidFill>
                <a:srgbClr val="0070C0"/>
              </a:solidFill>
            </a:endParaRPr>
          </a:p>
          <a:p>
            <a:pPr marL="457200" indent="-457200" algn="just">
              <a:buAutoNum type="arabicPeriod"/>
            </a:pPr>
            <a:r>
              <a:rPr lang="ru-RU" sz="2000" dirty="0" smtClean="0"/>
              <a:t> </a:t>
            </a:r>
            <a:r>
              <a:rPr lang="ru-RU" sz="2000" b="1" i="1" dirty="0" err="1" smtClean="0">
                <a:solidFill>
                  <a:srgbClr val="0070C0"/>
                </a:solidFill>
              </a:rPr>
              <a:t>Управлінський</a:t>
            </a:r>
            <a:r>
              <a:rPr lang="ru-RU" sz="2000" b="1" i="1" dirty="0" smtClean="0">
                <a:solidFill>
                  <a:srgbClr val="0070C0"/>
                </a:solidFill>
              </a:rPr>
              <a:t> </a:t>
            </a:r>
            <a:r>
              <a:rPr lang="ru-RU" sz="2000" b="1" i="1" dirty="0" err="1" smtClean="0">
                <a:solidFill>
                  <a:srgbClr val="0070C0"/>
                </a:solidFill>
              </a:rPr>
              <a:t>підхід</a:t>
            </a:r>
            <a:r>
              <a:rPr lang="ru-RU" sz="2000" dirty="0" smtClean="0"/>
              <a:t>. </a:t>
            </a:r>
            <a:r>
              <a:rPr lang="ru-RU" sz="2000" dirty="0" err="1" smtClean="0">
                <a:solidFill>
                  <a:srgbClr val="0070C0"/>
                </a:solidFill>
              </a:rPr>
              <a:t>Розміщувати</a:t>
            </a:r>
            <a:r>
              <a:rPr lang="ru-RU" sz="2000" dirty="0" smtClean="0">
                <a:solidFill>
                  <a:srgbClr val="0070C0"/>
                </a:solidFill>
              </a:rPr>
              <a:t> </a:t>
            </a:r>
            <a:r>
              <a:rPr lang="ru-RU" sz="2000" dirty="0" err="1" smtClean="0">
                <a:solidFill>
                  <a:srgbClr val="0070C0"/>
                </a:solidFill>
              </a:rPr>
              <a:t>продукцію</a:t>
            </a:r>
            <a:r>
              <a:rPr lang="ru-RU" sz="2000" dirty="0" smtClean="0">
                <a:solidFill>
                  <a:srgbClr val="0070C0"/>
                </a:solidFill>
              </a:rPr>
              <a:t> в торговому </a:t>
            </a:r>
            <a:r>
              <a:rPr lang="ru-RU" sz="2000" dirty="0" err="1" smtClean="0">
                <a:solidFill>
                  <a:srgbClr val="0070C0"/>
                </a:solidFill>
              </a:rPr>
              <a:t>залі</a:t>
            </a:r>
            <a:r>
              <a:rPr lang="ru-RU" sz="2000" dirty="0" smtClean="0">
                <a:solidFill>
                  <a:srgbClr val="0070C0"/>
                </a:solidFill>
              </a:rPr>
              <a:t> закладу ресторанного </a:t>
            </a:r>
            <a:r>
              <a:rPr lang="ru-RU" sz="2000" dirty="0" err="1" smtClean="0">
                <a:solidFill>
                  <a:srgbClr val="0070C0"/>
                </a:solidFill>
              </a:rPr>
              <a:t>господарства</a:t>
            </a:r>
            <a:r>
              <a:rPr lang="ru-RU" sz="2000" dirty="0" smtClean="0">
                <a:solidFill>
                  <a:srgbClr val="0070C0"/>
                </a:solidFill>
              </a:rPr>
              <a:t> </a:t>
            </a:r>
            <a:r>
              <a:rPr lang="ru-RU" sz="2000" dirty="0" err="1" smtClean="0">
                <a:solidFill>
                  <a:srgbClr val="0070C0"/>
                </a:solidFill>
              </a:rPr>
              <a:t>необхідно</a:t>
            </a:r>
            <a:r>
              <a:rPr lang="ru-RU" sz="2000" dirty="0" smtClean="0">
                <a:solidFill>
                  <a:srgbClr val="0070C0"/>
                </a:solidFill>
              </a:rPr>
              <a:t> з </a:t>
            </a:r>
            <a:r>
              <a:rPr lang="ru-RU" sz="2000" dirty="0" err="1" smtClean="0">
                <a:solidFill>
                  <a:srgbClr val="0070C0"/>
                </a:solidFill>
              </a:rPr>
              <a:t>урахуванням</a:t>
            </a:r>
            <a:r>
              <a:rPr lang="ru-RU" sz="2000" dirty="0" smtClean="0">
                <a:solidFill>
                  <a:srgbClr val="0070C0"/>
                </a:solidFill>
              </a:rPr>
              <a:t> </a:t>
            </a:r>
            <a:r>
              <a:rPr lang="ru-RU" sz="2000" dirty="0" err="1" smtClean="0">
                <a:solidFill>
                  <a:srgbClr val="0070C0"/>
                </a:solidFill>
              </a:rPr>
              <a:t>руху</a:t>
            </a:r>
            <a:r>
              <a:rPr lang="ru-RU" sz="2000" dirty="0" smtClean="0">
                <a:solidFill>
                  <a:srgbClr val="0070C0"/>
                </a:solidFill>
              </a:rPr>
              <a:t> </a:t>
            </a:r>
            <a:r>
              <a:rPr lang="ru-RU" sz="2000" dirty="0" err="1" smtClean="0">
                <a:solidFill>
                  <a:srgbClr val="0070C0"/>
                </a:solidFill>
              </a:rPr>
              <a:t>споживачів</a:t>
            </a:r>
            <a:r>
              <a:rPr lang="ru-RU" sz="2000" dirty="0" smtClean="0">
                <a:solidFill>
                  <a:srgbClr val="0070C0"/>
                </a:solidFill>
              </a:rPr>
              <a:t> і </a:t>
            </a:r>
            <a:r>
              <a:rPr lang="ru-RU" sz="2000" dirty="0" err="1" smtClean="0">
                <a:solidFill>
                  <a:srgbClr val="0070C0"/>
                </a:solidFill>
              </a:rPr>
              <a:t>починати</a:t>
            </a:r>
            <a:r>
              <a:rPr lang="ru-RU" sz="2000" dirty="0" smtClean="0">
                <a:solidFill>
                  <a:srgbClr val="0070C0"/>
                </a:solidFill>
              </a:rPr>
              <a:t> з </a:t>
            </a:r>
            <a:r>
              <a:rPr lang="ru-RU" sz="2000" dirty="0" err="1" smtClean="0">
                <a:solidFill>
                  <a:srgbClr val="0070C0"/>
                </a:solidFill>
              </a:rPr>
              <a:t>планування</a:t>
            </a:r>
            <a:r>
              <a:rPr lang="ru-RU" sz="2000" dirty="0" smtClean="0">
                <a:solidFill>
                  <a:srgbClr val="0070C0"/>
                </a:solidFill>
              </a:rPr>
              <a:t> </a:t>
            </a:r>
            <a:r>
              <a:rPr lang="ru-RU" sz="2000" dirty="0" err="1" smtClean="0">
                <a:solidFill>
                  <a:srgbClr val="0070C0"/>
                </a:solidFill>
              </a:rPr>
              <a:t>торгової</a:t>
            </a:r>
            <a:r>
              <a:rPr lang="ru-RU" sz="2000" dirty="0" smtClean="0">
                <a:solidFill>
                  <a:srgbClr val="0070C0"/>
                </a:solidFill>
              </a:rPr>
              <a:t> </a:t>
            </a:r>
            <a:r>
              <a:rPr lang="ru-RU" sz="2000" dirty="0" err="1" smtClean="0">
                <a:solidFill>
                  <a:srgbClr val="0070C0"/>
                </a:solidFill>
              </a:rPr>
              <a:t>зали</a:t>
            </a:r>
            <a:r>
              <a:rPr lang="ru-RU" sz="2000" dirty="0" smtClean="0">
                <a:solidFill>
                  <a:srgbClr val="0070C0"/>
                </a:solidFill>
              </a:rPr>
              <a:t> </a:t>
            </a:r>
            <a:r>
              <a:rPr lang="ru-RU" sz="2000" dirty="0" err="1" smtClean="0">
                <a:solidFill>
                  <a:srgbClr val="0070C0"/>
                </a:solidFill>
              </a:rPr>
              <a:t>підприємства</a:t>
            </a:r>
            <a:r>
              <a:rPr lang="ru-RU" sz="2000" dirty="0" smtClean="0"/>
              <a:t>. </a:t>
            </a:r>
            <a:endParaRPr lang="ru-RU" sz="2000" dirty="0" smtClean="0"/>
          </a:p>
          <a:p>
            <a:pPr marL="457200" indent="-457200" algn="just">
              <a:buAutoNum type="arabicPeriod"/>
            </a:pPr>
            <a:r>
              <a:rPr lang="ru-RU" sz="2000" dirty="0" smtClean="0"/>
              <a:t> </a:t>
            </a:r>
            <a:r>
              <a:rPr lang="ru-RU" sz="2000" b="1" i="1" dirty="0" err="1" smtClean="0">
                <a:solidFill>
                  <a:srgbClr val="0070C0"/>
                </a:solidFill>
              </a:rPr>
              <a:t>Демонстраційний</a:t>
            </a:r>
            <a:r>
              <a:rPr lang="ru-RU" sz="2000" b="1" i="1" dirty="0" smtClean="0">
                <a:solidFill>
                  <a:srgbClr val="0070C0"/>
                </a:solidFill>
              </a:rPr>
              <a:t> </a:t>
            </a:r>
            <a:r>
              <a:rPr lang="ru-RU" sz="2000" b="1" i="1" dirty="0" err="1" smtClean="0">
                <a:solidFill>
                  <a:srgbClr val="0070C0"/>
                </a:solidFill>
              </a:rPr>
              <a:t>підхід</a:t>
            </a:r>
            <a:r>
              <a:rPr lang="ru-RU" sz="2000" b="1" i="1" dirty="0" smtClean="0">
                <a:solidFill>
                  <a:srgbClr val="0070C0"/>
                </a:solidFill>
              </a:rPr>
              <a:t>. </a:t>
            </a:r>
            <a:r>
              <a:rPr lang="ru-RU" sz="2000" dirty="0" err="1" smtClean="0"/>
              <a:t>Вибір</a:t>
            </a:r>
            <a:r>
              <a:rPr lang="ru-RU" sz="2000" dirty="0" smtClean="0"/>
              <a:t> </a:t>
            </a:r>
            <a:r>
              <a:rPr lang="ru-RU" sz="2000" dirty="0" err="1" smtClean="0">
                <a:solidFill>
                  <a:srgbClr val="0070C0"/>
                </a:solidFill>
              </a:rPr>
              <a:t>способів</a:t>
            </a:r>
            <a:r>
              <a:rPr lang="ru-RU" sz="2000" dirty="0" smtClean="0">
                <a:solidFill>
                  <a:srgbClr val="0070C0"/>
                </a:solidFill>
              </a:rPr>
              <a:t> </a:t>
            </a:r>
            <a:r>
              <a:rPr lang="ru-RU" sz="2000" dirty="0" err="1" smtClean="0">
                <a:solidFill>
                  <a:srgbClr val="0070C0"/>
                </a:solidFill>
              </a:rPr>
              <a:t>представлення</a:t>
            </a:r>
            <a:r>
              <a:rPr lang="ru-RU" sz="2000" dirty="0" smtClean="0">
                <a:solidFill>
                  <a:srgbClr val="0070C0"/>
                </a:solidFill>
              </a:rPr>
              <a:t> товару в торговому </a:t>
            </a:r>
            <a:r>
              <a:rPr lang="ru-RU" sz="2000" dirty="0" err="1" smtClean="0">
                <a:solidFill>
                  <a:srgbClr val="0070C0"/>
                </a:solidFill>
              </a:rPr>
              <a:t>залі</a:t>
            </a:r>
            <a:r>
              <a:rPr lang="ru-RU" sz="2000" dirty="0" smtClean="0">
                <a:solidFill>
                  <a:srgbClr val="0070C0"/>
                </a:solidFill>
              </a:rPr>
              <a:t> </a:t>
            </a:r>
            <a:r>
              <a:rPr lang="ru-RU" sz="2000" dirty="0" err="1" smtClean="0">
                <a:solidFill>
                  <a:srgbClr val="0070C0"/>
                </a:solidFill>
              </a:rPr>
              <a:t>підприємства</a:t>
            </a:r>
            <a:r>
              <a:rPr lang="ru-RU" sz="2000" dirty="0" smtClean="0">
                <a:solidFill>
                  <a:srgbClr val="0070C0"/>
                </a:solidFill>
              </a:rPr>
              <a:t> </a:t>
            </a:r>
            <a:r>
              <a:rPr lang="ru-RU" sz="2000" dirty="0" err="1" smtClean="0">
                <a:solidFill>
                  <a:srgbClr val="0070C0"/>
                </a:solidFill>
              </a:rPr>
              <a:t>слід</a:t>
            </a:r>
            <a:r>
              <a:rPr lang="ru-RU" sz="2000" dirty="0" smtClean="0">
                <a:solidFill>
                  <a:srgbClr val="0070C0"/>
                </a:solidFill>
              </a:rPr>
              <a:t> </a:t>
            </a:r>
            <a:r>
              <a:rPr lang="ru-RU" sz="2000" dirty="0" err="1" smtClean="0">
                <a:solidFill>
                  <a:srgbClr val="0070C0"/>
                </a:solidFill>
              </a:rPr>
              <a:t>здійснювати</a:t>
            </a:r>
            <a:r>
              <a:rPr lang="ru-RU" sz="2000" dirty="0" smtClean="0">
                <a:solidFill>
                  <a:srgbClr val="0070C0"/>
                </a:solidFill>
              </a:rPr>
              <a:t> на </a:t>
            </a:r>
            <a:r>
              <a:rPr lang="ru-RU" sz="2000" dirty="0" err="1" smtClean="0">
                <a:solidFill>
                  <a:srgbClr val="0070C0"/>
                </a:solidFill>
              </a:rPr>
              <a:t>основі</a:t>
            </a:r>
            <a:r>
              <a:rPr lang="ru-RU" sz="2000" dirty="0" smtClean="0">
                <a:solidFill>
                  <a:srgbClr val="0070C0"/>
                </a:solidFill>
              </a:rPr>
              <a:t> </a:t>
            </a:r>
            <a:r>
              <a:rPr lang="ru-RU" sz="2000" dirty="0" err="1" smtClean="0">
                <a:solidFill>
                  <a:srgbClr val="0070C0"/>
                </a:solidFill>
              </a:rPr>
              <a:t>планування</a:t>
            </a:r>
            <a:r>
              <a:rPr lang="ru-RU" sz="2000" dirty="0" smtClean="0">
                <a:solidFill>
                  <a:srgbClr val="0070C0"/>
                </a:solidFill>
              </a:rPr>
              <a:t> закладу, виду </a:t>
            </a:r>
            <a:r>
              <a:rPr lang="ru-RU" sz="2000" dirty="0" err="1" smtClean="0">
                <a:solidFill>
                  <a:srgbClr val="0070C0"/>
                </a:solidFill>
              </a:rPr>
              <a:t>продукції</a:t>
            </a:r>
            <a:r>
              <a:rPr lang="ru-RU" sz="2000" dirty="0" smtClean="0">
                <a:solidFill>
                  <a:srgbClr val="0070C0"/>
                </a:solidFill>
              </a:rPr>
              <a:t>, упаковки</a:t>
            </a:r>
            <a:r>
              <a:rPr lang="ru-RU" sz="2000" dirty="0" smtClean="0"/>
              <a:t>, а </a:t>
            </a:r>
            <a:r>
              <a:rPr lang="ru-RU" sz="2000" dirty="0" err="1" smtClean="0"/>
              <a:t>також</a:t>
            </a:r>
            <a:r>
              <a:rPr lang="ru-RU" sz="2000" dirty="0" smtClean="0"/>
              <a:t> </a:t>
            </a:r>
            <a:r>
              <a:rPr lang="ru-RU" sz="2000" dirty="0" err="1" smtClean="0">
                <a:solidFill>
                  <a:srgbClr val="0070C0"/>
                </a:solidFill>
              </a:rPr>
              <a:t>прибутку</a:t>
            </a:r>
            <a:r>
              <a:rPr lang="ru-RU" sz="2000" dirty="0" smtClean="0">
                <a:solidFill>
                  <a:srgbClr val="0070C0"/>
                </a:solidFill>
              </a:rPr>
              <a:t> </a:t>
            </a:r>
            <a:r>
              <a:rPr lang="ru-RU" sz="2000" dirty="0" err="1" smtClean="0">
                <a:solidFill>
                  <a:srgbClr val="0070C0"/>
                </a:solidFill>
              </a:rPr>
              <a:t>від</a:t>
            </a:r>
            <a:r>
              <a:rPr lang="ru-RU" sz="2000" dirty="0" smtClean="0">
                <a:solidFill>
                  <a:srgbClr val="0070C0"/>
                </a:solidFill>
              </a:rPr>
              <a:t> </a:t>
            </a:r>
            <a:r>
              <a:rPr lang="ru-RU" sz="2000" dirty="0" err="1" smtClean="0">
                <a:solidFill>
                  <a:srgbClr val="0070C0"/>
                </a:solidFill>
              </a:rPr>
              <a:t>реалізації</a:t>
            </a:r>
            <a:r>
              <a:rPr lang="ru-RU" sz="2000" dirty="0" smtClean="0">
                <a:solidFill>
                  <a:srgbClr val="0070C0"/>
                </a:solidFill>
              </a:rPr>
              <a:t> </a:t>
            </a:r>
            <a:r>
              <a:rPr lang="ru-RU" sz="2000" dirty="0" err="1" smtClean="0">
                <a:solidFill>
                  <a:srgbClr val="0070C0"/>
                </a:solidFill>
              </a:rPr>
              <a:t>товарів</a:t>
            </a:r>
            <a:r>
              <a:rPr lang="ru-RU" sz="2000" dirty="0" smtClean="0">
                <a:solidFill>
                  <a:srgbClr val="0070C0"/>
                </a:solidFill>
              </a:rPr>
              <a:t>, </a:t>
            </a:r>
            <a:r>
              <a:rPr lang="ru-RU" sz="2000" dirty="0" err="1" smtClean="0">
                <a:solidFill>
                  <a:srgbClr val="0070C0"/>
                </a:solidFill>
              </a:rPr>
              <a:t>іміджу</a:t>
            </a:r>
            <a:r>
              <a:rPr lang="ru-RU" sz="2000" dirty="0" smtClean="0">
                <a:solidFill>
                  <a:srgbClr val="0070C0"/>
                </a:solidFill>
              </a:rPr>
              <a:t> </a:t>
            </a:r>
            <a:r>
              <a:rPr lang="ru-RU" sz="2000" dirty="0" err="1" smtClean="0">
                <a:solidFill>
                  <a:srgbClr val="0070C0"/>
                </a:solidFill>
              </a:rPr>
              <a:t>підприємства</a:t>
            </a:r>
            <a:r>
              <a:rPr lang="ru-RU" sz="2000" dirty="0" smtClean="0">
                <a:solidFill>
                  <a:srgbClr val="0070C0"/>
                </a:solidFill>
              </a:rPr>
              <a:t>, </a:t>
            </a:r>
            <a:r>
              <a:rPr lang="ru-RU" sz="2000" dirty="0" err="1" smtClean="0">
                <a:solidFill>
                  <a:srgbClr val="0070C0"/>
                </a:solidFill>
              </a:rPr>
              <a:t>споживацької</a:t>
            </a:r>
            <a:r>
              <a:rPr lang="ru-RU" sz="2000" dirty="0" smtClean="0">
                <a:solidFill>
                  <a:srgbClr val="0070C0"/>
                </a:solidFill>
              </a:rPr>
              <a:t> </a:t>
            </a:r>
            <a:r>
              <a:rPr lang="ru-RU" sz="2000" dirty="0" err="1" smtClean="0">
                <a:solidFill>
                  <a:srgbClr val="0070C0"/>
                </a:solidFill>
              </a:rPr>
              <a:t>аудиторії</a:t>
            </a:r>
            <a:r>
              <a:rPr lang="ru-RU" sz="2000" dirty="0" smtClean="0"/>
              <a:t>. </a:t>
            </a:r>
            <a:endParaRPr lang="uk-UA" sz="20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07504" y="116632"/>
            <a:ext cx="8928992" cy="6552728"/>
          </a:xfrm>
        </p:spPr>
        <p:txBody>
          <a:bodyPr>
            <a:normAutofit/>
          </a:bodyPr>
          <a:lstStyle/>
          <a:p>
            <a:pPr marL="0" indent="0" algn="just">
              <a:buNone/>
            </a:pPr>
            <a:r>
              <a:rPr lang="uk-UA" sz="2000" dirty="0" smtClean="0"/>
              <a:t>5</a:t>
            </a:r>
            <a:r>
              <a:rPr lang="uk-UA" sz="2000" b="1" i="1" dirty="0" smtClean="0">
                <a:solidFill>
                  <a:srgbClr val="0070C0"/>
                </a:solidFill>
              </a:rPr>
              <a:t>. Комунікативний підхід. </a:t>
            </a:r>
            <a:r>
              <a:rPr lang="uk-UA" sz="2000" dirty="0" smtClean="0">
                <a:solidFill>
                  <a:srgbClr val="0070C0"/>
                </a:solidFill>
              </a:rPr>
              <a:t>Рекламні матеріали на місці продажу </a:t>
            </a:r>
            <a:r>
              <a:rPr lang="uk-UA" sz="2000" dirty="0" smtClean="0"/>
              <a:t>– важливий складник комунікаційної політики закладу ресторанного господарства й </a:t>
            </a:r>
            <a:r>
              <a:rPr lang="uk-UA" sz="2000" dirty="0" err="1" smtClean="0"/>
              <a:t>конструктивно</a:t>
            </a:r>
            <a:r>
              <a:rPr lang="uk-UA" sz="2000" dirty="0" smtClean="0"/>
              <a:t>-технічний елемент мерчандайзингу. </a:t>
            </a:r>
            <a:endParaRPr lang="uk-UA" sz="2000" dirty="0" smtClean="0"/>
          </a:p>
          <a:p>
            <a:pPr marL="0" indent="0" algn="just">
              <a:buNone/>
            </a:pPr>
            <a:r>
              <a:rPr lang="ru-RU" sz="2000" i="1" dirty="0" err="1" smtClean="0">
                <a:solidFill>
                  <a:srgbClr val="0070C0"/>
                </a:solidFill>
              </a:rPr>
              <a:t>Розуміння</a:t>
            </a:r>
            <a:r>
              <a:rPr lang="ru-RU" sz="2000" i="1" dirty="0" smtClean="0">
                <a:solidFill>
                  <a:srgbClr val="0070C0"/>
                </a:solidFill>
              </a:rPr>
              <a:t> </a:t>
            </a:r>
            <a:r>
              <a:rPr lang="ru-RU" sz="2000" i="1" dirty="0" err="1" smtClean="0">
                <a:solidFill>
                  <a:srgbClr val="0070C0"/>
                </a:solidFill>
              </a:rPr>
              <a:t>основних</a:t>
            </a:r>
            <a:r>
              <a:rPr lang="ru-RU" sz="2000" i="1" dirty="0" smtClean="0">
                <a:solidFill>
                  <a:srgbClr val="0070C0"/>
                </a:solidFill>
              </a:rPr>
              <a:t> </a:t>
            </a:r>
            <a:r>
              <a:rPr lang="ru-RU" sz="2000" i="1" dirty="0" err="1" smtClean="0">
                <a:solidFill>
                  <a:srgbClr val="0070C0"/>
                </a:solidFill>
              </a:rPr>
              <a:t>принципів</a:t>
            </a:r>
            <a:r>
              <a:rPr lang="ru-RU" sz="2000" i="1" dirty="0" smtClean="0">
                <a:solidFill>
                  <a:srgbClr val="0070C0"/>
                </a:solidFill>
              </a:rPr>
              <a:t> і правил </a:t>
            </a:r>
            <a:r>
              <a:rPr lang="ru-RU" sz="2000" i="1" dirty="0" err="1" smtClean="0">
                <a:solidFill>
                  <a:srgbClr val="0070C0"/>
                </a:solidFill>
              </a:rPr>
              <a:t>мерчандайзингу</a:t>
            </a:r>
            <a:r>
              <a:rPr lang="ru-RU" sz="2000" i="1" dirty="0" smtClean="0">
                <a:solidFill>
                  <a:srgbClr val="0070C0"/>
                </a:solidFill>
              </a:rPr>
              <a:t> закладу – основа </a:t>
            </a:r>
            <a:r>
              <a:rPr lang="ru-RU" sz="2000" i="1" dirty="0" err="1" smtClean="0">
                <a:solidFill>
                  <a:srgbClr val="0070C0"/>
                </a:solidFill>
              </a:rPr>
              <a:t>успішного</a:t>
            </a:r>
            <a:r>
              <a:rPr lang="ru-RU" sz="2000" i="1" dirty="0" smtClean="0">
                <a:solidFill>
                  <a:srgbClr val="0070C0"/>
                </a:solidFill>
              </a:rPr>
              <a:t> </a:t>
            </a:r>
            <a:r>
              <a:rPr lang="ru-RU" sz="2000" i="1" dirty="0" err="1" smtClean="0">
                <a:solidFill>
                  <a:srgbClr val="0070C0"/>
                </a:solidFill>
              </a:rPr>
              <a:t>ведення</a:t>
            </a:r>
            <a:r>
              <a:rPr lang="ru-RU" sz="2000" i="1" dirty="0" smtClean="0">
                <a:solidFill>
                  <a:srgbClr val="0070C0"/>
                </a:solidFill>
              </a:rPr>
              <a:t> ресторанного </a:t>
            </a:r>
            <a:r>
              <a:rPr lang="ru-RU" sz="2000" i="1" dirty="0" err="1" smtClean="0">
                <a:solidFill>
                  <a:srgbClr val="0070C0"/>
                </a:solidFill>
              </a:rPr>
              <a:t>бізнесу</a:t>
            </a:r>
            <a:r>
              <a:rPr lang="ru-RU" sz="2000" i="1" dirty="0" smtClean="0">
                <a:solidFill>
                  <a:srgbClr val="0070C0"/>
                </a:solidFill>
              </a:rPr>
              <a:t>. </a:t>
            </a:r>
            <a:endParaRPr lang="ru-RU" sz="2000" i="1" dirty="0" smtClean="0">
              <a:solidFill>
                <a:srgbClr val="0070C0"/>
              </a:solidFill>
            </a:endParaRPr>
          </a:p>
          <a:p>
            <a:pPr marL="0" indent="0" algn="just">
              <a:buNone/>
            </a:pPr>
            <a:r>
              <a:rPr lang="ru-RU" sz="2000" i="1" dirty="0" err="1" smtClean="0">
                <a:solidFill>
                  <a:srgbClr val="0070C0"/>
                </a:solidFill>
              </a:rPr>
              <a:t>Основні</a:t>
            </a:r>
            <a:r>
              <a:rPr lang="ru-RU" sz="2000" i="1" dirty="0" smtClean="0">
                <a:solidFill>
                  <a:srgbClr val="0070C0"/>
                </a:solidFill>
              </a:rPr>
              <a:t> правила (</a:t>
            </a:r>
            <a:r>
              <a:rPr lang="ru-RU" sz="2000" i="1" dirty="0" err="1" smtClean="0">
                <a:solidFill>
                  <a:srgbClr val="0070C0"/>
                </a:solidFill>
              </a:rPr>
              <a:t>стандарти</a:t>
            </a:r>
            <a:r>
              <a:rPr lang="ru-RU" sz="2000" i="1" dirty="0" smtClean="0">
                <a:solidFill>
                  <a:srgbClr val="0070C0"/>
                </a:solidFill>
              </a:rPr>
              <a:t>) </a:t>
            </a:r>
            <a:r>
              <a:rPr lang="ru-RU" sz="2000" i="1" dirty="0" err="1" smtClean="0">
                <a:solidFill>
                  <a:srgbClr val="0070C0"/>
                </a:solidFill>
              </a:rPr>
              <a:t>мерчандайзингу</a:t>
            </a:r>
            <a:r>
              <a:rPr lang="ru-RU" sz="2000" i="1" dirty="0" smtClean="0">
                <a:solidFill>
                  <a:srgbClr val="0070C0"/>
                </a:solidFill>
              </a:rPr>
              <a:t> </a:t>
            </a:r>
            <a:r>
              <a:rPr lang="ru-RU" sz="2000" i="1" dirty="0" err="1" smtClean="0">
                <a:solidFill>
                  <a:srgbClr val="0070C0"/>
                </a:solidFill>
              </a:rPr>
              <a:t>прийнято</a:t>
            </a:r>
            <a:r>
              <a:rPr lang="ru-RU" sz="2000" i="1" dirty="0" smtClean="0">
                <a:solidFill>
                  <a:srgbClr val="0070C0"/>
                </a:solidFill>
              </a:rPr>
              <a:t> </a:t>
            </a:r>
            <a:r>
              <a:rPr lang="ru-RU" sz="2000" i="1" dirty="0" err="1" smtClean="0">
                <a:solidFill>
                  <a:srgbClr val="0070C0"/>
                </a:solidFill>
              </a:rPr>
              <a:t>поділяти</a:t>
            </a:r>
            <a:r>
              <a:rPr lang="ru-RU" sz="2000" i="1" dirty="0" smtClean="0">
                <a:solidFill>
                  <a:srgbClr val="0070C0"/>
                </a:solidFill>
              </a:rPr>
              <a:t> на 4 </a:t>
            </a:r>
            <a:r>
              <a:rPr lang="ru-RU" sz="2000" i="1" dirty="0" err="1" smtClean="0">
                <a:solidFill>
                  <a:srgbClr val="0070C0"/>
                </a:solidFill>
              </a:rPr>
              <a:t>групи</a:t>
            </a:r>
            <a:endParaRPr lang="ru-RU" sz="2000" i="1" dirty="0" smtClean="0">
              <a:solidFill>
                <a:srgbClr val="0070C0"/>
              </a:solidFill>
            </a:endParaRPr>
          </a:p>
          <a:p>
            <a:pPr marL="0" indent="0" algn="just">
              <a:buNone/>
            </a:pPr>
            <a:r>
              <a:rPr lang="uk-UA" sz="2000" i="1" dirty="0" smtClean="0">
                <a:solidFill>
                  <a:srgbClr val="C00000"/>
                </a:solidFill>
              </a:rPr>
              <a:t>Перша група правил стосується ефективного запасу продукції і включає</a:t>
            </a:r>
            <a:r>
              <a:rPr lang="uk-UA" sz="2000" dirty="0" smtClean="0"/>
              <a:t>: </a:t>
            </a:r>
            <a:endParaRPr lang="uk-UA" sz="2000" dirty="0" smtClean="0"/>
          </a:p>
          <a:p>
            <a:pPr marL="0" indent="0" algn="just">
              <a:buNone/>
            </a:pPr>
            <a:r>
              <a:rPr lang="uk-UA" sz="2000" dirty="0" smtClean="0"/>
              <a:t> правило асортименту;</a:t>
            </a:r>
            <a:endParaRPr lang="uk-UA" sz="2000" dirty="0" smtClean="0"/>
          </a:p>
          <a:p>
            <a:pPr marL="0" indent="0" algn="just">
              <a:buNone/>
            </a:pPr>
            <a:r>
              <a:rPr lang="uk-UA" sz="2000" dirty="0" smtClean="0"/>
              <a:t>  торгового запасу; </a:t>
            </a:r>
            <a:endParaRPr lang="uk-UA" sz="2000" dirty="0" smtClean="0"/>
          </a:p>
          <a:p>
            <a:pPr marL="0" indent="0" algn="just">
              <a:buNone/>
            </a:pPr>
            <a:r>
              <a:rPr lang="uk-UA" sz="2000" dirty="0" smtClean="0"/>
              <a:t> наявності; </a:t>
            </a:r>
            <a:endParaRPr lang="uk-UA" sz="2000" dirty="0" smtClean="0"/>
          </a:p>
          <a:p>
            <a:pPr marL="0" indent="0" algn="just">
              <a:buNone/>
            </a:pPr>
            <a:r>
              <a:rPr lang="uk-UA" sz="2000" dirty="0" smtClean="0"/>
              <a:t> строків зберігання і ротації продукції на полиці (</a:t>
            </a:r>
            <a:r>
              <a:rPr lang="en-US" sz="2000" dirty="0" smtClean="0"/>
              <a:t>FIFO). </a:t>
            </a:r>
            <a:endParaRPr lang="uk-UA" sz="2000" dirty="0" smtClean="0"/>
          </a:p>
          <a:p>
            <a:pPr marL="0" indent="0" algn="just">
              <a:buNone/>
            </a:pPr>
            <a:r>
              <a:rPr lang="uk-UA" sz="2000" i="1" dirty="0" smtClean="0">
                <a:solidFill>
                  <a:srgbClr val="C00000"/>
                </a:solidFill>
              </a:rPr>
              <a:t>Друга група правил пов’язана з ефективним розташуванням товару і містить</a:t>
            </a:r>
            <a:r>
              <a:rPr lang="uk-UA" sz="2000" dirty="0" smtClean="0"/>
              <a:t>:</a:t>
            </a:r>
            <a:endParaRPr lang="uk-UA" sz="2000" dirty="0" smtClean="0"/>
          </a:p>
          <a:p>
            <a:pPr marL="0" indent="0" algn="just">
              <a:buNone/>
            </a:pPr>
            <a:r>
              <a:rPr lang="uk-UA" sz="2000" dirty="0" smtClean="0"/>
              <a:t>  правило порядку представлення;</a:t>
            </a:r>
            <a:endParaRPr lang="uk-UA" sz="2000" dirty="0" smtClean="0"/>
          </a:p>
          <a:p>
            <a:pPr marL="0" indent="0" algn="just">
              <a:buNone/>
            </a:pPr>
            <a:r>
              <a:rPr lang="uk-UA" sz="2000" dirty="0" smtClean="0"/>
              <a:t>  представлення «обличчям до обличчя»;</a:t>
            </a:r>
            <a:endParaRPr lang="uk-UA" sz="2000" dirty="0" smtClean="0"/>
          </a:p>
          <a:p>
            <a:pPr marL="0" indent="0" algn="just">
              <a:buNone/>
            </a:pPr>
            <a:r>
              <a:rPr lang="uk-UA" sz="2000" dirty="0" smtClean="0"/>
              <a:t>  визначення місця на полиці й у торговому залі;</a:t>
            </a:r>
            <a:endParaRPr lang="uk-UA" sz="2000" dirty="0" smtClean="0"/>
          </a:p>
          <a:p>
            <a:pPr marL="0" indent="0" algn="just">
              <a:buNone/>
            </a:pPr>
            <a:r>
              <a:rPr lang="uk-UA" sz="2000" dirty="0" smtClean="0"/>
              <a:t>  пріоритетних місць. </a:t>
            </a:r>
            <a:endParaRPr lang="uk-UA" sz="2000" i="1" dirty="0">
              <a:solidFill>
                <a:srgbClr val="0070C0"/>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07504" y="260648"/>
            <a:ext cx="8856984" cy="6264696"/>
          </a:xfrm>
        </p:spPr>
        <p:txBody>
          <a:bodyPr>
            <a:normAutofit/>
          </a:bodyPr>
          <a:lstStyle/>
          <a:p>
            <a:pPr marL="0" indent="0">
              <a:buNone/>
            </a:pPr>
            <a:r>
              <a:rPr lang="uk-UA" sz="2000" i="1" dirty="0" smtClean="0">
                <a:solidFill>
                  <a:srgbClr val="C00000"/>
                </a:solidFill>
              </a:rPr>
              <a:t>Третя група правил визначає ефективність презентації продукції і включає:</a:t>
            </a:r>
            <a:endParaRPr lang="uk-UA" sz="2000" i="1" dirty="0" smtClean="0">
              <a:solidFill>
                <a:srgbClr val="C00000"/>
              </a:solidFill>
            </a:endParaRPr>
          </a:p>
          <a:p>
            <a:pPr marL="0" indent="0">
              <a:buNone/>
            </a:pPr>
            <a:r>
              <a:rPr lang="uk-UA" sz="2000" dirty="0" smtClean="0"/>
              <a:t>  правило підходу до реклами і стимулювання збуту; </a:t>
            </a:r>
            <a:endParaRPr lang="uk-UA" sz="2000" dirty="0" smtClean="0"/>
          </a:p>
          <a:p>
            <a:pPr marL="0" indent="0">
              <a:buNone/>
            </a:pPr>
            <a:r>
              <a:rPr lang="uk-UA" sz="2000" dirty="0" smtClean="0"/>
              <a:t> виконання принципу оптимальності;</a:t>
            </a:r>
            <a:endParaRPr lang="uk-UA" sz="2000" dirty="0" smtClean="0"/>
          </a:p>
          <a:p>
            <a:pPr marL="0" indent="0">
              <a:buNone/>
            </a:pPr>
            <a:r>
              <a:rPr lang="uk-UA" sz="2000" dirty="0" smtClean="0"/>
              <a:t> допомоги покупцю; </a:t>
            </a:r>
            <a:endParaRPr lang="uk-UA" sz="2000" dirty="0" smtClean="0"/>
          </a:p>
          <a:p>
            <a:pPr marL="0" indent="0">
              <a:buNone/>
            </a:pPr>
            <a:r>
              <a:rPr lang="uk-UA" sz="2000" dirty="0" smtClean="0"/>
              <a:t> розміщення цінників; </a:t>
            </a:r>
            <a:endParaRPr lang="uk-UA" sz="2000" dirty="0" smtClean="0"/>
          </a:p>
          <a:p>
            <a:pPr marL="0" indent="0">
              <a:buNone/>
            </a:pPr>
            <a:r>
              <a:rPr lang="uk-UA" sz="2000" dirty="0" smtClean="0"/>
              <a:t> розміщення рекламних матеріалів усередині підприємства. </a:t>
            </a:r>
            <a:endParaRPr lang="uk-UA" sz="2000" dirty="0" smtClean="0"/>
          </a:p>
          <a:p>
            <a:pPr marL="0" indent="0">
              <a:buNone/>
            </a:pPr>
            <a:r>
              <a:rPr lang="uk-UA" sz="2000" i="1" dirty="0" smtClean="0">
                <a:solidFill>
                  <a:srgbClr val="C00000"/>
                </a:solidFill>
              </a:rPr>
              <a:t>Четверта група правил в основному пов’язана з ефективною організацією місць продажу і містить такі правила:</a:t>
            </a:r>
            <a:endParaRPr lang="uk-UA" sz="2000" i="1" dirty="0" smtClean="0">
              <a:solidFill>
                <a:srgbClr val="C00000"/>
              </a:solidFill>
            </a:endParaRPr>
          </a:p>
          <a:p>
            <a:pPr marL="0" indent="0">
              <a:buNone/>
            </a:pPr>
            <a:r>
              <a:rPr lang="uk-UA" sz="2000" dirty="0" smtClean="0"/>
              <a:t> </a:t>
            </a:r>
            <a:r>
              <a:rPr lang="uk-UA" sz="2000" dirty="0" smtClean="0"/>
              <a:t></a:t>
            </a:r>
            <a:r>
              <a:rPr lang="uk-UA" sz="2000" dirty="0" smtClean="0"/>
              <a:t> комфорту сприйняття; </a:t>
            </a:r>
            <a:endParaRPr lang="uk-UA" sz="2000" dirty="0" smtClean="0"/>
          </a:p>
          <a:p>
            <a:pPr marL="0" indent="0">
              <a:buNone/>
            </a:pPr>
            <a:r>
              <a:rPr lang="uk-UA" sz="2000" dirty="0" smtClean="0"/>
              <a:t></a:t>
            </a:r>
            <a:r>
              <a:rPr lang="uk-UA" sz="2000" dirty="0" smtClean="0"/>
              <a:t> чистоти й охайності; </a:t>
            </a:r>
            <a:endParaRPr lang="uk-UA" sz="2000" dirty="0" smtClean="0"/>
          </a:p>
          <a:p>
            <a:pPr marL="0" indent="0">
              <a:buNone/>
            </a:pPr>
            <a:r>
              <a:rPr lang="uk-UA" sz="2000" dirty="0" smtClean="0"/>
              <a:t> </a:t>
            </a:r>
            <a:r>
              <a:rPr lang="uk-UA" sz="2000" dirty="0" smtClean="0"/>
              <a:t>дотримання вимог товарного сусідства, санітарії та гігієни. </a:t>
            </a:r>
            <a:endParaRPr lang="uk-UA" sz="20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a:xfrm>
            <a:off x="68580" y="112395"/>
            <a:ext cx="8986520" cy="6592570"/>
          </a:xfrm>
        </p:spPr>
        <p:txBody>
          <a:bodyPr/>
          <a:p>
            <a:pPr marL="0" indent="0" algn="just">
              <a:buNone/>
            </a:pPr>
            <a:r>
              <a:rPr lang="uk-UA" altLang="en-US" sz="2400"/>
              <a:t>   </a:t>
            </a:r>
            <a:r>
              <a:rPr lang="en-US" sz="2400"/>
              <a:t>До комунікативного мерчандайзингу відносять прийоми </a:t>
            </a:r>
            <a:r>
              <a:rPr lang="en-US" sz="2400">
                <a:solidFill>
                  <a:srgbClr val="FF0000"/>
                </a:solidFill>
              </a:rPr>
              <a:t>переконливого спілкування з відвідувачам</a:t>
            </a:r>
            <a:r>
              <a:rPr lang="en-US" sz="2400"/>
              <a:t>и, </a:t>
            </a:r>
            <a:endParaRPr lang="en-US" sz="2400"/>
          </a:p>
          <a:p>
            <a:pPr marL="0" indent="0" algn="just">
              <a:buNone/>
            </a:pPr>
            <a:r>
              <a:rPr lang="uk-UA" altLang="en-US" sz="2400"/>
              <a:t>*</a:t>
            </a:r>
            <a:r>
              <a:rPr lang="en-US" sz="2400"/>
              <a:t>уміння налагоджувати контакти,</a:t>
            </a:r>
            <a:endParaRPr lang="en-US" sz="2400"/>
          </a:p>
          <a:p>
            <a:pPr marL="0" indent="0" algn="just">
              <a:buNone/>
            </a:pPr>
            <a:r>
              <a:rPr lang="uk-UA" altLang="en-US" sz="2400"/>
              <a:t>*</a:t>
            </a:r>
            <a:r>
              <a:rPr lang="en-US" sz="2400"/>
              <a:t> ненав'язливо переконати відвідувача в тому, що він прийшов саме в той заклад і саме цю страву він має замовити, навіть у тому випадку, коли він сам того не підозрює. </a:t>
            </a:r>
            <a:endParaRPr lang="en-US" sz="2400"/>
          </a:p>
          <a:p>
            <a:pPr marL="0" indent="0" algn="just">
              <a:buNone/>
            </a:pPr>
            <a:r>
              <a:rPr lang="en-US" sz="2400"/>
              <a:t> </a:t>
            </a:r>
            <a:r>
              <a:rPr lang="uk-UA" altLang="en-US" sz="2400"/>
              <a:t>  </a:t>
            </a:r>
            <a:r>
              <a:rPr lang="en-US" sz="2400"/>
              <a:t>Якщо вдало і грамотно застосувати прийоми комунікативного мерчандайзингу, то клієнт замовить страву і, якщо він залишиться задоволений її якістю, повернеться до закладу знову. Але якщо відвідувачу не сподобається тон або манера спілкування, зайва нав'язливість, є загроза втратити відвідувача.</a:t>
            </a:r>
            <a:endParaRPr lang="en-US" sz="240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a:xfrm>
            <a:off x="99695" y="214630"/>
            <a:ext cx="8956040" cy="6509385"/>
          </a:xfrm>
        </p:spPr>
        <p:txBody>
          <a:bodyPr>
            <a:normAutofit/>
          </a:bodyPr>
          <a:p>
            <a:pPr marL="0" indent="0" algn="just">
              <a:buNone/>
            </a:pPr>
            <a:r>
              <a:rPr lang="uk-UA" altLang="en-US"/>
              <a:t>      </a:t>
            </a:r>
            <a:r>
              <a:rPr lang="uk-UA" altLang="en-US" sz="2665">
                <a:latin typeface="Times New Roman" panose="02020603050405020304" charset="0"/>
                <a:cs typeface="Times New Roman" panose="02020603050405020304" charset="0"/>
              </a:rPr>
              <a:t> </a:t>
            </a:r>
            <a:r>
              <a:rPr lang="en-US" sz="2665">
                <a:latin typeface="Times New Roman" panose="02020603050405020304" charset="0"/>
                <a:cs typeface="Times New Roman" panose="02020603050405020304" charset="0"/>
              </a:rPr>
              <a:t>В свою чергу, </a:t>
            </a:r>
            <a:r>
              <a:rPr lang="en-US" sz="2665">
                <a:solidFill>
                  <a:srgbClr val="FF0000"/>
                </a:solidFill>
                <a:latin typeface="Times New Roman" panose="02020603050405020304" charset="0"/>
                <a:cs typeface="Times New Roman" panose="02020603050405020304" charset="0"/>
              </a:rPr>
              <a:t>візуальний мерчандайзинг, направлений на автоматичне залучення уваги відвідувача як до самого закладу ресторанного господарства, так і до його продукції</a:t>
            </a:r>
            <a:r>
              <a:rPr lang="en-US" sz="2665">
                <a:latin typeface="Times New Roman" panose="02020603050405020304" charset="0"/>
                <a:cs typeface="Times New Roman" panose="02020603050405020304" charset="0"/>
              </a:rPr>
              <a:t> з метою прояву належного інтересу. Для цього використовують такі прийоми візуального мерчандайзингу: </a:t>
            </a:r>
            <a:endParaRPr lang="en-US" sz="2665">
              <a:latin typeface="Times New Roman" panose="02020603050405020304" charset="0"/>
              <a:cs typeface="Times New Roman" panose="02020603050405020304" charset="0"/>
            </a:endParaRPr>
          </a:p>
          <a:p>
            <a:pPr marL="0" indent="0" algn="just">
              <a:buNone/>
            </a:pPr>
            <a:r>
              <a:rPr lang="uk-UA" altLang="en-US" sz="2665">
                <a:latin typeface="Times New Roman" panose="02020603050405020304" charset="0"/>
                <a:cs typeface="Times New Roman" panose="02020603050405020304" charset="0"/>
              </a:rPr>
              <a:t>*</a:t>
            </a:r>
            <a:r>
              <a:rPr lang="en-US" sz="2665">
                <a:gradFill>
                  <a:gsLst>
                    <a:gs pos="0">
                      <a:srgbClr val="007BD3"/>
                    </a:gs>
                    <a:gs pos="100000">
                      <a:srgbClr val="034373"/>
                    </a:gs>
                  </a:gsLst>
                  <a:lin scaled="0"/>
                </a:gradFill>
                <a:latin typeface="Times New Roman" panose="02020603050405020304" charset="0"/>
                <a:cs typeface="Times New Roman" panose="02020603050405020304" charset="0"/>
              </a:rPr>
              <a:t>вибір розташування торгового місця закладу ресторанного господарства, </a:t>
            </a:r>
            <a:endParaRPr lang="en-US" sz="2665">
              <a:gradFill>
                <a:gsLst>
                  <a:gs pos="0">
                    <a:srgbClr val="007BD3"/>
                  </a:gs>
                  <a:gs pos="100000">
                    <a:srgbClr val="034373"/>
                  </a:gs>
                </a:gsLst>
                <a:lin scaled="0"/>
              </a:gradFill>
              <a:latin typeface="Times New Roman" panose="02020603050405020304" charset="0"/>
              <a:cs typeface="Times New Roman" panose="02020603050405020304" charset="0"/>
            </a:endParaRPr>
          </a:p>
          <a:p>
            <a:pPr marL="0" indent="0" algn="just">
              <a:buNone/>
            </a:pPr>
            <a:r>
              <a:rPr lang="uk-UA" altLang="en-US" sz="2665">
                <a:gradFill>
                  <a:gsLst>
                    <a:gs pos="0">
                      <a:srgbClr val="007BD3"/>
                    </a:gs>
                    <a:gs pos="100000">
                      <a:srgbClr val="034373"/>
                    </a:gs>
                  </a:gsLst>
                  <a:lin scaled="0"/>
                </a:gradFill>
                <a:latin typeface="Times New Roman" panose="02020603050405020304" charset="0"/>
                <a:cs typeface="Times New Roman" panose="02020603050405020304" charset="0"/>
              </a:rPr>
              <a:t>*</a:t>
            </a:r>
            <a:r>
              <a:rPr lang="en-US" sz="2665">
                <a:gradFill>
                  <a:gsLst>
                    <a:gs pos="0">
                      <a:srgbClr val="007BD3"/>
                    </a:gs>
                    <a:gs pos="100000">
                      <a:srgbClr val="034373"/>
                    </a:gs>
                  </a:gsLst>
                  <a:lin scaled="0"/>
                </a:gradFill>
                <a:latin typeface="Times New Roman" panose="02020603050405020304" charset="0"/>
                <a:cs typeface="Times New Roman" panose="02020603050405020304" charset="0"/>
              </a:rPr>
              <a:t>інтер'єр в середині закладу ресторанного господарства,</a:t>
            </a:r>
            <a:endParaRPr lang="en-US" sz="2665">
              <a:gradFill>
                <a:gsLst>
                  <a:gs pos="0">
                    <a:srgbClr val="007BD3"/>
                  </a:gs>
                  <a:gs pos="100000">
                    <a:srgbClr val="034373"/>
                  </a:gs>
                </a:gsLst>
                <a:lin scaled="0"/>
              </a:gradFill>
              <a:latin typeface="Times New Roman" panose="02020603050405020304" charset="0"/>
              <a:cs typeface="Times New Roman" panose="02020603050405020304" charset="0"/>
            </a:endParaRPr>
          </a:p>
          <a:p>
            <a:pPr marL="0" indent="0" algn="just">
              <a:buNone/>
            </a:pPr>
            <a:r>
              <a:rPr lang="uk-UA" altLang="en-US" sz="2665">
                <a:gradFill>
                  <a:gsLst>
                    <a:gs pos="0">
                      <a:srgbClr val="007BD3"/>
                    </a:gs>
                    <a:gs pos="100000">
                      <a:srgbClr val="034373"/>
                    </a:gs>
                  </a:gsLst>
                  <a:lin scaled="0"/>
                </a:gradFill>
                <a:latin typeface="Times New Roman" panose="02020603050405020304" charset="0"/>
                <a:cs typeface="Times New Roman" panose="02020603050405020304" charset="0"/>
              </a:rPr>
              <a:t>*</a:t>
            </a:r>
            <a:r>
              <a:rPr lang="en-US" sz="2665">
                <a:gradFill>
                  <a:gsLst>
                    <a:gs pos="0">
                      <a:srgbClr val="007BD3"/>
                    </a:gs>
                    <a:gs pos="100000">
                      <a:srgbClr val="034373"/>
                    </a:gs>
                  </a:gsLst>
                  <a:lin scaled="0"/>
                </a:gradFill>
                <a:latin typeface="Times New Roman" panose="02020603050405020304" charset="0"/>
                <a:cs typeface="Times New Roman" panose="02020603050405020304" charset="0"/>
              </a:rPr>
              <a:t> вдале розташування виставлених товарів на вітрині, </a:t>
            </a:r>
            <a:r>
              <a:rPr lang="uk-UA" altLang="en-US" sz="2665">
                <a:gradFill>
                  <a:gsLst>
                    <a:gs pos="0">
                      <a:srgbClr val="007BD3"/>
                    </a:gs>
                    <a:gs pos="100000">
                      <a:srgbClr val="034373"/>
                    </a:gs>
                  </a:gsLst>
                  <a:lin scaled="0"/>
                </a:gradFill>
                <a:latin typeface="Times New Roman" panose="02020603050405020304" charset="0"/>
                <a:cs typeface="Times New Roman" panose="02020603050405020304" charset="0"/>
              </a:rPr>
              <a:t>*</a:t>
            </a:r>
            <a:r>
              <a:rPr lang="en-US" sz="2665">
                <a:gradFill>
                  <a:gsLst>
                    <a:gs pos="0">
                      <a:srgbClr val="007BD3"/>
                    </a:gs>
                    <a:gs pos="100000">
                      <a:srgbClr val="034373"/>
                    </a:gs>
                  </a:gsLst>
                  <a:lin scaled="0"/>
                </a:gradFill>
                <a:latin typeface="Times New Roman" panose="02020603050405020304" charset="0"/>
                <a:cs typeface="Times New Roman" panose="02020603050405020304" charset="0"/>
              </a:rPr>
              <a:t>цікаве оформлення меню, карти вин; </a:t>
            </a:r>
            <a:endParaRPr lang="en-US" sz="2665">
              <a:gradFill>
                <a:gsLst>
                  <a:gs pos="0">
                    <a:srgbClr val="007BD3"/>
                  </a:gs>
                  <a:gs pos="100000">
                    <a:srgbClr val="034373"/>
                  </a:gs>
                </a:gsLst>
                <a:lin scaled="0"/>
              </a:gradFill>
              <a:latin typeface="Times New Roman" panose="02020603050405020304" charset="0"/>
              <a:cs typeface="Times New Roman" panose="02020603050405020304" charset="0"/>
            </a:endParaRPr>
          </a:p>
          <a:p>
            <a:pPr marL="0" indent="0" algn="just">
              <a:buNone/>
            </a:pPr>
            <a:r>
              <a:rPr lang="uk-UA" altLang="en-US" sz="2665">
                <a:gradFill>
                  <a:gsLst>
                    <a:gs pos="0">
                      <a:srgbClr val="007BD3"/>
                    </a:gs>
                    <a:gs pos="100000">
                      <a:srgbClr val="034373"/>
                    </a:gs>
                  </a:gsLst>
                  <a:lin scaled="0"/>
                </a:gradFill>
                <a:latin typeface="Times New Roman" panose="02020603050405020304" charset="0"/>
                <a:cs typeface="Times New Roman" panose="02020603050405020304" charset="0"/>
              </a:rPr>
              <a:t>*</a:t>
            </a:r>
            <a:r>
              <a:rPr lang="en-US" sz="2665">
                <a:gradFill>
                  <a:gsLst>
                    <a:gs pos="0">
                      <a:srgbClr val="007BD3"/>
                    </a:gs>
                    <a:gs pos="100000">
                      <a:srgbClr val="034373"/>
                    </a:gs>
                  </a:gsLst>
                  <a:lin scaled="0"/>
                </a:gradFill>
                <a:latin typeface="Times New Roman" panose="02020603050405020304" charset="0"/>
                <a:cs typeface="Times New Roman" panose="02020603050405020304" charset="0"/>
              </a:rPr>
              <a:t>естетичне оформлення страв, </a:t>
            </a:r>
            <a:endParaRPr lang="en-US" sz="2665">
              <a:gradFill>
                <a:gsLst>
                  <a:gs pos="0">
                    <a:srgbClr val="007BD3"/>
                  </a:gs>
                  <a:gs pos="100000">
                    <a:srgbClr val="034373"/>
                  </a:gs>
                </a:gsLst>
                <a:lin scaled="0"/>
              </a:gradFill>
              <a:latin typeface="Times New Roman" panose="02020603050405020304" charset="0"/>
              <a:cs typeface="Times New Roman" panose="02020603050405020304" charset="0"/>
            </a:endParaRPr>
          </a:p>
          <a:p>
            <a:pPr marL="0" indent="0" algn="just">
              <a:buNone/>
            </a:pPr>
            <a:r>
              <a:rPr lang="uk-UA" altLang="en-US" sz="2665">
                <a:gradFill>
                  <a:gsLst>
                    <a:gs pos="0">
                      <a:srgbClr val="007BD3"/>
                    </a:gs>
                    <a:gs pos="100000">
                      <a:srgbClr val="034373"/>
                    </a:gs>
                  </a:gsLst>
                  <a:lin scaled="0"/>
                </a:gradFill>
                <a:latin typeface="Times New Roman" panose="02020603050405020304" charset="0"/>
                <a:cs typeface="Times New Roman" panose="02020603050405020304" charset="0"/>
              </a:rPr>
              <a:t>*</a:t>
            </a:r>
            <a:r>
              <a:rPr lang="en-US" sz="2665">
                <a:gradFill>
                  <a:gsLst>
                    <a:gs pos="0">
                      <a:srgbClr val="007BD3"/>
                    </a:gs>
                    <a:gs pos="100000">
                      <a:srgbClr val="034373"/>
                    </a:gs>
                  </a:gsLst>
                  <a:lin scaled="0"/>
                </a:gradFill>
                <a:latin typeface="Times New Roman" panose="02020603050405020304" charset="0"/>
                <a:cs typeface="Times New Roman" panose="02020603050405020304" charset="0"/>
              </a:rPr>
              <a:t>сервірування столу; </a:t>
            </a:r>
            <a:endParaRPr lang="en-US" sz="2665">
              <a:gradFill>
                <a:gsLst>
                  <a:gs pos="0">
                    <a:srgbClr val="007BD3"/>
                  </a:gs>
                  <a:gs pos="100000">
                    <a:srgbClr val="034373"/>
                  </a:gs>
                </a:gsLst>
                <a:lin scaled="0"/>
              </a:gradFill>
              <a:latin typeface="Times New Roman" panose="02020603050405020304" charset="0"/>
              <a:cs typeface="Times New Roman" panose="02020603050405020304" charset="0"/>
            </a:endParaRPr>
          </a:p>
          <a:p>
            <a:pPr marL="0" indent="0" algn="just">
              <a:buNone/>
            </a:pPr>
            <a:r>
              <a:rPr lang="uk-UA" altLang="en-US" sz="2665">
                <a:gradFill>
                  <a:gsLst>
                    <a:gs pos="0">
                      <a:srgbClr val="007BD3"/>
                    </a:gs>
                    <a:gs pos="100000">
                      <a:srgbClr val="034373"/>
                    </a:gs>
                  </a:gsLst>
                  <a:lin scaled="0"/>
                </a:gradFill>
                <a:latin typeface="Times New Roman" panose="02020603050405020304" charset="0"/>
                <a:cs typeface="Times New Roman" panose="02020603050405020304" charset="0"/>
              </a:rPr>
              <a:t>*</a:t>
            </a:r>
            <a:r>
              <a:rPr lang="en-US" sz="2665">
                <a:gradFill>
                  <a:gsLst>
                    <a:gs pos="0">
                      <a:srgbClr val="007BD3"/>
                    </a:gs>
                    <a:gs pos="100000">
                      <a:srgbClr val="034373"/>
                    </a:gs>
                  </a:gsLst>
                  <a:lin scaled="0"/>
                </a:gradFill>
                <a:latin typeface="Times New Roman" panose="02020603050405020304" charset="0"/>
                <a:cs typeface="Times New Roman" panose="02020603050405020304" charset="0"/>
              </a:rPr>
              <a:t>поведінка, обслуговування та зовнішній вигляд співробітників закладу.</a:t>
            </a:r>
            <a:endParaRPr lang="en-US" sz="2665">
              <a:gradFill>
                <a:gsLst>
                  <a:gs pos="0">
                    <a:srgbClr val="007BD3"/>
                  </a:gs>
                  <a:gs pos="100000">
                    <a:srgbClr val="034373"/>
                  </a:gs>
                </a:gsLst>
                <a:lin scaled="0"/>
              </a:gradFill>
              <a:latin typeface="Times New Roman" panose="02020603050405020304" charset="0"/>
              <a:cs typeface="Times New Roman" panose="02020603050405020304"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79512" y="332656"/>
            <a:ext cx="8712968" cy="6336704"/>
          </a:xfrm>
        </p:spPr>
        <p:txBody>
          <a:bodyPr>
            <a:normAutofit/>
          </a:bodyPr>
          <a:lstStyle/>
          <a:p>
            <a:pPr marL="0" indent="0">
              <a:buNone/>
            </a:pPr>
            <a:r>
              <a:rPr lang="ru-RU" sz="2000" b="1" dirty="0" err="1" smtClean="0">
                <a:solidFill>
                  <a:srgbClr val="FFFF00"/>
                </a:solidFill>
              </a:rPr>
              <a:t>Золоті</a:t>
            </a:r>
            <a:r>
              <a:rPr lang="ru-RU" sz="2000" b="1" dirty="0" smtClean="0">
                <a:solidFill>
                  <a:srgbClr val="FFFF00"/>
                </a:solidFill>
              </a:rPr>
              <a:t> правила</a:t>
            </a:r>
            <a:endParaRPr lang="ru-RU" sz="2000" b="1" dirty="0" smtClean="0">
              <a:solidFill>
                <a:srgbClr val="FFFF00"/>
              </a:solidFill>
            </a:endParaRPr>
          </a:p>
          <a:p>
            <a:pPr marL="0" indent="0">
              <a:buNone/>
            </a:pPr>
            <a:r>
              <a:rPr lang="uk-UA" sz="2000" b="1" dirty="0" smtClean="0"/>
              <a:t>Правило асортименту</a:t>
            </a:r>
            <a:endParaRPr lang="ru-RU" sz="2000" b="1" dirty="0" smtClean="0">
              <a:solidFill>
                <a:srgbClr val="FFFF00"/>
              </a:solidFill>
            </a:endParaRPr>
          </a:p>
          <a:p>
            <a:pPr marL="0" indent="0" algn="just">
              <a:buNone/>
            </a:pPr>
            <a:r>
              <a:rPr lang="ru-RU" sz="2000" dirty="0" smtClean="0"/>
              <a:t>Для кожного типу </a:t>
            </a:r>
            <a:r>
              <a:rPr lang="ru-RU" sz="2000" dirty="0" err="1" smtClean="0"/>
              <a:t>підприємства</a:t>
            </a:r>
            <a:r>
              <a:rPr lang="ru-RU" sz="2000" dirty="0" smtClean="0"/>
              <a:t> ресторанного </a:t>
            </a:r>
            <a:r>
              <a:rPr lang="ru-RU" sz="2000" dirty="0" err="1" smtClean="0"/>
              <a:t>господарства</a:t>
            </a:r>
            <a:r>
              <a:rPr lang="ru-RU" sz="2000" dirty="0" smtClean="0"/>
              <a:t> </a:t>
            </a:r>
            <a:r>
              <a:rPr lang="ru-RU" sz="2000" dirty="0" err="1" smtClean="0"/>
              <a:t>існує</a:t>
            </a:r>
            <a:r>
              <a:rPr lang="ru-RU" sz="2000" dirty="0" smtClean="0"/>
              <a:t> </a:t>
            </a:r>
            <a:r>
              <a:rPr lang="ru-RU" sz="2000" dirty="0" err="1" smtClean="0"/>
              <a:t>свій</a:t>
            </a:r>
            <a:r>
              <a:rPr lang="ru-RU" sz="2000" dirty="0" smtClean="0"/>
              <a:t> </a:t>
            </a:r>
            <a:r>
              <a:rPr lang="ru-RU" sz="2000" dirty="0" err="1" smtClean="0"/>
              <a:t>асортиментний</a:t>
            </a:r>
            <a:r>
              <a:rPr lang="ru-RU" sz="2000" dirty="0" smtClean="0"/>
              <a:t> </a:t>
            </a:r>
            <a:r>
              <a:rPr lang="ru-RU" sz="2000" dirty="0" err="1" smtClean="0"/>
              <a:t>перелік</a:t>
            </a:r>
            <a:r>
              <a:rPr lang="ru-RU" sz="2000" dirty="0" smtClean="0"/>
              <a:t>, </a:t>
            </a:r>
            <a:r>
              <a:rPr lang="ru-RU" sz="2000" dirty="0" err="1" smtClean="0"/>
              <a:t>який</a:t>
            </a:r>
            <a:r>
              <a:rPr lang="ru-RU" sz="2000" dirty="0" smtClean="0"/>
              <a:t> </a:t>
            </a:r>
            <a:r>
              <a:rPr lang="ru-RU" sz="2000" dirty="0" err="1" smtClean="0"/>
              <a:t>включає</a:t>
            </a:r>
            <a:r>
              <a:rPr lang="ru-RU" sz="2000" dirty="0" smtClean="0"/>
              <a:t> </a:t>
            </a:r>
            <a:r>
              <a:rPr lang="ru-RU" sz="2000" dirty="0" err="1" smtClean="0"/>
              <a:t>мінімальний</a:t>
            </a:r>
            <a:r>
              <a:rPr lang="ru-RU" sz="2000" dirty="0" smtClean="0"/>
              <a:t> </a:t>
            </a:r>
            <a:r>
              <a:rPr lang="ru-RU" sz="2000" dirty="0" err="1" smtClean="0"/>
              <a:t>набір</a:t>
            </a:r>
            <a:r>
              <a:rPr lang="ru-RU" sz="2000" dirty="0" smtClean="0"/>
              <a:t> </a:t>
            </a:r>
            <a:r>
              <a:rPr lang="ru-RU" sz="2000" dirty="0" err="1" smtClean="0"/>
              <a:t>асортиментних</a:t>
            </a:r>
            <a:r>
              <a:rPr lang="ru-RU" sz="2000" dirty="0" smtClean="0"/>
              <a:t> </a:t>
            </a:r>
            <a:r>
              <a:rPr lang="ru-RU" sz="2000" dirty="0" err="1" smtClean="0"/>
              <a:t>позицій</a:t>
            </a:r>
            <a:r>
              <a:rPr lang="ru-RU" sz="2000" dirty="0" smtClean="0"/>
              <a:t>. Мета будь-</a:t>
            </a:r>
            <a:r>
              <a:rPr lang="ru-RU" sz="2000" dirty="0" err="1" smtClean="0"/>
              <a:t>якого</a:t>
            </a:r>
            <a:r>
              <a:rPr lang="ru-RU" sz="2000" dirty="0" smtClean="0"/>
              <a:t> </a:t>
            </a:r>
            <a:r>
              <a:rPr lang="ru-RU" sz="2000" dirty="0" err="1" smtClean="0"/>
              <a:t>підприємства</a:t>
            </a:r>
            <a:r>
              <a:rPr lang="ru-RU" sz="2000" dirty="0" smtClean="0"/>
              <a:t> ресторанного </a:t>
            </a:r>
            <a:r>
              <a:rPr lang="ru-RU" sz="2000" dirty="0" err="1" smtClean="0"/>
              <a:t>господарства</a:t>
            </a:r>
            <a:r>
              <a:rPr lang="ru-RU" sz="2000" dirty="0" smtClean="0"/>
              <a:t> </a:t>
            </a:r>
            <a:r>
              <a:rPr lang="ru-RU" sz="2000" dirty="0" err="1" smtClean="0"/>
              <a:t>полягає</a:t>
            </a:r>
            <a:r>
              <a:rPr lang="ru-RU" sz="2000" dirty="0" smtClean="0"/>
              <a:t> в </a:t>
            </a:r>
            <a:r>
              <a:rPr lang="ru-RU" sz="2000" dirty="0" err="1" smtClean="0"/>
              <a:t>розробці</a:t>
            </a:r>
            <a:r>
              <a:rPr lang="ru-RU" sz="2000" dirty="0" smtClean="0"/>
              <a:t> реального </a:t>
            </a:r>
            <a:r>
              <a:rPr lang="ru-RU" sz="2000" dirty="0" err="1" smtClean="0"/>
              <a:t>асортименту</a:t>
            </a:r>
            <a:r>
              <a:rPr lang="ru-RU" sz="2000" dirty="0" smtClean="0"/>
              <a:t>, максимально </a:t>
            </a:r>
            <a:r>
              <a:rPr lang="ru-RU" sz="2000" dirty="0" err="1" smtClean="0"/>
              <a:t>наближеного</a:t>
            </a:r>
            <a:r>
              <a:rPr lang="ru-RU" sz="2000" dirty="0" smtClean="0"/>
              <a:t> до </a:t>
            </a:r>
            <a:r>
              <a:rPr lang="ru-RU" sz="2000" dirty="0" err="1" smtClean="0"/>
              <a:t>раціонального</a:t>
            </a:r>
            <a:r>
              <a:rPr lang="ru-RU" sz="2000" dirty="0" smtClean="0"/>
              <a:t>, для </a:t>
            </a:r>
            <a:r>
              <a:rPr lang="ru-RU" sz="2000" dirty="0" err="1" smtClean="0"/>
              <a:t>більш</a:t>
            </a:r>
            <a:r>
              <a:rPr lang="ru-RU" sz="2000" dirty="0" smtClean="0"/>
              <a:t> </a:t>
            </a:r>
            <a:r>
              <a:rPr lang="ru-RU" sz="2000" dirty="0" err="1" smtClean="0"/>
              <a:t>повного</a:t>
            </a:r>
            <a:r>
              <a:rPr lang="ru-RU" sz="2000" dirty="0" smtClean="0"/>
              <a:t> </a:t>
            </a:r>
            <a:r>
              <a:rPr lang="ru-RU" sz="2000" dirty="0" err="1" smtClean="0"/>
              <a:t>задоволення</a:t>
            </a:r>
            <a:r>
              <a:rPr lang="ru-RU" sz="2000" dirty="0" smtClean="0"/>
              <a:t> </a:t>
            </a:r>
            <a:r>
              <a:rPr lang="ru-RU" sz="2000" dirty="0" err="1" smtClean="0"/>
              <a:t>різноманітних</a:t>
            </a:r>
            <a:r>
              <a:rPr lang="ru-RU" sz="2000" dirty="0" smtClean="0"/>
              <a:t> потреб </a:t>
            </a:r>
            <a:r>
              <a:rPr lang="ru-RU" sz="2000" dirty="0" err="1" smtClean="0"/>
              <a:t>покупців</a:t>
            </a:r>
            <a:r>
              <a:rPr lang="ru-RU" sz="2000" dirty="0" smtClean="0"/>
              <a:t> </a:t>
            </a:r>
            <a:r>
              <a:rPr lang="ru-RU" sz="2000" dirty="0" err="1" smtClean="0"/>
              <a:t>цільового</a:t>
            </a:r>
            <a:r>
              <a:rPr lang="ru-RU" sz="2000" dirty="0" smtClean="0"/>
              <a:t> ринку, </a:t>
            </a:r>
            <a:r>
              <a:rPr lang="ru-RU" sz="2000" dirty="0" err="1" smtClean="0"/>
              <a:t>отримання</a:t>
            </a:r>
            <a:r>
              <a:rPr lang="ru-RU" sz="2000" dirty="0" smtClean="0"/>
              <a:t> </a:t>
            </a:r>
            <a:r>
              <a:rPr lang="ru-RU" sz="2000" dirty="0" err="1" smtClean="0"/>
              <a:t>запланованого</a:t>
            </a:r>
            <a:r>
              <a:rPr lang="ru-RU" sz="2000" dirty="0" smtClean="0"/>
              <a:t> </a:t>
            </a:r>
            <a:r>
              <a:rPr lang="ru-RU" sz="2000" dirty="0" err="1" smtClean="0"/>
              <a:t>прибутку</a:t>
            </a:r>
            <a:r>
              <a:rPr lang="ru-RU" sz="2000" dirty="0" smtClean="0"/>
              <a:t> з </a:t>
            </a:r>
            <a:r>
              <a:rPr lang="ru-RU" sz="2000" dirty="0" err="1" smtClean="0"/>
              <a:t>урахуванням</a:t>
            </a:r>
            <a:r>
              <a:rPr lang="ru-RU" sz="2000" dirty="0" smtClean="0"/>
              <a:t> </a:t>
            </a:r>
            <a:r>
              <a:rPr lang="ru-RU" sz="2000" dirty="0" err="1" smtClean="0"/>
              <a:t>зовнішніх</a:t>
            </a:r>
            <a:r>
              <a:rPr lang="ru-RU" sz="2000" dirty="0" smtClean="0"/>
              <a:t> та </a:t>
            </a:r>
            <a:r>
              <a:rPr lang="ru-RU" sz="2000" dirty="0" err="1" smtClean="0"/>
              <a:t>внутрішніх</a:t>
            </a:r>
            <a:r>
              <a:rPr lang="ru-RU" sz="2000" dirty="0" smtClean="0"/>
              <a:t> перспектив і </a:t>
            </a:r>
            <a:r>
              <a:rPr lang="ru-RU" sz="2000" dirty="0" err="1" smtClean="0"/>
              <a:t>можливостей</a:t>
            </a:r>
            <a:r>
              <a:rPr lang="ru-RU" sz="2000" dirty="0" smtClean="0"/>
              <a:t> </a:t>
            </a:r>
            <a:r>
              <a:rPr lang="ru-RU" sz="2000" dirty="0" err="1" smtClean="0"/>
              <a:t>розвитку</a:t>
            </a:r>
            <a:r>
              <a:rPr lang="ru-RU" sz="2000" dirty="0" smtClean="0"/>
              <a:t> ринку (</a:t>
            </a:r>
            <a:r>
              <a:rPr lang="ru-RU" sz="2000" dirty="0" err="1" smtClean="0"/>
              <a:t>торгової</a:t>
            </a:r>
            <a:r>
              <a:rPr lang="ru-RU" sz="2000" dirty="0" smtClean="0"/>
              <a:t> </a:t>
            </a:r>
            <a:r>
              <a:rPr lang="ru-RU" sz="2000" dirty="0" err="1" smtClean="0"/>
              <a:t>зони</a:t>
            </a:r>
            <a:r>
              <a:rPr lang="ru-RU" sz="2000" dirty="0" smtClean="0"/>
              <a:t>)</a:t>
            </a:r>
            <a:endParaRPr lang="ru-RU" sz="2000" dirty="0" smtClean="0"/>
          </a:p>
          <a:p>
            <a:pPr marL="0" indent="0" algn="just">
              <a:buNone/>
            </a:pPr>
            <a:r>
              <a:rPr lang="ru-RU" sz="2000" b="1" dirty="0" smtClean="0"/>
              <a:t>Правило торгового запасу </a:t>
            </a:r>
            <a:endParaRPr lang="ru-RU" sz="2000" b="1" dirty="0" smtClean="0"/>
          </a:p>
          <a:p>
            <a:pPr marL="0" indent="0" algn="just">
              <a:buNone/>
            </a:pPr>
            <a:r>
              <a:rPr lang="ru-RU" sz="2000" dirty="0" smtClean="0"/>
              <a:t>Правило торгового запасу </a:t>
            </a:r>
            <a:r>
              <a:rPr lang="ru-RU" sz="2000" dirty="0" err="1" smtClean="0"/>
              <a:t>полягає</a:t>
            </a:r>
            <a:r>
              <a:rPr lang="ru-RU" sz="2000" dirty="0" smtClean="0"/>
              <a:t> у </a:t>
            </a:r>
            <a:r>
              <a:rPr lang="ru-RU" sz="2000" dirty="0" err="1" smtClean="0"/>
              <a:t>створенні</a:t>
            </a:r>
            <a:r>
              <a:rPr lang="ru-RU" sz="2000" dirty="0" smtClean="0"/>
              <a:t> </a:t>
            </a:r>
            <a:r>
              <a:rPr lang="ru-RU" sz="2000" dirty="0" err="1" smtClean="0"/>
              <a:t>визначеного</a:t>
            </a:r>
            <a:r>
              <a:rPr lang="ru-RU" sz="2000" dirty="0" smtClean="0"/>
              <a:t> </a:t>
            </a:r>
            <a:r>
              <a:rPr lang="ru-RU" sz="2000" dirty="0" err="1" smtClean="0"/>
              <a:t>рівня</a:t>
            </a:r>
            <a:r>
              <a:rPr lang="ru-RU" sz="2000" dirty="0" smtClean="0"/>
              <a:t> </a:t>
            </a:r>
            <a:r>
              <a:rPr lang="ru-RU" sz="2000" dirty="0" err="1" smtClean="0"/>
              <a:t>запасів</a:t>
            </a:r>
            <a:r>
              <a:rPr lang="ru-RU" sz="2000" dirty="0" smtClean="0"/>
              <a:t> </a:t>
            </a:r>
            <a:r>
              <a:rPr lang="ru-RU" sz="2000" dirty="0" err="1" smtClean="0"/>
              <a:t>продукції</a:t>
            </a:r>
            <a:r>
              <a:rPr lang="ru-RU" sz="2000" dirty="0" smtClean="0"/>
              <a:t>, </a:t>
            </a:r>
            <a:r>
              <a:rPr lang="ru-RU" sz="2000" dirty="0" err="1" smtClean="0"/>
              <a:t>достатнього</a:t>
            </a:r>
            <a:r>
              <a:rPr lang="ru-RU" sz="2000" dirty="0" smtClean="0"/>
              <a:t> для </a:t>
            </a:r>
            <a:r>
              <a:rPr lang="ru-RU" sz="2000" dirty="0" err="1" smtClean="0"/>
              <a:t>безперервної</a:t>
            </a:r>
            <a:r>
              <a:rPr lang="ru-RU" sz="2000" dirty="0" smtClean="0"/>
              <a:t> </a:t>
            </a:r>
            <a:r>
              <a:rPr lang="ru-RU" sz="2000" dirty="0" err="1" smtClean="0"/>
              <a:t>наявності</a:t>
            </a:r>
            <a:r>
              <a:rPr lang="ru-RU" sz="2000" dirty="0" smtClean="0"/>
              <a:t> товарного </a:t>
            </a:r>
            <a:r>
              <a:rPr lang="ru-RU" sz="2000" dirty="0" err="1" smtClean="0"/>
              <a:t>асортименту</a:t>
            </a:r>
            <a:r>
              <a:rPr lang="ru-RU" sz="2000" dirty="0" smtClean="0"/>
              <a:t> на </a:t>
            </a:r>
            <a:r>
              <a:rPr lang="ru-RU" sz="2000" dirty="0" err="1" smtClean="0"/>
              <a:t>полицях</a:t>
            </a:r>
            <a:r>
              <a:rPr lang="ru-RU" sz="2000" dirty="0" smtClean="0"/>
              <a:t>. </a:t>
            </a:r>
            <a:r>
              <a:rPr lang="ru-RU" sz="2000" dirty="0" err="1" smtClean="0"/>
              <a:t>Формування</a:t>
            </a:r>
            <a:r>
              <a:rPr lang="ru-RU" sz="2000" dirty="0" smtClean="0"/>
              <a:t> </a:t>
            </a:r>
            <a:r>
              <a:rPr lang="ru-RU" sz="2000" dirty="0" err="1" smtClean="0"/>
              <a:t>визначеного</a:t>
            </a:r>
            <a:r>
              <a:rPr lang="ru-RU" sz="2000" dirty="0" smtClean="0"/>
              <a:t> </a:t>
            </a:r>
            <a:r>
              <a:rPr lang="ru-RU" sz="2000" dirty="0" err="1" smtClean="0"/>
              <a:t>обсягу</a:t>
            </a:r>
            <a:r>
              <a:rPr lang="ru-RU" sz="2000" dirty="0" smtClean="0"/>
              <a:t> </a:t>
            </a:r>
            <a:r>
              <a:rPr lang="ru-RU" sz="2000" dirty="0" err="1" smtClean="0"/>
              <a:t>товарних</a:t>
            </a:r>
            <a:r>
              <a:rPr lang="ru-RU" sz="2000" dirty="0" smtClean="0"/>
              <a:t> </a:t>
            </a:r>
            <a:r>
              <a:rPr lang="ru-RU" sz="2000" dirty="0" err="1" smtClean="0"/>
              <a:t>запасів</a:t>
            </a:r>
            <a:r>
              <a:rPr lang="ru-RU" sz="2000" dirty="0" smtClean="0"/>
              <a:t> </a:t>
            </a:r>
            <a:r>
              <a:rPr lang="ru-RU" sz="2000" dirty="0" err="1" smtClean="0"/>
              <a:t>дозволяє</a:t>
            </a:r>
            <a:r>
              <a:rPr lang="ru-RU" sz="2000" dirty="0" smtClean="0"/>
              <a:t> </a:t>
            </a:r>
            <a:r>
              <a:rPr lang="ru-RU" sz="2000" dirty="0" err="1" smtClean="0"/>
              <a:t>підприємству</a:t>
            </a:r>
            <a:r>
              <a:rPr lang="ru-RU" sz="2000" dirty="0" smtClean="0"/>
              <a:t> </a:t>
            </a:r>
            <a:r>
              <a:rPr lang="ru-RU" sz="2000" dirty="0" err="1" smtClean="0">
                <a:solidFill>
                  <a:srgbClr val="FF0000"/>
                </a:solidFill>
              </a:rPr>
              <a:t>забезпечувати</a:t>
            </a:r>
            <a:r>
              <a:rPr lang="ru-RU" sz="2000" dirty="0" smtClean="0">
                <a:solidFill>
                  <a:srgbClr val="FF0000"/>
                </a:solidFill>
              </a:rPr>
              <a:t> </a:t>
            </a:r>
            <a:r>
              <a:rPr lang="ru-RU" sz="2000" dirty="0" err="1" smtClean="0">
                <a:solidFill>
                  <a:srgbClr val="FF0000"/>
                </a:solidFill>
              </a:rPr>
              <a:t>стійкість</a:t>
            </a:r>
            <a:r>
              <a:rPr lang="ru-RU" sz="2000" dirty="0" smtClean="0">
                <a:solidFill>
                  <a:srgbClr val="FF0000"/>
                </a:solidFill>
              </a:rPr>
              <a:t> </a:t>
            </a:r>
            <a:r>
              <a:rPr lang="ru-RU" sz="2000" dirty="0" err="1" smtClean="0">
                <a:solidFill>
                  <a:srgbClr val="FF0000"/>
                </a:solidFill>
              </a:rPr>
              <a:t>асортименту</a:t>
            </a:r>
            <a:r>
              <a:rPr lang="ru-RU" sz="2000" dirty="0" smtClean="0">
                <a:solidFill>
                  <a:srgbClr val="FF0000"/>
                </a:solidFill>
              </a:rPr>
              <a:t>, </a:t>
            </a:r>
            <a:r>
              <a:rPr lang="ru-RU" sz="2000" dirty="0" err="1" smtClean="0">
                <a:solidFill>
                  <a:srgbClr val="FF0000"/>
                </a:solidFill>
              </a:rPr>
              <a:t>здійснювати</a:t>
            </a:r>
            <a:r>
              <a:rPr lang="ru-RU" sz="2000" dirty="0" smtClean="0">
                <a:solidFill>
                  <a:srgbClr val="FF0000"/>
                </a:solidFill>
              </a:rPr>
              <a:t> </a:t>
            </a:r>
            <a:r>
              <a:rPr lang="ru-RU" sz="2000" dirty="0" err="1" smtClean="0">
                <a:solidFill>
                  <a:srgbClr val="FF0000"/>
                </a:solidFill>
              </a:rPr>
              <a:t>визначену</a:t>
            </a:r>
            <a:r>
              <a:rPr lang="ru-RU" sz="2000" dirty="0" smtClean="0">
                <a:solidFill>
                  <a:srgbClr val="FF0000"/>
                </a:solidFill>
              </a:rPr>
              <a:t> </a:t>
            </a:r>
            <a:r>
              <a:rPr lang="ru-RU" sz="2000" dirty="0" err="1" smtClean="0">
                <a:solidFill>
                  <a:srgbClr val="FF0000"/>
                </a:solidFill>
              </a:rPr>
              <a:t>цінову</a:t>
            </a:r>
            <a:r>
              <a:rPr lang="ru-RU" sz="2000" dirty="0" smtClean="0">
                <a:solidFill>
                  <a:srgbClr val="FF0000"/>
                </a:solidFill>
              </a:rPr>
              <a:t> </a:t>
            </a:r>
            <a:r>
              <a:rPr lang="ru-RU" sz="2000" dirty="0" err="1" smtClean="0">
                <a:solidFill>
                  <a:srgbClr val="FF0000"/>
                </a:solidFill>
              </a:rPr>
              <a:t>політику</a:t>
            </a:r>
            <a:r>
              <a:rPr lang="ru-RU" sz="2000" dirty="0" smtClean="0">
                <a:solidFill>
                  <a:srgbClr val="FF0000"/>
                </a:solidFill>
              </a:rPr>
              <a:t>, </a:t>
            </a:r>
            <a:r>
              <a:rPr lang="ru-RU" sz="2000" dirty="0" err="1" smtClean="0">
                <a:solidFill>
                  <a:srgbClr val="FF0000"/>
                </a:solidFill>
              </a:rPr>
              <a:t>підвищувати</a:t>
            </a:r>
            <a:r>
              <a:rPr lang="ru-RU" sz="2000" dirty="0" smtClean="0">
                <a:solidFill>
                  <a:srgbClr val="FF0000"/>
                </a:solidFill>
              </a:rPr>
              <a:t> </a:t>
            </a:r>
            <a:r>
              <a:rPr lang="ru-RU" sz="2000" dirty="0" err="1" smtClean="0">
                <a:solidFill>
                  <a:srgbClr val="FF0000"/>
                </a:solidFill>
              </a:rPr>
              <a:t>рівень</a:t>
            </a:r>
            <a:r>
              <a:rPr lang="ru-RU" sz="2000" dirty="0" smtClean="0">
                <a:solidFill>
                  <a:srgbClr val="FF0000"/>
                </a:solidFill>
              </a:rPr>
              <a:t> </a:t>
            </a:r>
            <a:r>
              <a:rPr lang="ru-RU" sz="2000" dirty="0" err="1" smtClean="0">
                <a:solidFill>
                  <a:srgbClr val="FF0000"/>
                </a:solidFill>
              </a:rPr>
              <a:t>торговельного</a:t>
            </a:r>
            <a:r>
              <a:rPr lang="ru-RU" sz="2000" dirty="0" smtClean="0">
                <a:solidFill>
                  <a:srgbClr val="FF0000"/>
                </a:solidFill>
              </a:rPr>
              <a:t> </a:t>
            </a:r>
            <a:r>
              <a:rPr lang="ru-RU" sz="2000" dirty="0" err="1" smtClean="0">
                <a:solidFill>
                  <a:srgbClr val="FF0000"/>
                </a:solidFill>
              </a:rPr>
              <a:t>обслуговування</a:t>
            </a:r>
            <a:r>
              <a:rPr lang="ru-RU" sz="2000" dirty="0" smtClean="0"/>
              <a:t>. </a:t>
            </a:r>
            <a:endParaRPr lang="ru-RU" sz="2000" dirty="0" smtClean="0"/>
          </a:p>
          <a:p>
            <a:pPr marL="0" indent="0" algn="just">
              <a:buNone/>
            </a:pPr>
            <a:r>
              <a:rPr lang="ru-RU" sz="2000" dirty="0" smtClean="0"/>
              <a:t>За </a:t>
            </a:r>
            <a:r>
              <a:rPr lang="ru-RU" sz="2000" dirty="0" err="1" smtClean="0"/>
              <a:t>своїм</a:t>
            </a:r>
            <a:r>
              <a:rPr lang="ru-RU" sz="2000" dirty="0" smtClean="0"/>
              <a:t> </a:t>
            </a:r>
            <a:r>
              <a:rPr lang="ru-RU" sz="2000" dirty="0" err="1" smtClean="0"/>
              <a:t>призначенням</a:t>
            </a:r>
            <a:r>
              <a:rPr lang="ru-RU" sz="2000" dirty="0" smtClean="0"/>
              <a:t> </a:t>
            </a:r>
            <a:r>
              <a:rPr lang="ru-RU" sz="2000" dirty="0" err="1" smtClean="0">
                <a:solidFill>
                  <a:srgbClr val="FF0000"/>
                </a:solidFill>
              </a:rPr>
              <a:t>товарні</a:t>
            </a:r>
            <a:r>
              <a:rPr lang="ru-RU" sz="2000" dirty="0" smtClean="0">
                <a:solidFill>
                  <a:srgbClr val="FF0000"/>
                </a:solidFill>
              </a:rPr>
              <a:t> запаси</a:t>
            </a:r>
            <a:r>
              <a:rPr lang="ru-RU" sz="2000" dirty="0" smtClean="0"/>
              <a:t>, </a:t>
            </a:r>
            <a:r>
              <a:rPr lang="ru-RU" sz="2000" dirty="0" err="1" smtClean="0"/>
              <a:t>сформовані</a:t>
            </a:r>
            <a:r>
              <a:rPr lang="ru-RU" sz="2000" dirty="0" smtClean="0"/>
              <a:t> на </a:t>
            </a:r>
            <a:r>
              <a:rPr lang="ru-RU" sz="2000" dirty="0" err="1" smtClean="0"/>
              <a:t>підприємствах</a:t>
            </a:r>
            <a:r>
              <a:rPr lang="ru-RU" sz="2000" dirty="0" smtClean="0"/>
              <a:t>, </a:t>
            </a:r>
            <a:r>
              <a:rPr lang="ru-RU" sz="2000" dirty="0" err="1" smtClean="0"/>
              <a:t>поділяють</a:t>
            </a:r>
            <a:r>
              <a:rPr lang="ru-RU" sz="2000" dirty="0" smtClean="0"/>
              <a:t> </a:t>
            </a:r>
            <a:r>
              <a:rPr lang="ru-RU" sz="2000" dirty="0" smtClean="0">
                <a:solidFill>
                  <a:srgbClr val="FF0000"/>
                </a:solidFill>
              </a:rPr>
              <a:t>на три </a:t>
            </a:r>
            <a:r>
              <a:rPr lang="ru-RU" sz="2000" dirty="0" err="1" smtClean="0">
                <a:solidFill>
                  <a:srgbClr val="FF0000"/>
                </a:solidFill>
              </a:rPr>
              <a:t>групи</a:t>
            </a:r>
            <a:r>
              <a:rPr lang="ru-RU" sz="2000" dirty="0" smtClean="0"/>
              <a:t>: </a:t>
            </a:r>
            <a:r>
              <a:rPr lang="ru-RU" sz="2000" i="1" dirty="0" smtClean="0"/>
              <a:t>запаси поточного </a:t>
            </a:r>
            <a:r>
              <a:rPr lang="ru-RU" sz="2000" i="1" dirty="0" err="1" smtClean="0"/>
              <a:t>зберігання</a:t>
            </a:r>
            <a:r>
              <a:rPr lang="ru-RU" sz="2000" i="1" dirty="0" smtClean="0"/>
              <a:t>, сезонного </a:t>
            </a:r>
            <a:r>
              <a:rPr lang="ru-RU" sz="2000" i="1" dirty="0" err="1" smtClean="0"/>
              <a:t>зберігання</a:t>
            </a:r>
            <a:r>
              <a:rPr lang="ru-RU" sz="2000" i="1" dirty="0" smtClean="0"/>
              <a:t> і </a:t>
            </a:r>
            <a:r>
              <a:rPr lang="ru-RU" sz="2000" i="1" dirty="0" err="1" smtClean="0"/>
              <a:t>дострокового</a:t>
            </a:r>
            <a:r>
              <a:rPr lang="ru-RU" sz="2000" i="1" dirty="0" smtClean="0"/>
              <a:t> </a:t>
            </a:r>
            <a:r>
              <a:rPr lang="ru-RU" sz="2000" i="1" dirty="0" err="1" smtClean="0"/>
              <a:t>завезення</a:t>
            </a:r>
            <a:r>
              <a:rPr lang="ru-RU" sz="2000" i="1" dirty="0" smtClean="0"/>
              <a:t>, запаси </a:t>
            </a:r>
            <a:r>
              <a:rPr lang="ru-RU" sz="2000" i="1" dirty="0" err="1" smtClean="0"/>
              <a:t>цільового</a:t>
            </a:r>
            <a:r>
              <a:rPr lang="ru-RU" sz="2000" i="1" dirty="0" smtClean="0"/>
              <a:t> </a:t>
            </a:r>
            <a:r>
              <a:rPr lang="ru-RU" sz="2000" i="1" dirty="0" err="1" smtClean="0"/>
              <a:t>призначення</a:t>
            </a:r>
            <a:r>
              <a:rPr lang="ru-RU" sz="2000" dirty="0" smtClean="0"/>
              <a:t>.</a:t>
            </a:r>
            <a:endParaRPr lang="uk-UA" sz="20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79512" y="188640"/>
            <a:ext cx="8784976" cy="6408712"/>
          </a:xfrm>
        </p:spPr>
        <p:txBody>
          <a:bodyPr>
            <a:normAutofit lnSpcReduction="10000"/>
          </a:bodyPr>
          <a:lstStyle/>
          <a:p>
            <a:pPr marL="0" indent="0">
              <a:buNone/>
            </a:pPr>
            <a:r>
              <a:rPr lang="ru-RU" sz="2000" b="1" dirty="0" smtClean="0"/>
              <a:t>Правило </a:t>
            </a:r>
            <a:r>
              <a:rPr lang="ru-RU" sz="2000" b="1" dirty="0" err="1" smtClean="0"/>
              <a:t>наявності</a:t>
            </a:r>
            <a:r>
              <a:rPr lang="ru-RU" sz="2000" b="1" dirty="0" smtClean="0"/>
              <a:t> </a:t>
            </a:r>
            <a:endParaRPr lang="ru-RU" sz="2000" b="1" dirty="0" smtClean="0"/>
          </a:p>
          <a:p>
            <a:pPr marL="0" indent="0" algn="just">
              <a:buNone/>
            </a:pPr>
            <a:r>
              <a:rPr lang="ru-RU" sz="2000" dirty="0" smtClean="0"/>
              <a:t>    </a:t>
            </a:r>
            <a:r>
              <a:rPr lang="ru-RU" sz="2000" dirty="0" err="1" smtClean="0"/>
              <a:t>Необхідний</a:t>
            </a:r>
            <a:r>
              <a:rPr lang="ru-RU" sz="2000" dirty="0" smtClean="0"/>
              <a:t> </a:t>
            </a:r>
            <a:r>
              <a:rPr lang="ru-RU" sz="2000" dirty="0" err="1" smtClean="0"/>
              <a:t>асортимент</a:t>
            </a:r>
            <a:r>
              <a:rPr lang="ru-RU" sz="2000" dirty="0" smtClean="0"/>
              <a:t> </a:t>
            </a:r>
            <a:r>
              <a:rPr lang="ru-RU" sz="2000" dirty="0" err="1" smtClean="0"/>
              <a:t>відповідно</a:t>
            </a:r>
            <a:r>
              <a:rPr lang="ru-RU" sz="2000" dirty="0" smtClean="0"/>
              <a:t> до </a:t>
            </a:r>
            <a:r>
              <a:rPr lang="ru-RU" sz="2000" dirty="0" err="1" smtClean="0"/>
              <a:t>номенклатури</a:t>
            </a:r>
            <a:r>
              <a:rPr lang="ru-RU" sz="2000" dirty="0" smtClean="0"/>
              <a:t> </a:t>
            </a:r>
            <a:r>
              <a:rPr lang="ru-RU" sz="2000" dirty="0" err="1" smtClean="0"/>
              <a:t>товарів</a:t>
            </a:r>
            <a:r>
              <a:rPr lang="ru-RU" sz="2000" dirty="0" smtClean="0"/>
              <a:t> повинен бути </a:t>
            </a:r>
            <a:r>
              <a:rPr lang="ru-RU" sz="2000" dirty="0" err="1" smtClean="0"/>
              <a:t>обов’язково</a:t>
            </a:r>
            <a:r>
              <a:rPr lang="ru-RU" sz="2000" dirty="0" smtClean="0"/>
              <a:t> представлений у торговому </a:t>
            </a:r>
            <a:r>
              <a:rPr lang="ru-RU" sz="2000" dirty="0" err="1" smtClean="0"/>
              <a:t>залі</a:t>
            </a:r>
            <a:r>
              <a:rPr lang="ru-RU" sz="2000" dirty="0" smtClean="0"/>
              <a:t> закладу з метою </a:t>
            </a:r>
            <a:r>
              <a:rPr lang="ru-RU" sz="2000" dirty="0" err="1" smtClean="0"/>
              <a:t>забезпечити</a:t>
            </a:r>
            <a:r>
              <a:rPr lang="ru-RU" sz="2000" dirty="0" smtClean="0"/>
              <a:t> </a:t>
            </a:r>
            <a:r>
              <a:rPr lang="ru-RU" sz="2000" dirty="0" err="1" smtClean="0"/>
              <a:t>купівельний</a:t>
            </a:r>
            <a:r>
              <a:rPr lang="ru-RU" sz="2000" dirty="0" smtClean="0"/>
              <a:t> попит і </a:t>
            </a:r>
            <a:r>
              <a:rPr lang="ru-RU" sz="2000" dirty="0" err="1" smtClean="0"/>
              <a:t>рентабельність</a:t>
            </a:r>
            <a:r>
              <a:rPr lang="ru-RU" sz="2000" dirty="0" smtClean="0"/>
              <a:t> </a:t>
            </a:r>
            <a:r>
              <a:rPr lang="ru-RU" sz="2000" dirty="0" err="1" smtClean="0"/>
              <a:t>підприємства</a:t>
            </a:r>
            <a:r>
              <a:rPr lang="ru-RU" sz="2000" dirty="0" smtClean="0"/>
              <a:t>. </a:t>
            </a:r>
            <a:endParaRPr lang="ru-RU" sz="2000" dirty="0" smtClean="0"/>
          </a:p>
          <a:p>
            <a:pPr marL="0" indent="0" algn="just">
              <a:buNone/>
            </a:pPr>
            <a:r>
              <a:rPr lang="ru-RU" sz="2000" i="1" dirty="0" smtClean="0"/>
              <a:t>      На </a:t>
            </a:r>
            <a:r>
              <a:rPr lang="ru-RU" sz="2000" i="1" dirty="0" err="1" smtClean="0"/>
              <a:t>основі</a:t>
            </a:r>
            <a:r>
              <a:rPr lang="ru-RU" sz="2000" i="1" dirty="0" smtClean="0"/>
              <a:t> </a:t>
            </a:r>
            <a:r>
              <a:rPr lang="ru-RU" sz="2000" i="1" dirty="0" err="1" smtClean="0"/>
              <a:t>техніко-економічних</a:t>
            </a:r>
            <a:r>
              <a:rPr lang="ru-RU" sz="2000" i="1" dirty="0" smtClean="0"/>
              <a:t> </a:t>
            </a:r>
            <a:r>
              <a:rPr lang="ru-RU" sz="2000" i="1" dirty="0" err="1" smtClean="0"/>
              <a:t>розрахунків</a:t>
            </a:r>
            <a:r>
              <a:rPr lang="ru-RU" sz="2000" i="1" dirty="0" smtClean="0"/>
              <a:t> </a:t>
            </a:r>
            <a:r>
              <a:rPr lang="ru-RU" sz="2000" i="1" dirty="0" err="1" smtClean="0"/>
              <a:t>визначають</a:t>
            </a:r>
            <a:r>
              <a:rPr lang="ru-RU" sz="2000" i="1" dirty="0" smtClean="0"/>
              <a:t> </a:t>
            </a:r>
            <a:r>
              <a:rPr lang="ru-RU" sz="2000" i="1" dirty="0" err="1" smtClean="0"/>
              <a:t>нормативи</a:t>
            </a:r>
            <a:r>
              <a:rPr lang="ru-RU" sz="2000" i="1" dirty="0" smtClean="0"/>
              <a:t> </a:t>
            </a:r>
            <a:r>
              <a:rPr lang="ru-RU" sz="2000" i="1" dirty="0" err="1" smtClean="0"/>
              <a:t>товарних</a:t>
            </a:r>
            <a:r>
              <a:rPr lang="ru-RU" sz="2000" i="1" dirty="0" smtClean="0"/>
              <a:t> </a:t>
            </a:r>
            <a:r>
              <a:rPr lang="ru-RU" sz="2000" i="1" dirty="0" err="1" smtClean="0"/>
              <a:t>запасів</a:t>
            </a:r>
            <a:r>
              <a:rPr lang="ru-RU" sz="2000" i="1" dirty="0" smtClean="0"/>
              <a:t> для конкретного закладу, у тому </a:t>
            </a:r>
            <a:r>
              <a:rPr lang="ru-RU" sz="2000" i="1" dirty="0" err="1" smtClean="0"/>
              <a:t>числі</a:t>
            </a:r>
            <a:r>
              <a:rPr lang="ru-RU" sz="2000" i="1" dirty="0" smtClean="0"/>
              <a:t> </a:t>
            </a:r>
            <a:r>
              <a:rPr lang="ru-RU" sz="2000" i="1" dirty="0" err="1" smtClean="0"/>
              <a:t>робочий</a:t>
            </a:r>
            <a:r>
              <a:rPr lang="ru-RU" sz="2000" i="1" dirty="0" smtClean="0"/>
              <a:t> запас, запас поточного </a:t>
            </a:r>
            <a:r>
              <a:rPr lang="ru-RU" sz="2000" i="1" dirty="0" err="1" smtClean="0"/>
              <a:t>поповнення</a:t>
            </a:r>
            <a:r>
              <a:rPr lang="ru-RU" sz="2000" i="1" dirty="0" smtClean="0"/>
              <a:t>, </a:t>
            </a:r>
            <a:r>
              <a:rPr lang="ru-RU" sz="2000" i="1" dirty="0" err="1" smtClean="0"/>
              <a:t>страховий</a:t>
            </a:r>
            <a:r>
              <a:rPr lang="ru-RU" sz="2000" i="1" dirty="0" smtClean="0"/>
              <a:t> запас і запас «у </a:t>
            </a:r>
            <a:r>
              <a:rPr lang="ru-RU" sz="2000" i="1" dirty="0" err="1" smtClean="0"/>
              <a:t>дорозі</a:t>
            </a:r>
            <a:r>
              <a:rPr lang="ru-RU" sz="2000" dirty="0" smtClean="0"/>
              <a:t>». </a:t>
            </a:r>
            <a:endParaRPr lang="ru-RU" sz="2000" dirty="0" smtClean="0"/>
          </a:p>
          <a:p>
            <a:pPr marL="0" indent="0" algn="just">
              <a:buNone/>
            </a:pPr>
            <a:r>
              <a:rPr lang="ru-RU" sz="2000" dirty="0" smtClean="0"/>
              <a:t>     Правило </a:t>
            </a:r>
            <a:r>
              <a:rPr lang="ru-RU" sz="2000" dirty="0" err="1" smtClean="0"/>
              <a:t>наявності</a:t>
            </a:r>
            <a:r>
              <a:rPr lang="ru-RU" sz="2000" dirty="0" smtClean="0"/>
              <a:t> </a:t>
            </a:r>
            <a:r>
              <a:rPr lang="ru-RU" sz="2000" dirty="0" err="1" smtClean="0"/>
              <a:t>дуже</a:t>
            </a:r>
            <a:r>
              <a:rPr lang="ru-RU" sz="2000" dirty="0" smtClean="0"/>
              <a:t> </a:t>
            </a:r>
            <a:r>
              <a:rPr lang="ru-RU" sz="2000" dirty="0" err="1" smtClean="0"/>
              <a:t>тісно</a:t>
            </a:r>
            <a:r>
              <a:rPr lang="ru-RU" sz="2000" dirty="0" smtClean="0"/>
              <a:t> </a:t>
            </a:r>
            <a:r>
              <a:rPr lang="ru-RU" sz="2000" dirty="0" err="1" smtClean="0"/>
              <a:t>пов’язане</a:t>
            </a:r>
            <a:r>
              <a:rPr lang="ru-RU" sz="2000" dirty="0" smtClean="0"/>
              <a:t> </a:t>
            </a:r>
            <a:r>
              <a:rPr lang="ru-RU" sz="2000" dirty="0" err="1" smtClean="0"/>
              <a:t>із</a:t>
            </a:r>
            <a:r>
              <a:rPr lang="ru-RU" sz="2000" dirty="0" smtClean="0"/>
              <a:t> системою </a:t>
            </a:r>
            <a:r>
              <a:rPr lang="ru-RU" sz="2000" dirty="0" err="1" smtClean="0"/>
              <a:t>стратегій</a:t>
            </a:r>
            <a:r>
              <a:rPr lang="ru-RU" sz="2000" dirty="0" smtClean="0"/>
              <a:t> </a:t>
            </a:r>
            <a:r>
              <a:rPr lang="ru-RU" sz="2000" dirty="0" err="1" smtClean="0"/>
              <a:t>закупівлі</a:t>
            </a:r>
            <a:r>
              <a:rPr lang="ru-RU" sz="2000" dirty="0" smtClean="0"/>
              <a:t> </a:t>
            </a:r>
            <a:r>
              <a:rPr lang="ru-RU" sz="2000" dirty="0" err="1" smtClean="0"/>
              <a:t>продукції</a:t>
            </a:r>
            <a:r>
              <a:rPr lang="ru-RU" sz="2000" dirty="0" smtClean="0"/>
              <a:t>, яку широко </a:t>
            </a:r>
            <a:r>
              <a:rPr lang="ru-RU" sz="2000" dirty="0" err="1" smtClean="0"/>
              <a:t>застосовують</a:t>
            </a:r>
            <a:r>
              <a:rPr lang="ru-RU" sz="2000" dirty="0" smtClean="0"/>
              <a:t> у </a:t>
            </a:r>
            <a:r>
              <a:rPr lang="ru-RU" sz="2000" dirty="0" err="1" smtClean="0"/>
              <a:t>сфері</a:t>
            </a:r>
            <a:r>
              <a:rPr lang="ru-RU" sz="2000" dirty="0" smtClean="0"/>
              <a:t> ресторанного </a:t>
            </a:r>
            <a:r>
              <a:rPr lang="ru-RU" sz="2000" dirty="0" err="1" smtClean="0"/>
              <a:t>господарства</a:t>
            </a:r>
            <a:r>
              <a:rPr lang="ru-RU" sz="2000" dirty="0" smtClean="0"/>
              <a:t>: оперативного </a:t>
            </a:r>
            <a:r>
              <a:rPr lang="ru-RU" sz="2000" dirty="0" err="1" smtClean="0"/>
              <a:t>керування</a:t>
            </a:r>
            <a:r>
              <a:rPr lang="ru-RU" sz="2000" dirty="0" smtClean="0"/>
              <a:t>, </a:t>
            </a:r>
            <a:r>
              <a:rPr lang="ru-RU" sz="2000" dirty="0" err="1" smtClean="0"/>
              <a:t>рівномірного</a:t>
            </a:r>
            <a:r>
              <a:rPr lang="ru-RU" sz="2000" dirty="0" smtClean="0"/>
              <a:t> </a:t>
            </a:r>
            <a:r>
              <a:rPr lang="ru-RU" sz="2000" dirty="0" err="1" smtClean="0"/>
              <a:t>постачання</a:t>
            </a:r>
            <a:r>
              <a:rPr lang="ru-RU" sz="2000" dirty="0" smtClean="0"/>
              <a:t> </a:t>
            </a:r>
            <a:r>
              <a:rPr lang="ru-RU" sz="2000" dirty="0" err="1" smtClean="0"/>
              <a:t>товарів</a:t>
            </a:r>
            <a:r>
              <a:rPr lang="ru-RU" sz="2000" dirty="0" smtClean="0"/>
              <a:t>, </a:t>
            </a:r>
            <a:r>
              <a:rPr lang="ru-RU" sz="2000" dirty="0" err="1" smtClean="0"/>
              <a:t>постійного</a:t>
            </a:r>
            <a:r>
              <a:rPr lang="ru-RU" sz="2000" dirty="0" smtClean="0"/>
              <a:t> </a:t>
            </a:r>
            <a:r>
              <a:rPr lang="ru-RU" sz="2000" dirty="0" err="1" smtClean="0"/>
              <a:t>рівня</a:t>
            </a:r>
            <a:r>
              <a:rPr lang="ru-RU" sz="2000" dirty="0" smtClean="0"/>
              <a:t> запасу </a:t>
            </a:r>
            <a:r>
              <a:rPr lang="ru-RU" sz="2000" dirty="0" err="1" smtClean="0"/>
              <a:t>товарів</a:t>
            </a:r>
            <a:r>
              <a:rPr lang="ru-RU" sz="2000" dirty="0" smtClean="0"/>
              <a:t>, </a:t>
            </a:r>
            <a:r>
              <a:rPr lang="ru-RU" sz="2000" dirty="0" err="1" smtClean="0"/>
              <a:t>постійного</a:t>
            </a:r>
            <a:r>
              <a:rPr lang="ru-RU" sz="2000" dirty="0" smtClean="0"/>
              <a:t> </a:t>
            </a:r>
            <a:r>
              <a:rPr lang="ru-RU" sz="2000" dirty="0" err="1" smtClean="0"/>
              <a:t>обсягу</a:t>
            </a:r>
            <a:r>
              <a:rPr lang="ru-RU" sz="2000" dirty="0" smtClean="0"/>
              <a:t> </a:t>
            </a:r>
            <a:r>
              <a:rPr lang="ru-RU" sz="2000" dirty="0" err="1" smtClean="0"/>
              <a:t>постачання</a:t>
            </a:r>
            <a:r>
              <a:rPr lang="ru-RU" sz="2000" dirty="0" smtClean="0"/>
              <a:t>.</a:t>
            </a:r>
            <a:endParaRPr lang="ru-RU" sz="2000" dirty="0" smtClean="0"/>
          </a:p>
          <a:p>
            <a:pPr marL="0" indent="0" algn="just">
              <a:buNone/>
            </a:pPr>
            <a:r>
              <a:rPr lang="ru-RU" sz="2000" b="1" dirty="0" smtClean="0"/>
              <a:t>Правило </a:t>
            </a:r>
            <a:r>
              <a:rPr lang="ru-RU" sz="2000" b="1" dirty="0" err="1" smtClean="0"/>
              <a:t>строків</a:t>
            </a:r>
            <a:r>
              <a:rPr lang="ru-RU" sz="2000" b="1" dirty="0" smtClean="0"/>
              <a:t> </a:t>
            </a:r>
            <a:r>
              <a:rPr lang="ru-RU" sz="2000" b="1" dirty="0" err="1" smtClean="0"/>
              <a:t>зберігання</a:t>
            </a:r>
            <a:r>
              <a:rPr lang="ru-RU" sz="2000" b="1" dirty="0" smtClean="0"/>
              <a:t> і </a:t>
            </a:r>
            <a:r>
              <a:rPr lang="ru-RU" sz="2000" b="1" dirty="0" err="1" smtClean="0"/>
              <a:t>ротації</a:t>
            </a:r>
            <a:r>
              <a:rPr lang="ru-RU" sz="2000" b="1" dirty="0" smtClean="0"/>
              <a:t> товару на </a:t>
            </a:r>
            <a:r>
              <a:rPr lang="ru-RU" sz="2000" b="1" dirty="0" err="1" smtClean="0"/>
              <a:t>полиці</a:t>
            </a:r>
            <a:r>
              <a:rPr lang="ru-RU" sz="2000" b="1" dirty="0" smtClean="0"/>
              <a:t> (FIFO) </a:t>
            </a:r>
            <a:endParaRPr lang="ru-RU" sz="2000" b="1" dirty="0" smtClean="0"/>
          </a:p>
          <a:p>
            <a:pPr marL="0" indent="0" algn="just">
              <a:buNone/>
            </a:pPr>
            <a:r>
              <a:rPr lang="ru-RU" sz="2000" dirty="0" smtClean="0"/>
              <a:t>       Для </a:t>
            </a:r>
            <a:r>
              <a:rPr lang="ru-RU" sz="2000" dirty="0" err="1" smtClean="0"/>
              <a:t>забезпечення</a:t>
            </a:r>
            <a:r>
              <a:rPr lang="ru-RU" sz="2000" dirty="0" smtClean="0"/>
              <a:t> </a:t>
            </a:r>
            <a:r>
              <a:rPr lang="ru-RU" sz="2000" dirty="0" err="1" smtClean="0"/>
              <a:t>завантаженості</a:t>
            </a:r>
            <a:r>
              <a:rPr lang="ru-RU" sz="2000" dirty="0" smtClean="0"/>
              <a:t> </a:t>
            </a:r>
            <a:r>
              <a:rPr lang="ru-RU" sz="2000" dirty="0" err="1" smtClean="0"/>
              <a:t>полиць</a:t>
            </a:r>
            <a:r>
              <a:rPr lang="ru-RU" sz="2000" dirty="0" smtClean="0"/>
              <a:t> </a:t>
            </a:r>
            <a:r>
              <a:rPr lang="ru-RU" sz="2000" dirty="0" err="1" smtClean="0"/>
              <a:t>торговельного</a:t>
            </a:r>
            <a:r>
              <a:rPr lang="ru-RU" sz="2000" dirty="0" smtClean="0"/>
              <a:t> </a:t>
            </a:r>
            <a:r>
              <a:rPr lang="ru-RU" sz="2000" dirty="0" err="1" smtClean="0"/>
              <a:t>обладнання</a:t>
            </a:r>
            <a:r>
              <a:rPr lang="ru-RU" sz="2000" dirty="0" smtClean="0"/>
              <a:t>, </a:t>
            </a:r>
            <a:r>
              <a:rPr lang="ru-RU" sz="2000" dirty="0" err="1" smtClean="0"/>
              <a:t>виключення</a:t>
            </a:r>
            <a:r>
              <a:rPr lang="ru-RU" sz="2000" dirty="0" smtClean="0"/>
              <a:t> </a:t>
            </a:r>
            <a:r>
              <a:rPr lang="ru-RU" sz="2000" dirty="0" err="1" smtClean="0"/>
              <a:t>появи</a:t>
            </a:r>
            <a:r>
              <a:rPr lang="ru-RU" sz="2000" dirty="0" smtClean="0"/>
              <a:t> </a:t>
            </a:r>
            <a:r>
              <a:rPr lang="ru-RU" sz="2000" dirty="0" err="1" smtClean="0"/>
              <a:t>порожніх</a:t>
            </a:r>
            <a:r>
              <a:rPr lang="ru-RU" sz="2000" dirty="0" smtClean="0"/>
              <a:t> </a:t>
            </a:r>
            <a:r>
              <a:rPr lang="ru-RU" sz="2000" dirty="0" err="1" smtClean="0"/>
              <a:t>місць</a:t>
            </a:r>
            <a:r>
              <a:rPr lang="ru-RU" sz="2000" dirty="0" smtClean="0"/>
              <a:t> на </a:t>
            </a:r>
            <a:r>
              <a:rPr lang="ru-RU" sz="2000" dirty="0" err="1" smtClean="0"/>
              <a:t>полиці</a:t>
            </a:r>
            <a:r>
              <a:rPr lang="ru-RU" sz="2000" dirty="0" smtClean="0"/>
              <a:t> й </a:t>
            </a:r>
            <a:r>
              <a:rPr lang="ru-RU" sz="2000" dirty="0" err="1" smtClean="0"/>
              <a:t>товарів</a:t>
            </a:r>
            <a:r>
              <a:rPr lang="ru-RU" sz="2000" dirty="0" smtClean="0"/>
              <a:t> </a:t>
            </a:r>
            <a:r>
              <a:rPr lang="ru-RU" sz="2000" dirty="0" err="1" smtClean="0"/>
              <a:t>із</a:t>
            </a:r>
            <a:r>
              <a:rPr lang="ru-RU" sz="2000" dirty="0" smtClean="0"/>
              <a:t> </a:t>
            </a:r>
            <a:r>
              <a:rPr lang="ru-RU" sz="2000" dirty="0" err="1" smtClean="0"/>
              <a:t>простроченими</a:t>
            </a:r>
            <a:r>
              <a:rPr lang="ru-RU" sz="2000" dirty="0" smtClean="0"/>
              <a:t> строками </a:t>
            </a:r>
            <a:r>
              <a:rPr lang="ru-RU" sz="2000" dirty="0" err="1" smtClean="0"/>
              <a:t>реалізації</a:t>
            </a:r>
            <a:r>
              <a:rPr lang="ru-RU" sz="2000" dirty="0" smtClean="0"/>
              <a:t> </a:t>
            </a:r>
            <a:r>
              <a:rPr lang="ru-RU" sz="2000" dirty="0" err="1" smtClean="0"/>
              <a:t>обслуговуючий</a:t>
            </a:r>
            <a:r>
              <a:rPr lang="ru-RU" sz="2000" dirty="0" smtClean="0"/>
              <a:t> персонал закладу ресторанного </a:t>
            </a:r>
            <a:r>
              <a:rPr lang="ru-RU" sz="2000" dirty="0" err="1" smtClean="0"/>
              <a:t>господарства</a:t>
            </a:r>
            <a:r>
              <a:rPr lang="ru-RU" sz="2000" dirty="0" smtClean="0"/>
              <a:t> </a:t>
            </a:r>
            <a:r>
              <a:rPr lang="ru-RU" sz="2000" dirty="0" err="1" smtClean="0"/>
              <a:t>зобов’язаний</a:t>
            </a:r>
            <a:r>
              <a:rPr lang="ru-RU" sz="2000" dirty="0" smtClean="0"/>
              <a:t> </a:t>
            </a:r>
            <a:r>
              <a:rPr lang="ru-RU" sz="2000" dirty="0" err="1" smtClean="0"/>
              <a:t>протягом</a:t>
            </a:r>
            <a:r>
              <a:rPr lang="ru-RU" sz="2000" dirty="0" smtClean="0"/>
              <a:t> </a:t>
            </a:r>
            <a:r>
              <a:rPr lang="ru-RU" sz="2000" dirty="0" err="1" smtClean="0"/>
              <a:t>робочого</a:t>
            </a:r>
            <a:r>
              <a:rPr lang="ru-RU" sz="2000" dirty="0" smtClean="0"/>
              <a:t> дня </a:t>
            </a:r>
            <a:r>
              <a:rPr lang="ru-RU" sz="2000" dirty="0" err="1" smtClean="0"/>
              <a:t>відслідковувати</a:t>
            </a:r>
            <a:r>
              <a:rPr lang="ru-RU" sz="2000" dirty="0" smtClean="0"/>
              <a:t> </a:t>
            </a:r>
            <a:r>
              <a:rPr lang="ru-RU" sz="2000" dirty="0" err="1" smtClean="0"/>
              <a:t>переміщення</a:t>
            </a:r>
            <a:r>
              <a:rPr lang="ru-RU" sz="2000" dirty="0" smtClean="0"/>
              <a:t> </a:t>
            </a:r>
            <a:r>
              <a:rPr lang="ru-RU" sz="2000" dirty="0" err="1" smtClean="0"/>
              <a:t>товарів</a:t>
            </a:r>
            <a:r>
              <a:rPr lang="ru-RU" sz="2000" dirty="0" smtClean="0"/>
              <a:t> на </a:t>
            </a:r>
            <a:r>
              <a:rPr lang="ru-RU" sz="2000" dirty="0" err="1" smtClean="0"/>
              <a:t>полиці</a:t>
            </a:r>
            <a:r>
              <a:rPr lang="ru-RU" sz="2000" dirty="0" smtClean="0"/>
              <a:t>.</a:t>
            </a:r>
            <a:endParaRPr lang="ru-RU" sz="2000" dirty="0" smtClean="0"/>
          </a:p>
          <a:p>
            <a:pPr marL="0" indent="0" algn="just">
              <a:buNone/>
            </a:pPr>
            <a:r>
              <a:rPr lang="ru-RU" sz="2000" dirty="0" smtClean="0"/>
              <a:t>     При </a:t>
            </a:r>
            <a:r>
              <a:rPr lang="ru-RU" sz="2000" dirty="0" err="1" smtClean="0"/>
              <a:t>цьому</a:t>
            </a:r>
            <a:r>
              <a:rPr lang="ru-RU" sz="2000" dirty="0" smtClean="0"/>
              <a:t> </a:t>
            </a:r>
            <a:r>
              <a:rPr lang="ru-RU" sz="2000" dirty="0" err="1" smtClean="0"/>
              <a:t>постійне</a:t>
            </a:r>
            <a:r>
              <a:rPr lang="ru-RU" sz="2000" dirty="0" smtClean="0"/>
              <a:t> </a:t>
            </a:r>
            <a:r>
              <a:rPr lang="ru-RU" sz="2000" dirty="0" err="1" smtClean="0"/>
              <a:t>переміщення</a:t>
            </a:r>
            <a:r>
              <a:rPr lang="ru-RU" sz="2000" dirty="0" smtClean="0"/>
              <a:t> товару </a:t>
            </a:r>
            <a:r>
              <a:rPr lang="ru-RU" sz="2000" dirty="0" err="1" smtClean="0"/>
              <a:t>із</a:t>
            </a:r>
            <a:r>
              <a:rPr lang="ru-RU" sz="2000" dirty="0" smtClean="0"/>
              <a:t> </a:t>
            </a:r>
            <a:r>
              <a:rPr lang="ru-RU" sz="2000" dirty="0" err="1" smtClean="0"/>
              <a:t>заднього</a:t>
            </a:r>
            <a:r>
              <a:rPr lang="ru-RU" sz="2000" dirty="0" smtClean="0"/>
              <a:t> на </a:t>
            </a:r>
            <a:r>
              <a:rPr lang="ru-RU" sz="2000" dirty="0" err="1" smtClean="0"/>
              <a:t>передній</a:t>
            </a:r>
            <a:r>
              <a:rPr lang="ru-RU" sz="2000" dirty="0" smtClean="0"/>
              <a:t> план – </a:t>
            </a:r>
            <a:r>
              <a:rPr lang="ru-RU" sz="2000" dirty="0" err="1" smtClean="0"/>
              <a:t>одне</a:t>
            </a:r>
            <a:r>
              <a:rPr lang="ru-RU" sz="2000" dirty="0" smtClean="0"/>
              <a:t> </a:t>
            </a:r>
            <a:r>
              <a:rPr lang="ru-RU" sz="2000" dirty="0" err="1" smtClean="0"/>
              <a:t>із</a:t>
            </a:r>
            <a:r>
              <a:rPr lang="ru-RU" sz="2000" dirty="0" smtClean="0"/>
              <a:t> </a:t>
            </a:r>
            <a:r>
              <a:rPr lang="ru-RU" sz="2000" dirty="0" err="1" smtClean="0"/>
              <a:t>основних</a:t>
            </a:r>
            <a:r>
              <a:rPr lang="ru-RU" sz="2000" dirty="0" smtClean="0"/>
              <a:t> </a:t>
            </a:r>
            <a:r>
              <a:rPr lang="ru-RU" sz="2000" dirty="0" err="1" smtClean="0"/>
              <a:t>зобов’язань</a:t>
            </a:r>
            <a:r>
              <a:rPr lang="ru-RU" sz="2000" dirty="0" smtClean="0"/>
              <a:t> </a:t>
            </a:r>
            <a:r>
              <a:rPr lang="ru-RU" sz="2000" dirty="0" err="1" smtClean="0"/>
              <a:t>працівників</a:t>
            </a:r>
            <a:r>
              <a:rPr lang="ru-RU" sz="2000" dirty="0" smtClean="0"/>
              <a:t> торгового залу (</a:t>
            </a:r>
            <a:r>
              <a:rPr lang="ru-RU" sz="2000" dirty="0" err="1" smtClean="0"/>
              <a:t>партію</a:t>
            </a:r>
            <a:r>
              <a:rPr lang="ru-RU" sz="2000" dirty="0" smtClean="0"/>
              <a:t> товару, </a:t>
            </a:r>
            <a:r>
              <a:rPr lang="ru-RU" sz="2000" dirty="0" err="1" smtClean="0"/>
              <a:t>що</a:t>
            </a:r>
            <a:r>
              <a:rPr lang="ru-RU" sz="2000" dirty="0" smtClean="0"/>
              <a:t> </a:t>
            </a:r>
            <a:r>
              <a:rPr lang="ru-RU" sz="2000" dirty="0" err="1" smtClean="0"/>
              <a:t>надійшла</a:t>
            </a:r>
            <a:r>
              <a:rPr lang="ru-RU" sz="2000" dirty="0" smtClean="0"/>
              <a:t> до залу </a:t>
            </a:r>
            <a:r>
              <a:rPr lang="ru-RU" sz="2000" dirty="0" err="1" smtClean="0"/>
              <a:t>раніше</a:t>
            </a:r>
            <a:r>
              <a:rPr lang="ru-RU" sz="2000" dirty="0" smtClean="0"/>
              <a:t>, </a:t>
            </a:r>
            <a:r>
              <a:rPr lang="ru-RU" sz="2000" dirty="0" err="1" smtClean="0"/>
              <a:t>слід</a:t>
            </a:r>
            <a:r>
              <a:rPr lang="ru-RU" sz="2000" dirty="0" smtClean="0"/>
              <a:t> </a:t>
            </a:r>
            <a:r>
              <a:rPr lang="ru-RU" sz="2000" dirty="0" err="1" smtClean="0"/>
              <a:t>реалізувати</a:t>
            </a:r>
            <a:r>
              <a:rPr lang="ru-RU" sz="2000" dirty="0" smtClean="0"/>
              <a:t> в першу </a:t>
            </a:r>
            <a:r>
              <a:rPr lang="ru-RU" sz="2000" dirty="0" err="1" smtClean="0"/>
              <a:t>чергу</a:t>
            </a:r>
            <a:r>
              <a:rPr lang="ru-RU" sz="2000" dirty="0" smtClean="0"/>
              <a:t>).</a:t>
            </a:r>
            <a:endParaRPr lang="uk-UA" sz="20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79512" y="332656"/>
            <a:ext cx="8856984" cy="6336704"/>
          </a:xfrm>
        </p:spPr>
        <p:txBody>
          <a:bodyPr>
            <a:normAutofit/>
          </a:bodyPr>
          <a:lstStyle/>
          <a:p>
            <a:pPr marL="0" indent="0">
              <a:buNone/>
            </a:pPr>
            <a:r>
              <a:rPr lang="ru-RU" sz="2000" i="1" dirty="0" err="1" smtClean="0"/>
              <a:t>Фактори</a:t>
            </a:r>
            <a:r>
              <a:rPr lang="ru-RU" sz="2000" i="1" dirty="0" smtClean="0"/>
              <a:t>, </a:t>
            </a:r>
            <a:r>
              <a:rPr lang="ru-RU" sz="2000" i="1" dirty="0" err="1" smtClean="0"/>
              <a:t>що</a:t>
            </a:r>
            <a:r>
              <a:rPr lang="ru-RU" sz="2000" i="1" dirty="0" smtClean="0"/>
              <a:t> </a:t>
            </a:r>
            <a:r>
              <a:rPr lang="ru-RU" sz="2000" i="1" dirty="0" err="1" smtClean="0"/>
              <a:t>впливають</a:t>
            </a:r>
            <a:r>
              <a:rPr lang="ru-RU" sz="2000" i="1" dirty="0" smtClean="0"/>
              <a:t> на </a:t>
            </a:r>
            <a:r>
              <a:rPr lang="ru-RU" sz="2000" i="1" dirty="0" err="1" smtClean="0"/>
              <a:t>формування</a:t>
            </a:r>
            <a:r>
              <a:rPr lang="ru-RU" sz="2000" i="1" dirty="0" smtClean="0"/>
              <a:t> </a:t>
            </a:r>
            <a:r>
              <a:rPr lang="ru-RU" sz="2000" i="1" dirty="0" err="1" smtClean="0"/>
              <a:t>асортименту</a:t>
            </a:r>
            <a:r>
              <a:rPr lang="ru-RU" sz="2000" i="1" dirty="0" smtClean="0"/>
              <a:t> </a:t>
            </a:r>
            <a:r>
              <a:rPr lang="ru-RU" sz="2000" i="1" dirty="0" err="1" smtClean="0"/>
              <a:t>продукції</a:t>
            </a:r>
            <a:endParaRPr lang="ru-RU" sz="2000" i="1" dirty="0" smtClean="0"/>
          </a:p>
          <a:p>
            <a:pPr marL="457200" indent="-457200">
              <a:buAutoNum type="arabicPeriod"/>
            </a:pPr>
            <a:r>
              <a:rPr lang="uk-UA" sz="2000" dirty="0" smtClean="0"/>
              <a:t>Принцип формування асортименту: </a:t>
            </a:r>
            <a:r>
              <a:rPr lang="ru-RU" sz="2000" i="1" dirty="0" smtClean="0"/>
              <a:t>У закладах </a:t>
            </a:r>
            <a:r>
              <a:rPr lang="ru-RU" sz="2000" i="1" dirty="0" err="1" smtClean="0"/>
              <a:t>громадського</a:t>
            </a:r>
            <a:r>
              <a:rPr lang="ru-RU" sz="2000" i="1" dirty="0" smtClean="0"/>
              <a:t> </a:t>
            </a:r>
            <a:r>
              <a:rPr lang="ru-RU" sz="2000" i="1" dirty="0" err="1" smtClean="0"/>
              <a:t>харчування</a:t>
            </a:r>
            <a:r>
              <a:rPr lang="ru-RU" sz="2000" i="1" dirty="0" smtClean="0"/>
              <a:t> </a:t>
            </a:r>
            <a:r>
              <a:rPr lang="ru-RU" sz="2000" i="1" dirty="0" err="1" smtClean="0"/>
              <a:t>асортимент</a:t>
            </a:r>
            <a:r>
              <a:rPr lang="ru-RU" sz="2000" i="1" dirty="0" smtClean="0"/>
              <a:t> </a:t>
            </a:r>
            <a:r>
              <a:rPr lang="ru-RU" sz="2000" i="1" dirty="0" err="1" smtClean="0"/>
              <a:t>необхідно</a:t>
            </a:r>
            <a:r>
              <a:rPr lang="ru-RU" sz="2000" i="1" dirty="0" smtClean="0"/>
              <a:t> </a:t>
            </a:r>
            <a:r>
              <a:rPr lang="ru-RU" sz="2000" i="1" dirty="0" err="1" smtClean="0"/>
              <a:t>формувати</a:t>
            </a:r>
            <a:r>
              <a:rPr lang="ru-RU" sz="2000" i="1" dirty="0" smtClean="0"/>
              <a:t> з </a:t>
            </a:r>
            <a:r>
              <a:rPr lang="ru-RU" sz="2000" i="1" dirty="0" err="1" smtClean="0"/>
              <a:t>урахуванням</a:t>
            </a:r>
            <a:r>
              <a:rPr lang="ru-RU" sz="2000" i="1" dirty="0" smtClean="0"/>
              <a:t> </a:t>
            </a:r>
            <a:r>
              <a:rPr lang="ru-RU" sz="2000" i="1" dirty="0" err="1" smtClean="0"/>
              <a:t>попиту</a:t>
            </a:r>
            <a:r>
              <a:rPr lang="ru-RU" sz="2000" i="1" dirty="0" smtClean="0"/>
              <a:t> </a:t>
            </a:r>
            <a:r>
              <a:rPr lang="ru-RU" sz="2000" i="1" dirty="0" err="1" smtClean="0"/>
              <a:t>споживачів</a:t>
            </a:r>
            <a:r>
              <a:rPr lang="ru-RU" sz="2000" i="1" dirty="0" smtClean="0"/>
              <a:t>, а </a:t>
            </a:r>
            <a:r>
              <a:rPr lang="ru-RU" sz="2000" i="1" dirty="0" err="1" smtClean="0"/>
              <a:t>також</a:t>
            </a:r>
            <a:r>
              <a:rPr lang="ru-RU" sz="2000" i="1" dirty="0" smtClean="0"/>
              <a:t> формату закладу</a:t>
            </a:r>
            <a:endParaRPr lang="ru-RU" sz="2000" i="1" dirty="0" smtClean="0"/>
          </a:p>
          <a:p>
            <a:pPr marL="457200" indent="-457200">
              <a:buAutoNum type="arabicPeriod"/>
            </a:pPr>
            <a:r>
              <a:rPr lang="uk-UA" sz="2000" dirty="0" smtClean="0"/>
              <a:t>Профіль підприємства ресторанного господарства: </a:t>
            </a:r>
            <a:r>
              <a:rPr lang="ru-RU" sz="2000" i="1" dirty="0" err="1" smtClean="0"/>
              <a:t>Асортимент</a:t>
            </a:r>
            <a:r>
              <a:rPr lang="ru-RU" sz="2000" i="1" dirty="0" smtClean="0"/>
              <a:t> закладу </a:t>
            </a:r>
            <a:r>
              <a:rPr lang="ru-RU" sz="2000" i="1" dirty="0" err="1" smtClean="0"/>
              <a:t>обумовлено</a:t>
            </a:r>
            <a:r>
              <a:rPr lang="ru-RU" sz="2000" i="1" dirty="0" smtClean="0"/>
              <a:t> </a:t>
            </a:r>
            <a:r>
              <a:rPr lang="ru-RU" sz="2000" i="1" dirty="0" err="1" smtClean="0"/>
              <a:t>його</a:t>
            </a:r>
            <a:r>
              <a:rPr lang="ru-RU" sz="2000" i="1" dirty="0" smtClean="0"/>
              <a:t> </a:t>
            </a:r>
            <a:r>
              <a:rPr lang="ru-RU" sz="2000" i="1" dirty="0" err="1" smtClean="0"/>
              <a:t>позицією</a:t>
            </a:r>
            <a:r>
              <a:rPr lang="ru-RU" sz="2000" i="1" dirty="0" smtClean="0"/>
              <a:t>, </a:t>
            </a:r>
            <a:r>
              <a:rPr lang="ru-RU" sz="2000" i="1" dirty="0" err="1" smtClean="0"/>
              <a:t>конкурентним</a:t>
            </a:r>
            <a:r>
              <a:rPr lang="ru-RU" sz="2000" i="1" dirty="0" smtClean="0"/>
              <a:t> станом на ринку, </a:t>
            </a:r>
            <a:r>
              <a:rPr lang="ru-RU" sz="2000" i="1" dirty="0" err="1" smtClean="0"/>
              <a:t>потенціалом</a:t>
            </a:r>
            <a:r>
              <a:rPr lang="ru-RU" sz="2000" i="1" dirty="0" smtClean="0"/>
              <a:t> і </a:t>
            </a:r>
            <a:r>
              <a:rPr lang="ru-RU" sz="2000" i="1" dirty="0" err="1" smtClean="0"/>
              <a:t>рівнем</a:t>
            </a:r>
            <a:r>
              <a:rPr lang="ru-RU" sz="2000" i="1" dirty="0" smtClean="0"/>
              <a:t> </a:t>
            </a:r>
            <a:r>
              <a:rPr lang="ru-RU" sz="2000" i="1" dirty="0" err="1" smtClean="0"/>
              <a:t>сервісу</a:t>
            </a:r>
            <a:endParaRPr lang="ru-RU" sz="2000" i="1" dirty="0" smtClean="0"/>
          </a:p>
          <a:p>
            <a:pPr marL="457200" indent="-457200" algn="just">
              <a:buAutoNum type="arabicPeriod"/>
            </a:pPr>
            <a:r>
              <a:rPr lang="uk-UA" sz="2000" dirty="0" smtClean="0"/>
              <a:t>Торговельні комплекси:</a:t>
            </a:r>
            <a:r>
              <a:rPr lang="ru-RU" sz="2000" dirty="0" smtClean="0"/>
              <a:t> </a:t>
            </a:r>
            <a:r>
              <a:rPr lang="ru-RU" sz="2000" i="1" dirty="0" smtClean="0"/>
              <a:t>У </a:t>
            </a:r>
            <a:r>
              <a:rPr lang="ru-RU" sz="2000" i="1" dirty="0" err="1" smtClean="0"/>
              <a:t>процесі</a:t>
            </a:r>
            <a:r>
              <a:rPr lang="ru-RU" sz="2000" i="1" dirty="0" smtClean="0"/>
              <a:t> </a:t>
            </a:r>
            <a:r>
              <a:rPr lang="ru-RU" sz="2000" i="1" dirty="0" err="1" smtClean="0"/>
              <a:t>формування</a:t>
            </a:r>
            <a:r>
              <a:rPr lang="ru-RU" sz="2000" i="1" dirty="0" smtClean="0"/>
              <a:t> </a:t>
            </a:r>
            <a:r>
              <a:rPr lang="ru-RU" sz="2000" i="1" dirty="0" err="1" smtClean="0"/>
              <a:t>асортименту</a:t>
            </a:r>
            <a:r>
              <a:rPr lang="ru-RU" sz="2000" i="1" dirty="0" smtClean="0"/>
              <a:t> </a:t>
            </a:r>
            <a:r>
              <a:rPr lang="ru-RU" sz="2000" i="1" dirty="0" err="1" smtClean="0"/>
              <a:t>слід</a:t>
            </a:r>
            <a:r>
              <a:rPr lang="ru-RU" sz="2000" i="1" dirty="0" smtClean="0"/>
              <a:t> </a:t>
            </a:r>
            <a:r>
              <a:rPr lang="ru-RU" sz="2000" i="1" dirty="0" err="1" smtClean="0"/>
              <a:t>узяти</a:t>
            </a:r>
            <a:r>
              <a:rPr lang="ru-RU" sz="2000" i="1" dirty="0" smtClean="0"/>
              <a:t> </a:t>
            </a:r>
            <a:r>
              <a:rPr lang="ru-RU" sz="2000" i="1" dirty="0" err="1" smtClean="0"/>
              <a:t>конкретний</a:t>
            </a:r>
            <a:r>
              <a:rPr lang="ru-RU" sz="2000" i="1" dirty="0" smtClean="0"/>
              <a:t> </a:t>
            </a:r>
            <a:r>
              <a:rPr lang="ru-RU" sz="2000" i="1" dirty="0" err="1" smtClean="0"/>
              <a:t>перелік</a:t>
            </a:r>
            <a:r>
              <a:rPr lang="ru-RU" sz="2000" i="1" dirty="0" smtClean="0"/>
              <a:t> </a:t>
            </a:r>
            <a:r>
              <a:rPr lang="ru-RU" sz="2000" i="1" dirty="0" err="1" smtClean="0"/>
              <a:t>продукції</a:t>
            </a:r>
            <a:r>
              <a:rPr lang="ru-RU" sz="2000" i="1" dirty="0" smtClean="0"/>
              <a:t>, </a:t>
            </a:r>
            <a:r>
              <a:rPr lang="ru-RU" sz="2000" i="1" dirty="0" err="1" smtClean="0"/>
              <a:t>згрупованої</a:t>
            </a:r>
            <a:r>
              <a:rPr lang="ru-RU" sz="2000" i="1" dirty="0" smtClean="0"/>
              <a:t> за </a:t>
            </a:r>
            <a:r>
              <a:rPr lang="ru-RU" sz="2000" i="1" dirty="0" err="1" smtClean="0"/>
              <a:t>функціональноспоживацькими</a:t>
            </a:r>
            <a:r>
              <a:rPr lang="ru-RU" sz="2000" i="1" dirty="0" smtClean="0"/>
              <a:t> </a:t>
            </a:r>
            <a:r>
              <a:rPr lang="ru-RU" sz="2000" i="1" dirty="0" err="1" smtClean="0"/>
              <a:t>ознаками</a:t>
            </a:r>
            <a:endParaRPr lang="ru-RU" sz="2000" i="1" dirty="0" smtClean="0"/>
          </a:p>
          <a:p>
            <a:pPr marL="457200" indent="-457200" algn="just">
              <a:buAutoNum type="arabicPeriod"/>
            </a:pPr>
            <a:r>
              <a:rPr lang="uk-UA" sz="2000" dirty="0" smtClean="0"/>
              <a:t>Товарна класифікація: </a:t>
            </a:r>
            <a:r>
              <a:rPr lang="uk-UA" sz="2000" i="1" dirty="0" smtClean="0"/>
              <a:t>Асортиментний перелік підприємства повинен включати товарні групи і підгрупи, складені зі споріднених товарів різних видів</a:t>
            </a:r>
            <a:endParaRPr lang="uk-UA" sz="2000" i="1" dirty="0" smtClean="0"/>
          </a:p>
          <a:p>
            <a:pPr marL="457200" indent="-457200" algn="just">
              <a:buAutoNum type="arabicPeriod"/>
            </a:pPr>
            <a:r>
              <a:rPr lang="uk-UA" sz="2000" dirty="0" smtClean="0"/>
              <a:t>Стадія життєвого циклу товару:</a:t>
            </a:r>
            <a:r>
              <a:rPr lang="ru-RU" sz="2000" dirty="0" smtClean="0"/>
              <a:t> </a:t>
            </a:r>
            <a:r>
              <a:rPr lang="ru-RU" sz="2000" i="1" dirty="0" smtClean="0"/>
              <a:t>На склад </a:t>
            </a:r>
            <a:r>
              <a:rPr lang="ru-RU" sz="2000" i="1" dirty="0" err="1" smtClean="0"/>
              <a:t>асортименту</a:t>
            </a:r>
            <a:r>
              <a:rPr lang="ru-RU" sz="2000" i="1" dirty="0" smtClean="0"/>
              <a:t> </a:t>
            </a:r>
            <a:r>
              <a:rPr lang="ru-RU" sz="2000" i="1" dirty="0" err="1" smtClean="0"/>
              <a:t>впливають</a:t>
            </a:r>
            <a:r>
              <a:rPr lang="ru-RU" sz="2000" i="1" dirty="0" smtClean="0"/>
              <a:t> </a:t>
            </a:r>
            <a:r>
              <a:rPr lang="ru-RU" sz="2000" i="1" dirty="0" err="1" smtClean="0"/>
              <a:t>життєвий</a:t>
            </a:r>
            <a:r>
              <a:rPr lang="ru-RU" sz="2000" i="1" dirty="0" smtClean="0"/>
              <a:t> цикл </a:t>
            </a:r>
            <a:r>
              <a:rPr lang="ru-RU" sz="2000" i="1" dirty="0" err="1" smtClean="0"/>
              <a:t>товарів</a:t>
            </a:r>
            <a:r>
              <a:rPr lang="ru-RU" sz="2000" i="1" dirty="0" smtClean="0"/>
              <a:t>, </a:t>
            </a:r>
            <a:r>
              <a:rPr lang="ru-RU" sz="2000" i="1" dirty="0" err="1" smtClean="0"/>
              <a:t>їх</a:t>
            </a:r>
            <a:r>
              <a:rPr lang="ru-RU" sz="2000" i="1" dirty="0" smtClean="0"/>
              <a:t> </a:t>
            </a:r>
            <a:r>
              <a:rPr lang="ru-RU" sz="2000" i="1" dirty="0" err="1" smtClean="0"/>
              <a:t>імідж</a:t>
            </a:r>
            <a:r>
              <a:rPr lang="ru-RU" sz="2000" i="1" dirty="0" smtClean="0"/>
              <a:t>, </a:t>
            </a:r>
            <a:r>
              <a:rPr lang="ru-RU" sz="2000" i="1" dirty="0" err="1" smtClean="0"/>
              <a:t>позиція</a:t>
            </a:r>
            <a:r>
              <a:rPr lang="ru-RU" sz="2000" i="1" dirty="0" smtClean="0"/>
              <a:t> на ринку, </a:t>
            </a:r>
            <a:r>
              <a:rPr lang="ru-RU" sz="2000" i="1" dirty="0" err="1" smtClean="0"/>
              <a:t>конкурентоспроможність</a:t>
            </a:r>
            <a:endParaRPr lang="ru-RU" sz="2000" i="1" dirty="0" smtClean="0"/>
          </a:p>
          <a:p>
            <a:pPr marL="457200" indent="-457200" algn="just">
              <a:buAutoNum type="arabicPeriod"/>
            </a:pPr>
            <a:r>
              <a:rPr lang="uk-UA" sz="2000" dirty="0" smtClean="0"/>
              <a:t>Стійкість асортименту:</a:t>
            </a:r>
            <a:r>
              <a:rPr lang="ru-RU" sz="2000" dirty="0" smtClean="0"/>
              <a:t> </a:t>
            </a:r>
            <a:r>
              <a:rPr lang="ru-RU" sz="2000" i="1" dirty="0" err="1" smtClean="0"/>
              <a:t>Стабільність</a:t>
            </a:r>
            <a:r>
              <a:rPr lang="ru-RU" sz="2000" i="1" dirty="0" smtClean="0"/>
              <a:t> торгового </a:t>
            </a:r>
            <a:r>
              <a:rPr lang="ru-RU" sz="2000" i="1" dirty="0" err="1" smtClean="0"/>
              <a:t>асортименту</a:t>
            </a:r>
            <a:r>
              <a:rPr lang="ru-RU" sz="2000" i="1" dirty="0" smtClean="0"/>
              <a:t> </a:t>
            </a:r>
            <a:r>
              <a:rPr lang="ru-RU" sz="2000" i="1" dirty="0" err="1" smtClean="0"/>
              <a:t>забезпечують</a:t>
            </a:r>
            <a:r>
              <a:rPr lang="ru-RU" sz="2000" i="1" dirty="0" smtClean="0"/>
              <a:t> </a:t>
            </a:r>
            <a:r>
              <a:rPr lang="ru-RU" sz="2000" i="1" dirty="0" err="1" smtClean="0"/>
              <a:t>наявністю</a:t>
            </a:r>
            <a:r>
              <a:rPr lang="ru-RU" sz="2000" i="1" dirty="0" smtClean="0"/>
              <a:t> </a:t>
            </a:r>
            <a:r>
              <a:rPr lang="ru-RU" sz="2000" i="1" dirty="0" err="1" smtClean="0"/>
              <a:t>товарних</a:t>
            </a:r>
            <a:r>
              <a:rPr lang="ru-RU" sz="2000" i="1" dirty="0" smtClean="0"/>
              <a:t> </a:t>
            </a:r>
            <a:r>
              <a:rPr lang="ru-RU" sz="2000" i="1" dirty="0" err="1" smtClean="0"/>
              <a:t>запасів</a:t>
            </a:r>
            <a:r>
              <a:rPr lang="ru-RU" sz="2000" i="1" dirty="0" smtClean="0"/>
              <a:t>, </a:t>
            </a:r>
            <a:r>
              <a:rPr lang="ru-RU" sz="2000" i="1" dirty="0" err="1" smtClean="0"/>
              <a:t>якістю</a:t>
            </a:r>
            <a:r>
              <a:rPr lang="ru-RU" sz="2000" i="1" dirty="0" smtClean="0"/>
              <a:t> менеджменту і маркетингу</a:t>
            </a:r>
            <a:endParaRPr lang="uk-UA" sz="2000" i="1"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79512" y="188640"/>
            <a:ext cx="8856984" cy="6552728"/>
          </a:xfrm>
        </p:spPr>
        <p:txBody>
          <a:bodyPr>
            <a:normAutofit lnSpcReduction="10000"/>
          </a:bodyPr>
          <a:lstStyle/>
          <a:p>
            <a:pPr marL="0" indent="0" algn="just">
              <a:buNone/>
            </a:pPr>
            <a:r>
              <a:rPr lang="uk-UA" sz="2000" b="1" dirty="0" smtClean="0">
                <a:solidFill>
                  <a:srgbClr val="0070C0"/>
                </a:solidFill>
              </a:rPr>
              <a:t>   Мерчандайзинг </a:t>
            </a:r>
            <a:r>
              <a:rPr lang="uk-UA" sz="2000" dirty="0" smtClean="0">
                <a:solidFill>
                  <a:srgbClr val="0070C0"/>
                </a:solidFill>
              </a:rPr>
              <a:t>– сукупність досліджень і прикладних методів, які застосовують спільно або </a:t>
            </a:r>
            <a:r>
              <a:rPr lang="uk-UA" sz="2000" dirty="0" err="1" smtClean="0">
                <a:solidFill>
                  <a:srgbClr val="0070C0"/>
                </a:solidFill>
              </a:rPr>
              <a:t>відокремлено</a:t>
            </a:r>
            <a:r>
              <a:rPr lang="uk-UA" sz="2000" dirty="0" smtClean="0">
                <a:solidFill>
                  <a:srgbClr val="0070C0"/>
                </a:solidFill>
              </a:rPr>
              <a:t> </a:t>
            </a:r>
            <a:r>
              <a:rPr lang="uk-UA" sz="2000" dirty="0" err="1" smtClean="0">
                <a:solidFill>
                  <a:srgbClr val="0070C0"/>
                </a:solidFill>
              </a:rPr>
              <a:t>рітейлори</a:t>
            </a:r>
            <a:r>
              <a:rPr lang="uk-UA" sz="2000" dirty="0" smtClean="0">
                <a:solidFill>
                  <a:srgbClr val="0070C0"/>
                </a:solidFill>
              </a:rPr>
              <a:t> </a:t>
            </a:r>
            <a:r>
              <a:rPr lang="uk-UA" sz="2000" dirty="0" smtClean="0"/>
              <a:t>(</a:t>
            </a:r>
            <a:r>
              <a:rPr lang="uk-UA" sz="1600" i="1" dirty="0" err="1" smtClean="0"/>
              <a:t>вист</a:t>
            </a:r>
            <a:r>
              <a:rPr lang="uk-UA" sz="1600" i="1" dirty="0" smtClean="0"/>
              <a:t>. в якості продавця </a:t>
            </a:r>
            <a:r>
              <a:rPr lang="ru-RU" sz="1600" i="1" dirty="0" err="1" smtClean="0"/>
              <a:t>процесу</a:t>
            </a:r>
            <a:r>
              <a:rPr lang="ru-RU" sz="1600" i="1" dirty="0" smtClean="0"/>
              <a:t> </a:t>
            </a:r>
            <a:r>
              <a:rPr lang="ru-RU" sz="1600" i="1" dirty="0"/>
              <a:t>продажу </a:t>
            </a:r>
            <a:r>
              <a:rPr lang="ru-RU" sz="1600" i="1" dirty="0" err="1"/>
              <a:t>продукції</a:t>
            </a:r>
            <a:r>
              <a:rPr lang="ru-RU" sz="1600" i="1" dirty="0"/>
              <a:t> </a:t>
            </a:r>
            <a:r>
              <a:rPr lang="ru-RU" sz="1600" i="1" dirty="0" err="1"/>
              <a:t>або</a:t>
            </a:r>
            <a:r>
              <a:rPr lang="ru-RU" sz="1600" i="1" dirty="0"/>
              <a:t> </a:t>
            </a:r>
            <a:r>
              <a:rPr lang="ru-RU" sz="1600" i="1" dirty="0" err="1"/>
              <a:t>послуг</a:t>
            </a:r>
            <a:r>
              <a:rPr lang="ru-RU" sz="1600" i="1" dirty="0"/>
              <a:t> </a:t>
            </a:r>
            <a:r>
              <a:rPr lang="ru-RU" sz="1600" i="1" dirty="0" err="1"/>
              <a:t>кінцевим</a:t>
            </a:r>
            <a:r>
              <a:rPr lang="ru-RU" sz="1600" i="1" dirty="0"/>
              <a:t> </a:t>
            </a:r>
            <a:r>
              <a:rPr lang="ru-RU" sz="1600" i="1" dirty="0" err="1" smtClean="0"/>
              <a:t>споживачам</a:t>
            </a:r>
            <a:r>
              <a:rPr lang="ru-RU" sz="2000" dirty="0" smtClean="0"/>
              <a:t>)</a:t>
            </a:r>
            <a:r>
              <a:rPr lang="uk-UA" sz="2000" dirty="0" smtClean="0"/>
              <a:t> </a:t>
            </a:r>
            <a:r>
              <a:rPr lang="uk-UA" sz="2000" dirty="0" smtClean="0">
                <a:solidFill>
                  <a:srgbClr val="0070C0"/>
                </a:solidFill>
              </a:rPr>
              <a:t>та виробники з метою підвищити рентабельність торговельної точки і збільшити збут шляхом постійної адаптації асортименту до вимог ринку та адекватного представлення товарів </a:t>
            </a:r>
            <a:r>
              <a:rPr lang="uk-UA" sz="2000" dirty="0" smtClean="0"/>
              <a:t>(Французький інститут мерчандайзингу).</a:t>
            </a:r>
            <a:endParaRPr lang="uk-UA" sz="2000" dirty="0" smtClean="0"/>
          </a:p>
          <a:p>
            <a:pPr marL="0" indent="0" algn="just">
              <a:buNone/>
            </a:pPr>
            <a:r>
              <a:rPr lang="uk-UA" sz="2000" dirty="0" smtClean="0">
                <a:solidFill>
                  <a:srgbClr val="0070C0"/>
                </a:solidFill>
              </a:rPr>
              <a:t> </a:t>
            </a:r>
            <a:r>
              <a:rPr lang="uk-UA" sz="2000" b="1" dirty="0" smtClean="0">
                <a:solidFill>
                  <a:srgbClr val="0070C0"/>
                </a:solidFill>
              </a:rPr>
              <a:t>Мерчандайзинг</a:t>
            </a:r>
            <a:r>
              <a:rPr lang="uk-UA" sz="2000" dirty="0" smtClean="0">
                <a:solidFill>
                  <a:srgbClr val="0070C0"/>
                </a:solidFill>
              </a:rPr>
              <a:t> – комплекс заходів, спрямованих на привернення уваги покупців, наприклад проведення «</a:t>
            </a:r>
            <a:r>
              <a:rPr lang="en-US" sz="2000" dirty="0" smtClean="0">
                <a:solidFill>
                  <a:srgbClr val="0070C0"/>
                </a:solidFill>
              </a:rPr>
              <a:t>public relations», </a:t>
            </a:r>
            <a:r>
              <a:rPr lang="uk-UA" sz="2000" dirty="0" smtClean="0">
                <a:solidFill>
                  <a:srgbClr val="0070C0"/>
                </a:solidFill>
              </a:rPr>
              <a:t>розміщення товарів у торговому залі, оформлення торгових прилавків, поширення рекламних проспектів, плакатів та ін</a:t>
            </a:r>
            <a:r>
              <a:rPr lang="uk-UA" sz="2000" dirty="0" smtClean="0"/>
              <a:t>. </a:t>
            </a:r>
            <a:endParaRPr lang="uk-UA" sz="2000" dirty="0" smtClean="0"/>
          </a:p>
          <a:p>
            <a:pPr marL="0" indent="0" algn="just">
              <a:buNone/>
            </a:pPr>
            <a:r>
              <a:rPr lang="uk-UA" sz="2000" dirty="0" smtClean="0"/>
              <a:t>Мерчандайзинг є сучасним ефективним засобом, який використовують більшість провідних підприємств, тому потрібно постійно досліджувати, вдосконалювати його інструменти, шукати нові, більш дієві форми, для </a:t>
            </a:r>
            <a:r>
              <a:rPr lang="uk-UA" sz="2000" dirty="0" smtClean="0">
                <a:solidFill>
                  <a:srgbClr val="FF0000"/>
                </a:solidFill>
              </a:rPr>
              <a:t>стимулювання споживачів зробити покупку</a:t>
            </a:r>
            <a:r>
              <a:rPr lang="uk-UA" sz="2000" dirty="0" smtClean="0"/>
              <a:t>. </a:t>
            </a:r>
            <a:endParaRPr lang="uk-UA" sz="2000" dirty="0" smtClean="0"/>
          </a:p>
          <a:p>
            <a:pPr marL="0" indent="0" algn="just">
              <a:buNone/>
            </a:pPr>
            <a:r>
              <a:rPr lang="uk-UA" sz="2000" i="1" dirty="0" smtClean="0">
                <a:solidFill>
                  <a:srgbClr val="0070C0"/>
                </a:solidFill>
              </a:rPr>
              <a:t>Слово «мерчандайзинг» походить від англійського </a:t>
            </a:r>
            <a:r>
              <a:rPr lang="uk-UA" sz="2000" i="1" dirty="0" smtClean="0"/>
              <a:t>«</a:t>
            </a:r>
            <a:r>
              <a:rPr lang="en-US" sz="2000" i="1" dirty="0" smtClean="0"/>
              <a:t>merchandise» – </a:t>
            </a:r>
            <a:r>
              <a:rPr lang="uk-UA" sz="2000" i="1" dirty="0" smtClean="0">
                <a:solidFill>
                  <a:srgbClr val="0070C0"/>
                </a:solidFill>
              </a:rPr>
              <a:t>торгувати</a:t>
            </a:r>
            <a:r>
              <a:rPr lang="uk-UA" sz="2000" i="1" dirty="0" smtClean="0"/>
              <a:t>, закінчення – «</a:t>
            </a:r>
            <a:r>
              <a:rPr lang="en-US" sz="2000" i="1" dirty="0" err="1" smtClean="0"/>
              <a:t>ing</a:t>
            </a:r>
            <a:r>
              <a:rPr lang="en-US" sz="2000" i="1" dirty="0" smtClean="0"/>
              <a:t>» </a:t>
            </a:r>
            <a:r>
              <a:rPr lang="uk-UA" sz="2000" i="1" dirty="0" smtClean="0">
                <a:solidFill>
                  <a:srgbClr val="0070C0"/>
                </a:solidFill>
              </a:rPr>
              <a:t>надає активізації процесу торгівлі</a:t>
            </a:r>
            <a:r>
              <a:rPr lang="uk-UA" sz="2000" i="1" dirty="0" smtClean="0"/>
              <a:t>. </a:t>
            </a:r>
            <a:r>
              <a:rPr lang="uk-UA" sz="2000" i="1" dirty="0" smtClean="0">
                <a:solidFill>
                  <a:srgbClr val="0070C0"/>
                </a:solidFill>
              </a:rPr>
              <a:t>Мерчандайзинг</a:t>
            </a:r>
            <a:r>
              <a:rPr lang="uk-UA" sz="2000" i="1" dirty="0" smtClean="0"/>
              <a:t> простежувався ще в часи «мінової» (застаріле) торгівлі, коли необхідно було, </a:t>
            </a:r>
            <a:r>
              <a:rPr lang="uk-UA" sz="2000" i="1" dirty="0" smtClean="0">
                <a:solidFill>
                  <a:srgbClr val="0070C0"/>
                </a:solidFill>
              </a:rPr>
              <a:t>щоб усе було зрозуміло покупцеві з мінімальним поясненням продавця</a:t>
            </a:r>
            <a:r>
              <a:rPr lang="uk-UA" sz="2000" i="1" dirty="0" smtClean="0"/>
              <a:t>. </a:t>
            </a:r>
            <a:endParaRPr lang="uk-UA" sz="2000" i="1" dirty="0" smtClean="0"/>
          </a:p>
          <a:p>
            <a:pPr marL="0" indent="0" algn="just">
              <a:buNone/>
            </a:pPr>
            <a:r>
              <a:rPr lang="uk-UA" sz="2000" i="1" dirty="0" smtClean="0"/>
              <a:t>З того часу і до сьогодні відбуваються постійні зміни у методах торгівлі, технологіях продажу та пошуку найкращих варіантів представлення товару</a:t>
            </a:r>
            <a:r>
              <a:rPr lang="uk-UA" sz="2000" dirty="0" smtClean="0"/>
              <a:t>.</a:t>
            </a:r>
            <a:endParaRPr lang="uk-UA" sz="20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79512" y="188640"/>
            <a:ext cx="8856984" cy="6480720"/>
          </a:xfrm>
        </p:spPr>
        <p:txBody>
          <a:bodyPr>
            <a:normAutofit/>
          </a:bodyPr>
          <a:lstStyle/>
          <a:p>
            <a:pPr marL="0" indent="0" algn="just">
              <a:buNone/>
            </a:pPr>
            <a:r>
              <a:rPr lang="uk-UA" sz="2000" b="1" dirty="0"/>
              <a:t>О</a:t>
            </a:r>
            <a:r>
              <a:rPr lang="uk-UA" sz="2000" b="1" dirty="0" smtClean="0"/>
              <a:t>сновна мета мерчандайзингу </a:t>
            </a:r>
            <a:r>
              <a:rPr lang="uk-UA" sz="2000" dirty="0" smtClean="0"/>
              <a:t>полягає у </a:t>
            </a:r>
            <a:r>
              <a:rPr lang="uk-UA" sz="2000" i="1" dirty="0" smtClean="0"/>
              <a:t>просуванні товарів і підвищенні лояльності споживачів, концентрації уваги покупця на продукті чи бренду безпосередньо в точці кінцевого споживання.</a:t>
            </a:r>
            <a:endParaRPr lang="uk-UA" sz="2000" i="1" dirty="0" smtClean="0"/>
          </a:p>
          <a:p>
            <a:pPr marL="0" indent="0" algn="just">
              <a:buNone/>
            </a:pPr>
            <a:endParaRPr lang="uk-UA" sz="2000" i="1" dirty="0"/>
          </a:p>
          <a:p>
            <a:pPr marL="0" indent="0" algn="just">
              <a:buNone/>
            </a:pPr>
            <a:r>
              <a:rPr lang="uk-UA" sz="2000" b="1" i="1" dirty="0">
                <a:gradFill>
                  <a:gsLst>
                    <a:gs pos="0">
                      <a:srgbClr val="007BD3"/>
                    </a:gs>
                    <a:gs pos="100000">
                      <a:srgbClr val="034373"/>
                    </a:gs>
                  </a:gsLst>
                  <a:lin scaled="0"/>
                </a:gradFill>
              </a:rPr>
              <a:t>Мерчендайзинг для закладів ресторанного господарства - це можливість максимізувати дохід з одиниці простору; можливість збільшити кількість постійних відвідувачів; спосіб підвищити ефективність роботи персоналу торгового залу.</a:t>
            </a:r>
            <a:endParaRPr lang="uk-UA" sz="2000" b="1" i="1" dirty="0">
              <a:gradFill>
                <a:gsLst>
                  <a:gs pos="0">
                    <a:srgbClr val="007BD3"/>
                  </a:gs>
                  <a:gs pos="100000">
                    <a:srgbClr val="034373"/>
                  </a:gs>
                </a:gsLst>
                <a:lin scaled="0"/>
              </a:gra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07504" y="188640"/>
            <a:ext cx="8856984" cy="6552728"/>
          </a:xfrm>
        </p:spPr>
        <p:txBody>
          <a:bodyPr>
            <a:normAutofit/>
          </a:bodyPr>
          <a:lstStyle/>
          <a:p>
            <a:pPr marL="0" indent="0" algn="ctr">
              <a:buNone/>
            </a:pPr>
            <a:r>
              <a:rPr lang="uk-UA" sz="2000" i="1" dirty="0" smtClean="0"/>
              <a:t>                </a:t>
            </a:r>
            <a:endParaRPr lang="uk-UA" sz="2000" i="1" dirty="0" smtClean="0"/>
          </a:p>
          <a:p>
            <a:pPr marL="0" indent="0" algn="ctr">
              <a:buNone/>
            </a:pPr>
            <a:r>
              <a:rPr lang="uk-UA" sz="2000" i="1" dirty="0" smtClean="0"/>
              <a:t>          </a:t>
            </a:r>
            <a:r>
              <a:rPr lang="uk-UA" sz="2000" b="1" i="1" dirty="0" smtClean="0"/>
              <a:t>Власник підприємства ресторанного господарства</a:t>
            </a:r>
            <a:endParaRPr lang="uk-UA" sz="2000" b="1" i="1" dirty="0" smtClean="0"/>
          </a:p>
          <a:p>
            <a:pPr marL="0" indent="0">
              <a:buNone/>
            </a:pPr>
            <a:r>
              <a:rPr lang="uk-UA" sz="2000" dirty="0">
                <a:solidFill>
                  <a:srgbClr val="0070C0"/>
                </a:solidFill>
              </a:rPr>
              <a:t> </a:t>
            </a:r>
            <a:r>
              <a:rPr lang="uk-UA" sz="2000" i="1" dirty="0" smtClean="0">
                <a:solidFill>
                  <a:srgbClr val="0070C0"/>
                </a:solidFill>
              </a:rPr>
              <a:t>Рекламні комунікації</a:t>
            </a:r>
            <a:r>
              <a:rPr lang="uk-UA" sz="2000" i="1" dirty="0" smtClean="0"/>
              <a:t>:</a:t>
            </a:r>
            <a:endParaRPr lang="uk-UA" sz="2000" i="1" dirty="0" smtClean="0"/>
          </a:p>
          <a:p>
            <a:pPr marL="0" indent="0" algn="r">
              <a:buNone/>
            </a:pPr>
            <a:r>
              <a:rPr lang="ru-RU" sz="2000" dirty="0" smtClean="0"/>
              <a:t>-Реклама </a:t>
            </a:r>
            <a:r>
              <a:rPr lang="ru-RU" sz="2000" dirty="0" err="1" smtClean="0"/>
              <a:t>підприємства</a:t>
            </a:r>
            <a:r>
              <a:rPr lang="ru-RU" sz="2000" dirty="0" smtClean="0"/>
              <a:t> ресторанного </a:t>
            </a:r>
            <a:r>
              <a:rPr lang="ru-RU" sz="2000" dirty="0" err="1" smtClean="0"/>
              <a:t>господарства</a:t>
            </a:r>
            <a:r>
              <a:rPr lang="ru-RU" sz="2000" dirty="0" smtClean="0"/>
              <a:t>; </a:t>
            </a:r>
            <a:endParaRPr lang="ru-RU" sz="2000" dirty="0" smtClean="0"/>
          </a:p>
          <a:p>
            <a:pPr marL="0" indent="0" algn="r">
              <a:buNone/>
            </a:pPr>
            <a:r>
              <a:rPr lang="ru-RU" sz="2000" dirty="0"/>
              <a:t>-</a:t>
            </a:r>
            <a:r>
              <a:rPr lang="ru-RU" sz="2000" dirty="0" err="1" smtClean="0"/>
              <a:t>Зовнішнє</a:t>
            </a:r>
            <a:r>
              <a:rPr lang="ru-RU" sz="2000" dirty="0" smtClean="0"/>
              <a:t> </a:t>
            </a:r>
            <a:r>
              <a:rPr lang="ru-RU" sz="2000" dirty="0" err="1" smtClean="0"/>
              <a:t>оформлення</a:t>
            </a:r>
            <a:r>
              <a:rPr lang="ru-RU" sz="2000" dirty="0" smtClean="0"/>
              <a:t> </a:t>
            </a:r>
            <a:r>
              <a:rPr lang="ru-RU" sz="2000" dirty="0" err="1" smtClean="0"/>
              <a:t>закладів</a:t>
            </a:r>
            <a:r>
              <a:rPr lang="ru-RU" sz="2000" dirty="0" smtClean="0"/>
              <a:t> й </a:t>
            </a:r>
            <a:r>
              <a:rPr lang="ru-RU" sz="2000" dirty="0" err="1" smtClean="0"/>
              <a:t>інших</a:t>
            </a:r>
            <a:r>
              <a:rPr lang="ru-RU" sz="2000" dirty="0" smtClean="0"/>
              <a:t> </a:t>
            </a:r>
            <a:r>
              <a:rPr lang="ru-RU" sz="2000" dirty="0" err="1" smtClean="0"/>
              <a:t>торговельних</a:t>
            </a:r>
            <a:r>
              <a:rPr lang="ru-RU" sz="2000" dirty="0" smtClean="0"/>
              <a:t> </a:t>
            </a:r>
            <a:r>
              <a:rPr lang="ru-RU" sz="2000" dirty="0" err="1" smtClean="0"/>
              <a:t>точок</a:t>
            </a:r>
            <a:r>
              <a:rPr lang="ru-RU" sz="2000" dirty="0" smtClean="0"/>
              <a:t>; </a:t>
            </a:r>
            <a:endParaRPr lang="ru-RU" sz="2000" dirty="0" smtClean="0"/>
          </a:p>
          <a:p>
            <a:pPr marL="0" indent="0" algn="r">
              <a:buNone/>
            </a:pPr>
            <a:r>
              <a:rPr lang="ru-RU" sz="2000" dirty="0"/>
              <a:t>-</a:t>
            </a:r>
            <a:r>
              <a:rPr lang="ru-RU" sz="2000" dirty="0" err="1" smtClean="0"/>
              <a:t>Створення</a:t>
            </a:r>
            <a:r>
              <a:rPr lang="ru-RU" sz="2000" dirty="0" smtClean="0"/>
              <a:t> </a:t>
            </a:r>
            <a:r>
              <a:rPr lang="ru-RU" sz="2000" dirty="0" err="1" smtClean="0"/>
              <a:t>впізнаного</a:t>
            </a:r>
            <a:r>
              <a:rPr lang="ru-RU" sz="2000" dirty="0" smtClean="0"/>
              <a:t> образу </a:t>
            </a:r>
            <a:r>
              <a:rPr lang="ru-RU" sz="2000" dirty="0" err="1" smtClean="0"/>
              <a:t>підприємства</a:t>
            </a:r>
            <a:r>
              <a:rPr lang="ru-RU" sz="2000" dirty="0" smtClean="0"/>
              <a:t>; </a:t>
            </a:r>
            <a:endParaRPr lang="ru-RU" sz="2000" dirty="0" smtClean="0"/>
          </a:p>
          <a:p>
            <a:pPr marL="0" indent="0" algn="r">
              <a:buNone/>
            </a:pPr>
            <a:r>
              <a:rPr lang="ru-RU" sz="2000" dirty="0"/>
              <a:t>-</a:t>
            </a:r>
            <a:r>
              <a:rPr lang="ru-RU" sz="2000" dirty="0" smtClean="0"/>
              <a:t>Участь у </a:t>
            </a:r>
            <a:r>
              <a:rPr lang="ru-RU" sz="2000" dirty="0" err="1" smtClean="0"/>
              <a:t>виставках</a:t>
            </a:r>
            <a:r>
              <a:rPr lang="ru-RU" sz="2000" dirty="0" smtClean="0"/>
              <a:t>, ярмарках; </a:t>
            </a:r>
            <a:endParaRPr lang="ru-RU" sz="2000" dirty="0" smtClean="0"/>
          </a:p>
          <a:p>
            <a:pPr marL="0" indent="0" algn="r">
              <a:buNone/>
            </a:pPr>
            <a:r>
              <a:rPr lang="ru-RU" sz="2000" dirty="0"/>
              <a:t>-</a:t>
            </a:r>
            <a:r>
              <a:rPr lang="ru-RU" sz="2000" dirty="0" smtClean="0"/>
              <a:t>Реклама на </a:t>
            </a:r>
            <a:r>
              <a:rPr lang="ru-RU" sz="2000" dirty="0" err="1" smtClean="0"/>
              <a:t>місці</a:t>
            </a:r>
            <a:r>
              <a:rPr lang="ru-RU" sz="2000" dirty="0" smtClean="0"/>
              <a:t> продажу</a:t>
            </a:r>
            <a:endParaRPr lang="ru-RU" sz="2000" dirty="0" smtClean="0"/>
          </a:p>
          <a:p>
            <a:pPr marL="0" indent="0">
              <a:buNone/>
            </a:pPr>
            <a:r>
              <a:rPr lang="uk-UA" sz="2000" i="1" dirty="0" err="1" smtClean="0">
                <a:solidFill>
                  <a:srgbClr val="0070C0"/>
                </a:solidFill>
              </a:rPr>
              <a:t>Промоушнакції</a:t>
            </a:r>
            <a:r>
              <a:rPr lang="uk-UA" sz="2000" i="1" dirty="0" smtClean="0">
                <a:solidFill>
                  <a:srgbClr val="0070C0"/>
                </a:solidFill>
              </a:rPr>
              <a:t>:</a:t>
            </a:r>
            <a:endParaRPr lang="uk-UA" sz="2000" i="1" dirty="0" smtClean="0">
              <a:solidFill>
                <a:srgbClr val="0070C0"/>
              </a:solidFill>
            </a:endParaRPr>
          </a:p>
          <a:p>
            <a:pPr marL="0" indent="0" algn="r">
              <a:buNone/>
            </a:pPr>
            <a:r>
              <a:rPr lang="ru-RU" sz="2000" dirty="0" smtClean="0"/>
              <a:t>-</a:t>
            </a:r>
            <a:r>
              <a:rPr lang="ru-RU" sz="2000" dirty="0" err="1" smtClean="0"/>
              <a:t>Стимулювання</a:t>
            </a:r>
            <a:r>
              <a:rPr lang="ru-RU" sz="2000" dirty="0" smtClean="0"/>
              <a:t> </a:t>
            </a:r>
            <a:r>
              <a:rPr lang="ru-RU" sz="2000" dirty="0" err="1" smtClean="0"/>
              <a:t>пробних</a:t>
            </a:r>
            <a:r>
              <a:rPr lang="ru-RU" sz="2000" dirty="0" smtClean="0"/>
              <a:t> </a:t>
            </a:r>
            <a:r>
              <a:rPr lang="ru-RU" sz="2000" dirty="0" err="1" smtClean="0"/>
              <a:t>продажів</a:t>
            </a:r>
            <a:r>
              <a:rPr lang="ru-RU" sz="2000" dirty="0" smtClean="0"/>
              <a:t>; </a:t>
            </a:r>
            <a:endParaRPr lang="ru-RU" sz="2000" dirty="0" smtClean="0"/>
          </a:p>
          <a:p>
            <a:pPr marL="0" indent="0" algn="r">
              <a:buNone/>
            </a:pPr>
            <a:r>
              <a:rPr lang="ru-RU" sz="2000" dirty="0" smtClean="0"/>
              <a:t>-</a:t>
            </a:r>
            <a:r>
              <a:rPr lang="ru-RU" sz="2000" dirty="0" err="1" smtClean="0"/>
              <a:t>Стимулювання</a:t>
            </a:r>
            <a:r>
              <a:rPr lang="ru-RU" sz="2000" dirty="0" smtClean="0"/>
              <a:t> </a:t>
            </a:r>
            <a:r>
              <a:rPr lang="ru-RU" sz="2000" dirty="0" err="1" smtClean="0"/>
              <a:t>повторних</a:t>
            </a:r>
            <a:r>
              <a:rPr lang="ru-RU" sz="2000" dirty="0" smtClean="0"/>
              <a:t> </a:t>
            </a:r>
            <a:r>
              <a:rPr lang="ru-RU" sz="2000" dirty="0" err="1" smtClean="0"/>
              <a:t>продажів</a:t>
            </a:r>
            <a:r>
              <a:rPr lang="ru-RU" sz="2000" dirty="0" smtClean="0"/>
              <a:t>; </a:t>
            </a:r>
            <a:endParaRPr lang="ru-RU" sz="2000" dirty="0" smtClean="0"/>
          </a:p>
          <a:p>
            <a:pPr marL="0" indent="0" algn="r">
              <a:buNone/>
            </a:pPr>
            <a:r>
              <a:rPr lang="ru-RU" sz="2000" dirty="0"/>
              <a:t>-</a:t>
            </a:r>
            <a:r>
              <a:rPr lang="ru-RU" sz="2000" dirty="0" err="1" smtClean="0"/>
              <a:t>Цінове</a:t>
            </a:r>
            <a:r>
              <a:rPr lang="ru-RU" sz="2000" dirty="0" smtClean="0"/>
              <a:t> </a:t>
            </a:r>
            <a:r>
              <a:rPr lang="ru-RU" sz="2000" dirty="0" err="1" smtClean="0"/>
              <a:t>стимулювання</a:t>
            </a:r>
            <a:r>
              <a:rPr lang="ru-RU" sz="2000" dirty="0" smtClean="0"/>
              <a:t>; </a:t>
            </a:r>
            <a:endParaRPr lang="ru-RU" sz="2000" dirty="0" smtClean="0"/>
          </a:p>
          <a:p>
            <a:pPr marL="0" indent="0" algn="r">
              <a:buNone/>
            </a:pPr>
            <a:r>
              <a:rPr lang="ru-RU" sz="2000" dirty="0"/>
              <a:t>-</a:t>
            </a:r>
            <a:r>
              <a:rPr lang="ru-RU" sz="2000" dirty="0" err="1" smtClean="0"/>
              <a:t>Підтримка</a:t>
            </a:r>
            <a:r>
              <a:rPr lang="ru-RU" sz="2000" dirty="0" smtClean="0"/>
              <a:t> </a:t>
            </a:r>
            <a:r>
              <a:rPr lang="ru-RU" sz="2000" dirty="0" err="1" smtClean="0"/>
              <a:t>торгової</a:t>
            </a:r>
            <a:r>
              <a:rPr lang="ru-RU" sz="2000" dirty="0" smtClean="0"/>
              <a:t> марки;</a:t>
            </a:r>
            <a:endParaRPr lang="ru-RU" sz="2000" dirty="0" smtClean="0"/>
          </a:p>
          <a:p>
            <a:pPr algn="r">
              <a:buFontTx/>
              <a:buChar char="-"/>
            </a:pPr>
            <a:r>
              <a:rPr lang="ru-RU" sz="2000" dirty="0" err="1" smtClean="0"/>
              <a:t>Стимулювання</a:t>
            </a:r>
            <a:r>
              <a:rPr lang="ru-RU" sz="2000" dirty="0" smtClean="0"/>
              <a:t> персоналу</a:t>
            </a:r>
            <a:endParaRPr lang="ru-RU" sz="2000" dirty="0" smtClean="0"/>
          </a:p>
          <a:p>
            <a:pPr marL="0" indent="0">
              <a:buNone/>
            </a:pPr>
            <a:endParaRPr lang="uk-UA" sz="2000" i="1" dirty="0"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07504" y="188640"/>
            <a:ext cx="8928992" cy="6480720"/>
          </a:xfrm>
        </p:spPr>
        <p:txBody>
          <a:bodyPr>
            <a:normAutofit/>
          </a:bodyPr>
          <a:lstStyle/>
          <a:p>
            <a:pPr marL="0" indent="0">
              <a:buNone/>
            </a:pPr>
            <a:r>
              <a:rPr lang="uk-UA" sz="2000" i="1" dirty="0" smtClean="0">
                <a:solidFill>
                  <a:srgbClr val="0070C0"/>
                </a:solidFill>
              </a:rPr>
              <a:t>Технології мерчандайзингу:</a:t>
            </a:r>
            <a:endParaRPr lang="uk-UA" sz="2000" i="1" dirty="0" smtClean="0">
              <a:solidFill>
                <a:srgbClr val="0070C0"/>
              </a:solidFill>
            </a:endParaRPr>
          </a:p>
          <a:p>
            <a:pPr marL="0" indent="0" algn="r">
              <a:buNone/>
            </a:pPr>
            <a:r>
              <a:rPr lang="uk-UA" sz="2000" dirty="0" smtClean="0"/>
              <a:t>-Візуальний мерчандайзинг; </a:t>
            </a:r>
            <a:endParaRPr lang="uk-UA" sz="2000" dirty="0" smtClean="0"/>
          </a:p>
          <a:p>
            <a:pPr marL="0" indent="0" algn="r">
              <a:buNone/>
            </a:pPr>
            <a:r>
              <a:rPr lang="uk-UA" sz="2000" dirty="0"/>
              <a:t>-</a:t>
            </a:r>
            <a:r>
              <a:rPr lang="uk-UA" sz="2000" dirty="0" smtClean="0"/>
              <a:t>Невізуальний мерчандайзинг; </a:t>
            </a:r>
            <a:endParaRPr lang="uk-UA" sz="2000" dirty="0" smtClean="0"/>
          </a:p>
          <a:p>
            <a:pPr marL="0" indent="0" algn="r">
              <a:buNone/>
            </a:pPr>
            <a:r>
              <a:rPr lang="uk-UA" sz="2000" dirty="0"/>
              <a:t>-</a:t>
            </a:r>
            <a:r>
              <a:rPr lang="uk-UA" sz="2000" dirty="0" smtClean="0"/>
              <a:t>Вибір місця розміщення підприємства;</a:t>
            </a:r>
            <a:endParaRPr lang="uk-UA" sz="2000" dirty="0" smtClean="0"/>
          </a:p>
          <a:p>
            <a:pPr algn="r">
              <a:buFontTx/>
              <a:buChar char="-"/>
            </a:pPr>
            <a:r>
              <a:rPr lang="uk-UA" sz="2000" dirty="0" smtClean="0"/>
              <a:t>Формування певної атмосфери в місцях реалізації; </a:t>
            </a:r>
            <a:endParaRPr lang="uk-UA" sz="2000" dirty="0" smtClean="0"/>
          </a:p>
          <a:p>
            <a:pPr algn="r">
              <a:buFontTx/>
              <a:buChar char="-"/>
            </a:pPr>
            <a:r>
              <a:rPr lang="uk-UA" sz="2000" dirty="0" smtClean="0"/>
              <a:t>Орієнтація асортименту на споживача та прибуток</a:t>
            </a:r>
            <a:endParaRPr lang="uk-UA" sz="2000" dirty="0" smtClean="0"/>
          </a:p>
          <a:p>
            <a:pPr marL="0" indent="0" algn="ctr">
              <a:buNone/>
            </a:pPr>
            <a:r>
              <a:rPr lang="uk-UA" sz="2000" b="1" i="1" dirty="0" smtClean="0"/>
              <a:t>Споживачі</a:t>
            </a:r>
            <a:endParaRPr lang="uk-UA" sz="2000" b="1" i="1" dirty="0" smtClean="0"/>
          </a:p>
          <a:p>
            <a:pPr marL="0" indent="0" algn="ctr">
              <a:buNone/>
            </a:pPr>
            <a:endParaRPr lang="uk-UA" sz="2000" b="1" i="1" dirty="0"/>
          </a:p>
          <a:p>
            <a:pPr marL="0" indent="0" algn="ctr">
              <a:buNone/>
            </a:pPr>
            <a:r>
              <a:rPr lang="ru-RU" sz="2000" b="1" dirty="0" err="1" smtClean="0"/>
              <a:t>Мерчандайзинг</a:t>
            </a:r>
            <a:r>
              <a:rPr lang="ru-RU" sz="2000" b="1" dirty="0" smtClean="0"/>
              <a:t> у </a:t>
            </a:r>
            <a:r>
              <a:rPr lang="ru-RU" sz="2000" b="1" dirty="0" err="1" smtClean="0"/>
              <a:t>комунікаційних</a:t>
            </a:r>
            <a:r>
              <a:rPr lang="ru-RU" sz="2000" b="1" dirty="0" smtClean="0"/>
              <a:t> </a:t>
            </a:r>
            <a:r>
              <a:rPr lang="ru-RU" sz="2000" b="1" dirty="0" err="1" smtClean="0"/>
              <a:t>технологіях</a:t>
            </a:r>
            <a:r>
              <a:rPr lang="ru-RU" sz="2000" b="1" dirty="0" smtClean="0"/>
              <a:t> </a:t>
            </a:r>
            <a:r>
              <a:rPr lang="ru-RU" sz="2000" b="1" dirty="0" err="1" smtClean="0"/>
              <a:t>підприємства</a:t>
            </a:r>
            <a:r>
              <a:rPr lang="ru-RU" sz="2000" b="1" dirty="0" smtClean="0"/>
              <a:t> ресторанного </a:t>
            </a:r>
            <a:r>
              <a:rPr lang="ru-RU" sz="2000" b="1" dirty="0" err="1" smtClean="0"/>
              <a:t>господарства</a:t>
            </a:r>
            <a:endParaRPr lang="uk-UA" sz="2000" b="1" dirty="0"/>
          </a:p>
        </p:txBody>
      </p:sp>
      <p:cxnSp>
        <p:nvCxnSpPr>
          <p:cNvPr id="5" name="Прямая соединительная линия 4"/>
          <p:cNvCxnSpPr/>
          <p:nvPr/>
        </p:nvCxnSpPr>
        <p:spPr>
          <a:xfrm>
            <a:off x="3131840" y="2852936"/>
            <a:ext cx="460851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Прямая со стрелкой 6"/>
          <p:cNvCxnSpPr/>
          <p:nvPr/>
        </p:nvCxnSpPr>
        <p:spPr>
          <a:xfrm flipV="1">
            <a:off x="4788024" y="2852936"/>
            <a:ext cx="0" cy="36004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07504" y="116632"/>
            <a:ext cx="8856984" cy="6624736"/>
          </a:xfrm>
        </p:spPr>
        <p:txBody>
          <a:bodyPr>
            <a:normAutofit fontScale="92500" lnSpcReduction="20000"/>
          </a:bodyPr>
          <a:lstStyle/>
          <a:p>
            <a:pPr marL="0" indent="0" algn="just">
              <a:buNone/>
            </a:pPr>
            <a:r>
              <a:rPr lang="uk-UA" sz="2000" dirty="0" smtClean="0">
                <a:solidFill>
                  <a:srgbClr val="0070C0"/>
                </a:solidFill>
              </a:rPr>
              <a:t>Цілі мерчандайзингу</a:t>
            </a:r>
            <a:r>
              <a:rPr lang="uk-UA" sz="2000" dirty="0" smtClean="0"/>
              <a:t>:</a:t>
            </a:r>
            <a:endParaRPr lang="uk-UA" sz="2000" dirty="0" smtClean="0"/>
          </a:p>
          <a:p>
            <a:pPr marL="0" indent="0" algn="just">
              <a:buNone/>
            </a:pPr>
            <a:r>
              <a:rPr lang="uk-UA" sz="2000" dirty="0" smtClean="0"/>
              <a:t>  створити конкурентну перевагу закладу ресторанного господарства;</a:t>
            </a:r>
            <a:endParaRPr lang="uk-UA" sz="2000" dirty="0" smtClean="0"/>
          </a:p>
          <a:p>
            <a:pPr marL="0" indent="0" algn="just">
              <a:buNone/>
            </a:pPr>
            <a:r>
              <a:rPr lang="uk-UA" sz="2000" dirty="0" smtClean="0"/>
              <a:t>  ефективно представити продукцію на ринку; </a:t>
            </a:r>
            <a:endParaRPr lang="uk-UA" sz="2000" dirty="0" smtClean="0"/>
          </a:p>
          <a:p>
            <a:pPr marL="0" indent="0" algn="just">
              <a:buNone/>
            </a:pPr>
            <a:r>
              <a:rPr lang="uk-UA" sz="2000" dirty="0" smtClean="0"/>
              <a:t> забезпечити споживачів необхідною інформацією; </a:t>
            </a:r>
            <a:endParaRPr lang="uk-UA" sz="2000" dirty="0" smtClean="0"/>
          </a:p>
          <a:p>
            <a:pPr marL="0" indent="0" algn="just">
              <a:buNone/>
            </a:pPr>
            <a:r>
              <a:rPr lang="uk-UA" sz="2000" dirty="0" smtClean="0"/>
              <a:t> сформувати прихильність до закладу й окремих торгових марок, збільшити кількість лояльних покупців і завоювати нових;</a:t>
            </a:r>
            <a:endParaRPr lang="uk-UA" sz="2000" dirty="0" smtClean="0"/>
          </a:p>
          <a:p>
            <a:pPr marL="0" indent="0" algn="just">
              <a:buNone/>
            </a:pPr>
            <a:r>
              <a:rPr lang="uk-UA" sz="2000" dirty="0" smtClean="0"/>
              <a:t>  привернути увагу споживача до продукції, звернути увагу на нові продукти та спеціальні пропозиції; </a:t>
            </a:r>
            <a:endParaRPr lang="uk-UA" sz="2000" dirty="0" smtClean="0"/>
          </a:p>
          <a:p>
            <a:pPr marL="0" indent="0" algn="just">
              <a:buNone/>
            </a:pPr>
            <a:r>
              <a:rPr lang="uk-UA" sz="2000" dirty="0" smtClean="0"/>
              <a:t> закріпити у свідомості покупців специфічні риси певних марок;</a:t>
            </a:r>
            <a:endParaRPr lang="uk-UA" sz="2000" dirty="0" smtClean="0"/>
          </a:p>
          <a:p>
            <a:pPr marL="0" indent="0" algn="just">
              <a:buNone/>
            </a:pPr>
            <a:r>
              <a:rPr lang="uk-UA" sz="2000" dirty="0" smtClean="0"/>
              <a:t>  вплинути на поведінку споживачів, дотримуючись при цьому соціальної законності та етичних норм; </a:t>
            </a:r>
            <a:endParaRPr lang="uk-UA" sz="2000" dirty="0" smtClean="0"/>
          </a:p>
          <a:p>
            <a:pPr marL="0" indent="0" algn="just">
              <a:buNone/>
            </a:pPr>
            <a:r>
              <a:rPr lang="uk-UA" sz="2000" dirty="0" smtClean="0"/>
              <a:t> підвищити рівень прийняття рішень споживачем безпосередньо в точці продажу, збільшити час перебування покупця в торговому залі й кількість його замовлень. </a:t>
            </a:r>
            <a:endParaRPr lang="uk-UA" sz="2000" dirty="0" smtClean="0"/>
          </a:p>
          <a:p>
            <a:pPr marL="0" indent="0" algn="just">
              <a:buNone/>
            </a:pPr>
            <a:r>
              <a:rPr lang="ru-RU" sz="2000" b="1" dirty="0" err="1">
                <a:solidFill>
                  <a:srgbClr val="0070C0"/>
                </a:solidFill>
              </a:rPr>
              <a:t>З</a:t>
            </a:r>
            <a:r>
              <a:rPr lang="ru-RU" sz="2000" b="1" dirty="0" err="1" smtClean="0">
                <a:solidFill>
                  <a:srgbClr val="0070C0"/>
                </a:solidFill>
              </a:rPr>
              <a:t>авдання</a:t>
            </a:r>
            <a:r>
              <a:rPr lang="ru-RU" sz="2000" b="1" dirty="0" smtClean="0">
                <a:solidFill>
                  <a:srgbClr val="0070C0"/>
                </a:solidFill>
              </a:rPr>
              <a:t> </a:t>
            </a:r>
            <a:r>
              <a:rPr lang="ru-RU" sz="2000" b="1" dirty="0" err="1" smtClean="0">
                <a:solidFill>
                  <a:srgbClr val="0070C0"/>
                </a:solidFill>
              </a:rPr>
              <a:t>полягає</a:t>
            </a:r>
            <a:r>
              <a:rPr lang="ru-RU" sz="2000" b="1" dirty="0" smtClean="0">
                <a:solidFill>
                  <a:srgbClr val="0070C0"/>
                </a:solidFill>
              </a:rPr>
              <a:t> в тому, </a:t>
            </a:r>
            <a:r>
              <a:rPr lang="ru-RU" sz="2000" b="1" dirty="0" err="1" smtClean="0">
                <a:solidFill>
                  <a:srgbClr val="0070C0"/>
                </a:solidFill>
              </a:rPr>
              <a:t>щоб</a:t>
            </a:r>
            <a:r>
              <a:rPr lang="ru-RU" sz="2000" b="1" dirty="0" smtClean="0">
                <a:solidFill>
                  <a:srgbClr val="0070C0"/>
                </a:solidFill>
              </a:rPr>
              <a:t> </a:t>
            </a:r>
            <a:r>
              <a:rPr lang="ru-RU" sz="2000" b="1" dirty="0" err="1" smtClean="0">
                <a:solidFill>
                  <a:srgbClr val="0070C0"/>
                </a:solidFill>
              </a:rPr>
              <a:t>налагодити</a:t>
            </a:r>
            <a:r>
              <a:rPr lang="ru-RU" sz="2000" b="1" dirty="0" smtClean="0">
                <a:solidFill>
                  <a:srgbClr val="0070C0"/>
                </a:solidFill>
              </a:rPr>
              <a:t> </a:t>
            </a:r>
            <a:r>
              <a:rPr lang="ru-RU" sz="2000" b="1" dirty="0" err="1" smtClean="0">
                <a:solidFill>
                  <a:srgbClr val="0070C0"/>
                </a:solidFill>
              </a:rPr>
              <a:t>взаєморозуміння</a:t>
            </a:r>
            <a:r>
              <a:rPr lang="ru-RU" sz="2000" b="1" dirty="0" smtClean="0">
                <a:solidFill>
                  <a:srgbClr val="0070C0"/>
                </a:solidFill>
              </a:rPr>
              <a:t>, </a:t>
            </a:r>
            <a:r>
              <a:rPr lang="ru-RU" sz="2000" b="1" dirty="0" err="1" smtClean="0">
                <a:solidFill>
                  <a:srgbClr val="0070C0"/>
                </a:solidFill>
              </a:rPr>
              <a:t>позитивне</a:t>
            </a:r>
            <a:r>
              <a:rPr lang="ru-RU" sz="2000" b="1" dirty="0" smtClean="0">
                <a:solidFill>
                  <a:srgbClr val="0070C0"/>
                </a:solidFill>
              </a:rPr>
              <a:t> </a:t>
            </a:r>
            <a:r>
              <a:rPr lang="ru-RU" sz="2000" b="1" dirty="0" err="1" smtClean="0">
                <a:solidFill>
                  <a:srgbClr val="0070C0"/>
                </a:solidFill>
              </a:rPr>
              <a:t>ставлення</a:t>
            </a:r>
            <a:r>
              <a:rPr lang="ru-RU" sz="2000" b="1" dirty="0" smtClean="0">
                <a:solidFill>
                  <a:srgbClr val="0070C0"/>
                </a:solidFill>
              </a:rPr>
              <a:t> і </a:t>
            </a:r>
            <a:r>
              <a:rPr lang="ru-RU" sz="2000" b="1" dirty="0" err="1" smtClean="0">
                <a:solidFill>
                  <a:srgbClr val="0070C0"/>
                </a:solidFill>
              </a:rPr>
              <a:t>довіру</a:t>
            </a:r>
            <a:r>
              <a:rPr lang="ru-RU" sz="2000" b="1" dirty="0" smtClean="0">
                <a:solidFill>
                  <a:srgbClr val="0070C0"/>
                </a:solidFill>
              </a:rPr>
              <a:t> </a:t>
            </a:r>
            <a:r>
              <a:rPr lang="ru-RU" sz="2000" b="1" dirty="0" err="1" smtClean="0">
                <a:solidFill>
                  <a:srgbClr val="0070C0"/>
                </a:solidFill>
              </a:rPr>
              <a:t>клієнта</a:t>
            </a:r>
            <a:r>
              <a:rPr lang="ru-RU" sz="2000" b="1" dirty="0" smtClean="0">
                <a:solidFill>
                  <a:srgbClr val="0070C0"/>
                </a:solidFill>
              </a:rPr>
              <a:t> до </a:t>
            </a:r>
            <a:r>
              <a:rPr lang="ru-RU" sz="2000" b="1" dirty="0" err="1" smtClean="0">
                <a:solidFill>
                  <a:srgbClr val="0070C0"/>
                </a:solidFill>
              </a:rPr>
              <a:t>пропозиції</a:t>
            </a:r>
            <a:r>
              <a:rPr lang="ru-RU" sz="2000" b="1" dirty="0" smtClean="0">
                <a:solidFill>
                  <a:srgbClr val="0070C0"/>
                </a:solidFill>
              </a:rPr>
              <a:t> </a:t>
            </a:r>
            <a:r>
              <a:rPr lang="ru-RU" sz="2000" b="1" dirty="0" err="1" smtClean="0">
                <a:solidFill>
                  <a:srgbClr val="0070C0"/>
                </a:solidFill>
              </a:rPr>
              <a:t>підприємства</a:t>
            </a:r>
            <a:r>
              <a:rPr lang="ru-RU" sz="2000" b="1" dirty="0" smtClean="0">
                <a:solidFill>
                  <a:srgbClr val="0070C0"/>
                </a:solidFill>
              </a:rPr>
              <a:t> </a:t>
            </a:r>
            <a:r>
              <a:rPr lang="ru-RU" sz="2000" b="1" dirty="0" err="1" smtClean="0">
                <a:solidFill>
                  <a:srgbClr val="0070C0"/>
                </a:solidFill>
              </a:rPr>
              <a:t>готельноресторанного</a:t>
            </a:r>
            <a:r>
              <a:rPr lang="ru-RU" sz="2000" b="1" dirty="0" smtClean="0">
                <a:solidFill>
                  <a:srgbClr val="0070C0"/>
                </a:solidFill>
              </a:rPr>
              <a:t> </a:t>
            </a:r>
            <a:r>
              <a:rPr lang="ru-RU" sz="2000" b="1" dirty="0" err="1" smtClean="0">
                <a:solidFill>
                  <a:srgbClr val="0070C0"/>
                </a:solidFill>
              </a:rPr>
              <a:t>бізнесу</a:t>
            </a:r>
            <a:r>
              <a:rPr lang="ru-RU" sz="2000" b="1" dirty="0" smtClean="0">
                <a:solidFill>
                  <a:srgbClr val="0070C0"/>
                </a:solidFill>
              </a:rPr>
              <a:t> на перспективу</a:t>
            </a:r>
            <a:endParaRPr lang="uk-UA" sz="2000" b="1" dirty="0" smtClean="0">
              <a:solidFill>
                <a:srgbClr val="0070C0"/>
              </a:solidFill>
            </a:endParaRPr>
          </a:p>
          <a:p>
            <a:pPr marL="0" indent="0" algn="just">
              <a:buNone/>
            </a:pPr>
            <a:r>
              <a:rPr lang="uk-UA" sz="2000" dirty="0" smtClean="0">
                <a:solidFill>
                  <a:srgbClr val="0070C0"/>
                </a:solidFill>
              </a:rPr>
              <a:t>Завдання мерчандайзингу можна поділити на зовнішні та внутрішні. </a:t>
            </a:r>
            <a:endParaRPr lang="uk-UA" sz="2000" dirty="0" smtClean="0">
              <a:solidFill>
                <a:srgbClr val="0070C0"/>
              </a:solidFill>
            </a:endParaRPr>
          </a:p>
          <a:p>
            <a:pPr marL="0" indent="0" algn="just">
              <a:buNone/>
            </a:pPr>
            <a:r>
              <a:rPr lang="uk-UA" sz="2000" i="1" dirty="0" smtClean="0"/>
              <a:t>До зовнішніх завдань відносять такі:</a:t>
            </a:r>
            <a:endParaRPr lang="uk-UA" sz="2000" i="1" dirty="0" smtClean="0"/>
          </a:p>
          <a:p>
            <a:pPr marL="0" indent="0" algn="just">
              <a:buNone/>
            </a:pPr>
            <a:r>
              <a:rPr lang="uk-UA" sz="2000" dirty="0" smtClean="0"/>
              <a:t>  організація ефективного товарного запасу для забезпечення своєчасного поповнення товару в торговому залі;</a:t>
            </a:r>
            <a:endParaRPr lang="uk-UA" sz="2000" dirty="0" smtClean="0"/>
          </a:p>
          <a:p>
            <a:pPr marL="0" indent="0" algn="just">
              <a:buNone/>
            </a:pPr>
            <a:r>
              <a:rPr lang="uk-UA" sz="2000" dirty="0" smtClean="0"/>
              <a:t>  розміщення торгових марок на обладнанні відносно руху споживацького потоку;  оформлення товару, призначеного до реалізації;</a:t>
            </a:r>
            <a:endParaRPr lang="uk-UA" sz="2000" dirty="0" smtClean="0"/>
          </a:p>
          <a:p>
            <a:pPr marL="0" indent="0" algn="just">
              <a:buNone/>
            </a:pPr>
            <a:r>
              <a:rPr lang="uk-UA" sz="2000" dirty="0" smtClean="0"/>
              <a:t>  розробка ефективних механізмів просування товарів каналами розподілення.</a:t>
            </a:r>
            <a:endParaRPr lang="uk-UA" sz="2000" dirty="0" smtClean="0"/>
          </a:p>
          <a:p>
            <a:pPr marL="0" indent="0" algn="just">
              <a:buNone/>
            </a:pPr>
            <a:r>
              <a:rPr lang="uk-UA" sz="2000" dirty="0" smtClean="0"/>
              <a:t> </a:t>
            </a:r>
            <a:endParaRPr lang="uk-UA" sz="20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07504" y="188640"/>
            <a:ext cx="8856984" cy="6552728"/>
          </a:xfrm>
        </p:spPr>
        <p:txBody>
          <a:bodyPr>
            <a:normAutofit/>
          </a:bodyPr>
          <a:lstStyle/>
          <a:p>
            <a:pPr marL="0" indent="0" algn="just">
              <a:buNone/>
            </a:pPr>
            <a:r>
              <a:rPr lang="uk-UA" sz="2000" dirty="0" smtClean="0"/>
              <a:t> </a:t>
            </a:r>
            <a:r>
              <a:rPr lang="uk-UA" sz="2000" i="1" dirty="0" smtClean="0"/>
              <a:t>До внутрішніх завдань відносять</a:t>
            </a:r>
            <a:r>
              <a:rPr lang="uk-UA" sz="2000" dirty="0" smtClean="0"/>
              <a:t>: </a:t>
            </a:r>
            <a:endParaRPr lang="uk-UA" sz="2000" dirty="0" smtClean="0"/>
          </a:p>
          <a:p>
            <a:pPr marL="0" indent="0" algn="just">
              <a:buNone/>
            </a:pPr>
            <a:r>
              <a:rPr lang="uk-UA" sz="2000" dirty="0" smtClean="0"/>
              <a:t> розробку концепції мерчандайзингу і її втілення; </a:t>
            </a:r>
            <a:endParaRPr lang="uk-UA" sz="2000" dirty="0" smtClean="0"/>
          </a:p>
          <a:p>
            <a:pPr marL="0" indent="0" algn="just">
              <a:buNone/>
            </a:pPr>
            <a:r>
              <a:rPr lang="uk-UA" sz="2000" dirty="0" smtClean="0"/>
              <a:t> формування структури (підрозділу), відповідальної за реалізацію заходів мерчандайзингу; </a:t>
            </a:r>
            <a:endParaRPr lang="uk-UA" sz="2000" dirty="0" smtClean="0"/>
          </a:p>
          <a:p>
            <a:pPr marL="0" indent="0" algn="just">
              <a:buNone/>
            </a:pPr>
            <a:r>
              <a:rPr lang="uk-UA" sz="2000" dirty="0" smtClean="0"/>
              <a:t> навчання персоналу методам і прийомам мерчандайзингу</a:t>
            </a:r>
            <a:endParaRPr lang="uk-UA" sz="2000" dirty="0" smtClean="0"/>
          </a:p>
          <a:p>
            <a:pPr marL="0" indent="0" algn="just">
              <a:buNone/>
            </a:pPr>
            <a:r>
              <a:rPr lang="uk-UA" sz="2000" i="1" dirty="0" smtClean="0"/>
              <a:t>Завдання мерчандайзингу </a:t>
            </a:r>
            <a:r>
              <a:rPr lang="uk-UA" sz="2000" i="1" dirty="0" smtClean="0">
                <a:solidFill>
                  <a:srgbClr val="0070C0"/>
                </a:solidFill>
              </a:rPr>
              <a:t>виробника і реалізаторів </a:t>
            </a:r>
            <a:r>
              <a:rPr lang="uk-UA" sz="2000" i="1" dirty="0" smtClean="0"/>
              <a:t>відрізняються, але їх статус, що визначають участю в каналах товароруху, дозволяє ефективно взаємодіяти в рамках стратегічних рішень : </a:t>
            </a:r>
            <a:r>
              <a:rPr lang="uk-UA" sz="2000" i="1" dirty="0">
                <a:solidFill>
                  <a:srgbClr val="0070C0"/>
                </a:solidFill>
              </a:rPr>
              <a:t>ц</a:t>
            </a:r>
            <a:r>
              <a:rPr lang="uk-UA" sz="2000" i="1" dirty="0" smtClean="0">
                <a:solidFill>
                  <a:srgbClr val="0070C0"/>
                </a:solidFill>
              </a:rPr>
              <a:t>ілі і завдання мерчандайзингу</a:t>
            </a:r>
            <a:endParaRPr lang="uk-UA" sz="2000" dirty="0" smtClean="0">
              <a:solidFill>
                <a:srgbClr val="0070C0"/>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07504" y="116632"/>
            <a:ext cx="8856984" cy="6552728"/>
          </a:xfrm>
        </p:spPr>
        <p:txBody>
          <a:bodyPr numCol="2">
            <a:normAutofit/>
          </a:bodyPr>
          <a:lstStyle/>
          <a:p>
            <a:pPr marL="0" indent="0">
              <a:buNone/>
            </a:pPr>
            <a:r>
              <a:rPr lang="uk-UA" sz="2400" dirty="0">
                <a:solidFill>
                  <a:schemeClr val="tx1"/>
                </a:solidFill>
              </a:rPr>
              <a:t>Для збільшення обсягу продажів в ресторані, кафе або барі застосовуються такі прийоми мерчандайзингу:</a:t>
            </a:r>
            <a:endParaRPr lang="uk-UA" sz="2400" dirty="0">
              <a:solidFill>
                <a:schemeClr val="tx1"/>
              </a:solidFill>
            </a:endParaRPr>
          </a:p>
          <a:p>
            <a:pPr marL="0" indent="0">
              <a:buNone/>
            </a:pPr>
            <a:r>
              <a:rPr lang="uk-UA" sz="2400" dirty="0">
                <a:solidFill>
                  <a:schemeClr val="tx1"/>
                </a:solidFill>
              </a:rPr>
              <a:t>- дизайн страв і напоїв;</a:t>
            </a:r>
            <a:endParaRPr lang="uk-UA" sz="2400" dirty="0">
              <a:solidFill>
                <a:schemeClr val="tx1"/>
              </a:solidFill>
            </a:endParaRPr>
          </a:p>
          <a:p>
            <a:pPr marL="0" indent="0">
              <a:buNone/>
            </a:pPr>
            <a:r>
              <a:rPr lang="uk-UA" sz="2400" dirty="0">
                <a:solidFill>
                  <a:schemeClr val="tx1"/>
                </a:solidFill>
              </a:rPr>
              <a:t>- впровадження нових методів обслуговування;</a:t>
            </a:r>
            <a:endParaRPr lang="uk-UA" sz="2400" dirty="0">
              <a:solidFill>
                <a:schemeClr val="tx1"/>
              </a:solidFill>
            </a:endParaRPr>
          </a:p>
          <a:p>
            <a:pPr marL="0" indent="0">
              <a:buNone/>
            </a:pPr>
            <a:r>
              <a:rPr lang="uk-UA" sz="2400" dirty="0">
                <a:solidFill>
                  <a:schemeClr val="tx1"/>
                </a:solidFill>
              </a:rPr>
              <a:t>- агітація в залі;</a:t>
            </a:r>
            <a:endParaRPr lang="uk-UA" sz="2400" dirty="0">
              <a:solidFill>
                <a:schemeClr val="tx1"/>
              </a:solidFill>
            </a:endParaRPr>
          </a:p>
          <a:p>
            <a:pPr marL="0" indent="0">
              <a:buNone/>
            </a:pPr>
            <a:r>
              <a:rPr lang="uk-UA" sz="2400" dirty="0">
                <a:solidFill>
                  <a:schemeClr val="tx1"/>
                </a:solidFill>
              </a:rPr>
              <a:t>- переконуючий продаж;</a:t>
            </a:r>
            <a:endParaRPr lang="uk-UA" sz="2400" dirty="0">
              <a:solidFill>
                <a:schemeClr val="tx1"/>
              </a:solidFill>
            </a:endParaRPr>
          </a:p>
          <a:p>
            <a:pPr marL="0" indent="0">
              <a:buNone/>
            </a:pPr>
            <a:r>
              <a:rPr lang="uk-UA" sz="2400" dirty="0">
                <a:solidFill>
                  <a:schemeClr val="tx1"/>
                </a:solidFill>
              </a:rPr>
              <a:t>- пропозиція у виборі альтернативних продукції і послуг.</a:t>
            </a:r>
            <a:endParaRPr lang="uk-UA" sz="2400" dirty="0">
              <a:solidFill>
                <a:schemeClr val="tx1"/>
              </a:solidFill>
            </a:endParaRPr>
          </a:p>
          <a:p>
            <a:pPr marL="0" indent="0">
              <a:buNone/>
            </a:pPr>
            <a:endParaRPr lang="uk-UA" sz="2400" dirty="0">
              <a:solidFill>
                <a:schemeClr val="tx1"/>
              </a:solidFill>
            </a:endParaRPr>
          </a:p>
          <a:p>
            <a:pPr marL="0" indent="0" algn="just">
              <a:buNone/>
            </a:pPr>
            <a:r>
              <a:rPr lang="uk-UA" sz="2400" dirty="0">
                <a:solidFill>
                  <a:schemeClr val="tx1"/>
                </a:solidFill>
              </a:rPr>
              <a:t>    Прийоми мерчандайзингу використовуються при організації обслуговування гостей у залі. Наприклад, </a:t>
            </a:r>
            <a:r>
              <a:rPr lang="uk-UA" sz="2400" dirty="0">
                <a:gradFill>
                  <a:gsLst>
                    <a:gs pos="0">
                      <a:srgbClr val="007BD3"/>
                    </a:gs>
                    <a:gs pos="100000">
                      <a:srgbClr val="034373"/>
                    </a:gs>
                  </a:gsLst>
                  <a:lin scaled="0"/>
                </a:gradFill>
              </a:rPr>
              <a:t>офіціант може запропонувати гостю вподобану частину загального блюда, порціонувати її і подати відповідно до замовлення</a:t>
            </a:r>
            <a:endParaRPr lang="uk-UA" sz="2400" dirty="0">
              <a:gradFill>
                <a:gsLst>
                  <a:gs pos="0">
                    <a:srgbClr val="007BD3"/>
                  </a:gs>
                  <a:gs pos="100000">
                    <a:srgbClr val="034373"/>
                  </a:gs>
                </a:gsLst>
                <a:lin scaled="0"/>
              </a:gra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79512" y="260648"/>
            <a:ext cx="8784976" cy="6480720"/>
          </a:xfrm>
        </p:spPr>
        <p:txBody>
          <a:bodyPr numCol="2">
            <a:normAutofit/>
          </a:bodyPr>
          <a:lstStyle/>
          <a:p>
            <a:pPr marL="0" indent="0">
              <a:buNone/>
            </a:pPr>
            <a:r>
              <a:rPr lang="uk-UA" sz="2000" dirty="0"/>
              <a:t>Як правило, мерчандайзинг в ресторанному господарстві ставить і реалізує не одну, а кілька цілей, а саме:</a:t>
            </a:r>
            <a:endParaRPr lang="uk-UA" sz="2000" dirty="0"/>
          </a:p>
          <a:p>
            <a:pPr marL="0" indent="0">
              <a:buNone/>
            </a:pPr>
            <a:r>
              <a:rPr lang="uk-UA" sz="2000" dirty="0"/>
              <a:t>- збільшити обсяг продажів;</a:t>
            </a:r>
            <a:endParaRPr lang="uk-UA" sz="2000" dirty="0"/>
          </a:p>
          <a:p>
            <a:pPr marL="0" indent="0">
              <a:buNone/>
            </a:pPr>
            <a:r>
              <a:rPr lang="uk-UA" sz="2000" dirty="0"/>
              <a:t>-зацікавити відвідувача;</a:t>
            </a:r>
            <a:endParaRPr lang="uk-UA" sz="2000" dirty="0"/>
          </a:p>
          <a:p>
            <a:pPr marL="0" indent="0">
              <a:buNone/>
            </a:pPr>
            <a:r>
              <a:rPr lang="uk-UA" sz="2000" dirty="0"/>
              <a:t>-створити конкурентну перевагу;</a:t>
            </a:r>
            <a:endParaRPr lang="uk-UA" sz="2000" dirty="0"/>
          </a:p>
          <a:p>
            <a:pPr marL="0" indent="0">
              <a:buNone/>
            </a:pPr>
            <a:r>
              <a:rPr lang="uk-UA" sz="2000" dirty="0"/>
              <a:t>-вплинути на здійснення замовлення;</a:t>
            </a:r>
            <a:endParaRPr lang="uk-UA" sz="2000" dirty="0"/>
          </a:p>
          <a:p>
            <a:pPr marL="0" indent="0">
              <a:buNone/>
            </a:pPr>
            <a:r>
              <a:rPr lang="uk-UA" sz="2000" dirty="0"/>
              <a:t>-удосконалювати торгово-технологічні процеси;</a:t>
            </a:r>
            <a:endParaRPr lang="uk-UA" sz="2000" dirty="0"/>
          </a:p>
          <a:p>
            <a:pPr marL="0" indent="0">
              <a:buNone/>
            </a:pPr>
            <a:r>
              <a:rPr lang="uk-UA" sz="2000" dirty="0"/>
              <a:t>-удосконалювати рекламно-комунікаційну політику</a:t>
            </a:r>
            <a:endParaRPr lang="uk-UA" sz="2000" dirty="0"/>
          </a:p>
          <a:p>
            <a:pPr marL="0" indent="0">
              <a:buNone/>
            </a:pPr>
            <a:endParaRPr lang="uk-UA" sz="2000" dirty="0"/>
          </a:p>
          <a:p>
            <a:pPr marL="0" indent="0" algn="just">
              <a:buNone/>
            </a:pPr>
            <a:r>
              <a:rPr lang="uk-UA" sz="2000" dirty="0"/>
              <a:t>      Традиційно в закладах ресторанного господарства використовуються прийоми комунікативного та візуального мерчандайзингу.</a:t>
            </a:r>
            <a:endParaRPr lang="uk-UA" sz="2000" dirty="0"/>
          </a:p>
        </p:txBody>
      </p:sp>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11976</Words>
  <Application>WPS Presentation</Application>
  <PresentationFormat>Экран (4:3)</PresentationFormat>
  <Paragraphs>147</Paragraphs>
  <Slides>17</Slides>
  <Notes>0</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17</vt:i4>
      </vt:variant>
    </vt:vector>
  </HeadingPairs>
  <TitlesOfParts>
    <vt:vector size="25" baseType="lpstr">
      <vt:lpstr>Arial</vt:lpstr>
      <vt:lpstr>SimSun</vt:lpstr>
      <vt:lpstr>Wingdings</vt:lpstr>
      <vt:lpstr>Calibri</vt:lpstr>
      <vt:lpstr>Microsoft YaHei</vt:lpstr>
      <vt:lpstr>Arial Unicode MS</vt:lpstr>
      <vt:lpstr>Times New Roman</vt:lpstr>
      <vt:lpstr>Тема Office</vt:lpstr>
      <vt:lpstr>Мерчандайзинг і його роль в сучасному готельно – ресторанномі бізнесі</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Igor Mosiyuk</dc:creator>
  <cp:lastModifiedBy>27igo</cp:lastModifiedBy>
  <cp:revision>19</cp:revision>
  <dcterms:created xsi:type="dcterms:W3CDTF">2022-08-24T07:20:00Z</dcterms:created>
  <dcterms:modified xsi:type="dcterms:W3CDTF">2023-02-12T16:58:09Z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C0C12344911F46728387B593FC04279D</vt:lpwstr>
  </property>
  <property fmtid="{D5CDD505-2E9C-101B-9397-08002B2CF9AE}" pid="3" name="KSOProductBuildVer">
    <vt:lpwstr>1033-11.2.0.11440</vt:lpwstr>
  </property>
</Properties>
</file>