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28"/>
  </p:notesMasterIdLst>
  <p:sldIdLst>
    <p:sldId id="310" r:id="rId2"/>
    <p:sldId id="916" r:id="rId3"/>
    <p:sldId id="917" r:id="rId4"/>
    <p:sldId id="922" r:id="rId5"/>
    <p:sldId id="924" r:id="rId6"/>
    <p:sldId id="921" r:id="rId7"/>
    <p:sldId id="925" r:id="rId8"/>
    <p:sldId id="928" r:id="rId9"/>
    <p:sldId id="923" r:id="rId10"/>
    <p:sldId id="920" r:id="rId11"/>
    <p:sldId id="919" r:id="rId12"/>
    <p:sldId id="918" r:id="rId13"/>
    <p:sldId id="929" r:id="rId14"/>
    <p:sldId id="930" r:id="rId15"/>
    <p:sldId id="932" r:id="rId16"/>
    <p:sldId id="933" r:id="rId17"/>
    <p:sldId id="934" r:id="rId18"/>
    <p:sldId id="935" r:id="rId19"/>
    <p:sldId id="936" r:id="rId20"/>
    <p:sldId id="943" r:id="rId21"/>
    <p:sldId id="937" r:id="rId22"/>
    <p:sldId id="938" r:id="rId23"/>
    <p:sldId id="939" r:id="rId24"/>
    <p:sldId id="944" r:id="rId25"/>
    <p:sldId id="945" r:id="rId26"/>
    <p:sldId id="914" r:id="rId27"/>
  </p:sldIdLst>
  <p:sldSz cx="9144000" cy="6858000" type="screen4x3"/>
  <p:notesSz cx="6735763" cy="9869488"/>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15"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44378"/>
    <a:srgbClr val="3186E3"/>
    <a:srgbClr val="A7BDF6"/>
    <a:srgbClr val="0F2E51"/>
    <a:srgbClr val="CDD9FC"/>
    <a:srgbClr val="1D528D"/>
    <a:srgbClr val="91AAEC"/>
    <a:srgbClr val="FFFFFF"/>
    <a:srgbClr val="E6E6E6"/>
    <a:srgbClr val="E8ED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Помір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Помір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Помір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C89EF96-8CEA-46FF-86C4-4CE0E7609802}" styleName="Світли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Помір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A111915-BE36-4E01-A7E5-04B1672EAD32}" styleName="Світлий стиль 2 – акцент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Світлий стиль 2 – акцент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D083AE6-46FA-4A59-8FB0-9F97EB10719F}" styleName="Світлий стиль 3 – акцент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DF18680-E054-41AD-8BC1-D1AEF772440D}" styleName="Помір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Помір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5758FB7-9AC5-4552-8A53-C91805E547FA}" styleName="Стиль із теми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73A0DAA-6AF3-43AB-8588-CEC1D06C72B9}" styleName="Помір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Помір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70" autoAdjust="0"/>
    <p:restoredTop sz="95455" autoAdjust="0"/>
  </p:normalViewPr>
  <p:slideViewPr>
    <p:cSldViewPr>
      <p:cViewPr varScale="1">
        <p:scale>
          <a:sx n="83" d="100"/>
          <a:sy n="83" d="100"/>
        </p:scale>
        <p:origin x="1548" y="66"/>
      </p:cViewPr>
      <p:guideLst>
        <p:guide orient="horz" pos="2115"/>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9413" cy="495300"/>
          </a:xfrm>
          <a:prstGeom prst="rect">
            <a:avLst/>
          </a:prstGeom>
        </p:spPr>
        <p:txBody>
          <a:bodyPr vert="horz" lIns="90779" tIns="45389" rIns="90779" bIns="45389" rtlCol="0"/>
          <a:lstStyle>
            <a:lvl1pPr algn="l" eaLnBrk="1" hangingPunct="1">
              <a:defRPr sz="1200">
                <a:latin typeface="Arial" pitchFamily="34" charset="0"/>
                <a:cs typeface="Arial" pitchFamily="34" charset="0"/>
              </a:defRPr>
            </a:lvl1pPr>
          </a:lstStyle>
          <a:p>
            <a:pPr>
              <a:defRPr/>
            </a:pPr>
            <a:endParaRPr lang="ru-RU"/>
          </a:p>
        </p:txBody>
      </p:sp>
      <p:sp>
        <p:nvSpPr>
          <p:cNvPr id="3" name="Дата 2"/>
          <p:cNvSpPr>
            <a:spLocks noGrp="1"/>
          </p:cNvSpPr>
          <p:nvPr>
            <p:ph type="dt" idx="1"/>
          </p:nvPr>
        </p:nvSpPr>
        <p:spPr>
          <a:xfrm>
            <a:off x="3814763" y="0"/>
            <a:ext cx="2919412" cy="495300"/>
          </a:xfrm>
          <a:prstGeom prst="rect">
            <a:avLst/>
          </a:prstGeom>
        </p:spPr>
        <p:txBody>
          <a:bodyPr vert="horz" lIns="90779" tIns="45389" rIns="90779" bIns="45389" rtlCol="0"/>
          <a:lstStyle>
            <a:lvl1pPr algn="r" eaLnBrk="1" hangingPunct="1">
              <a:defRPr sz="1200">
                <a:latin typeface="Arial" pitchFamily="34" charset="0"/>
                <a:cs typeface="Arial" pitchFamily="34" charset="0"/>
              </a:defRPr>
            </a:lvl1pPr>
          </a:lstStyle>
          <a:p>
            <a:pPr>
              <a:defRPr/>
            </a:pPr>
            <a:fld id="{2E6D5D5E-4555-4EF0-8AEE-7A76AEF5CAEB}" type="datetimeFigureOut">
              <a:rPr lang="ru-RU"/>
              <a:pPr>
                <a:defRPr/>
              </a:pPr>
              <a:t>07.09.2017</a:t>
            </a:fld>
            <a:endParaRPr lang="ru-RU"/>
          </a:p>
        </p:txBody>
      </p:sp>
      <p:sp>
        <p:nvSpPr>
          <p:cNvPr id="4" name="Образ слайда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0779" tIns="45389" rIns="90779" bIns="45389" rtlCol="0" anchor="ctr"/>
          <a:lstStyle/>
          <a:p>
            <a:pPr lvl="0"/>
            <a:endParaRPr lang="ru-RU" noProof="0" smtClean="0"/>
          </a:p>
        </p:txBody>
      </p:sp>
      <p:sp>
        <p:nvSpPr>
          <p:cNvPr id="5" name="Заметки 4"/>
          <p:cNvSpPr>
            <a:spLocks noGrp="1"/>
          </p:cNvSpPr>
          <p:nvPr>
            <p:ph type="body" sz="quarter" idx="3"/>
          </p:nvPr>
        </p:nvSpPr>
        <p:spPr>
          <a:xfrm>
            <a:off x="673100" y="4687888"/>
            <a:ext cx="5389563" cy="4441825"/>
          </a:xfrm>
          <a:prstGeom prst="rect">
            <a:avLst/>
          </a:prstGeom>
        </p:spPr>
        <p:txBody>
          <a:bodyPr vert="horz" lIns="90779" tIns="45389" rIns="90779" bIns="45389"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372600"/>
            <a:ext cx="2919413" cy="495300"/>
          </a:xfrm>
          <a:prstGeom prst="rect">
            <a:avLst/>
          </a:prstGeom>
        </p:spPr>
        <p:txBody>
          <a:bodyPr vert="horz" lIns="90779" tIns="45389" rIns="90779" bIns="45389" rtlCol="0" anchor="b"/>
          <a:lstStyle>
            <a:lvl1pPr algn="l" eaLnBrk="1" hangingPunct="1">
              <a:defRPr sz="1200">
                <a:latin typeface="Arial" pitchFamily="34" charset="0"/>
                <a:cs typeface="Arial" pitchFamily="34" charset="0"/>
              </a:defRPr>
            </a:lvl1pPr>
          </a:lstStyle>
          <a:p>
            <a:pPr>
              <a:defRPr/>
            </a:pPr>
            <a:endParaRPr lang="ru-RU"/>
          </a:p>
        </p:txBody>
      </p:sp>
      <p:sp>
        <p:nvSpPr>
          <p:cNvPr id="7" name="Номер слайда 6"/>
          <p:cNvSpPr>
            <a:spLocks noGrp="1"/>
          </p:cNvSpPr>
          <p:nvPr>
            <p:ph type="sldNum" sz="quarter" idx="5"/>
          </p:nvPr>
        </p:nvSpPr>
        <p:spPr>
          <a:xfrm>
            <a:off x="3814763" y="9372600"/>
            <a:ext cx="2919412" cy="495300"/>
          </a:xfrm>
          <a:prstGeom prst="rect">
            <a:avLst/>
          </a:prstGeom>
        </p:spPr>
        <p:txBody>
          <a:bodyPr vert="horz" wrap="square" lIns="90779" tIns="45389" rIns="90779" bIns="45389" numCol="1" anchor="b" anchorCtr="0" compatLnSpc="1">
            <a:prstTxWarp prst="textNoShape">
              <a:avLst/>
            </a:prstTxWarp>
          </a:bodyPr>
          <a:lstStyle>
            <a:lvl1pPr algn="r" eaLnBrk="1" hangingPunct="1">
              <a:defRPr sz="1200"/>
            </a:lvl1pPr>
          </a:lstStyle>
          <a:p>
            <a:pPr>
              <a:defRPr/>
            </a:pPr>
            <a:fld id="{848B4526-B03E-4040-B591-F581FA3225D8}" type="slidenum">
              <a:rPr lang="ru-RU" altLang="uk-UA"/>
              <a:pPr>
                <a:defRPr/>
              </a:pPr>
              <a:t>‹№›</a:t>
            </a:fld>
            <a:endParaRPr lang="ru-RU" altLang="uk-U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Місце для зображення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Місце для нотаток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uk-UA" altLang="uk-UA" smtClean="0"/>
          </a:p>
        </p:txBody>
      </p:sp>
      <p:sp>
        <p:nvSpPr>
          <p:cNvPr id="18436" name="Місце для номера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A05ABA2-E792-4668-BF0F-AA519D8506F7}" type="slidenum">
              <a:rPr lang="ru-RU" altLang="uk-UA" smtClean="0"/>
              <a:pPr/>
              <a:t>2</a:t>
            </a:fld>
            <a:endParaRPr lang="ru-RU" altLang="uk-UA"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FB5924B7-1AF8-422D-9ECD-83655AD77063}" type="datetimeFigureOut">
              <a:rPr lang="ru-RU"/>
              <a:pPr>
                <a:defRPr/>
              </a:pPr>
              <a:t>07.09.2017</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355E69EE-5AEE-4D61-BEB5-FFBA04B6B967}" type="slidenum">
              <a:rPr lang="ru-RU" altLang="uk-UA"/>
              <a:pPr>
                <a:defRPr/>
              </a:pPr>
              <a:t>‹№›</a:t>
            </a:fld>
            <a:endParaRPr lang="ru-RU" altLang="uk-UA"/>
          </a:p>
        </p:txBody>
      </p:sp>
    </p:spTree>
    <p:extLst>
      <p:ext uri="{BB962C8B-B14F-4D97-AF65-F5344CB8AC3E}">
        <p14:creationId xmlns:p14="http://schemas.microsoft.com/office/powerpoint/2010/main" val="394881985"/>
      </p:ext>
    </p:extLst>
  </p:cSld>
  <p:clrMapOvr>
    <a:masterClrMapping/>
  </p:clrMapOvr>
  <p:transition>
    <p:strips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28600"/>
            <a:ext cx="2057400" cy="6096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28600"/>
            <a:ext cx="6019800" cy="6096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CD876A1B-F1FC-4F9D-8735-539F3387C86B}" type="datetimeFigureOut">
              <a:rPr lang="ru-RU"/>
              <a:pPr>
                <a:defRPr/>
              </a:pPr>
              <a:t>07.09.2017</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1344234D-8F3B-4B36-88F3-FF6DA08768BF}" type="slidenum">
              <a:rPr lang="ru-RU" altLang="uk-UA"/>
              <a:pPr>
                <a:defRPr/>
              </a:pPr>
              <a:t>‹№›</a:t>
            </a:fld>
            <a:endParaRPr lang="ru-RU" altLang="uk-UA"/>
          </a:p>
        </p:txBody>
      </p:sp>
    </p:spTree>
    <p:extLst>
      <p:ext uri="{BB962C8B-B14F-4D97-AF65-F5344CB8AC3E}">
        <p14:creationId xmlns:p14="http://schemas.microsoft.com/office/powerpoint/2010/main" val="1320398685"/>
      </p:ext>
    </p:extLst>
  </p:cSld>
  <p:clrMapOvr>
    <a:masterClrMapping/>
  </p:clrMapOvr>
  <p:transition>
    <p:strips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7391400" cy="563563"/>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228725"/>
            <a:ext cx="8229600" cy="5095875"/>
          </a:xfrm>
        </p:spPr>
        <p:txBody>
          <a:bodyPr/>
          <a:lstStyle/>
          <a:p>
            <a:pPr lvl="0"/>
            <a:r>
              <a:rPr lang="ru-RU" noProof="0" smtClean="0"/>
              <a:t>Вставка таблицы</a:t>
            </a:r>
            <a:endParaRPr lang="ru-RU" noProof="0"/>
          </a:p>
        </p:txBody>
      </p:sp>
      <p:sp>
        <p:nvSpPr>
          <p:cNvPr id="4" name="Rectangle 4"/>
          <p:cNvSpPr>
            <a:spLocks noGrp="1" noChangeArrowheads="1"/>
          </p:cNvSpPr>
          <p:nvPr>
            <p:ph type="dt" sz="half" idx="10"/>
          </p:nvPr>
        </p:nvSpPr>
        <p:spPr>
          <a:ln/>
        </p:spPr>
        <p:txBody>
          <a:bodyPr/>
          <a:lstStyle>
            <a:lvl1pPr>
              <a:defRPr/>
            </a:lvl1pPr>
          </a:lstStyle>
          <a:p>
            <a:pPr>
              <a:defRPr/>
            </a:pPr>
            <a:fld id="{F8AC7B96-2133-482B-9A49-FB33CA307888}" type="datetimeFigureOut">
              <a:rPr lang="ru-RU"/>
              <a:pPr>
                <a:defRPr/>
              </a:pPr>
              <a:t>07.09.2017</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02C8EAAE-AAF7-4598-9176-0E6337A1B095}" type="slidenum">
              <a:rPr lang="ru-RU" altLang="uk-UA"/>
              <a:pPr>
                <a:defRPr/>
              </a:pPr>
              <a:t>‹№›</a:t>
            </a:fld>
            <a:endParaRPr lang="ru-RU" altLang="uk-UA"/>
          </a:p>
        </p:txBody>
      </p:sp>
    </p:spTree>
    <p:extLst>
      <p:ext uri="{BB962C8B-B14F-4D97-AF65-F5344CB8AC3E}">
        <p14:creationId xmlns:p14="http://schemas.microsoft.com/office/powerpoint/2010/main" val="2638147353"/>
      </p:ext>
    </p:extLst>
  </p:cSld>
  <p:clrMapOvr>
    <a:masterClrMapping/>
  </p:clrMapOvr>
  <p:transition>
    <p:strips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fld id="{1935189F-810A-42BE-A600-29357F47429B}" type="datetimeFigureOut">
              <a:rPr lang="ru-RU"/>
              <a:pPr>
                <a:defRPr/>
              </a:pPr>
              <a:t>07.09.2017</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E7726E3-ADF1-4069-9592-3BBB5420D5B9}" type="slidenum">
              <a:rPr lang="ru-RU" altLang="uk-UA"/>
              <a:pPr>
                <a:defRPr/>
              </a:pPr>
              <a:t>‹№›</a:t>
            </a:fld>
            <a:endParaRPr lang="ru-RU" altLang="uk-UA"/>
          </a:p>
        </p:txBody>
      </p:sp>
    </p:spTree>
    <p:extLst>
      <p:ext uri="{BB962C8B-B14F-4D97-AF65-F5344CB8AC3E}">
        <p14:creationId xmlns:p14="http://schemas.microsoft.com/office/powerpoint/2010/main" val="1989942812"/>
      </p:ext>
    </p:extLst>
  </p:cSld>
  <p:clrMapOvr>
    <a:masterClrMapping/>
  </p:clrMapOvr>
  <p:transition>
    <p:strips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228725"/>
            <a:ext cx="4038600" cy="5095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228725"/>
            <a:ext cx="4038600" cy="5095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fld id="{84B748A7-4F09-4AD6-96DC-558999BC23B1}" type="datetimeFigureOut">
              <a:rPr lang="ru-RU"/>
              <a:pPr>
                <a:defRPr/>
              </a:pPr>
              <a:t>07.09.2017</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59AF2022-9459-4DBC-9158-8503C78619C1}" type="slidenum">
              <a:rPr lang="ru-RU" altLang="uk-UA"/>
              <a:pPr>
                <a:defRPr/>
              </a:pPr>
              <a:t>‹№›</a:t>
            </a:fld>
            <a:endParaRPr lang="ru-RU" altLang="uk-UA"/>
          </a:p>
        </p:txBody>
      </p:sp>
    </p:spTree>
    <p:extLst>
      <p:ext uri="{BB962C8B-B14F-4D97-AF65-F5344CB8AC3E}">
        <p14:creationId xmlns:p14="http://schemas.microsoft.com/office/powerpoint/2010/main" val="2292335475"/>
      </p:ext>
    </p:extLst>
  </p:cSld>
  <p:clrMapOvr>
    <a:masterClrMapping/>
  </p:clrMapOvr>
  <p:transition>
    <p:strips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fld id="{5533E7F4-FAEE-413D-A6F2-5D6E657EA765}" type="datetimeFigureOut">
              <a:rPr lang="ru-RU"/>
              <a:pPr>
                <a:defRPr/>
              </a:pPr>
              <a:t>07.09.2017</a:t>
            </a:fld>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49121591-235F-4382-8E52-81C71355E20E}" type="slidenum">
              <a:rPr lang="ru-RU" altLang="uk-UA"/>
              <a:pPr>
                <a:defRPr/>
              </a:pPr>
              <a:t>‹№›</a:t>
            </a:fld>
            <a:endParaRPr lang="ru-RU" altLang="uk-UA"/>
          </a:p>
        </p:txBody>
      </p:sp>
    </p:spTree>
    <p:extLst>
      <p:ext uri="{BB962C8B-B14F-4D97-AF65-F5344CB8AC3E}">
        <p14:creationId xmlns:p14="http://schemas.microsoft.com/office/powerpoint/2010/main" val="752994240"/>
      </p:ext>
    </p:extLst>
  </p:cSld>
  <p:clrMapOvr>
    <a:masterClrMapping/>
  </p:clrMapOvr>
  <p:transition>
    <p:strips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fld id="{F6F7033B-C7C1-4090-A704-DAC5E94A6E6E}" type="datetimeFigureOut">
              <a:rPr lang="ru-RU"/>
              <a:pPr>
                <a:defRPr/>
              </a:pPr>
              <a:t>07.09.2017</a:t>
            </a:fld>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C3BDE7FE-B45A-4EDD-9D51-7705D656E2CE}" type="slidenum">
              <a:rPr lang="ru-RU" altLang="uk-UA"/>
              <a:pPr>
                <a:defRPr/>
              </a:pPr>
              <a:t>‹№›</a:t>
            </a:fld>
            <a:endParaRPr lang="ru-RU" altLang="uk-UA"/>
          </a:p>
        </p:txBody>
      </p:sp>
    </p:spTree>
    <p:extLst>
      <p:ext uri="{BB962C8B-B14F-4D97-AF65-F5344CB8AC3E}">
        <p14:creationId xmlns:p14="http://schemas.microsoft.com/office/powerpoint/2010/main" val="3043509584"/>
      </p:ext>
    </p:extLst>
  </p:cSld>
  <p:clrMapOvr>
    <a:masterClrMapping/>
  </p:clrMapOvr>
  <p:transition>
    <p:strips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E4D45D7-FA28-4CC1-B37C-FEB8251F7273}" type="datetimeFigureOut">
              <a:rPr lang="ru-RU"/>
              <a:pPr>
                <a:defRPr/>
              </a:pPr>
              <a:t>07.09.2017</a:t>
            </a:fld>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1CA0A99C-F9F3-454D-B324-30F05E80CAA3}" type="slidenum">
              <a:rPr lang="ru-RU" altLang="uk-UA"/>
              <a:pPr>
                <a:defRPr/>
              </a:pPr>
              <a:t>‹№›</a:t>
            </a:fld>
            <a:endParaRPr lang="ru-RU" altLang="uk-UA"/>
          </a:p>
        </p:txBody>
      </p:sp>
    </p:spTree>
    <p:extLst>
      <p:ext uri="{BB962C8B-B14F-4D97-AF65-F5344CB8AC3E}">
        <p14:creationId xmlns:p14="http://schemas.microsoft.com/office/powerpoint/2010/main" val="476136659"/>
      </p:ext>
    </p:extLst>
  </p:cSld>
  <p:clrMapOvr>
    <a:masterClrMapping/>
  </p:clrMapOvr>
  <p:transition>
    <p:strips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E5BD4F03-9FAF-45E7-91E4-F69D2ED9C5E2}" type="datetimeFigureOut">
              <a:rPr lang="ru-RU"/>
              <a:pPr>
                <a:defRPr/>
              </a:pPr>
              <a:t>07.09.2017</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E5AC1FA4-F55E-4F74-A03E-CEAB45C5171D}" type="slidenum">
              <a:rPr lang="ru-RU" altLang="uk-UA"/>
              <a:pPr>
                <a:defRPr/>
              </a:pPr>
              <a:t>‹№›</a:t>
            </a:fld>
            <a:endParaRPr lang="ru-RU" altLang="uk-UA"/>
          </a:p>
        </p:txBody>
      </p:sp>
    </p:spTree>
    <p:extLst>
      <p:ext uri="{BB962C8B-B14F-4D97-AF65-F5344CB8AC3E}">
        <p14:creationId xmlns:p14="http://schemas.microsoft.com/office/powerpoint/2010/main" val="3768877130"/>
      </p:ext>
    </p:extLst>
  </p:cSld>
  <p:clrMapOvr>
    <a:masterClrMapping/>
  </p:clrMapOvr>
  <p:transition>
    <p:strips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812F2DC2-AFC0-4FE3-BD3F-2815475F871F}" type="datetimeFigureOut">
              <a:rPr lang="ru-RU"/>
              <a:pPr>
                <a:defRPr/>
              </a:pPr>
              <a:t>07.09.2017</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833FF389-3B31-48CB-83E6-A38D2F71DEF5}" type="slidenum">
              <a:rPr lang="ru-RU" altLang="uk-UA"/>
              <a:pPr>
                <a:defRPr/>
              </a:pPr>
              <a:t>‹№›</a:t>
            </a:fld>
            <a:endParaRPr lang="ru-RU" altLang="uk-UA"/>
          </a:p>
        </p:txBody>
      </p:sp>
    </p:spTree>
    <p:extLst>
      <p:ext uri="{BB962C8B-B14F-4D97-AF65-F5344CB8AC3E}">
        <p14:creationId xmlns:p14="http://schemas.microsoft.com/office/powerpoint/2010/main" val="3573174158"/>
      </p:ext>
    </p:extLst>
  </p:cSld>
  <p:clrMapOvr>
    <a:masterClrMapping/>
  </p:clrMapOvr>
  <p:transition>
    <p:strips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C9AF27D7-ACD6-4895-A554-A98199A5CD1A}" type="datetimeFigureOut">
              <a:rPr lang="ru-RU"/>
              <a:pPr>
                <a:defRPr/>
              </a:pPr>
              <a:t>07.09.2017</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B9BFC59C-E7A5-41ED-A33D-5E7C81EBCB6A}" type="slidenum">
              <a:rPr lang="ru-RU" altLang="uk-UA"/>
              <a:pPr>
                <a:defRPr/>
              </a:pPr>
              <a:t>‹№›</a:t>
            </a:fld>
            <a:endParaRPr lang="ru-RU" altLang="uk-UA"/>
          </a:p>
        </p:txBody>
      </p:sp>
    </p:spTree>
    <p:extLst>
      <p:ext uri="{BB962C8B-B14F-4D97-AF65-F5344CB8AC3E}">
        <p14:creationId xmlns:p14="http://schemas.microsoft.com/office/powerpoint/2010/main" val="558426494"/>
      </p:ext>
    </p:extLst>
  </p:cSld>
  <p:clrMapOvr>
    <a:masterClrMapping/>
  </p:clrMapOvr>
  <p:transition>
    <p:strips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9" name="Rectangle 15"/>
          <p:cNvSpPr>
            <a:spLocks noChangeArrowheads="1"/>
          </p:cNvSpPr>
          <p:nvPr/>
        </p:nvSpPr>
        <p:spPr bwMode="gray">
          <a:xfrm>
            <a:off x="1588" y="4763"/>
            <a:ext cx="9144000" cy="931862"/>
          </a:xfrm>
          <a:prstGeom prst="rect">
            <a:avLst/>
          </a:prstGeom>
          <a:gradFill rotWithShape="1">
            <a:gsLst>
              <a:gs pos="0">
                <a:schemeClr val="hlink"/>
              </a:gs>
              <a:gs pos="50000">
                <a:schemeClr val="hlink">
                  <a:gamma/>
                  <a:tint val="0"/>
                  <a:invGamma/>
                </a:schemeClr>
              </a:gs>
              <a:gs pos="100000">
                <a:schemeClr val="hlink"/>
              </a:gs>
            </a:gsLst>
            <a:lin ang="0" scaled="1"/>
          </a:gradFill>
          <a:ln w="9525">
            <a:noFill/>
            <a:miter lim="800000"/>
            <a:headEnd/>
            <a:tailEnd/>
          </a:ln>
          <a:effectLst/>
        </p:spPr>
        <p:txBody>
          <a:bodyPr wrap="none" anchor="ctr"/>
          <a:lstStyle/>
          <a:p>
            <a:pPr eaLnBrk="1" fontAlgn="auto" hangingPunct="1">
              <a:spcBef>
                <a:spcPts val="0"/>
              </a:spcBef>
              <a:spcAft>
                <a:spcPts val="0"/>
              </a:spcAft>
              <a:defRPr/>
            </a:pPr>
            <a:endParaRPr lang="ru-RU">
              <a:latin typeface="+mn-lt"/>
              <a:cs typeface="+mn-cs"/>
            </a:endParaRPr>
          </a:p>
        </p:txBody>
      </p:sp>
      <p:grpSp>
        <p:nvGrpSpPr>
          <p:cNvPr id="1027" name="Group 16"/>
          <p:cNvGrpSpPr>
            <a:grpSpLocks/>
          </p:cNvGrpSpPr>
          <p:nvPr/>
        </p:nvGrpSpPr>
        <p:grpSpPr bwMode="auto">
          <a:xfrm>
            <a:off x="-12700" y="0"/>
            <a:ext cx="9150350" cy="1012825"/>
            <a:chOff x="476" y="-638"/>
            <a:chExt cx="5764" cy="638"/>
          </a:xfrm>
        </p:grpSpPr>
        <p:sp>
          <p:nvSpPr>
            <p:cNvPr id="1035" name="Oval 17"/>
            <p:cNvSpPr>
              <a:spLocks noChangeArrowheads="1"/>
            </p:cNvSpPr>
            <p:nvPr userDrawn="1"/>
          </p:nvSpPr>
          <p:spPr bwMode="gray">
            <a:xfrm>
              <a:off x="555"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6" name="Oval 18"/>
            <p:cNvSpPr>
              <a:spLocks noChangeArrowheads="1"/>
            </p:cNvSpPr>
            <p:nvPr userDrawn="1"/>
          </p:nvSpPr>
          <p:spPr bwMode="gray">
            <a:xfrm>
              <a:off x="553"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7" name="Oval 19"/>
            <p:cNvSpPr>
              <a:spLocks noChangeArrowheads="1"/>
            </p:cNvSpPr>
            <p:nvPr userDrawn="1"/>
          </p:nvSpPr>
          <p:spPr bwMode="gray">
            <a:xfrm>
              <a:off x="843" y="-42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8" name="Oval 20"/>
            <p:cNvSpPr>
              <a:spLocks noChangeArrowheads="1"/>
            </p:cNvSpPr>
            <p:nvPr userDrawn="1"/>
          </p:nvSpPr>
          <p:spPr bwMode="gray">
            <a:xfrm>
              <a:off x="843" y="-13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2" name="Oval 21"/>
            <p:cNvSpPr>
              <a:spLocks noChangeArrowheads="1"/>
            </p:cNvSpPr>
            <p:nvPr userDrawn="1"/>
          </p:nvSpPr>
          <p:spPr bwMode="gray">
            <a:xfrm>
              <a:off x="1113" y="-289"/>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40" name="Oval 22"/>
            <p:cNvSpPr>
              <a:spLocks noChangeArrowheads="1"/>
            </p:cNvSpPr>
            <p:nvPr userDrawn="1"/>
          </p:nvSpPr>
          <p:spPr bwMode="gray">
            <a:xfrm>
              <a:off x="1249"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41" name="Line 23"/>
            <p:cNvSpPr>
              <a:spLocks noChangeShapeType="1"/>
            </p:cNvSpPr>
            <p:nvPr userDrawn="1"/>
          </p:nvSpPr>
          <p:spPr bwMode="gray">
            <a:xfrm>
              <a:off x="577"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2" name="Line 24"/>
            <p:cNvSpPr>
              <a:spLocks noChangeShapeType="1"/>
            </p:cNvSpPr>
            <p:nvPr userDrawn="1"/>
          </p:nvSpPr>
          <p:spPr bwMode="gray">
            <a:xfrm>
              <a:off x="719"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3" name="Line 25"/>
            <p:cNvSpPr>
              <a:spLocks noChangeShapeType="1"/>
            </p:cNvSpPr>
            <p:nvPr userDrawn="1"/>
          </p:nvSpPr>
          <p:spPr bwMode="gray">
            <a:xfrm>
              <a:off x="864"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4" name="Line 26"/>
            <p:cNvSpPr>
              <a:spLocks noChangeShapeType="1"/>
            </p:cNvSpPr>
            <p:nvPr userDrawn="1"/>
          </p:nvSpPr>
          <p:spPr bwMode="gray">
            <a:xfrm>
              <a:off x="1000" y="-633"/>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5" name="Line 27"/>
            <p:cNvSpPr>
              <a:spLocks noChangeShapeType="1"/>
            </p:cNvSpPr>
            <p:nvPr userDrawn="1"/>
          </p:nvSpPr>
          <p:spPr bwMode="gray">
            <a:xfrm>
              <a:off x="1136" y="-633"/>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6" name="Line 28"/>
            <p:cNvSpPr>
              <a:spLocks noChangeShapeType="1"/>
            </p:cNvSpPr>
            <p:nvPr userDrawn="1"/>
          </p:nvSpPr>
          <p:spPr bwMode="gray">
            <a:xfrm>
              <a:off x="1272" y="-635"/>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7" name="Line 29"/>
            <p:cNvSpPr>
              <a:spLocks noChangeShapeType="1"/>
            </p:cNvSpPr>
            <p:nvPr userDrawn="1"/>
          </p:nvSpPr>
          <p:spPr bwMode="gray">
            <a:xfrm>
              <a:off x="1414"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8" name="Line 30"/>
            <p:cNvSpPr>
              <a:spLocks noChangeShapeType="1"/>
            </p:cNvSpPr>
            <p:nvPr userDrawn="1"/>
          </p:nvSpPr>
          <p:spPr bwMode="gray">
            <a:xfrm>
              <a:off x="1565"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9" name="Line 31"/>
            <p:cNvSpPr>
              <a:spLocks noChangeShapeType="1"/>
            </p:cNvSpPr>
            <p:nvPr userDrawn="1"/>
          </p:nvSpPr>
          <p:spPr bwMode="gray">
            <a:xfrm>
              <a:off x="1701"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0" name="Line 32"/>
            <p:cNvSpPr>
              <a:spLocks noChangeShapeType="1"/>
            </p:cNvSpPr>
            <p:nvPr userDrawn="1"/>
          </p:nvSpPr>
          <p:spPr bwMode="gray">
            <a:xfrm>
              <a:off x="1837" y="-633"/>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1" name="Line 33"/>
            <p:cNvSpPr>
              <a:spLocks noChangeShapeType="1"/>
            </p:cNvSpPr>
            <p:nvPr userDrawn="1"/>
          </p:nvSpPr>
          <p:spPr bwMode="gray">
            <a:xfrm>
              <a:off x="1973" y="-633"/>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2" name="Line 34"/>
            <p:cNvSpPr>
              <a:spLocks noChangeShapeType="1"/>
            </p:cNvSpPr>
            <p:nvPr userDrawn="1"/>
          </p:nvSpPr>
          <p:spPr bwMode="gray">
            <a:xfrm>
              <a:off x="2109"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3" name="Oval 35"/>
            <p:cNvSpPr>
              <a:spLocks noChangeArrowheads="1"/>
            </p:cNvSpPr>
            <p:nvPr userDrawn="1"/>
          </p:nvSpPr>
          <p:spPr bwMode="gray">
            <a:xfrm>
              <a:off x="1392"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4" name="Oval 36"/>
            <p:cNvSpPr>
              <a:spLocks noChangeArrowheads="1"/>
            </p:cNvSpPr>
            <p:nvPr userDrawn="1"/>
          </p:nvSpPr>
          <p:spPr bwMode="gray">
            <a:xfrm>
              <a:off x="1390" y="-542"/>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5" name="Oval 37"/>
            <p:cNvSpPr>
              <a:spLocks noChangeArrowheads="1"/>
            </p:cNvSpPr>
            <p:nvPr userDrawn="1"/>
          </p:nvSpPr>
          <p:spPr bwMode="gray">
            <a:xfrm>
              <a:off x="1680" y="-42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6" name="Oval 38"/>
            <p:cNvSpPr>
              <a:spLocks noChangeArrowheads="1"/>
            </p:cNvSpPr>
            <p:nvPr userDrawn="1"/>
          </p:nvSpPr>
          <p:spPr bwMode="gray">
            <a:xfrm>
              <a:off x="1680" y="-54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7" name="Oval 39"/>
            <p:cNvSpPr>
              <a:spLocks noChangeArrowheads="1"/>
            </p:cNvSpPr>
            <p:nvPr userDrawn="1"/>
          </p:nvSpPr>
          <p:spPr bwMode="gray">
            <a:xfrm>
              <a:off x="1950" y="-28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8" name="Oval 40"/>
            <p:cNvSpPr>
              <a:spLocks noChangeArrowheads="1"/>
            </p:cNvSpPr>
            <p:nvPr userDrawn="1"/>
          </p:nvSpPr>
          <p:spPr bwMode="gray">
            <a:xfrm>
              <a:off x="2086" y="-1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9" name="Oval 41"/>
            <p:cNvSpPr>
              <a:spLocks noChangeArrowheads="1"/>
            </p:cNvSpPr>
            <p:nvPr userDrawn="1"/>
          </p:nvSpPr>
          <p:spPr bwMode="gray">
            <a:xfrm>
              <a:off x="2224"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0" name="Oval 42"/>
            <p:cNvSpPr>
              <a:spLocks noChangeArrowheads="1"/>
            </p:cNvSpPr>
            <p:nvPr userDrawn="1"/>
          </p:nvSpPr>
          <p:spPr bwMode="gray">
            <a:xfrm>
              <a:off x="2222" y="-5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1" name="Oval 43"/>
            <p:cNvSpPr>
              <a:spLocks noChangeArrowheads="1"/>
            </p:cNvSpPr>
            <p:nvPr userDrawn="1"/>
          </p:nvSpPr>
          <p:spPr bwMode="gray">
            <a:xfrm>
              <a:off x="2512" y="-42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2" name="Oval 44"/>
            <p:cNvSpPr>
              <a:spLocks noChangeArrowheads="1"/>
            </p:cNvSpPr>
            <p:nvPr userDrawn="1"/>
          </p:nvSpPr>
          <p:spPr bwMode="gray">
            <a:xfrm>
              <a:off x="2512" y="-15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3" name="Oval 45"/>
            <p:cNvSpPr>
              <a:spLocks noChangeArrowheads="1"/>
            </p:cNvSpPr>
            <p:nvPr userDrawn="1"/>
          </p:nvSpPr>
          <p:spPr bwMode="gray">
            <a:xfrm>
              <a:off x="2782" y="-289"/>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4" name="Oval 46"/>
            <p:cNvSpPr>
              <a:spLocks noChangeArrowheads="1"/>
            </p:cNvSpPr>
            <p:nvPr userDrawn="1"/>
          </p:nvSpPr>
          <p:spPr bwMode="gray">
            <a:xfrm>
              <a:off x="2918" y="-15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grpSp>
          <p:nvGrpSpPr>
            <p:cNvPr id="1065" name="Group 47"/>
            <p:cNvGrpSpPr>
              <a:grpSpLocks/>
            </p:cNvGrpSpPr>
            <p:nvPr userDrawn="1"/>
          </p:nvGrpSpPr>
          <p:grpSpPr bwMode="auto">
            <a:xfrm>
              <a:off x="2246" y="-638"/>
              <a:ext cx="1532" cy="635"/>
              <a:chOff x="-765" y="-1448"/>
              <a:chExt cx="1532" cy="2896"/>
            </a:xfrm>
          </p:grpSpPr>
          <p:sp>
            <p:nvSpPr>
              <p:cNvPr id="1111" name="Line 48"/>
              <p:cNvSpPr>
                <a:spLocks noChangeShapeType="1"/>
              </p:cNvSpPr>
              <p:nvPr userDrawn="1"/>
            </p:nvSpPr>
            <p:spPr bwMode="gray">
              <a:xfrm>
                <a:off x="-765"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2" name="Line 49"/>
              <p:cNvSpPr>
                <a:spLocks noChangeShapeType="1"/>
              </p:cNvSpPr>
              <p:nvPr userDrawn="1"/>
            </p:nvSpPr>
            <p:spPr bwMode="gray">
              <a:xfrm>
                <a:off x="-614"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3" name="Line 50"/>
              <p:cNvSpPr>
                <a:spLocks noChangeShapeType="1"/>
              </p:cNvSpPr>
              <p:nvPr userDrawn="1"/>
            </p:nvSpPr>
            <p:spPr bwMode="gray">
              <a:xfrm>
                <a:off x="-478"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4" name="Line 51"/>
              <p:cNvSpPr>
                <a:spLocks noChangeShapeType="1"/>
              </p:cNvSpPr>
              <p:nvPr userDrawn="1"/>
            </p:nvSpPr>
            <p:spPr bwMode="gray">
              <a:xfrm>
                <a:off x="-342"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5" name="Line 52"/>
              <p:cNvSpPr>
                <a:spLocks noChangeShapeType="1"/>
              </p:cNvSpPr>
              <p:nvPr userDrawn="1"/>
            </p:nvSpPr>
            <p:spPr bwMode="gray">
              <a:xfrm>
                <a:off x="-206"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6" name="Line 53"/>
              <p:cNvSpPr>
                <a:spLocks noChangeShapeType="1"/>
              </p:cNvSpPr>
              <p:nvPr userDrawn="1"/>
            </p:nvSpPr>
            <p:spPr bwMode="gray">
              <a:xfrm>
                <a:off x="-70" y="-1448"/>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7" name="Line 54"/>
              <p:cNvSpPr>
                <a:spLocks noChangeShapeType="1"/>
              </p:cNvSpPr>
              <p:nvPr userDrawn="1"/>
            </p:nvSpPr>
            <p:spPr bwMode="gray">
              <a:xfrm>
                <a:off x="72"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8" name="Line 55"/>
              <p:cNvSpPr>
                <a:spLocks noChangeShapeType="1"/>
              </p:cNvSpPr>
              <p:nvPr userDrawn="1"/>
            </p:nvSpPr>
            <p:spPr bwMode="gray">
              <a:xfrm>
                <a:off x="223"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9" name="Line 56"/>
              <p:cNvSpPr>
                <a:spLocks noChangeShapeType="1"/>
              </p:cNvSpPr>
              <p:nvPr userDrawn="1"/>
            </p:nvSpPr>
            <p:spPr bwMode="gray">
              <a:xfrm>
                <a:off x="359"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0" name="Line 57"/>
              <p:cNvSpPr>
                <a:spLocks noChangeShapeType="1"/>
              </p:cNvSpPr>
              <p:nvPr userDrawn="1"/>
            </p:nvSpPr>
            <p:spPr bwMode="gray">
              <a:xfrm>
                <a:off x="495"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1" name="Line 58"/>
              <p:cNvSpPr>
                <a:spLocks noChangeShapeType="1"/>
              </p:cNvSpPr>
              <p:nvPr userDrawn="1"/>
            </p:nvSpPr>
            <p:spPr bwMode="gray">
              <a:xfrm>
                <a:off x="631"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2" name="Line 59"/>
              <p:cNvSpPr>
                <a:spLocks noChangeShapeType="1"/>
              </p:cNvSpPr>
              <p:nvPr userDrawn="1"/>
            </p:nvSpPr>
            <p:spPr bwMode="gray">
              <a:xfrm>
                <a:off x="767"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066" name="Oval 60"/>
            <p:cNvSpPr>
              <a:spLocks noChangeArrowheads="1"/>
            </p:cNvSpPr>
            <p:nvPr userDrawn="1"/>
          </p:nvSpPr>
          <p:spPr bwMode="gray">
            <a:xfrm>
              <a:off x="3061" y="-416"/>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7" name="Oval 61"/>
            <p:cNvSpPr>
              <a:spLocks noChangeArrowheads="1"/>
            </p:cNvSpPr>
            <p:nvPr userDrawn="1"/>
          </p:nvSpPr>
          <p:spPr bwMode="gray">
            <a:xfrm>
              <a:off x="3059"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8" name="Oval 62"/>
            <p:cNvSpPr>
              <a:spLocks noChangeArrowheads="1"/>
            </p:cNvSpPr>
            <p:nvPr userDrawn="1"/>
          </p:nvSpPr>
          <p:spPr bwMode="gray">
            <a:xfrm>
              <a:off x="3349" y="-41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9" name="Oval 63"/>
            <p:cNvSpPr>
              <a:spLocks noChangeArrowheads="1"/>
            </p:cNvSpPr>
            <p:nvPr userDrawn="1"/>
          </p:nvSpPr>
          <p:spPr bwMode="gray">
            <a:xfrm>
              <a:off x="3349" y="-54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0" name="Oval 64"/>
            <p:cNvSpPr>
              <a:spLocks noChangeArrowheads="1"/>
            </p:cNvSpPr>
            <p:nvPr userDrawn="1"/>
          </p:nvSpPr>
          <p:spPr bwMode="gray">
            <a:xfrm>
              <a:off x="3619" y="-28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1" name="Oval 65"/>
            <p:cNvSpPr>
              <a:spLocks noChangeArrowheads="1"/>
            </p:cNvSpPr>
            <p:nvPr userDrawn="1"/>
          </p:nvSpPr>
          <p:spPr bwMode="gray">
            <a:xfrm>
              <a:off x="3755"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2" name="Oval 66"/>
            <p:cNvSpPr>
              <a:spLocks noChangeArrowheads="1"/>
            </p:cNvSpPr>
            <p:nvPr userDrawn="1"/>
          </p:nvSpPr>
          <p:spPr bwMode="gray">
            <a:xfrm>
              <a:off x="3913" y="-27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3" name="Oval 67"/>
            <p:cNvSpPr>
              <a:spLocks noChangeArrowheads="1"/>
            </p:cNvSpPr>
            <p:nvPr userDrawn="1"/>
          </p:nvSpPr>
          <p:spPr bwMode="gray">
            <a:xfrm>
              <a:off x="3911" y="-5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4" name="Oval 68"/>
            <p:cNvSpPr>
              <a:spLocks noChangeArrowheads="1"/>
            </p:cNvSpPr>
            <p:nvPr userDrawn="1"/>
          </p:nvSpPr>
          <p:spPr bwMode="gray">
            <a:xfrm>
              <a:off x="4201" y="-45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5" name="Oval 69"/>
            <p:cNvSpPr>
              <a:spLocks noChangeArrowheads="1"/>
            </p:cNvSpPr>
            <p:nvPr userDrawn="1"/>
          </p:nvSpPr>
          <p:spPr bwMode="gray">
            <a:xfrm>
              <a:off x="4201" y="-14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6" name="Oval 70"/>
            <p:cNvSpPr>
              <a:spLocks noChangeArrowheads="1"/>
            </p:cNvSpPr>
            <p:nvPr userDrawn="1"/>
          </p:nvSpPr>
          <p:spPr bwMode="gray">
            <a:xfrm>
              <a:off x="4471" y="-29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7" name="Oval 71"/>
            <p:cNvSpPr>
              <a:spLocks noChangeArrowheads="1"/>
            </p:cNvSpPr>
            <p:nvPr userDrawn="1"/>
          </p:nvSpPr>
          <p:spPr bwMode="gray">
            <a:xfrm>
              <a:off x="4607" y="-15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grpSp>
          <p:nvGrpSpPr>
            <p:cNvPr id="1078" name="Group 72"/>
            <p:cNvGrpSpPr>
              <a:grpSpLocks/>
            </p:cNvGrpSpPr>
            <p:nvPr userDrawn="1"/>
          </p:nvGrpSpPr>
          <p:grpSpPr bwMode="auto">
            <a:xfrm>
              <a:off x="3935" y="-638"/>
              <a:ext cx="1532" cy="635"/>
              <a:chOff x="-765" y="-1448"/>
              <a:chExt cx="1532" cy="2896"/>
            </a:xfrm>
          </p:grpSpPr>
          <p:sp>
            <p:nvSpPr>
              <p:cNvPr id="1099" name="Line 73"/>
              <p:cNvSpPr>
                <a:spLocks noChangeShapeType="1"/>
              </p:cNvSpPr>
              <p:nvPr userDrawn="1"/>
            </p:nvSpPr>
            <p:spPr bwMode="gray">
              <a:xfrm>
                <a:off x="-765"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0" name="Line 74"/>
              <p:cNvSpPr>
                <a:spLocks noChangeShapeType="1"/>
              </p:cNvSpPr>
              <p:nvPr userDrawn="1"/>
            </p:nvSpPr>
            <p:spPr bwMode="gray">
              <a:xfrm>
                <a:off x="-614"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1" name="Line 75"/>
              <p:cNvSpPr>
                <a:spLocks noChangeShapeType="1"/>
              </p:cNvSpPr>
              <p:nvPr userDrawn="1"/>
            </p:nvSpPr>
            <p:spPr bwMode="gray">
              <a:xfrm>
                <a:off x="-478"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2" name="Line 76"/>
              <p:cNvSpPr>
                <a:spLocks noChangeShapeType="1"/>
              </p:cNvSpPr>
              <p:nvPr userDrawn="1"/>
            </p:nvSpPr>
            <p:spPr bwMode="gray">
              <a:xfrm>
                <a:off x="-342"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3" name="Line 77"/>
              <p:cNvSpPr>
                <a:spLocks noChangeShapeType="1"/>
              </p:cNvSpPr>
              <p:nvPr userDrawn="1"/>
            </p:nvSpPr>
            <p:spPr bwMode="gray">
              <a:xfrm>
                <a:off x="-206"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4" name="Line 78"/>
              <p:cNvSpPr>
                <a:spLocks noChangeShapeType="1"/>
              </p:cNvSpPr>
              <p:nvPr userDrawn="1"/>
            </p:nvSpPr>
            <p:spPr bwMode="gray">
              <a:xfrm>
                <a:off x="-70" y="-1448"/>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5" name="Line 79"/>
              <p:cNvSpPr>
                <a:spLocks noChangeShapeType="1"/>
              </p:cNvSpPr>
              <p:nvPr userDrawn="1"/>
            </p:nvSpPr>
            <p:spPr bwMode="gray">
              <a:xfrm>
                <a:off x="72"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6" name="Line 80"/>
              <p:cNvSpPr>
                <a:spLocks noChangeShapeType="1"/>
              </p:cNvSpPr>
              <p:nvPr userDrawn="1"/>
            </p:nvSpPr>
            <p:spPr bwMode="gray">
              <a:xfrm>
                <a:off x="223"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7" name="Line 81"/>
              <p:cNvSpPr>
                <a:spLocks noChangeShapeType="1"/>
              </p:cNvSpPr>
              <p:nvPr userDrawn="1"/>
            </p:nvSpPr>
            <p:spPr bwMode="gray">
              <a:xfrm>
                <a:off x="359"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8" name="Line 82"/>
              <p:cNvSpPr>
                <a:spLocks noChangeShapeType="1"/>
              </p:cNvSpPr>
              <p:nvPr userDrawn="1"/>
            </p:nvSpPr>
            <p:spPr bwMode="gray">
              <a:xfrm>
                <a:off x="495"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9" name="Line 83"/>
              <p:cNvSpPr>
                <a:spLocks noChangeShapeType="1"/>
              </p:cNvSpPr>
              <p:nvPr userDrawn="1"/>
            </p:nvSpPr>
            <p:spPr bwMode="gray">
              <a:xfrm>
                <a:off x="631"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0" name="Line 84"/>
              <p:cNvSpPr>
                <a:spLocks noChangeShapeType="1"/>
              </p:cNvSpPr>
              <p:nvPr userDrawn="1"/>
            </p:nvSpPr>
            <p:spPr bwMode="gray">
              <a:xfrm>
                <a:off x="767"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079" name="Oval 85"/>
            <p:cNvSpPr>
              <a:spLocks noChangeArrowheads="1"/>
            </p:cNvSpPr>
            <p:nvPr userDrawn="1"/>
          </p:nvSpPr>
          <p:spPr bwMode="gray">
            <a:xfrm>
              <a:off x="4750" y="-36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0" name="Oval 86"/>
            <p:cNvSpPr>
              <a:spLocks noChangeArrowheads="1"/>
            </p:cNvSpPr>
            <p:nvPr userDrawn="1"/>
          </p:nvSpPr>
          <p:spPr bwMode="gray">
            <a:xfrm>
              <a:off x="4748"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1" name="Oval 87"/>
            <p:cNvSpPr>
              <a:spLocks noChangeArrowheads="1"/>
            </p:cNvSpPr>
            <p:nvPr userDrawn="1"/>
          </p:nvSpPr>
          <p:spPr bwMode="gray">
            <a:xfrm>
              <a:off x="5038" y="-42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2" name="Oval 88"/>
            <p:cNvSpPr>
              <a:spLocks noChangeArrowheads="1"/>
            </p:cNvSpPr>
            <p:nvPr userDrawn="1"/>
          </p:nvSpPr>
          <p:spPr bwMode="gray">
            <a:xfrm>
              <a:off x="5038" y="-54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3" name="Oval 89"/>
            <p:cNvSpPr>
              <a:spLocks noChangeArrowheads="1"/>
            </p:cNvSpPr>
            <p:nvPr userDrawn="1"/>
          </p:nvSpPr>
          <p:spPr bwMode="gray">
            <a:xfrm>
              <a:off x="5308" y="-28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4" name="Oval 90"/>
            <p:cNvSpPr>
              <a:spLocks noChangeArrowheads="1"/>
            </p:cNvSpPr>
            <p:nvPr userDrawn="1"/>
          </p:nvSpPr>
          <p:spPr bwMode="gray">
            <a:xfrm>
              <a:off x="5444"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5" name="Oval 91"/>
            <p:cNvSpPr>
              <a:spLocks noChangeArrowheads="1"/>
            </p:cNvSpPr>
            <p:nvPr userDrawn="1"/>
          </p:nvSpPr>
          <p:spPr bwMode="gray">
            <a:xfrm>
              <a:off x="5580" y="-286"/>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6" name="Oval 92"/>
            <p:cNvSpPr>
              <a:spLocks noChangeArrowheads="1"/>
            </p:cNvSpPr>
            <p:nvPr userDrawn="1"/>
          </p:nvSpPr>
          <p:spPr bwMode="gray">
            <a:xfrm>
              <a:off x="5578" y="-54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7" name="Oval 93"/>
            <p:cNvSpPr>
              <a:spLocks noChangeArrowheads="1"/>
            </p:cNvSpPr>
            <p:nvPr userDrawn="1"/>
          </p:nvSpPr>
          <p:spPr bwMode="gray">
            <a:xfrm>
              <a:off x="5868" y="-42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8" name="Oval 94"/>
            <p:cNvSpPr>
              <a:spLocks noChangeArrowheads="1"/>
            </p:cNvSpPr>
            <p:nvPr userDrawn="1"/>
          </p:nvSpPr>
          <p:spPr bwMode="gray">
            <a:xfrm>
              <a:off x="5868" y="-15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9" name="Oval 95"/>
            <p:cNvSpPr>
              <a:spLocks noChangeArrowheads="1"/>
            </p:cNvSpPr>
            <p:nvPr userDrawn="1"/>
          </p:nvSpPr>
          <p:spPr bwMode="gray">
            <a:xfrm>
              <a:off x="6138" y="-28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90" name="Line 96"/>
            <p:cNvSpPr>
              <a:spLocks noChangeShapeType="1"/>
            </p:cNvSpPr>
            <p:nvPr userDrawn="1"/>
          </p:nvSpPr>
          <p:spPr bwMode="gray">
            <a:xfrm>
              <a:off x="5602"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1" name="Line 97"/>
            <p:cNvSpPr>
              <a:spLocks noChangeShapeType="1"/>
            </p:cNvSpPr>
            <p:nvPr userDrawn="1"/>
          </p:nvSpPr>
          <p:spPr bwMode="gray">
            <a:xfrm>
              <a:off x="5753"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2" name="Line 98"/>
            <p:cNvSpPr>
              <a:spLocks noChangeShapeType="1"/>
            </p:cNvSpPr>
            <p:nvPr userDrawn="1"/>
          </p:nvSpPr>
          <p:spPr bwMode="gray">
            <a:xfrm>
              <a:off x="5889"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3" name="Line 99"/>
            <p:cNvSpPr>
              <a:spLocks noChangeShapeType="1"/>
            </p:cNvSpPr>
            <p:nvPr userDrawn="1"/>
          </p:nvSpPr>
          <p:spPr bwMode="gray">
            <a:xfrm>
              <a:off x="6025" y="-635"/>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4" name="Line 100"/>
            <p:cNvSpPr>
              <a:spLocks noChangeShapeType="1"/>
            </p:cNvSpPr>
            <p:nvPr userDrawn="1"/>
          </p:nvSpPr>
          <p:spPr bwMode="gray">
            <a:xfrm>
              <a:off x="6161" y="-635"/>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5" name="Line 101"/>
            <p:cNvSpPr>
              <a:spLocks noChangeShapeType="1"/>
            </p:cNvSpPr>
            <p:nvPr userDrawn="1"/>
          </p:nvSpPr>
          <p:spPr bwMode="gray">
            <a:xfrm>
              <a:off x="476" y="-525"/>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6" name="Line 102"/>
            <p:cNvSpPr>
              <a:spLocks noChangeShapeType="1"/>
            </p:cNvSpPr>
            <p:nvPr userDrawn="1"/>
          </p:nvSpPr>
          <p:spPr bwMode="gray">
            <a:xfrm>
              <a:off x="477" y="-389"/>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7" name="Line 103"/>
            <p:cNvSpPr>
              <a:spLocks noChangeShapeType="1"/>
            </p:cNvSpPr>
            <p:nvPr userDrawn="1"/>
          </p:nvSpPr>
          <p:spPr bwMode="gray">
            <a:xfrm>
              <a:off x="478" y="-253"/>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8" name="Line 104"/>
            <p:cNvSpPr>
              <a:spLocks noChangeShapeType="1"/>
            </p:cNvSpPr>
            <p:nvPr userDrawn="1"/>
          </p:nvSpPr>
          <p:spPr bwMode="gray">
            <a:xfrm>
              <a:off x="480" y="-126"/>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129" name="Rectangle 105"/>
          <p:cNvSpPr>
            <a:spLocks noChangeArrowheads="1"/>
          </p:cNvSpPr>
          <p:nvPr/>
        </p:nvSpPr>
        <p:spPr bwMode="gray">
          <a:xfrm>
            <a:off x="0" y="800100"/>
            <a:ext cx="9144000" cy="301625"/>
          </a:xfrm>
          <a:prstGeom prst="rect">
            <a:avLst/>
          </a:prstGeom>
          <a:gradFill rotWithShape="1">
            <a:gsLst>
              <a:gs pos="0">
                <a:schemeClr val="tx1">
                  <a:gamma/>
                  <a:shade val="46275"/>
                  <a:invGamma/>
                </a:schemeClr>
              </a:gs>
              <a:gs pos="100000">
                <a:schemeClr val="tx1"/>
              </a:gs>
            </a:gsLst>
            <a:lin ang="0" scaled="1"/>
          </a:gradFill>
          <a:ln w="9525">
            <a:noFill/>
            <a:miter lim="800000"/>
            <a:headEnd/>
            <a:tailEnd/>
          </a:ln>
          <a:effectLst/>
        </p:spPr>
        <p:txBody>
          <a:bodyPr wrap="none" anchor="ctr"/>
          <a:lstStyle/>
          <a:p>
            <a:pPr eaLnBrk="1" fontAlgn="auto" hangingPunct="1">
              <a:spcBef>
                <a:spcPts val="0"/>
              </a:spcBef>
              <a:spcAft>
                <a:spcPts val="0"/>
              </a:spcAft>
              <a:defRPr/>
            </a:pPr>
            <a:endParaRPr lang="ru-RU">
              <a:latin typeface="+mn-lt"/>
              <a:cs typeface="+mn-cs"/>
            </a:endParaRPr>
          </a:p>
        </p:txBody>
      </p:sp>
      <p:sp>
        <p:nvSpPr>
          <p:cNvPr id="1029" name="Oval 106" descr="06_original_w"/>
          <p:cNvSpPr>
            <a:spLocks noChangeArrowheads="1"/>
          </p:cNvSpPr>
          <p:nvPr/>
        </p:nvSpPr>
        <p:spPr bwMode="gray">
          <a:xfrm>
            <a:off x="7956550" y="404813"/>
            <a:ext cx="936625" cy="1008062"/>
          </a:xfrm>
          <a:prstGeom prst="ellipse">
            <a:avLst/>
          </a:prstGeom>
          <a:blipFill dpi="0" rotWithShape="1">
            <a:blip r:embed="rId13"/>
            <a:srcRect/>
            <a:stretch>
              <a:fillRect/>
            </a:stretch>
          </a:blipFill>
          <a:ln w="57150">
            <a:solidFill>
              <a:schemeClr val="tx1"/>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0" name="Rectangle 3"/>
          <p:cNvSpPr>
            <a:spLocks noGrp="1" noChangeArrowheads="1"/>
          </p:cNvSpPr>
          <p:nvPr>
            <p:ph type="body" idx="1"/>
          </p:nvPr>
        </p:nvSpPr>
        <p:spPr bwMode="auto">
          <a:xfrm>
            <a:off x="457200" y="1228725"/>
            <a:ext cx="8229600" cy="509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uk-UA" smtClean="0"/>
              <a:t>Образец текста</a:t>
            </a:r>
          </a:p>
          <a:p>
            <a:pPr lvl="1"/>
            <a:r>
              <a:rPr lang="en-US" altLang="uk-UA" smtClean="0"/>
              <a:t>Второй уровень</a:t>
            </a:r>
          </a:p>
          <a:p>
            <a:pPr lvl="2"/>
            <a:r>
              <a:rPr lang="en-US" altLang="uk-UA" smtClean="0"/>
              <a:t>Третий уровень</a:t>
            </a:r>
          </a:p>
          <a:p>
            <a:pPr lvl="3"/>
            <a:r>
              <a:rPr lang="en-US" altLang="uk-UA" smtClean="0"/>
              <a:t>Четвертый уровень</a:t>
            </a:r>
          </a:p>
          <a:p>
            <a:pPr lvl="4"/>
            <a:r>
              <a:rPr lang="en-US" altLang="uk-UA" smtClean="0"/>
              <a:t>Пятый уровень</a:t>
            </a:r>
          </a:p>
        </p:txBody>
      </p:sp>
      <p:sp>
        <p:nvSpPr>
          <p:cNvPr id="1028" name="Rectangle 4"/>
          <p:cNvSpPr>
            <a:spLocks noGrp="1" noChangeArrowheads="1"/>
          </p:cNvSpPr>
          <p:nvPr>
            <p:ph type="dt" sz="half" idx="2"/>
          </p:nvPr>
        </p:nvSpPr>
        <p:spPr bwMode="auto">
          <a:xfrm>
            <a:off x="457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400" b="0">
                <a:latin typeface="+mn-lt"/>
                <a:cs typeface="+mn-cs"/>
              </a:defRPr>
            </a:lvl1pPr>
          </a:lstStyle>
          <a:p>
            <a:pPr>
              <a:defRPr/>
            </a:pPr>
            <a:fld id="{A95AFC7E-0181-4ED6-9046-95DD480F976B}" type="datetimeFigureOut">
              <a:rPr lang="ru-RU"/>
              <a:pPr>
                <a:defRPr/>
              </a:pPr>
              <a:t>07.09.2017</a:t>
            </a:fld>
            <a:endParaRPr lang="ru-RU"/>
          </a:p>
        </p:txBody>
      </p:sp>
      <p:sp>
        <p:nvSpPr>
          <p:cNvPr id="3" name="Rectangle 5"/>
          <p:cNvSpPr>
            <a:spLocks noGrp="1" noChangeArrowheads="1"/>
          </p:cNvSpPr>
          <p:nvPr>
            <p:ph type="ftr" sz="quarter" idx="3"/>
          </p:nvPr>
        </p:nvSpPr>
        <p:spPr bwMode="auto">
          <a:xfrm>
            <a:off x="3124200" y="6400800"/>
            <a:ext cx="2895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400" b="0">
                <a:latin typeface="+mn-lt"/>
                <a:cs typeface="+mn-cs"/>
              </a:defRPr>
            </a:lvl1pPr>
          </a:lstStyle>
          <a:p>
            <a:pPr>
              <a:defRPr/>
            </a:pPr>
            <a:endParaRPr lang="ru-RU"/>
          </a:p>
        </p:txBody>
      </p:sp>
      <p:sp>
        <p:nvSpPr>
          <p:cNvPr id="4" name="Rectangle 6"/>
          <p:cNvSpPr>
            <a:spLocks noGrp="1" noChangeArrowheads="1"/>
          </p:cNvSpPr>
          <p:nvPr>
            <p:ph type="sldNum" sz="quarter" idx="4"/>
          </p:nvPr>
        </p:nvSpPr>
        <p:spPr bwMode="auto">
          <a:xfrm>
            <a:off x="6553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19EE5AEF-E962-4A57-8304-8F18007BB3C8}" type="slidenum">
              <a:rPr lang="ru-RU" altLang="uk-UA"/>
              <a:pPr>
                <a:defRPr/>
              </a:pPr>
              <a:t>‹№›</a:t>
            </a:fld>
            <a:endParaRPr lang="ru-RU" altLang="uk-UA"/>
          </a:p>
        </p:txBody>
      </p:sp>
      <p:sp>
        <p:nvSpPr>
          <p:cNvPr id="1034" name="Rectangle 2"/>
          <p:cNvSpPr>
            <a:spLocks noGrp="1" noChangeArrowheads="1"/>
          </p:cNvSpPr>
          <p:nvPr>
            <p:ph type="title"/>
          </p:nvPr>
        </p:nvSpPr>
        <p:spPr bwMode="black">
          <a:xfrm>
            <a:off x="457200" y="228600"/>
            <a:ext cx="7391400"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uk-UA" smtClean="0"/>
              <a:t>Образец заголовка</a:t>
            </a:r>
          </a:p>
        </p:txBody>
      </p:sp>
    </p:spTree>
  </p:cSld>
  <p:clrMap bg1="lt1" tx1="dk1" bg2="lt2" tx2="dk2" accent1="accent1" accent2="accent2" accent3="accent3" accent4="accent4" accent5="accent5" accent6="accent6" hlink="hlink" folHlink="folHlink"/>
  <p:sldLayoutIdLst>
    <p:sldLayoutId id="2147485275" r:id="rId1"/>
    <p:sldLayoutId id="2147485276" r:id="rId2"/>
    <p:sldLayoutId id="2147485277" r:id="rId3"/>
    <p:sldLayoutId id="2147485278" r:id="rId4"/>
    <p:sldLayoutId id="2147485279" r:id="rId5"/>
    <p:sldLayoutId id="2147485280" r:id="rId6"/>
    <p:sldLayoutId id="2147485281" r:id="rId7"/>
    <p:sldLayoutId id="2147485282" r:id="rId8"/>
    <p:sldLayoutId id="2147485283" r:id="rId9"/>
    <p:sldLayoutId id="2147485284" r:id="rId10"/>
    <p:sldLayoutId id="2147485285" r:id="rId11"/>
  </p:sldLayoutIdLst>
  <p:transition>
    <p:strips dir="ld"/>
  </p:transition>
  <p:txStyles>
    <p:titleStyle>
      <a:lvl1pPr algn="r" rtl="0" eaLnBrk="0" fontAlgn="base" hangingPunct="0">
        <a:spcBef>
          <a:spcPct val="0"/>
        </a:spcBef>
        <a:spcAft>
          <a:spcPct val="0"/>
        </a:spcAft>
        <a:defRPr sz="2800" b="1" i="1">
          <a:solidFill>
            <a:schemeClr val="tx1"/>
          </a:solidFill>
          <a:latin typeface="+mj-lt"/>
          <a:ea typeface="+mj-ea"/>
          <a:cs typeface="+mj-cs"/>
        </a:defRPr>
      </a:lvl1pPr>
      <a:lvl2pPr algn="r" rtl="0" eaLnBrk="0" fontAlgn="base" hangingPunct="0">
        <a:spcBef>
          <a:spcPct val="0"/>
        </a:spcBef>
        <a:spcAft>
          <a:spcPct val="0"/>
        </a:spcAft>
        <a:defRPr sz="2800" b="1" i="1">
          <a:solidFill>
            <a:schemeClr val="tx1"/>
          </a:solidFill>
          <a:latin typeface="Verdana" pitchFamily="34" charset="0"/>
        </a:defRPr>
      </a:lvl2pPr>
      <a:lvl3pPr algn="r" rtl="0" eaLnBrk="0" fontAlgn="base" hangingPunct="0">
        <a:spcBef>
          <a:spcPct val="0"/>
        </a:spcBef>
        <a:spcAft>
          <a:spcPct val="0"/>
        </a:spcAft>
        <a:defRPr sz="2800" b="1" i="1">
          <a:solidFill>
            <a:schemeClr val="tx1"/>
          </a:solidFill>
          <a:latin typeface="Verdana" pitchFamily="34" charset="0"/>
        </a:defRPr>
      </a:lvl3pPr>
      <a:lvl4pPr algn="r" rtl="0" eaLnBrk="0" fontAlgn="base" hangingPunct="0">
        <a:spcBef>
          <a:spcPct val="0"/>
        </a:spcBef>
        <a:spcAft>
          <a:spcPct val="0"/>
        </a:spcAft>
        <a:defRPr sz="2800" b="1" i="1">
          <a:solidFill>
            <a:schemeClr val="tx1"/>
          </a:solidFill>
          <a:latin typeface="Verdana" pitchFamily="34" charset="0"/>
        </a:defRPr>
      </a:lvl4pPr>
      <a:lvl5pPr algn="r" rtl="0" eaLnBrk="0" fontAlgn="base" hangingPunct="0">
        <a:spcBef>
          <a:spcPct val="0"/>
        </a:spcBef>
        <a:spcAft>
          <a:spcPct val="0"/>
        </a:spcAft>
        <a:defRPr sz="2800" b="1" i="1">
          <a:solidFill>
            <a:schemeClr val="tx1"/>
          </a:solidFill>
          <a:latin typeface="Verdana" pitchFamily="34" charset="0"/>
        </a:defRPr>
      </a:lvl5pPr>
      <a:lvl6pPr marL="457200" algn="r" rtl="0" eaLnBrk="1" fontAlgn="base" hangingPunct="1">
        <a:spcBef>
          <a:spcPct val="0"/>
        </a:spcBef>
        <a:spcAft>
          <a:spcPct val="0"/>
        </a:spcAft>
        <a:defRPr sz="2800" b="1" i="1">
          <a:solidFill>
            <a:schemeClr val="tx1"/>
          </a:solidFill>
          <a:latin typeface="Verdana" pitchFamily="34" charset="0"/>
        </a:defRPr>
      </a:lvl6pPr>
      <a:lvl7pPr marL="914400" algn="r" rtl="0" eaLnBrk="1" fontAlgn="base" hangingPunct="1">
        <a:spcBef>
          <a:spcPct val="0"/>
        </a:spcBef>
        <a:spcAft>
          <a:spcPct val="0"/>
        </a:spcAft>
        <a:defRPr sz="2800" b="1" i="1">
          <a:solidFill>
            <a:schemeClr val="tx1"/>
          </a:solidFill>
          <a:latin typeface="Verdana" pitchFamily="34" charset="0"/>
        </a:defRPr>
      </a:lvl7pPr>
      <a:lvl8pPr marL="1371600" algn="r" rtl="0" eaLnBrk="1" fontAlgn="base" hangingPunct="1">
        <a:spcBef>
          <a:spcPct val="0"/>
        </a:spcBef>
        <a:spcAft>
          <a:spcPct val="0"/>
        </a:spcAft>
        <a:defRPr sz="2800" b="1" i="1">
          <a:solidFill>
            <a:schemeClr val="tx1"/>
          </a:solidFill>
          <a:latin typeface="Verdana" pitchFamily="34" charset="0"/>
        </a:defRPr>
      </a:lvl8pPr>
      <a:lvl9pPr marL="1828800" algn="r" rtl="0" eaLnBrk="1" fontAlgn="base" hangingPunct="1">
        <a:spcBef>
          <a:spcPct val="0"/>
        </a:spcBef>
        <a:spcAft>
          <a:spcPct val="0"/>
        </a:spcAft>
        <a:defRPr sz="2800" b="1" i="1">
          <a:solidFill>
            <a:schemeClr val="tx1"/>
          </a:solidFill>
          <a:latin typeface="Verdana"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764704"/>
            <a:ext cx="9144000" cy="4929187"/>
          </a:xfrm>
        </p:spPr>
        <p:txBody>
          <a:bodyPr/>
          <a:lstStyle/>
          <a:p>
            <a:pPr algn="ctr">
              <a:defRPr/>
            </a:pPr>
            <a:r>
              <a:rPr lang="uk-UA" sz="5400" i="0" dirty="0" smtClean="0">
                <a:solidFill>
                  <a:schemeClr val="accent4">
                    <a:lumMod val="50000"/>
                  </a:schemeClr>
                </a:solidFill>
                <a:latin typeface="Bookman Old Style" pitchFamily="18" charset="0"/>
              </a:rPr>
              <a:t>Тема </a:t>
            </a:r>
            <a:r>
              <a:rPr lang="en-US" sz="5400" i="0" dirty="0" smtClean="0">
                <a:solidFill>
                  <a:schemeClr val="accent4">
                    <a:lumMod val="50000"/>
                  </a:schemeClr>
                </a:solidFill>
                <a:latin typeface="Bookman Old Style" pitchFamily="18" charset="0"/>
              </a:rPr>
              <a:t>7</a:t>
            </a:r>
            <a:r>
              <a:rPr lang="uk-UA" sz="5400" i="0" dirty="0" smtClean="0">
                <a:solidFill>
                  <a:schemeClr val="accent4">
                    <a:lumMod val="50000"/>
                  </a:schemeClr>
                </a:solidFill>
                <a:latin typeface="Bookman Old Style" pitchFamily="18" charset="0"/>
              </a:rPr>
              <a:t>.</a:t>
            </a:r>
            <a:r>
              <a:rPr lang="ru-RU" sz="4400" i="0" dirty="0">
                <a:latin typeface="Bookman Old Style" pitchFamily="18" charset="0"/>
              </a:rPr>
              <a:t/>
            </a:r>
            <a:br>
              <a:rPr lang="ru-RU" sz="4400" i="0" dirty="0">
                <a:latin typeface="Bookman Old Style" pitchFamily="18" charset="0"/>
              </a:rPr>
            </a:br>
            <a:r>
              <a:rPr lang="ru-RU" sz="4400" i="0" dirty="0" err="1" smtClean="0">
                <a:latin typeface="Bookman Old Style" pitchFamily="18" charset="0"/>
              </a:rPr>
              <a:t>Бухгалтерський</a:t>
            </a:r>
            <a:r>
              <a:rPr lang="ru-RU" sz="4400" i="0" dirty="0" smtClean="0">
                <a:latin typeface="Bookman Old Style" pitchFamily="18" charset="0"/>
              </a:rPr>
              <a:t> об</a:t>
            </a:r>
            <a:r>
              <a:rPr lang="uk-UA" sz="4400" i="0" dirty="0" smtClean="0">
                <a:latin typeface="Bookman Old Style" pitchFamily="18" charset="0"/>
              </a:rPr>
              <a:t>лік в системі наук</a:t>
            </a:r>
            <a:endParaRPr lang="ru-RU" sz="5400" i="0" dirty="0">
              <a:latin typeface="Bookman Old Style" pitchFamily="18" charset="0"/>
            </a:endParaRPr>
          </a:p>
        </p:txBody>
      </p:sp>
    </p:spTree>
  </p:cSld>
  <p:clrMapOvr>
    <a:masterClrMapping/>
  </p:clrMapOvr>
  <p:transition>
    <p:strips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3458" y="-24714"/>
            <a:ext cx="9144000" cy="892552"/>
          </a:xfrm>
          <a:prstGeom prst="rect">
            <a:avLst/>
          </a:prstGeom>
        </p:spPr>
        <p:txBody>
          <a:bodyPr wrap="square">
            <a:spAutoFit/>
          </a:bodyPr>
          <a:lstStyle/>
          <a:p>
            <a:pPr algn="ctr"/>
            <a:r>
              <a:rPr lang="ru-RU" sz="2600" dirty="0" err="1">
                <a:latin typeface="Bookman Old Style" panose="02050604050505020204" pitchFamily="18" charset="0"/>
              </a:rPr>
              <a:t>Країни</a:t>
            </a:r>
            <a:r>
              <a:rPr lang="ru-RU" sz="2600" dirty="0">
                <a:latin typeface="Bookman Old Style" panose="02050604050505020204" pitchFamily="18" charset="0"/>
              </a:rPr>
              <a:t> – члени </a:t>
            </a:r>
            <a:r>
              <a:rPr lang="ru-RU" sz="2600" dirty="0" err="1">
                <a:latin typeface="Bookman Old Style" panose="02050604050505020204" pitchFamily="18" charset="0"/>
              </a:rPr>
              <a:t>Міжнародного</a:t>
            </a:r>
            <a:r>
              <a:rPr lang="ru-RU" sz="2600" dirty="0">
                <a:latin typeface="Bookman Old Style" panose="02050604050505020204" pitchFamily="18" charset="0"/>
              </a:rPr>
              <a:t> </a:t>
            </a:r>
            <a:r>
              <a:rPr lang="ru-RU" sz="2600" dirty="0" err="1">
                <a:latin typeface="Bookman Old Style" panose="02050604050505020204" pitchFamily="18" charset="0"/>
              </a:rPr>
              <a:t>комітету</a:t>
            </a:r>
            <a:r>
              <a:rPr lang="ru-RU" sz="2600" dirty="0">
                <a:latin typeface="Bookman Old Style" panose="02050604050505020204" pitchFamily="18" charset="0"/>
              </a:rPr>
              <a:t> з </a:t>
            </a:r>
            <a:r>
              <a:rPr lang="ru-RU" sz="2600" dirty="0" err="1" smtClean="0">
                <a:latin typeface="Bookman Old Style" panose="02050604050505020204" pitchFamily="18" charset="0"/>
              </a:rPr>
              <a:t>розробки</a:t>
            </a:r>
            <a:r>
              <a:rPr lang="ru-RU" sz="2600" dirty="0" smtClean="0">
                <a:latin typeface="Bookman Old Style" panose="02050604050505020204" pitchFamily="18" charset="0"/>
              </a:rPr>
              <a:t> </a:t>
            </a:r>
            <a:r>
              <a:rPr lang="ru-RU" sz="2600" dirty="0" err="1" smtClean="0">
                <a:latin typeface="Bookman Old Style" panose="02050604050505020204" pitchFamily="18" charset="0"/>
              </a:rPr>
              <a:t>бухгалтерських</a:t>
            </a:r>
            <a:r>
              <a:rPr lang="ru-RU" sz="2600" dirty="0" smtClean="0">
                <a:latin typeface="Bookman Old Style" panose="02050604050505020204" pitchFamily="18" charset="0"/>
              </a:rPr>
              <a:t> </a:t>
            </a:r>
            <a:r>
              <a:rPr lang="ru-RU" sz="2600" dirty="0" err="1">
                <a:latin typeface="Bookman Old Style" panose="02050604050505020204" pitchFamily="18" charset="0"/>
              </a:rPr>
              <a:t>стандартів</a:t>
            </a:r>
            <a:endParaRPr lang="ru-RU" sz="2600" dirty="0">
              <a:latin typeface="Bookman Old Style" panose="02050604050505020204" pitchFamily="18" charset="0"/>
            </a:endParaRPr>
          </a:p>
        </p:txBody>
      </p:sp>
      <p:sp>
        <p:nvSpPr>
          <p:cNvPr id="3" name="Горизонтальний сувій 2"/>
          <p:cNvSpPr/>
          <p:nvPr/>
        </p:nvSpPr>
        <p:spPr bwMode="auto">
          <a:xfrm>
            <a:off x="1656875" y="1744409"/>
            <a:ext cx="5184576" cy="2016224"/>
          </a:xfrm>
          <a:prstGeom prst="horizontalScroll">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Міжнародний комітет з розробки бухгалтерських стандартів</a:t>
            </a:r>
          </a:p>
        </p:txBody>
      </p:sp>
      <p:sp>
        <p:nvSpPr>
          <p:cNvPr id="9" name="Горизонтальний сувій 8"/>
          <p:cNvSpPr/>
          <p:nvPr/>
        </p:nvSpPr>
        <p:spPr bwMode="auto">
          <a:xfrm>
            <a:off x="218964" y="1912320"/>
            <a:ext cx="1152128" cy="865777"/>
          </a:xfrm>
          <a:prstGeom prst="horizontalScroll">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ФРН</a:t>
            </a:r>
          </a:p>
        </p:txBody>
      </p:sp>
      <p:sp>
        <p:nvSpPr>
          <p:cNvPr id="10" name="Горизонтальний сувій 9"/>
          <p:cNvSpPr/>
          <p:nvPr/>
        </p:nvSpPr>
        <p:spPr bwMode="auto">
          <a:xfrm>
            <a:off x="173272" y="2917828"/>
            <a:ext cx="1272757" cy="962167"/>
          </a:xfrm>
          <a:prstGeom prst="horizontalScroll">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США</a:t>
            </a:r>
          </a:p>
        </p:txBody>
      </p:sp>
      <p:sp>
        <p:nvSpPr>
          <p:cNvPr id="11" name="Горизонтальний сувій 10"/>
          <p:cNvSpPr/>
          <p:nvPr/>
        </p:nvSpPr>
        <p:spPr bwMode="auto">
          <a:xfrm>
            <a:off x="133636" y="4662616"/>
            <a:ext cx="2208583" cy="1008112"/>
          </a:xfrm>
          <a:prstGeom prst="horizontalScroll">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Південна</a:t>
            </a:r>
            <a:r>
              <a:rPr kumimoji="0" lang="uk-UA" sz="2400" b="1" i="0" u="none" strike="noStrike" cap="none" normalizeH="0" dirty="0" smtClean="0">
                <a:ln>
                  <a:noFill/>
                </a:ln>
                <a:solidFill>
                  <a:schemeClr val="tx1"/>
                </a:solidFill>
                <a:effectLst/>
                <a:latin typeface="Bookman Old Style" panose="02050604050505020204" pitchFamily="18" charset="0"/>
              </a:rPr>
              <a:t> </a:t>
            </a:r>
            <a:r>
              <a:rPr kumimoji="0" lang="uk-UA" sz="2400" b="1" i="0" u="none" strike="noStrike" cap="none" normalizeH="0" baseline="0" dirty="0" smtClean="0">
                <a:ln>
                  <a:noFill/>
                </a:ln>
                <a:solidFill>
                  <a:schemeClr val="tx1"/>
                </a:solidFill>
                <a:effectLst/>
                <a:latin typeface="Bookman Old Style" panose="02050604050505020204" pitchFamily="18" charset="0"/>
              </a:rPr>
              <a:t>Корея</a:t>
            </a:r>
          </a:p>
        </p:txBody>
      </p:sp>
      <p:sp>
        <p:nvSpPr>
          <p:cNvPr id="12" name="Горизонтальний сувій 11"/>
          <p:cNvSpPr/>
          <p:nvPr/>
        </p:nvSpPr>
        <p:spPr bwMode="auto">
          <a:xfrm>
            <a:off x="504528" y="3788800"/>
            <a:ext cx="1733128" cy="921847"/>
          </a:xfrm>
          <a:prstGeom prst="horizontalScroll">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Японія</a:t>
            </a:r>
          </a:p>
        </p:txBody>
      </p:sp>
      <p:sp>
        <p:nvSpPr>
          <p:cNvPr id="13" name="Горизонтальний сувій 12"/>
          <p:cNvSpPr/>
          <p:nvPr/>
        </p:nvSpPr>
        <p:spPr bwMode="auto">
          <a:xfrm>
            <a:off x="2510685" y="4750967"/>
            <a:ext cx="1940768" cy="924943"/>
          </a:xfrm>
          <a:prstGeom prst="horizontalScroll">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sz="2400" b="1" dirty="0" smtClean="0">
                <a:solidFill>
                  <a:schemeClr val="tx1"/>
                </a:solidFill>
                <a:latin typeface="Bookman Old Style" panose="02050604050505020204" pitchFamily="18" charset="0"/>
              </a:rPr>
              <a:t>Індія</a:t>
            </a:r>
            <a:endParaRPr kumimoji="0" lang="uk-UA" sz="2400" b="1" i="0" u="none" strike="noStrike" cap="none" normalizeH="0" baseline="0" dirty="0" smtClean="0">
              <a:ln>
                <a:noFill/>
              </a:ln>
              <a:solidFill>
                <a:schemeClr val="tx1"/>
              </a:solidFill>
              <a:effectLst/>
              <a:latin typeface="Bookman Old Style" panose="02050604050505020204" pitchFamily="18" charset="0"/>
            </a:endParaRPr>
          </a:p>
        </p:txBody>
      </p:sp>
      <p:sp>
        <p:nvSpPr>
          <p:cNvPr id="14" name="Горизонтальний сувій 13"/>
          <p:cNvSpPr/>
          <p:nvPr/>
        </p:nvSpPr>
        <p:spPr bwMode="auto">
          <a:xfrm>
            <a:off x="2118792" y="5663015"/>
            <a:ext cx="1409201" cy="789012"/>
          </a:xfrm>
          <a:prstGeom prst="horizontalScroll">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ПАР</a:t>
            </a:r>
          </a:p>
        </p:txBody>
      </p:sp>
      <p:sp>
        <p:nvSpPr>
          <p:cNvPr id="15" name="Горизонтальний сувій 14"/>
          <p:cNvSpPr/>
          <p:nvPr/>
        </p:nvSpPr>
        <p:spPr bwMode="auto">
          <a:xfrm>
            <a:off x="3890530" y="5638853"/>
            <a:ext cx="2037929" cy="813174"/>
          </a:xfrm>
          <a:prstGeom prst="horizontalScroll">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Мексика</a:t>
            </a:r>
          </a:p>
        </p:txBody>
      </p:sp>
      <p:sp>
        <p:nvSpPr>
          <p:cNvPr id="16" name="Горизонтальний сувій 15"/>
          <p:cNvSpPr/>
          <p:nvPr/>
        </p:nvSpPr>
        <p:spPr bwMode="auto">
          <a:xfrm>
            <a:off x="4909495" y="4750967"/>
            <a:ext cx="1411560" cy="887886"/>
          </a:xfrm>
          <a:prstGeom prst="horizontalScroll">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Італія</a:t>
            </a:r>
          </a:p>
        </p:txBody>
      </p:sp>
      <p:sp>
        <p:nvSpPr>
          <p:cNvPr id="17" name="Горизонтальний сувій 16"/>
          <p:cNvSpPr/>
          <p:nvPr/>
        </p:nvSpPr>
        <p:spPr bwMode="auto">
          <a:xfrm>
            <a:off x="6521603" y="4557338"/>
            <a:ext cx="2481634" cy="887886"/>
          </a:xfrm>
          <a:prstGeom prst="horizontalScroll">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Йорданія</a:t>
            </a:r>
          </a:p>
        </p:txBody>
      </p:sp>
      <p:sp>
        <p:nvSpPr>
          <p:cNvPr id="18" name="Горизонтальний сувій 17"/>
          <p:cNvSpPr/>
          <p:nvPr/>
        </p:nvSpPr>
        <p:spPr bwMode="auto">
          <a:xfrm>
            <a:off x="6521603" y="3596082"/>
            <a:ext cx="2485475" cy="764086"/>
          </a:xfrm>
          <a:prstGeom prst="horizontalScroll">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Нідерланди</a:t>
            </a:r>
          </a:p>
        </p:txBody>
      </p:sp>
      <p:sp>
        <p:nvSpPr>
          <p:cNvPr id="19" name="Горизонтальний сувій 18"/>
          <p:cNvSpPr/>
          <p:nvPr/>
        </p:nvSpPr>
        <p:spPr bwMode="auto">
          <a:xfrm>
            <a:off x="6987014" y="2039144"/>
            <a:ext cx="2016224" cy="1359768"/>
          </a:xfrm>
          <a:prstGeom prst="horizontalScroll">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Велика</a:t>
            </a:r>
            <a:r>
              <a:rPr kumimoji="0" lang="uk-UA" sz="2400" b="1" i="0" u="none" strike="noStrike" cap="none" normalizeH="0" dirty="0" smtClean="0">
                <a:ln>
                  <a:noFill/>
                </a:ln>
                <a:solidFill>
                  <a:schemeClr val="tx1"/>
                </a:solidFill>
                <a:effectLst/>
                <a:latin typeface="Bookman Old Style" panose="02050604050505020204" pitchFamily="18" charset="0"/>
              </a:rPr>
              <a:t> Британія</a:t>
            </a:r>
            <a:endParaRPr kumimoji="0" lang="uk-UA" sz="2400" b="1" i="0" u="none" strike="noStrike" cap="none" normalizeH="0" baseline="0" dirty="0" smtClean="0">
              <a:ln>
                <a:noFill/>
              </a:ln>
              <a:solidFill>
                <a:schemeClr val="tx1"/>
              </a:solidFill>
              <a:effectLst/>
              <a:latin typeface="Bookman Old Style" panose="02050604050505020204" pitchFamily="18" charset="0"/>
            </a:endParaRPr>
          </a:p>
        </p:txBody>
      </p:sp>
    </p:spTree>
    <p:extLst>
      <p:ext uri="{BB962C8B-B14F-4D97-AF65-F5344CB8AC3E}">
        <p14:creationId xmlns:p14="http://schemas.microsoft.com/office/powerpoint/2010/main" val="1695367387"/>
      </p:ext>
    </p:extLst>
  </p:cSld>
  <p:clrMapOvr>
    <a:masterClrMapping/>
  </p:clrMapOvr>
  <p:transition>
    <p:strips dir="l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1763687" y="2564904"/>
            <a:ext cx="5616624" cy="3930948"/>
          </a:xfrm>
          <a:prstGeom prst="rect">
            <a:avLst/>
          </a:prstGeom>
        </p:spPr>
      </p:pic>
      <p:sp>
        <p:nvSpPr>
          <p:cNvPr id="3" name="Прямокутник 2"/>
          <p:cNvSpPr/>
          <p:nvPr/>
        </p:nvSpPr>
        <p:spPr>
          <a:xfrm>
            <a:off x="-1" y="1484784"/>
            <a:ext cx="9144000" cy="646331"/>
          </a:xfrm>
          <a:prstGeom prst="rect">
            <a:avLst/>
          </a:prstGeom>
        </p:spPr>
        <p:txBody>
          <a:bodyPr wrap="square">
            <a:spAutoFit/>
          </a:bodyPr>
          <a:lstStyle/>
          <a:p>
            <a:pPr algn="ctr"/>
            <a:r>
              <a:rPr lang="uk-UA" sz="3600" dirty="0">
                <a:latin typeface="Bookman Old Style" panose="02050604050505020204" pitchFamily="18" charset="0"/>
              </a:rPr>
              <a:t>Герб бухгалтера</a:t>
            </a:r>
          </a:p>
        </p:txBody>
      </p:sp>
    </p:spTree>
    <p:extLst>
      <p:ext uri="{BB962C8B-B14F-4D97-AF65-F5344CB8AC3E}">
        <p14:creationId xmlns:p14="http://schemas.microsoft.com/office/powerpoint/2010/main" val="104916524"/>
      </p:ext>
    </p:extLst>
  </p:cSld>
  <p:clrMapOvr>
    <a:masterClrMapping/>
  </p:clrMapOvr>
  <p:transition>
    <p:strips dir="l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388" y="4983"/>
            <a:ext cx="9144000" cy="584775"/>
          </a:xfrm>
          <a:prstGeom prst="rect">
            <a:avLst/>
          </a:prstGeom>
        </p:spPr>
        <p:txBody>
          <a:bodyPr wrap="square">
            <a:spAutoFit/>
          </a:bodyPr>
          <a:lstStyle/>
          <a:p>
            <a:pPr algn="ctr"/>
            <a:r>
              <a:rPr lang="uk-UA" sz="3200" dirty="0">
                <a:latin typeface="Bookman Old Style" panose="02050604050505020204" pitchFamily="18" charset="0"/>
              </a:rPr>
              <a:t>Класифікація теорій проф. Г.І. Рузавіна</a:t>
            </a:r>
          </a:p>
        </p:txBody>
      </p:sp>
      <p:graphicFrame>
        <p:nvGraphicFramePr>
          <p:cNvPr id="3" name="Таблиця 2"/>
          <p:cNvGraphicFramePr>
            <a:graphicFrameLocks noGrp="1"/>
          </p:cNvGraphicFramePr>
          <p:nvPr>
            <p:extLst>
              <p:ext uri="{D42A27DB-BD31-4B8C-83A1-F6EECF244321}">
                <p14:modId xmlns:p14="http://schemas.microsoft.com/office/powerpoint/2010/main" val="1349999317"/>
              </p:ext>
            </p:extLst>
          </p:nvPr>
        </p:nvGraphicFramePr>
        <p:xfrm>
          <a:off x="-36511" y="1124744"/>
          <a:ext cx="9177123" cy="5669280"/>
        </p:xfrm>
        <a:graphic>
          <a:graphicData uri="http://schemas.openxmlformats.org/drawingml/2006/table">
            <a:tbl>
              <a:tblPr firstRow="1" firstCol="1">
                <a:tableStyleId>{7DF18680-E054-41AD-8BC1-D1AEF772440D}</a:tableStyleId>
              </a:tblPr>
              <a:tblGrid>
                <a:gridCol w="1944215">
                  <a:extLst>
                    <a:ext uri="{9D8B030D-6E8A-4147-A177-3AD203B41FA5}">
                      <a16:colId xmlns:a16="http://schemas.microsoft.com/office/drawing/2014/main" val="252569419"/>
                    </a:ext>
                  </a:extLst>
                </a:gridCol>
                <a:gridCol w="7232908">
                  <a:extLst>
                    <a:ext uri="{9D8B030D-6E8A-4147-A177-3AD203B41FA5}">
                      <a16:colId xmlns:a16="http://schemas.microsoft.com/office/drawing/2014/main" val="1723520428"/>
                    </a:ext>
                  </a:extLst>
                </a:gridCol>
              </a:tblGrid>
              <a:tr h="299757">
                <a:tc>
                  <a:txBody>
                    <a:bodyPr/>
                    <a:lstStyle/>
                    <a:p>
                      <a:pPr algn="ctr">
                        <a:lnSpc>
                          <a:spcPct val="100000"/>
                        </a:lnSpc>
                        <a:spcAft>
                          <a:spcPts val="0"/>
                        </a:spcAft>
                      </a:pPr>
                      <a:r>
                        <a:rPr lang="uk-UA" sz="2400" dirty="0" err="1" smtClean="0">
                          <a:solidFill>
                            <a:schemeClr val="tx1"/>
                          </a:solidFill>
                          <a:effectLst/>
                          <a:latin typeface="Bookman Old Style" panose="02050604050505020204" pitchFamily="18" charset="0"/>
                        </a:rPr>
                        <a:t>Класифіка-ція</a:t>
                      </a:r>
                      <a:r>
                        <a:rPr lang="uk-UA" sz="2400" dirty="0" smtClean="0">
                          <a:solidFill>
                            <a:schemeClr val="tx1"/>
                          </a:solidFill>
                          <a:effectLst/>
                          <a:latin typeface="Bookman Old Style" panose="02050604050505020204" pitchFamily="18" charset="0"/>
                        </a:rPr>
                        <a:t> </a:t>
                      </a:r>
                      <a:r>
                        <a:rPr lang="uk-UA" sz="2400" dirty="0">
                          <a:solidFill>
                            <a:schemeClr val="tx1"/>
                          </a:solidFill>
                          <a:effectLst/>
                          <a:latin typeface="Bookman Old Style" panose="02050604050505020204" pitchFamily="18" charset="0"/>
                        </a:rPr>
                        <a:t>теорій</a:t>
                      </a:r>
                      <a:endParaRPr lang="uk-UA" sz="2400" dirty="0">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endParaRPr>
                    </a:p>
                  </a:txBody>
                  <a:tcPr marL="48873" marR="48873" marT="0" marB="0"/>
                </a:tc>
                <a:tc>
                  <a:txBody>
                    <a:bodyPr/>
                    <a:lstStyle/>
                    <a:p>
                      <a:pPr algn="ctr">
                        <a:lnSpc>
                          <a:spcPct val="100000"/>
                        </a:lnSpc>
                        <a:spcAft>
                          <a:spcPts val="0"/>
                        </a:spcAft>
                      </a:pPr>
                      <a:r>
                        <a:rPr lang="uk-UA" sz="2200" dirty="0">
                          <a:solidFill>
                            <a:schemeClr val="tx1"/>
                          </a:solidFill>
                          <a:effectLst/>
                          <a:latin typeface="Bookman Old Style" panose="02050604050505020204" pitchFamily="18" charset="0"/>
                        </a:rPr>
                        <a:t>Характеристика</a:t>
                      </a:r>
                      <a:endParaRPr lang="uk-UA" sz="2200" dirty="0">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endParaRPr>
                    </a:p>
                  </a:txBody>
                  <a:tcPr marL="48873" marR="48873" marT="0" marB="0" anchor="ctr"/>
                </a:tc>
                <a:extLst>
                  <a:ext uri="{0D108BD9-81ED-4DB2-BD59-A6C34878D82A}">
                    <a16:rowId xmlns:a16="http://schemas.microsoft.com/office/drawing/2014/main" val="2517767252"/>
                  </a:ext>
                </a:extLst>
              </a:tr>
              <a:tr h="4237032">
                <a:tc>
                  <a:txBody>
                    <a:bodyPr/>
                    <a:lstStyle/>
                    <a:p>
                      <a:pPr indent="-201295" algn="l">
                        <a:lnSpc>
                          <a:spcPct val="100000"/>
                        </a:lnSpc>
                        <a:spcAft>
                          <a:spcPts val="0"/>
                        </a:spcAft>
                      </a:pPr>
                      <a:r>
                        <a:rPr lang="uk-UA" sz="2000" dirty="0" err="1" smtClean="0">
                          <a:solidFill>
                            <a:schemeClr val="tx1"/>
                          </a:solidFill>
                          <a:effectLst/>
                          <a:latin typeface="Bookman Old Style" panose="02050604050505020204" pitchFamily="18" charset="0"/>
                        </a:rPr>
                        <a:t>Феноменоло-гічні</a:t>
                      </a:r>
                      <a:r>
                        <a:rPr lang="uk-UA" sz="2000" dirty="0" smtClean="0">
                          <a:solidFill>
                            <a:schemeClr val="tx1"/>
                          </a:solidFill>
                          <a:effectLst/>
                          <a:latin typeface="Bookman Old Style" panose="02050604050505020204" pitchFamily="18" charset="0"/>
                        </a:rPr>
                        <a:t> </a:t>
                      </a:r>
                      <a:r>
                        <a:rPr lang="uk-UA" sz="2000" dirty="0">
                          <a:solidFill>
                            <a:schemeClr val="tx1"/>
                          </a:solidFill>
                          <a:effectLst/>
                          <a:latin typeface="Bookman Old Style" panose="02050604050505020204" pitchFamily="18" charset="0"/>
                        </a:rPr>
                        <a:t>і </a:t>
                      </a:r>
                      <a:r>
                        <a:rPr lang="uk-UA" sz="2000" dirty="0" err="1" smtClean="0">
                          <a:solidFill>
                            <a:schemeClr val="tx1"/>
                          </a:solidFill>
                          <a:effectLst/>
                          <a:latin typeface="Bookman Old Style" panose="02050604050505020204" pitchFamily="18" charset="0"/>
                        </a:rPr>
                        <a:t>нефеномено</a:t>
                      </a:r>
                      <a:r>
                        <a:rPr lang="uk-UA" sz="2000" dirty="0" smtClean="0">
                          <a:solidFill>
                            <a:schemeClr val="tx1"/>
                          </a:solidFill>
                          <a:effectLst/>
                          <a:latin typeface="Bookman Old Style" panose="02050604050505020204" pitchFamily="18" charset="0"/>
                        </a:rPr>
                        <a:t>-логічні </a:t>
                      </a:r>
                      <a:endParaRPr lang="uk-UA" sz="2000" dirty="0">
                        <a:solidFill>
                          <a:schemeClr val="tx1"/>
                        </a:solidFill>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48873" marR="48873" marT="0" marB="0" anchor="ctr"/>
                </a:tc>
                <a:tc>
                  <a:txBody>
                    <a:bodyPr/>
                    <a:lstStyle/>
                    <a:p>
                      <a:pPr algn="just">
                        <a:lnSpc>
                          <a:spcPct val="100000"/>
                        </a:lnSpc>
                        <a:spcAft>
                          <a:spcPts val="0"/>
                        </a:spcAft>
                      </a:pPr>
                      <a:r>
                        <a:rPr lang="uk-UA" sz="1800" spc="20" dirty="0">
                          <a:solidFill>
                            <a:schemeClr val="tx1"/>
                          </a:solidFill>
                          <a:effectLst/>
                          <a:latin typeface="Bookman Old Style" panose="02050604050505020204" pitchFamily="18" charset="0"/>
                        </a:rPr>
                        <a:t>Ця класифікація ґрунтується на глибині розкриття специфічних особливостей і закономірностей процесів, що вивчаються. Вона передбачає розгляд поняття “теорія” у широкому розумінні, коли до теорій можна віднести певну групу принципів чи ідей, узагальнене знання тощо. Феноменологічні (емпіричні, описові) теорії характеризуються тим, що глибина пізнання в них обмежується сферою явищ. Саме тому проф. В.Ф. </a:t>
                      </a:r>
                      <a:r>
                        <a:rPr lang="uk-UA" sz="1800" spc="20" dirty="0" err="1">
                          <a:solidFill>
                            <a:schemeClr val="tx1"/>
                          </a:solidFill>
                          <a:effectLst/>
                          <a:latin typeface="Bookman Old Style" panose="02050604050505020204" pitchFamily="18" charset="0"/>
                        </a:rPr>
                        <a:t>Юлов</a:t>
                      </a:r>
                      <a:r>
                        <a:rPr lang="uk-UA" sz="1800" spc="20" dirty="0">
                          <a:solidFill>
                            <a:schemeClr val="tx1"/>
                          </a:solidFill>
                          <a:effectLst/>
                          <a:latin typeface="Bookman Old Style" panose="02050604050505020204" pitchFamily="18" charset="0"/>
                        </a:rPr>
                        <a:t> сукупність емпіричних законів називає феноменологічною теорією. Нефеноменологічні (пояснювальні, аналітичні) теорії характеризуються тим, що глибина пізнання в них стосується теоретичного рівня мислення. К. Поппер називає пояснювальними теорії, що описують визначені структурні властивості світу і дають нам змогу за допомогою початкових умов – </a:t>
                      </a:r>
                      <a:r>
                        <a:rPr lang="uk-UA" sz="1800" spc="20" dirty="0" err="1">
                          <a:solidFill>
                            <a:schemeClr val="tx1"/>
                          </a:solidFill>
                          <a:effectLst/>
                          <a:latin typeface="Bookman Old Style" panose="02050604050505020204" pitchFamily="18" charset="0"/>
                        </a:rPr>
                        <a:t>дедуктувати</a:t>
                      </a:r>
                      <a:r>
                        <a:rPr lang="uk-UA" sz="1800" spc="20" dirty="0">
                          <a:solidFill>
                            <a:schemeClr val="tx1"/>
                          </a:solidFill>
                          <a:effectLst/>
                          <a:latin typeface="Bookman Old Style" panose="02050604050505020204" pitchFamily="18" charset="0"/>
                        </a:rPr>
                        <a:t> наслідки, які повинні бути пояснені. К. Попперу також належить популяризація вислову, що теорії – це сітки, які закидають в океан незвіданого і одержують улов нових знань</a:t>
                      </a:r>
                      <a:endParaRPr lang="uk-UA" sz="1800" dirty="0">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endParaRPr>
                    </a:p>
                  </a:txBody>
                  <a:tcPr marL="48873" marR="48873" marT="0" marB="0"/>
                </a:tc>
                <a:extLst>
                  <a:ext uri="{0D108BD9-81ED-4DB2-BD59-A6C34878D82A}">
                    <a16:rowId xmlns:a16="http://schemas.microsoft.com/office/drawing/2014/main" val="3262018838"/>
                  </a:ext>
                </a:extLst>
              </a:tr>
            </a:tbl>
          </a:graphicData>
        </a:graphic>
      </p:graphicFrame>
    </p:spTree>
    <p:extLst>
      <p:ext uri="{BB962C8B-B14F-4D97-AF65-F5344CB8AC3E}">
        <p14:creationId xmlns:p14="http://schemas.microsoft.com/office/powerpoint/2010/main" val="143556505"/>
      </p:ext>
    </p:extLst>
  </p:cSld>
  <p:clrMapOvr>
    <a:masterClrMapping/>
  </p:clrMapOvr>
  <p:transition>
    <p:strips dir="l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388" y="4983"/>
            <a:ext cx="9144000" cy="584775"/>
          </a:xfrm>
          <a:prstGeom prst="rect">
            <a:avLst/>
          </a:prstGeom>
        </p:spPr>
        <p:txBody>
          <a:bodyPr wrap="square">
            <a:spAutoFit/>
          </a:bodyPr>
          <a:lstStyle/>
          <a:p>
            <a:pPr algn="ctr"/>
            <a:r>
              <a:rPr lang="uk-UA" sz="3200" dirty="0">
                <a:latin typeface="Bookman Old Style" panose="02050604050505020204" pitchFamily="18" charset="0"/>
              </a:rPr>
              <a:t>Класифікація теорій проф. Г.І. Рузавіна</a:t>
            </a:r>
          </a:p>
        </p:txBody>
      </p:sp>
      <p:graphicFrame>
        <p:nvGraphicFramePr>
          <p:cNvPr id="3" name="Таблиця 2"/>
          <p:cNvGraphicFramePr>
            <a:graphicFrameLocks noGrp="1"/>
          </p:cNvGraphicFramePr>
          <p:nvPr>
            <p:extLst>
              <p:ext uri="{D42A27DB-BD31-4B8C-83A1-F6EECF244321}">
                <p14:modId xmlns:p14="http://schemas.microsoft.com/office/powerpoint/2010/main" val="2574387818"/>
              </p:ext>
            </p:extLst>
          </p:nvPr>
        </p:nvGraphicFramePr>
        <p:xfrm>
          <a:off x="-33123" y="762000"/>
          <a:ext cx="9177123" cy="6096000"/>
        </p:xfrm>
        <a:graphic>
          <a:graphicData uri="http://schemas.openxmlformats.org/drawingml/2006/table">
            <a:tbl>
              <a:tblPr firstCol="1">
                <a:tableStyleId>{7DF18680-E054-41AD-8BC1-D1AEF772440D}</a:tableStyleId>
              </a:tblPr>
              <a:tblGrid>
                <a:gridCol w="1544276">
                  <a:extLst>
                    <a:ext uri="{9D8B030D-6E8A-4147-A177-3AD203B41FA5}">
                      <a16:colId xmlns:a16="http://schemas.microsoft.com/office/drawing/2014/main" val="252569419"/>
                    </a:ext>
                  </a:extLst>
                </a:gridCol>
                <a:gridCol w="7632847">
                  <a:extLst>
                    <a:ext uri="{9D8B030D-6E8A-4147-A177-3AD203B41FA5}">
                      <a16:colId xmlns:a16="http://schemas.microsoft.com/office/drawing/2014/main" val="1723520428"/>
                    </a:ext>
                  </a:extLst>
                </a:gridCol>
              </a:tblGrid>
              <a:tr h="2154614">
                <a:tc>
                  <a:txBody>
                    <a:bodyPr/>
                    <a:lstStyle/>
                    <a:p>
                      <a:pPr indent="0" algn="l">
                        <a:lnSpc>
                          <a:spcPct val="100000"/>
                        </a:lnSpc>
                        <a:spcAft>
                          <a:spcPts val="0"/>
                        </a:spcAft>
                      </a:pPr>
                      <a:r>
                        <a:rPr lang="uk-UA" sz="2000" spc="-40" baseline="0" dirty="0" smtClean="0">
                          <a:solidFill>
                            <a:schemeClr val="tx1"/>
                          </a:solidFill>
                          <a:effectLst/>
                          <a:latin typeface="Bookman Old Style" panose="02050604050505020204" pitchFamily="18" charset="0"/>
                        </a:rPr>
                        <a:t>Детерміністичні </a:t>
                      </a:r>
                      <a:r>
                        <a:rPr lang="uk-UA" sz="2000" spc="-40" baseline="0" dirty="0">
                          <a:solidFill>
                            <a:schemeClr val="tx1"/>
                          </a:solidFill>
                          <a:effectLst/>
                          <a:latin typeface="Bookman Old Style" panose="02050604050505020204" pitchFamily="18" charset="0"/>
                        </a:rPr>
                        <a:t>і </a:t>
                      </a:r>
                      <a:r>
                        <a:rPr lang="uk-UA" sz="2000" spc="-40" baseline="0" dirty="0" err="1" smtClean="0">
                          <a:solidFill>
                            <a:schemeClr val="tx1"/>
                          </a:solidFill>
                          <a:effectLst/>
                          <a:latin typeface="Bookman Old Style" panose="02050604050505020204" pitchFamily="18" charset="0"/>
                        </a:rPr>
                        <a:t>стохасти-чні</a:t>
                      </a:r>
                      <a:endParaRPr lang="uk-UA" sz="2000" spc="-40" baseline="0" dirty="0">
                        <a:solidFill>
                          <a:schemeClr val="tx1"/>
                        </a:solidFill>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48873" marR="48873" marT="0" marB="0" anchor="ctr"/>
                </a:tc>
                <a:tc>
                  <a:txBody>
                    <a:bodyPr/>
                    <a:lstStyle/>
                    <a:p>
                      <a:pPr algn="just">
                        <a:lnSpc>
                          <a:spcPct val="100000"/>
                        </a:lnSpc>
                        <a:spcAft>
                          <a:spcPts val="0"/>
                        </a:spcAft>
                      </a:pPr>
                      <a:r>
                        <a:rPr lang="uk-UA" sz="2000" dirty="0">
                          <a:effectLst/>
                          <a:latin typeface="Bookman Old Style" panose="02050604050505020204" pitchFamily="18" charset="0"/>
                        </a:rPr>
                        <a:t>Виділяють за ступенем точності передбачень. Детерміністичні теорії визначають достовірні передбачення, а стохастичні (</a:t>
                      </a:r>
                      <a:r>
                        <a:rPr lang="uk-UA" sz="2000" dirty="0" err="1">
                          <a:effectLst/>
                          <a:latin typeface="Bookman Old Style" panose="02050604050505020204" pitchFamily="18" charset="0"/>
                        </a:rPr>
                        <a:t>імовірнісно</a:t>
                      </a:r>
                      <a:r>
                        <a:rPr lang="uk-UA" sz="2000" dirty="0">
                          <a:effectLst/>
                          <a:latin typeface="Bookman Old Style" panose="02050604050505020204" pitchFamily="18" charset="0"/>
                        </a:rPr>
                        <a:t>-статистичні) – імовірнісні, випадкові передбачення і стосуються сфер реальності, які характеризуються значною невизначеністю і ризиком. Стохастичні теорії будуються на основі статистичної інформації у формі статистичних узагальнень і гіпотез.</a:t>
                      </a:r>
                      <a:endParaRPr lang="uk-UA" sz="20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8873" marR="48873" marT="0" marB="0"/>
                </a:tc>
                <a:extLst>
                  <a:ext uri="{0D108BD9-81ED-4DB2-BD59-A6C34878D82A}">
                    <a16:rowId xmlns:a16="http://schemas.microsoft.com/office/drawing/2014/main" val="3907748551"/>
                  </a:ext>
                </a:extLst>
              </a:tr>
              <a:tr h="1346634">
                <a:tc>
                  <a:txBody>
                    <a:bodyPr/>
                    <a:lstStyle/>
                    <a:p>
                      <a:pPr indent="0" algn="l">
                        <a:lnSpc>
                          <a:spcPct val="100000"/>
                        </a:lnSpc>
                        <a:spcAft>
                          <a:spcPts val="0"/>
                        </a:spcAft>
                      </a:pPr>
                      <a:r>
                        <a:rPr lang="uk-UA" sz="2000" spc="-40" baseline="0" dirty="0" smtClean="0">
                          <a:solidFill>
                            <a:schemeClr val="tx1"/>
                          </a:solidFill>
                          <a:effectLst/>
                          <a:latin typeface="Bookman Old Style" panose="02050604050505020204" pitchFamily="18" charset="0"/>
                        </a:rPr>
                        <a:t>Динамічні </a:t>
                      </a:r>
                      <a:r>
                        <a:rPr lang="uk-UA" sz="2000" spc="-40" baseline="0" dirty="0">
                          <a:solidFill>
                            <a:schemeClr val="tx1"/>
                          </a:solidFill>
                          <a:effectLst/>
                          <a:latin typeface="Bookman Old Style" panose="02050604050505020204" pitchFamily="18" charset="0"/>
                        </a:rPr>
                        <a:t>і статичні</a:t>
                      </a:r>
                      <a:endParaRPr lang="uk-UA" sz="2000" spc="-40" baseline="0" dirty="0">
                        <a:solidFill>
                          <a:schemeClr val="tx1"/>
                        </a:solidFill>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48873" marR="48873" marT="0" marB="0" anchor="ctr"/>
                </a:tc>
                <a:tc>
                  <a:txBody>
                    <a:bodyPr/>
                    <a:lstStyle/>
                    <a:p>
                      <a:pPr algn="just">
                        <a:lnSpc>
                          <a:spcPct val="100000"/>
                        </a:lnSpc>
                        <a:spcAft>
                          <a:spcPts val="0"/>
                        </a:spcAft>
                      </a:pPr>
                      <a:r>
                        <a:rPr lang="uk-UA" sz="2000" dirty="0">
                          <a:effectLst/>
                          <a:latin typeface="Bookman Old Style" panose="02050604050505020204" pitchFamily="18" charset="0"/>
                        </a:rPr>
                        <a:t>В основі цієї класифікації – рівновага і рух природних чи соціальних систем. Статичні теорії описують взаємозв’язки між елементами систем на певний момент часу, а динамічні – характеризують аналіз системи при переході від одного стану до іншого</a:t>
                      </a:r>
                      <a:endParaRPr lang="uk-UA" sz="20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8873" marR="48873" marT="0" marB="0"/>
                </a:tc>
                <a:extLst>
                  <a:ext uri="{0D108BD9-81ED-4DB2-BD59-A6C34878D82A}">
                    <a16:rowId xmlns:a16="http://schemas.microsoft.com/office/drawing/2014/main" val="4213537489"/>
                  </a:ext>
                </a:extLst>
              </a:tr>
              <a:tr h="1885288">
                <a:tc>
                  <a:txBody>
                    <a:bodyPr/>
                    <a:lstStyle/>
                    <a:p>
                      <a:pPr indent="0" algn="l">
                        <a:lnSpc>
                          <a:spcPct val="100000"/>
                        </a:lnSpc>
                        <a:spcAft>
                          <a:spcPts val="0"/>
                        </a:spcAft>
                      </a:pPr>
                      <a:r>
                        <a:rPr lang="uk-UA" sz="2000" spc="-40" baseline="0" dirty="0">
                          <a:solidFill>
                            <a:schemeClr val="tx1"/>
                          </a:solidFill>
                          <a:effectLst/>
                          <a:latin typeface="Bookman Old Style" panose="02050604050505020204" pitchFamily="18" charset="0"/>
                        </a:rPr>
                        <a:t>Формальні і змістові </a:t>
                      </a:r>
                      <a:endParaRPr lang="uk-UA" sz="2000" spc="-40" baseline="0" dirty="0">
                        <a:solidFill>
                          <a:schemeClr val="tx1"/>
                        </a:solidFill>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48873" marR="48873" marT="0" marB="0" anchor="ctr"/>
                </a:tc>
                <a:tc>
                  <a:txBody>
                    <a:bodyPr/>
                    <a:lstStyle/>
                    <a:p>
                      <a:pPr algn="just">
                        <a:lnSpc>
                          <a:spcPct val="100000"/>
                        </a:lnSpc>
                        <a:spcAft>
                          <a:spcPts val="0"/>
                        </a:spcAft>
                      </a:pPr>
                      <a:r>
                        <a:rPr lang="uk-UA" sz="2000" dirty="0">
                          <a:effectLst/>
                          <a:latin typeface="Bookman Old Style" panose="02050604050505020204" pitchFamily="18" charset="0"/>
                        </a:rPr>
                        <a:t>Такий поділ здійснюють за глибиною охоплення явища. Як зазначає проф. В.І. </a:t>
                      </a:r>
                      <a:r>
                        <a:rPr lang="uk-UA" sz="2000" dirty="0" err="1">
                          <a:effectLst/>
                          <a:latin typeface="Bookman Old Style" panose="02050604050505020204" pitchFamily="18" charset="0"/>
                        </a:rPr>
                        <a:t>Моісеєв</a:t>
                      </a:r>
                      <a:r>
                        <a:rPr lang="uk-UA" sz="2000" dirty="0">
                          <a:effectLst/>
                          <a:latin typeface="Bookman Old Style" panose="02050604050505020204" pitchFamily="18" charset="0"/>
                        </a:rPr>
                        <a:t>, його виникнення пов’язане з вирішенням “парадоксу” категоричності. Формальні теорії досліджують загальну структуру чи форму явищ, предметів і процесів на основі абстрагування від конкретного, а змістовні – конкретні властивості і відношення</a:t>
                      </a:r>
                      <a:endParaRPr lang="uk-UA" sz="20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8873" marR="48873" marT="0" marB="0"/>
                </a:tc>
                <a:extLst>
                  <a:ext uri="{0D108BD9-81ED-4DB2-BD59-A6C34878D82A}">
                    <a16:rowId xmlns:a16="http://schemas.microsoft.com/office/drawing/2014/main" val="1873177692"/>
                  </a:ext>
                </a:extLst>
              </a:tr>
            </a:tbl>
          </a:graphicData>
        </a:graphic>
      </p:graphicFrame>
    </p:spTree>
    <p:extLst>
      <p:ext uri="{BB962C8B-B14F-4D97-AF65-F5344CB8AC3E}">
        <p14:creationId xmlns:p14="http://schemas.microsoft.com/office/powerpoint/2010/main" val="3619141173"/>
      </p:ext>
    </p:extLst>
  </p:cSld>
  <p:clrMapOvr>
    <a:masterClrMapping/>
  </p:clrMapOvr>
  <p:transition>
    <p:strips dir="l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8530" y="2850"/>
            <a:ext cx="9118031" cy="584775"/>
          </a:xfrm>
          <a:prstGeom prst="rect">
            <a:avLst/>
          </a:prstGeom>
          <a:ln>
            <a:solidFill>
              <a:srgbClr val="3186E3"/>
            </a:solidFill>
          </a:ln>
        </p:spPr>
        <p:style>
          <a:lnRef idx="3">
            <a:schemeClr val="lt1"/>
          </a:lnRef>
          <a:fillRef idx="1">
            <a:schemeClr val="accent1"/>
          </a:fillRef>
          <a:effectRef idx="1">
            <a:schemeClr val="accent1"/>
          </a:effectRef>
          <a:fontRef idx="minor">
            <a:schemeClr val="lt1"/>
          </a:fontRef>
        </p:style>
        <p:txBody>
          <a:bodyPr wrap="square">
            <a:spAutoFit/>
          </a:bodyPr>
          <a:lstStyle/>
          <a:p>
            <a:pPr algn="ctr"/>
            <a:r>
              <a:rPr lang="uk-UA" sz="3200" dirty="0">
                <a:latin typeface="Bookman Old Style" panose="02050604050505020204" pitchFamily="18" charset="0"/>
              </a:rPr>
              <a:t>Класифікація бухгалтерських теорій</a:t>
            </a:r>
          </a:p>
        </p:txBody>
      </p:sp>
      <p:graphicFrame>
        <p:nvGraphicFramePr>
          <p:cNvPr id="5" name="Таблиця 4"/>
          <p:cNvGraphicFramePr>
            <a:graphicFrameLocks noGrp="1"/>
          </p:cNvGraphicFramePr>
          <p:nvPr>
            <p:extLst>
              <p:ext uri="{D42A27DB-BD31-4B8C-83A1-F6EECF244321}">
                <p14:modId xmlns:p14="http://schemas.microsoft.com/office/powerpoint/2010/main" val="4292635812"/>
              </p:ext>
            </p:extLst>
          </p:nvPr>
        </p:nvGraphicFramePr>
        <p:xfrm>
          <a:off x="0" y="587625"/>
          <a:ext cx="9144000" cy="6296406"/>
        </p:xfrm>
        <a:graphic>
          <a:graphicData uri="http://schemas.openxmlformats.org/drawingml/2006/table">
            <a:tbl>
              <a:tblPr>
                <a:tableStyleId>{35758FB7-9AC5-4552-8A53-C91805E547FA}</a:tableStyleId>
              </a:tblPr>
              <a:tblGrid>
                <a:gridCol w="1942202">
                  <a:extLst>
                    <a:ext uri="{9D8B030D-6E8A-4147-A177-3AD203B41FA5}">
                      <a16:colId xmlns:a16="http://schemas.microsoft.com/office/drawing/2014/main" val="3487098769"/>
                    </a:ext>
                  </a:extLst>
                </a:gridCol>
                <a:gridCol w="7201798">
                  <a:extLst>
                    <a:ext uri="{9D8B030D-6E8A-4147-A177-3AD203B41FA5}">
                      <a16:colId xmlns:a16="http://schemas.microsoft.com/office/drawing/2014/main" val="3374819023"/>
                    </a:ext>
                  </a:extLst>
                </a:gridCol>
              </a:tblGrid>
              <a:tr h="294599">
                <a:tc>
                  <a:txBody>
                    <a:bodyPr/>
                    <a:lstStyle/>
                    <a:p>
                      <a:pPr algn="ctr">
                        <a:lnSpc>
                          <a:spcPct val="115000"/>
                        </a:lnSpc>
                        <a:spcAft>
                          <a:spcPts val="0"/>
                        </a:spcAft>
                      </a:pPr>
                      <a:r>
                        <a:rPr lang="uk-UA" sz="2400" b="1" dirty="0">
                          <a:effectLst/>
                          <a:latin typeface="Bookman Old Style" panose="02050604050505020204" pitchFamily="18" charset="0"/>
                        </a:rPr>
                        <a:t>Теорія</a:t>
                      </a:r>
                      <a:r>
                        <a:rPr lang="uk-UA" sz="2200" b="1" dirty="0">
                          <a:effectLst/>
                          <a:latin typeface="Bookman Old Style" panose="02050604050505020204" pitchFamily="18" charset="0"/>
                        </a:rPr>
                        <a:t> </a:t>
                      </a:r>
                      <a:endParaRPr lang="uk-UA" sz="2200" b="1"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tc>
                  <a:txBody>
                    <a:bodyPr/>
                    <a:lstStyle/>
                    <a:p>
                      <a:pPr algn="ctr">
                        <a:lnSpc>
                          <a:spcPct val="115000"/>
                        </a:lnSpc>
                        <a:spcAft>
                          <a:spcPts val="0"/>
                        </a:spcAft>
                      </a:pPr>
                      <a:r>
                        <a:rPr lang="uk-UA" sz="2400" b="1" dirty="0">
                          <a:effectLst/>
                          <a:latin typeface="Bookman Old Style" panose="02050604050505020204" pitchFamily="18" charset="0"/>
                        </a:rPr>
                        <a:t>Основні положення </a:t>
                      </a:r>
                      <a:endParaRPr lang="uk-UA" sz="2400" b="1"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extLst>
                  <a:ext uri="{0D108BD9-81ED-4DB2-BD59-A6C34878D82A}">
                    <a16:rowId xmlns:a16="http://schemas.microsoft.com/office/drawing/2014/main" val="3537405455"/>
                  </a:ext>
                </a:extLst>
              </a:tr>
              <a:tr h="2112289">
                <a:tc>
                  <a:txBody>
                    <a:bodyPr/>
                    <a:lstStyle/>
                    <a:p>
                      <a:pPr algn="ctr">
                        <a:lnSpc>
                          <a:spcPct val="115000"/>
                        </a:lnSpc>
                        <a:spcAft>
                          <a:spcPts val="0"/>
                        </a:spcAft>
                      </a:pPr>
                      <a:r>
                        <a:rPr lang="uk-UA" sz="2200" dirty="0">
                          <a:effectLst/>
                          <a:latin typeface="Bookman Old Style" panose="02050604050505020204" pitchFamily="18" charset="0"/>
                        </a:rPr>
                        <a:t>Обмінна </a:t>
                      </a:r>
                      <a:endParaRPr lang="uk-UA" sz="22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nchor="ctr"/>
                </a:tc>
                <a:tc>
                  <a:txBody>
                    <a:bodyPr/>
                    <a:lstStyle/>
                    <a:p>
                      <a:pPr algn="just">
                        <a:lnSpc>
                          <a:spcPct val="115000"/>
                        </a:lnSpc>
                        <a:spcAft>
                          <a:spcPts val="0"/>
                        </a:spcAft>
                      </a:pPr>
                      <a:r>
                        <a:rPr lang="uk-UA" sz="2000" dirty="0">
                          <a:effectLst/>
                          <a:latin typeface="Bookman Old Style" panose="02050604050505020204" pitchFamily="18" charset="0"/>
                        </a:rPr>
                        <a:t>Була висунута у ХХ ст. Є. Є. </a:t>
                      </a:r>
                      <a:r>
                        <a:rPr lang="uk-UA" sz="2000" dirty="0" err="1">
                          <a:effectLst/>
                          <a:latin typeface="Bookman Old Style" panose="02050604050505020204" pitchFamily="18" charset="0"/>
                        </a:rPr>
                        <a:t>Сиверсом</a:t>
                      </a:r>
                      <a:r>
                        <a:rPr lang="uk-UA" sz="2000" dirty="0">
                          <a:effectLst/>
                          <a:latin typeface="Bookman Old Style" panose="02050604050505020204" pitchFamily="18" charset="0"/>
                        </a:rPr>
                        <a:t> і А. М. Вольфом, розвинена в подальшому М. А. </a:t>
                      </a:r>
                      <a:r>
                        <a:rPr lang="uk-UA" sz="2000" dirty="0" err="1">
                          <a:effectLst/>
                          <a:latin typeface="Bookman Old Style" panose="02050604050505020204" pitchFamily="18" charset="0"/>
                        </a:rPr>
                        <a:t>Блатовим</a:t>
                      </a:r>
                      <a:r>
                        <a:rPr lang="uk-UA" sz="2000" dirty="0">
                          <a:effectLst/>
                          <a:latin typeface="Bookman Old Style" panose="02050604050505020204" pitchFamily="18" charset="0"/>
                        </a:rPr>
                        <a:t>. Виокремлює три головних групи цінностей: речові, грошові й умовні. Під умовними розуміють зобов’язання провести сплату. Цінності розглядають як потоки у формі міни – обміну одних цінностей на інші, але обмін має бути завжди еквівалентним. Подвійний запис є природним наслідком обміну (міни)</a:t>
                      </a:r>
                      <a:endParaRPr lang="uk-UA" sz="20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extLst>
                  <a:ext uri="{0D108BD9-81ED-4DB2-BD59-A6C34878D82A}">
                    <a16:rowId xmlns:a16="http://schemas.microsoft.com/office/drawing/2014/main" val="3303807625"/>
                  </a:ext>
                </a:extLst>
              </a:tr>
              <a:tr h="2378703">
                <a:tc>
                  <a:txBody>
                    <a:bodyPr/>
                    <a:lstStyle/>
                    <a:p>
                      <a:pPr algn="ctr">
                        <a:lnSpc>
                          <a:spcPct val="115000"/>
                        </a:lnSpc>
                        <a:spcAft>
                          <a:spcPts val="0"/>
                        </a:spcAft>
                      </a:pPr>
                      <a:r>
                        <a:rPr lang="uk-UA" sz="2200" dirty="0">
                          <a:effectLst/>
                          <a:latin typeface="Bookman Old Style" panose="02050604050505020204" pitchFamily="18" charset="0"/>
                        </a:rPr>
                        <a:t>Логічна або </a:t>
                      </a:r>
                      <a:r>
                        <a:rPr lang="uk-UA" sz="2200" dirty="0" smtClean="0">
                          <a:effectLst/>
                          <a:latin typeface="Bookman Old Style" panose="02050604050505020204" pitchFamily="18" charset="0"/>
                        </a:rPr>
                        <a:t>філософська </a:t>
                      </a:r>
                      <a:endParaRPr lang="uk-UA" sz="22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nchor="ctr"/>
                </a:tc>
                <a:tc>
                  <a:txBody>
                    <a:bodyPr/>
                    <a:lstStyle/>
                    <a:p>
                      <a:pPr algn="just">
                        <a:lnSpc>
                          <a:spcPct val="115000"/>
                        </a:lnSpc>
                        <a:spcAft>
                          <a:spcPts val="0"/>
                        </a:spcAft>
                      </a:pPr>
                      <a:r>
                        <a:rPr lang="uk-UA" sz="2000" dirty="0">
                          <a:effectLst/>
                          <a:latin typeface="Bookman Old Style" panose="02050604050505020204" pitchFamily="18" charset="0"/>
                        </a:rPr>
                        <a:t>Передбачає виникнення причинно-наслідкових зв’язків (ХІХ ХХ ст. – Л. </a:t>
                      </a:r>
                      <a:r>
                        <a:rPr lang="uk-UA" sz="2000" dirty="0" err="1">
                          <a:effectLst/>
                          <a:latin typeface="Bookman Old Style" panose="02050604050505020204" pitchFamily="18" charset="0"/>
                        </a:rPr>
                        <a:t>Гомберг</a:t>
                      </a:r>
                      <a:r>
                        <a:rPr lang="uk-UA" sz="2000" dirty="0">
                          <a:effectLst/>
                          <a:latin typeface="Bookman Old Style" panose="02050604050505020204" pitchFamily="18" charset="0"/>
                        </a:rPr>
                        <a:t>, М.С. </a:t>
                      </a:r>
                      <a:r>
                        <a:rPr lang="uk-UA" sz="2000" dirty="0" err="1">
                          <a:effectLst/>
                          <a:latin typeface="Bookman Old Style" panose="02050604050505020204" pitchFamily="18" charset="0"/>
                        </a:rPr>
                        <a:t>Помазков</a:t>
                      </a:r>
                      <a:r>
                        <a:rPr lang="uk-UA" sz="2000" dirty="0">
                          <a:effectLst/>
                          <a:latin typeface="Bookman Old Style" panose="02050604050505020204" pitchFamily="18" charset="0"/>
                        </a:rPr>
                        <a:t> називав її філософською). Її сутність полягала в тому, що всі господарські операції розглядались незалежно від того, хто їх виконує (суб'єкт) і з яким майном ці операції проводяться (об'єкт). Автор вважав, що завданням облікових наук є дослідження господарської діяльності з метою з'ясування раціональності економіки</a:t>
                      </a:r>
                      <a:endParaRPr lang="uk-UA" sz="20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extLst>
                  <a:ext uri="{0D108BD9-81ED-4DB2-BD59-A6C34878D82A}">
                    <a16:rowId xmlns:a16="http://schemas.microsoft.com/office/drawing/2014/main" val="835409649"/>
                  </a:ext>
                </a:extLst>
              </a:tr>
            </a:tbl>
          </a:graphicData>
        </a:graphic>
      </p:graphicFrame>
    </p:spTree>
    <p:extLst>
      <p:ext uri="{BB962C8B-B14F-4D97-AF65-F5344CB8AC3E}">
        <p14:creationId xmlns:p14="http://schemas.microsoft.com/office/powerpoint/2010/main" val="3126839724"/>
      </p:ext>
    </p:extLst>
  </p:cSld>
  <p:clrMapOvr>
    <a:masterClrMapping/>
  </p:clrMapOvr>
  <p:transition>
    <p:strips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8530" y="2850"/>
            <a:ext cx="9118031" cy="584775"/>
          </a:xfrm>
          <a:prstGeom prst="rect">
            <a:avLst/>
          </a:prstGeom>
          <a:ln>
            <a:solidFill>
              <a:srgbClr val="3186E3"/>
            </a:solidFill>
          </a:ln>
        </p:spPr>
        <p:style>
          <a:lnRef idx="3">
            <a:schemeClr val="lt1"/>
          </a:lnRef>
          <a:fillRef idx="1">
            <a:schemeClr val="accent1"/>
          </a:fillRef>
          <a:effectRef idx="1">
            <a:schemeClr val="accent1"/>
          </a:effectRef>
          <a:fontRef idx="minor">
            <a:schemeClr val="lt1"/>
          </a:fontRef>
        </p:style>
        <p:txBody>
          <a:bodyPr wrap="square">
            <a:spAutoFit/>
          </a:bodyPr>
          <a:lstStyle/>
          <a:p>
            <a:pPr algn="ctr"/>
            <a:r>
              <a:rPr lang="uk-UA" sz="3200" dirty="0">
                <a:latin typeface="Bookman Old Style" panose="02050604050505020204" pitchFamily="18" charset="0"/>
              </a:rPr>
              <a:t>Класифікація бухгалтерських теорій</a:t>
            </a:r>
          </a:p>
        </p:txBody>
      </p:sp>
      <p:graphicFrame>
        <p:nvGraphicFramePr>
          <p:cNvPr id="5" name="Таблиця 4"/>
          <p:cNvGraphicFramePr>
            <a:graphicFrameLocks noGrp="1"/>
          </p:cNvGraphicFramePr>
          <p:nvPr>
            <p:extLst>
              <p:ext uri="{D42A27DB-BD31-4B8C-83A1-F6EECF244321}">
                <p14:modId xmlns:p14="http://schemas.microsoft.com/office/powerpoint/2010/main" val="176143377"/>
              </p:ext>
            </p:extLst>
          </p:nvPr>
        </p:nvGraphicFramePr>
        <p:xfrm>
          <a:off x="0" y="587625"/>
          <a:ext cx="9144000" cy="6270375"/>
        </p:xfrm>
        <a:graphic>
          <a:graphicData uri="http://schemas.openxmlformats.org/drawingml/2006/table">
            <a:tbl>
              <a:tblPr>
                <a:tableStyleId>{35758FB7-9AC5-4552-8A53-C91805E547FA}</a:tableStyleId>
              </a:tblPr>
              <a:tblGrid>
                <a:gridCol w="1942202">
                  <a:extLst>
                    <a:ext uri="{9D8B030D-6E8A-4147-A177-3AD203B41FA5}">
                      <a16:colId xmlns:a16="http://schemas.microsoft.com/office/drawing/2014/main" val="3487098769"/>
                    </a:ext>
                  </a:extLst>
                </a:gridCol>
                <a:gridCol w="7201798">
                  <a:extLst>
                    <a:ext uri="{9D8B030D-6E8A-4147-A177-3AD203B41FA5}">
                      <a16:colId xmlns:a16="http://schemas.microsoft.com/office/drawing/2014/main" val="3374819023"/>
                    </a:ext>
                  </a:extLst>
                </a:gridCol>
              </a:tblGrid>
              <a:tr h="399928">
                <a:tc>
                  <a:txBody>
                    <a:bodyPr/>
                    <a:lstStyle/>
                    <a:p>
                      <a:pPr algn="ctr">
                        <a:lnSpc>
                          <a:spcPct val="115000"/>
                        </a:lnSpc>
                        <a:spcAft>
                          <a:spcPts val="0"/>
                        </a:spcAft>
                      </a:pPr>
                      <a:r>
                        <a:rPr lang="uk-UA" sz="2400" b="1" dirty="0">
                          <a:effectLst/>
                          <a:latin typeface="Bookman Old Style" panose="02050604050505020204" pitchFamily="18" charset="0"/>
                        </a:rPr>
                        <a:t>Теорія</a:t>
                      </a:r>
                      <a:r>
                        <a:rPr lang="uk-UA" sz="2200" b="1" dirty="0">
                          <a:effectLst/>
                          <a:latin typeface="Bookman Old Style" panose="02050604050505020204" pitchFamily="18" charset="0"/>
                        </a:rPr>
                        <a:t> </a:t>
                      </a:r>
                      <a:endParaRPr lang="uk-UA" sz="2200" b="1"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tc>
                  <a:txBody>
                    <a:bodyPr/>
                    <a:lstStyle/>
                    <a:p>
                      <a:pPr algn="ctr">
                        <a:lnSpc>
                          <a:spcPct val="115000"/>
                        </a:lnSpc>
                        <a:spcAft>
                          <a:spcPts val="0"/>
                        </a:spcAft>
                      </a:pPr>
                      <a:r>
                        <a:rPr lang="uk-UA" sz="2400" b="1" dirty="0">
                          <a:effectLst/>
                          <a:latin typeface="Bookman Old Style" panose="02050604050505020204" pitchFamily="18" charset="0"/>
                        </a:rPr>
                        <a:t>Основні положення </a:t>
                      </a:r>
                      <a:endParaRPr lang="uk-UA" sz="2400" b="1"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extLst>
                  <a:ext uri="{0D108BD9-81ED-4DB2-BD59-A6C34878D82A}">
                    <a16:rowId xmlns:a16="http://schemas.microsoft.com/office/drawing/2014/main" val="3537405455"/>
                  </a:ext>
                </a:extLst>
              </a:tr>
              <a:tr h="3340145">
                <a:tc>
                  <a:txBody>
                    <a:bodyPr/>
                    <a:lstStyle/>
                    <a:p>
                      <a:pPr algn="ctr">
                        <a:lnSpc>
                          <a:spcPct val="115000"/>
                        </a:lnSpc>
                        <a:spcAft>
                          <a:spcPts val="0"/>
                        </a:spcAft>
                      </a:pPr>
                      <a:r>
                        <a:rPr lang="uk-UA" sz="2200" dirty="0">
                          <a:effectLst/>
                          <a:latin typeface="Bookman Old Style" panose="02050604050505020204" pitchFamily="18" charset="0"/>
                        </a:rPr>
                        <a:t>Балансова </a:t>
                      </a:r>
                      <a:endParaRPr lang="uk-UA" sz="22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nchor="ctr"/>
                </a:tc>
                <a:tc>
                  <a:txBody>
                    <a:bodyPr/>
                    <a:lstStyle/>
                    <a:p>
                      <a:pPr algn="just">
                        <a:spcAft>
                          <a:spcPts val="0"/>
                        </a:spcAft>
                      </a:pPr>
                      <a:r>
                        <a:rPr lang="uk-UA" sz="2400" dirty="0" err="1">
                          <a:effectLst/>
                          <a:latin typeface="Bookman Old Style" panose="02050604050505020204" pitchFamily="18" charset="0"/>
                        </a:rPr>
                        <a:t>Грунтується</a:t>
                      </a:r>
                      <a:r>
                        <a:rPr lang="uk-UA" sz="2400" dirty="0">
                          <a:effectLst/>
                          <a:latin typeface="Bookman Old Style" panose="02050604050505020204" pitchFamily="18" charset="0"/>
                        </a:rPr>
                        <a:t> на рівності активу й пасиву (ХІХ ст. – Ф. </a:t>
                      </a:r>
                      <a:r>
                        <a:rPr lang="uk-UA" sz="2400" dirty="0" err="1">
                          <a:effectLst/>
                          <a:latin typeface="Bookman Old Style" panose="02050604050505020204" pitchFamily="18" charset="0"/>
                        </a:rPr>
                        <a:t>Гюглі</a:t>
                      </a:r>
                      <a:r>
                        <a:rPr lang="uk-UA" sz="2400" dirty="0">
                          <a:effectLst/>
                          <a:latin typeface="Bookman Old Style" panose="02050604050505020204" pitchFamily="18" charset="0"/>
                        </a:rPr>
                        <a:t>, І. Ф. </a:t>
                      </a:r>
                      <a:r>
                        <a:rPr lang="uk-UA" sz="2400" dirty="0" err="1">
                          <a:effectLst/>
                          <a:latin typeface="Bookman Old Style" panose="02050604050505020204" pitchFamily="18" charset="0"/>
                        </a:rPr>
                        <a:t>Шерр</a:t>
                      </a:r>
                      <a:r>
                        <a:rPr lang="uk-UA" sz="2400" dirty="0">
                          <a:effectLst/>
                          <a:latin typeface="Bookman Old Style" panose="02050604050505020204" pitchFamily="18" charset="0"/>
                        </a:rPr>
                        <a:t>). В основу обліку І.Ф. </a:t>
                      </a:r>
                      <a:r>
                        <a:rPr lang="uk-UA" sz="2400" dirty="0" err="1">
                          <a:effectLst/>
                          <a:latin typeface="Bookman Old Style" panose="02050604050505020204" pitchFamily="18" charset="0"/>
                        </a:rPr>
                        <a:t>Шер</a:t>
                      </a:r>
                      <a:r>
                        <a:rPr lang="uk-UA" sz="2400" dirty="0">
                          <a:effectLst/>
                          <a:latin typeface="Bookman Old Style" panose="02050604050505020204" pitchFamily="18" charset="0"/>
                        </a:rPr>
                        <a:t> поклав баланс. В основі балансу лежить рівняння капіталу, а сам баланс розуміється як засіб для розкриття стадій </a:t>
                      </a:r>
                      <a:r>
                        <a:rPr lang="uk-UA" sz="2400" u="none" dirty="0">
                          <a:effectLst/>
                          <a:latin typeface="Bookman Old Style" panose="02050604050505020204" pitchFamily="18" charset="0"/>
                        </a:rPr>
                        <a:t>кругообігу</a:t>
                      </a:r>
                      <a:r>
                        <a:rPr lang="uk-UA" sz="2400" dirty="0">
                          <a:effectLst/>
                          <a:latin typeface="Bookman Old Style" panose="02050604050505020204" pitchFamily="18" charset="0"/>
                        </a:rPr>
                        <a:t> капіталу. “Баланс, – писав він, – являє собою рівність між активом і пасивом, побудовану у формі рахунків у заключний день операційного періоду”</a:t>
                      </a:r>
                      <a:endParaRPr lang="uk-UA" sz="24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extLst>
                  <a:ext uri="{0D108BD9-81ED-4DB2-BD59-A6C34878D82A}">
                    <a16:rowId xmlns:a16="http://schemas.microsoft.com/office/drawing/2014/main" val="3303807625"/>
                  </a:ext>
                </a:extLst>
              </a:tr>
              <a:tr h="2530302">
                <a:tc>
                  <a:txBody>
                    <a:bodyPr/>
                    <a:lstStyle/>
                    <a:p>
                      <a:pPr algn="ctr">
                        <a:lnSpc>
                          <a:spcPct val="115000"/>
                        </a:lnSpc>
                        <a:spcAft>
                          <a:spcPts val="0"/>
                        </a:spcAft>
                      </a:pPr>
                      <a:r>
                        <a:rPr lang="uk-UA" sz="2200" dirty="0">
                          <a:effectLst/>
                          <a:latin typeface="Bookman Old Style" panose="02050604050505020204" pitchFamily="18" charset="0"/>
                        </a:rPr>
                        <a:t>Теорія одного ряду рахунків</a:t>
                      </a:r>
                      <a:endParaRPr lang="uk-UA" sz="22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nchor="ctr"/>
                </a:tc>
                <a:tc>
                  <a:txBody>
                    <a:bodyPr/>
                    <a:lstStyle/>
                    <a:p>
                      <a:pPr algn="just">
                        <a:lnSpc>
                          <a:spcPct val="115000"/>
                        </a:lnSpc>
                        <a:spcAft>
                          <a:spcPts val="0"/>
                        </a:spcAft>
                      </a:pPr>
                      <a:r>
                        <a:rPr lang="uk-UA" sz="2400" dirty="0">
                          <a:effectLst/>
                          <a:latin typeface="Bookman Old Style" panose="02050604050505020204" pitchFamily="18" charset="0"/>
                        </a:rPr>
                        <a:t>Використовує трактування дебету і кредиту будь-якого рахунку як якісно однорідних полів (М. </a:t>
                      </a:r>
                      <a:r>
                        <a:rPr lang="uk-UA" sz="2400" dirty="0" err="1">
                          <a:effectLst/>
                          <a:latin typeface="Bookman Old Style" panose="02050604050505020204" pitchFamily="18" charset="0"/>
                        </a:rPr>
                        <a:t>Берлінер</a:t>
                      </a:r>
                      <a:r>
                        <a:rPr lang="uk-UA" sz="2400" dirty="0">
                          <a:effectLst/>
                          <a:latin typeface="Bookman Old Style" panose="02050604050505020204" pitchFamily="18" charset="0"/>
                        </a:rPr>
                        <a:t>). Усі рахунки належать до одного ряду, в якому однаково відображають зміни на дебетовій стороні статті зі знаком (+), а на кредитовій – зі знаком (–)</a:t>
                      </a:r>
                      <a:endParaRPr lang="uk-UA" sz="24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extLst>
                  <a:ext uri="{0D108BD9-81ED-4DB2-BD59-A6C34878D82A}">
                    <a16:rowId xmlns:a16="http://schemas.microsoft.com/office/drawing/2014/main" val="835409649"/>
                  </a:ext>
                </a:extLst>
              </a:tr>
            </a:tbl>
          </a:graphicData>
        </a:graphic>
      </p:graphicFrame>
    </p:spTree>
    <p:extLst>
      <p:ext uri="{BB962C8B-B14F-4D97-AF65-F5344CB8AC3E}">
        <p14:creationId xmlns:p14="http://schemas.microsoft.com/office/powerpoint/2010/main" val="2046388501"/>
      </p:ext>
    </p:extLst>
  </p:cSld>
  <p:clrMapOvr>
    <a:masterClrMapping/>
  </p:clrMapOvr>
  <p:transition>
    <p:strips dir="l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8530" y="2850"/>
            <a:ext cx="9118031" cy="584775"/>
          </a:xfrm>
          <a:prstGeom prst="rect">
            <a:avLst/>
          </a:prstGeom>
          <a:ln>
            <a:solidFill>
              <a:srgbClr val="3186E3"/>
            </a:solidFill>
          </a:ln>
        </p:spPr>
        <p:style>
          <a:lnRef idx="3">
            <a:schemeClr val="lt1"/>
          </a:lnRef>
          <a:fillRef idx="1">
            <a:schemeClr val="accent1"/>
          </a:fillRef>
          <a:effectRef idx="1">
            <a:schemeClr val="accent1"/>
          </a:effectRef>
          <a:fontRef idx="minor">
            <a:schemeClr val="lt1"/>
          </a:fontRef>
        </p:style>
        <p:txBody>
          <a:bodyPr wrap="square">
            <a:spAutoFit/>
          </a:bodyPr>
          <a:lstStyle/>
          <a:p>
            <a:pPr algn="ctr"/>
            <a:r>
              <a:rPr lang="uk-UA" sz="3200" dirty="0">
                <a:latin typeface="Bookman Old Style" panose="02050604050505020204" pitchFamily="18" charset="0"/>
              </a:rPr>
              <a:t>Класифікація бухгалтерських теорій</a:t>
            </a:r>
          </a:p>
        </p:txBody>
      </p:sp>
      <p:graphicFrame>
        <p:nvGraphicFramePr>
          <p:cNvPr id="5" name="Таблиця 4"/>
          <p:cNvGraphicFramePr>
            <a:graphicFrameLocks noGrp="1"/>
          </p:cNvGraphicFramePr>
          <p:nvPr>
            <p:extLst>
              <p:ext uri="{D42A27DB-BD31-4B8C-83A1-F6EECF244321}">
                <p14:modId xmlns:p14="http://schemas.microsoft.com/office/powerpoint/2010/main" val="2830112131"/>
              </p:ext>
            </p:extLst>
          </p:nvPr>
        </p:nvGraphicFramePr>
        <p:xfrm>
          <a:off x="0" y="587624"/>
          <a:ext cx="9144000" cy="6270375"/>
        </p:xfrm>
        <a:graphic>
          <a:graphicData uri="http://schemas.openxmlformats.org/drawingml/2006/table">
            <a:tbl>
              <a:tblPr>
                <a:tableStyleId>{35758FB7-9AC5-4552-8A53-C91805E547FA}</a:tableStyleId>
              </a:tblPr>
              <a:tblGrid>
                <a:gridCol w="1942202">
                  <a:extLst>
                    <a:ext uri="{9D8B030D-6E8A-4147-A177-3AD203B41FA5}">
                      <a16:colId xmlns:a16="http://schemas.microsoft.com/office/drawing/2014/main" val="3487098769"/>
                    </a:ext>
                  </a:extLst>
                </a:gridCol>
                <a:gridCol w="7201798">
                  <a:extLst>
                    <a:ext uri="{9D8B030D-6E8A-4147-A177-3AD203B41FA5}">
                      <a16:colId xmlns:a16="http://schemas.microsoft.com/office/drawing/2014/main" val="3374819023"/>
                    </a:ext>
                  </a:extLst>
                </a:gridCol>
              </a:tblGrid>
              <a:tr h="405003">
                <a:tc>
                  <a:txBody>
                    <a:bodyPr/>
                    <a:lstStyle/>
                    <a:p>
                      <a:pPr algn="ctr">
                        <a:lnSpc>
                          <a:spcPct val="115000"/>
                        </a:lnSpc>
                        <a:spcAft>
                          <a:spcPts val="0"/>
                        </a:spcAft>
                      </a:pPr>
                      <a:r>
                        <a:rPr lang="uk-UA" sz="2400" b="1" dirty="0" smtClean="0">
                          <a:effectLst/>
                          <a:latin typeface="Bookman Old Style" panose="02050604050505020204" pitchFamily="18" charset="0"/>
                          <a:ea typeface="+mn-ea"/>
                          <a:cs typeface="+mn-cs"/>
                        </a:rPr>
                        <a:t>Теорія</a:t>
                      </a:r>
                      <a:endParaRPr lang="uk-UA" sz="2200" b="1"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tc>
                  <a:txBody>
                    <a:bodyPr/>
                    <a:lstStyle/>
                    <a:p>
                      <a:pPr algn="ctr">
                        <a:lnSpc>
                          <a:spcPct val="115000"/>
                        </a:lnSpc>
                        <a:spcAft>
                          <a:spcPts val="0"/>
                        </a:spcAft>
                      </a:pPr>
                      <a:r>
                        <a:rPr lang="uk-UA" sz="2400" b="1" dirty="0">
                          <a:effectLst/>
                          <a:latin typeface="Bookman Old Style" panose="02050604050505020204" pitchFamily="18" charset="0"/>
                        </a:rPr>
                        <a:t>Основні положення </a:t>
                      </a:r>
                      <a:endParaRPr lang="uk-UA" sz="2400" b="1"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extLst>
                  <a:ext uri="{0D108BD9-81ED-4DB2-BD59-A6C34878D82A}">
                    <a16:rowId xmlns:a16="http://schemas.microsoft.com/office/drawing/2014/main" val="3537405455"/>
                  </a:ext>
                </a:extLst>
              </a:tr>
              <a:tr h="3454598">
                <a:tc>
                  <a:txBody>
                    <a:bodyPr/>
                    <a:lstStyle/>
                    <a:p>
                      <a:pPr indent="-859790" algn="ctr">
                        <a:lnSpc>
                          <a:spcPts val="1680"/>
                        </a:lnSpc>
                        <a:spcAft>
                          <a:spcPts val="0"/>
                        </a:spcAft>
                      </a:pPr>
                      <a:r>
                        <a:rPr lang="uk-UA" sz="2200" dirty="0" smtClean="0">
                          <a:effectLst/>
                          <a:latin typeface="Bookman Old Style" panose="02050604050505020204" pitchFamily="18" charset="0"/>
                        </a:rPr>
                        <a:t>Теорія </a:t>
                      </a:r>
                      <a:r>
                        <a:rPr lang="uk-UA" sz="2200" dirty="0">
                          <a:effectLst/>
                          <a:latin typeface="Bookman Old Style" panose="02050604050505020204" pitchFamily="18" charset="0"/>
                        </a:rPr>
                        <a:t>двох</a:t>
                      </a:r>
                    </a:p>
                    <a:p>
                      <a:pPr algn="ctr">
                        <a:lnSpc>
                          <a:spcPct val="115000"/>
                        </a:lnSpc>
                        <a:spcAft>
                          <a:spcPts val="0"/>
                        </a:spcAft>
                      </a:pPr>
                      <a:r>
                        <a:rPr lang="uk-UA" sz="2200" dirty="0">
                          <a:effectLst/>
                          <a:latin typeface="Bookman Old Style" panose="02050604050505020204" pitchFamily="18" charset="0"/>
                        </a:rPr>
                        <a:t>рядів рахунків</a:t>
                      </a:r>
                      <a:endParaRPr lang="uk-UA" sz="22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nchor="ctr"/>
                </a:tc>
                <a:tc>
                  <a:txBody>
                    <a:bodyPr/>
                    <a:lstStyle/>
                    <a:p>
                      <a:pPr algn="just">
                        <a:lnSpc>
                          <a:spcPct val="115000"/>
                        </a:lnSpc>
                        <a:spcAft>
                          <a:spcPts val="0"/>
                        </a:spcAft>
                      </a:pPr>
                      <a:r>
                        <a:rPr lang="uk-UA" sz="1900" dirty="0">
                          <a:effectLst/>
                          <a:latin typeface="Bookman Old Style" panose="02050604050505020204" pitchFamily="18" charset="0"/>
                        </a:rPr>
                        <a:t>Має на увазі, що значення дебету і кредиту змінюється залежно від того про який рахунок йде мова –активний чи пасивний (Ф. </a:t>
                      </a:r>
                      <a:r>
                        <a:rPr lang="uk-UA" sz="1900" dirty="0" err="1">
                          <a:effectLst/>
                          <a:latin typeface="Bookman Old Style" panose="02050604050505020204" pitchFamily="18" charset="0"/>
                        </a:rPr>
                        <a:t>Гюглі</a:t>
                      </a:r>
                      <a:r>
                        <a:rPr lang="uk-UA" sz="1900" dirty="0">
                          <a:effectLst/>
                          <a:latin typeface="Bookman Old Style" panose="02050604050505020204" pitchFamily="18" charset="0"/>
                        </a:rPr>
                        <a:t>, І. </a:t>
                      </a:r>
                      <a:r>
                        <a:rPr lang="uk-UA" sz="1900" dirty="0" err="1">
                          <a:effectLst/>
                          <a:latin typeface="Bookman Old Style" panose="02050604050505020204" pitchFamily="18" charset="0"/>
                        </a:rPr>
                        <a:t>Шер</a:t>
                      </a:r>
                      <a:r>
                        <a:rPr lang="uk-UA" sz="1900" dirty="0">
                          <a:effectLst/>
                          <a:latin typeface="Bookman Old Style" panose="02050604050505020204" pitchFamily="18" charset="0"/>
                        </a:rPr>
                        <a:t>, І. </a:t>
                      </a:r>
                      <a:r>
                        <a:rPr lang="uk-UA" sz="1900" dirty="0" err="1">
                          <a:effectLst/>
                          <a:latin typeface="Bookman Old Style" panose="02050604050505020204" pitchFamily="18" charset="0"/>
                        </a:rPr>
                        <a:t>Крайбіг</a:t>
                      </a:r>
                      <a:r>
                        <a:rPr lang="uk-UA" sz="1900" dirty="0">
                          <a:effectLst/>
                          <a:latin typeface="Bookman Old Style" panose="02050604050505020204" pitchFamily="18" charset="0"/>
                        </a:rPr>
                        <a:t>). У подвійній системі обліку виділялись два ряди рахунків: майнові та рахунки чистого капіталу. Майнові рахунки на дебетовій стороні містять відомості про збільшення, а на кредитовій – про зменшення складових частин майна. Рахунки чистого капіталу, навпаки, на дебетовій стороні містять дані про зменшення, а на кредитовій – про збільшення чистого капіталу</a:t>
                      </a:r>
                      <a:endParaRPr lang="uk-UA" sz="19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extLst>
                  <a:ext uri="{0D108BD9-81ED-4DB2-BD59-A6C34878D82A}">
                    <a16:rowId xmlns:a16="http://schemas.microsoft.com/office/drawing/2014/main" val="3303807625"/>
                  </a:ext>
                </a:extLst>
              </a:tr>
              <a:tr h="2410774">
                <a:tc>
                  <a:txBody>
                    <a:bodyPr/>
                    <a:lstStyle/>
                    <a:p>
                      <a:pPr algn="ctr">
                        <a:lnSpc>
                          <a:spcPct val="115000"/>
                        </a:lnSpc>
                        <a:spcAft>
                          <a:spcPts val="0"/>
                        </a:spcAft>
                      </a:pPr>
                      <a:r>
                        <a:rPr lang="uk-UA" sz="2200" dirty="0">
                          <a:effectLst/>
                          <a:latin typeface="Bookman Old Style" panose="02050604050505020204" pitchFamily="18" charset="0"/>
                        </a:rPr>
                        <a:t>Теорія трьох рядів рахунків</a:t>
                      </a:r>
                      <a:endParaRPr lang="uk-UA" sz="22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nchor="ctr"/>
                </a:tc>
                <a:tc>
                  <a:txBody>
                    <a:bodyPr/>
                    <a:lstStyle/>
                    <a:p>
                      <a:pPr algn="just">
                        <a:lnSpc>
                          <a:spcPct val="115000"/>
                        </a:lnSpc>
                        <a:spcAft>
                          <a:spcPts val="0"/>
                        </a:spcAft>
                      </a:pPr>
                      <a:r>
                        <a:rPr lang="uk-UA" sz="1900" dirty="0">
                          <a:effectLst/>
                          <a:latin typeface="Bookman Old Style" panose="02050604050505020204" pitchFamily="18" charset="0"/>
                        </a:rPr>
                        <a:t>Передбачає, що в основі обліку лежить рівність між активною майновою масою господарства (актив) і правами третіх осіб (пасив) та власника цього господарства (капітал), які поширюються на цю майнову масу. Така рівність визначається рівнянням А=П+К, яке одночасно є вираженням балансу господарства (Ф. </a:t>
                      </a:r>
                      <a:r>
                        <a:rPr lang="uk-UA" sz="1900" dirty="0" err="1">
                          <a:effectLst/>
                          <a:latin typeface="Bookman Old Style" panose="02050604050505020204" pitchFamily="18" charset="0"/>
                        </a:rPr>
                        <a:t>Ляйтнер</a:t>
                      </a:r>
                      <a:r>
                        <a:rPr lang="uk-UA" sz="1900" dirty="0">
                          <a:effectLst/>
                          <a:latin typeface="Bookman Old Style" panose="02050604050505020204" pitchFamily="18" charset="0"/>
                        </a:rPr>
                        <a:t>, Ж.Б. </a:t>
                      </a:r>
                      <a:r>
                        <a:rPr lang="uk-UA" sz="1900" dirty="0" err="1">
                          <a:effectLst/>
                          <a:latin typeface="Bookman Old Style" panose="02050604050505020204" pitchFamily="18" charset="0"/>
                        </a:rPr>
                        <a:t>Дюмарше</a:t>
                      </a:r>
                      <a:r>
                        <a:rPr lang="uk-UA" sz="1900" dirty="0" smtClean="0">
                          <a:effectLst/>
                          <a:latin typeface="Bookman Old Style" panose="02050604050505020204" pitchFamily="18" charset="0"/>
                        </a:rPr>
                        <a:t>).</a:t>
                      </a:r>
                      <a:endParaRPr lang="uk-UA" sz="19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extLst>
                  <a:ext uri="{0D108BD9-81ED-4DB2-BD59-A6C34878D82A}">
                    <a16:rowId xmlns:a16="http://schemas.microsoft.com/office/drawing/2014/main" val="835409649"/>
                  </a:ext>
                </a:extLst>
              </a:tr>
            </a:tbl>
          </a:graphicData>
        </a:graphic>
      </p:graphicFrame>
    </p:spTree>
    <p:extLst>
      <p:ext uri="{BB962C8B-B14F-4D97-AF65-F5344CB8AC3E}">
        <p14:creationId xmlns:p14="http://schemas.microsoft.com/office/powerpoint/2010/main" val="1972914283"/>
      </p:ext>
    </p:extLst>
  </p:cSld>
  <p:clrMapOvr>
    <a:masterClrMapping/>
  </p:clrMapOvr>
  <p:transition>
    <p:strips dir="l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8530" y="2850"/>
            <a:ext cx="9118031" cy="584775"/>
          </a:xfrm>
          <a:prstGeom prst="rect">
            <a:avLst/>
          </a:prstGeom>
          <a:ln>
            <a:solidFill>
              <a:srgbClr val="3186E3"/>
            </a:solidFill>
          </a:ln>
        </p:spPr>
        <p:style>
          <a:lnRef idx="3">
            <a:schemeClr val="lt1"/>
          </a:lnRef>
          <a:fillRef idx="1">
            <a:schemeClr val="accent1"/>
          </a:fillRef>
          <a:effectRef idx="1">
            <a:schemeClr val="accent1"/>
          </a:effectRef>
          <a:fontRef idx="minor">
            <a:schemeClr val="lt1"/>
          </a:fontRef>
        </p:style>
        <p:txBody>
          <a:bodyPr wrap="square">
            <a:spAutoFit/>
          </a:bodyPr>
          <a:lstStyle/>
          <a:p>
            <a:pPr algn="ctr"/>
            <a:r>
              <a:rPr lang="uk-UA" sz="3200" dirty="0">
                <a:latin typeface="Bookman Old Style" panose="02050604050505020204" pitchFamily="18" charset="0"/>
              </a:rPr>
              <a:t>Класифікація бухгалтерських теорій</a:t>
            </a:r>
          </a:p>
        </p:txBody>
      </p:sp>
      <p:graphicFrame>
        <p:nvGraphicFramePr>
          <p:cNvPr id="5" name="Таблиця 4"/>
          <p:cNvGraphicFramePr>
            <a:graphicFrameLocks noGrp="1"/>
          </p:cNvGraphicFramePr>
          <p:nvPr>
            <p:extLst>
              <p:ext uri="{D42A27DB-BD31-4B8C-83A1-F6EECF244321}">
                <p14:modId xmlns:p14="http://schemas.microsoft.com/office/powerpoint/2010/main" val="4074557999"/>
              </p:ext>
            </p:extLst>
          </p:nvPr>
        </p:nvGraphicFramePr>
        <p:xfrm>
          <a:off x="0" y="587624"/>
          <a:ext cx="9144000" cy="6270376"/>
        </p:xfrm>
        <a:graphic>
          <a:graphicData uri="http://schemas.openxmlformats.org/drawingml/2006/table">
            <a:tbl>
              <a:tblPr>
                <a:tableStyleId>{35758FB7-9AC5-4552-8A53-C91805E547FA}</a:tableStyleId>
              </a:tblPr>
              <a:tblGrid>
                <a:gridCol w="2123728">
                  <a:extLst>
                    <a:ext uri="{9D8B030D-6E8A-4147-A177-3AD203B41FA5}">
                      <a16:colId xmlns:a16="http://schemas.microsoft.com/office/drawing/2014/main" val="3487098769"/>
                    </a:ext>
                  </a:extLst>
                </a:gridCol>
                <a:gridCol w="7020272">
                  <a:extLst>
                    <a:ext uri="{9D8B030D-6E8A-4147-A177-3AD203B41FA5}">
                      <a16:colId xmlns:a16="http://schemas.microsoft.com/office/drawing/2014/main" val="3374819023"/>
                    </a:ext>
                  </a:extLst>
                </a:gridCol>
              </a:tblGrid>
              <a:tr h="409296">
                <a:tc>
                  <a:txBody>
                    <a:bodyPr/>
                    <a:lstStyle/>
                    <a:p>
                      <a:pPr algn="ctr">
                        <a:lnSpc>
                          <a:spcPct val="115000"/>
                        </a:lnSpc>
                        <a:spcAft>
                          <a:spcPts val="0"/>
                        </a:spcAft>
                      </a:pPr>
                      <a:r>
                        <a:rPr lang="uk-UA" sz="2400" b="1" dirty="0" smtClean="0">
                          <a:effectLst/>
                          <a:latin typeface="Bookman Old Style" panose="02050604050505020204" pitchFamily="18" charset="0"/>
                          <a:ea typeface="+mn-ea"/>
                          <a:cs typeface="+mn-cs"/>
                        </a:rPr>
                        <a:t>Теорія</a:t>
                      </a:r>
                      <a:endParaRPr lang="uk-UA" sz="2400" b="1"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tc>
                  <a:txBody>
                    <a:bodyPr/>
                    <a:lstStyle/>
                    <a:p>
                      <a:pPr algn="ctr">
                        <a:lnSpc>
                          <a:spcPct val="115000"/>
                        </a:lnSpc>
                        <a:spcAft>
                          <a:spcPts val="0"/>
                        </a:spcAft>
                      </a:pPr>
                      <a:r>
                        <a:rPr lang="uk-UA" sz="2400" b="1" dirty="0">
                          <a:effectLst/>
                          <a:latin typeface="Bookman Old Style" panose="02050604050505020204" pitchFamily="18" charset="0"/>
                        </a:rPr>
                        <a:t>Основні положення </a:t>
                      </a:r>
                      <a:endParaRPr lang="uk-UA" sz="2400" b="1"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extLst>
                  <a:ext uri="{0D108BD9-81ED-4DB2-BD59-A6C34878D82A}">
                    <a16:rowId xmlns:a16="http://schemas.microsoft.com/office/drawing/2014/main" val="3537405455"/>
                  </a:ext>
                </a:extLst>
              </a:tr>
              <a:tr h="2180602">
                <a:tc>
                  <a:txBody>
                    <a:bodyPr/>
                    <a:lstStyle/>
                    <a:p>
                      <a:pPr indent="-859790" algn="ctr">
                        <a:lnSpc>
                          <a:spcPct val="100000"/>
                        </a:lnSpc>
                        <a:spcAft>
                          <a:spcPts val="0"/>
                        </a:spcAft>
                      </a:pPr>
                      <a:r>
                        <a:rPr lang="uk-UA" sz="2400" b="0" i="0" dirty="0" smtClean="0">
                          <a:effectLst/>
                          <a:latin typeface="Bookman Old Style" panose="02050604050505020204" pitchFamily="18" charset="0"/>
                          <a:ea typeface="Times New Roman" panose="02020603050405020304" pitchFamily="18" charset="0"/>
                          <a:cs typeface="Times New Roman" panose="02020603050405020304" pitchFamily="18" charset="0"/>
                        </a:rPr>
                        <a:t>Теорія  </a:t>
                      </a:r>
                      <a:r>
                        <a:rPr lang="uk-UA" sz="2400" b="0" i="0" dirty="0">
                          <a:effectLst/>
                          <a:latin typeface="Bookman Old Style" panose="02050604050505020204" pitchFamily="18" charset="0"/>
                          <a:ea typeface="Times New Roman" panose="02020603050405020304" pitchFamily="18" charset="0"/>
                          <a:cs typeface="Times New Roman" panose="02020603050405020304" pitchFamily="18" charset="0"/>
                        </a:rPr>
                        <a:t>абсолютного балансу</a:t>
                      </a:r>
                    </a:p>
                  </a:txBody>
                  <a:tcPr marL="68580" marR="68580" marT="0" marB="0" anchor="ctr"/>
                </a:tc>
                <a:tc>
                  <a:txBody>
                    <a:bodyPr/>
                    <a:lstStyle/>
                    <a:p>
                      <a:pPr algn="just">
                        <a:lnSpc>
                          <a:spcPct val="100000"/>
                        </a:lnSpc>
                        <a:spcAft>
                          <a:spcPts val="0"/>
                        </a:spcAft>
                      </a:pPr>
                      <a:r>
                        <a:rPr lang="uk-UA" sz="2400" spc="30" dirty="0">
                          <a:effectLst/>
                          <a:latin typeface="Bookman Old Style" panose="02050604050505020204" pitchFamily="18" charset="0"/>
                          <a:ea typeface="Calibri" panose="020F0502020204030204" pitchFamily="34" charset="0"/>
                          <a:cs typeface="Times New Roman" panose="02020603050405020304" pitchFamily="18" charset="0"/>
                        </a:rPr>
                        <a:t>Передбачає подвійний поділ засобів за складом і </a:t>
                      </a:r>
                      <a:r>
                        <a:rPr lang="uk-UA" sz="2400" u="none" spc="30" dirty="0">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джерелами.</a:t>
                      </a:r>
                      <a:r>
                        <a:rPr lang="uk-UA" sz="2400" spc="30" dirty="0">
                          <a:effectLst/>
                          <a:latin typeface="Bookman Old Style" panose="02050604050505020204" pitchFamily="18" charset="0"/>
                          <a:ea typeface="Calibri" panose="020F0502020204030204" pitchFamily="34" charset="0"/>
                          <a:cs typeface="Times New Roman" panose="02020603050405020304" pitchFamily="18" charset="0"/>
                        </a:rPr>
                        <a:t>  Ця ідея цікава тим, що змушує сумніватися у відправній точці балансової теорії – подвійний запис випливає з </a:t>
                      </a:r>
                      <a:r>
                        <a:rPr lang="uk-UA" sz="2400" spc="30" dirty="0" smtClean="0">
                          <a:effectLst/>
                          <a:latin typeface="Bookman Old Style" panose="02050604050505020204" pitchFamily="18" charset="0"/>
                          <a:ea typeface="Calibri" panose="020F0502020204030204" pitchFamily="34" charset="0"/>
                          <a:cs typeface="Times New Roman" panose="02020603050405020304" pitchFamily="18" charset="0"/>
                        </a:rPr>
                        <a:t>балансу (М.С</a:t>
                      </a:r>
                      <a:r>
                        <a:rPr lang="uk-UA" sz="2400" spc="30" dirty="0">
                          <a:effectLst/>
                          <a:latin typeface="Bookman Old Style" panose="02050604050505020204" pitchFamily="18" charset="0"/>
                          <a:ea typeface="Calibri" panose="020F0502020204030204" pitchFamily="34" charset="0"/>
                          <a:cs typeface="Times New Roman" panose="02020603050405020304" pitchFamily="18" charset="0"/>
                        </a:rPr>
                        <a:t>. </a:t>
                      </a:r>
                      <a:r>
                        <a:rPr lang="uk-UA" sz="2400" spc="30" dirty="0" err="1">
                          <a:effectLst/>
                          <a:latin typeface="Bookman Old Style" panose="02050604050505020204" pitchFamily="18" charset="0"/>
                          <a:ea typeface="Calibri" panose="020F0502020204030204" pitchFamily="34" charset="0"/>
                          <a:cs typeface="Times New Roman" panose="02020603050405020304" pitchFamily="18" charset="0"/>
                        </a:rPr>
                        <a:t>Помазков</a:t>
                      </a:r>
                      <a:r>
                        <a:rPr lang="uk-UA" sz="2400" spc="30" dirty="0">
                          <a:effectLst/>
                          <a:latin typeface="Bookman Old Style" panose="02050604050505020204" pitchFamily="18" charset="0"/>
                          <a:ea typeface="Calibri" panose="020F0502020204030204" pitchFamily="34" charset="0"/>
                          <a:cs typeface="Times New Roman" panose="02020603050405020304" pitchFamily="18" charset="0"/>
                        </a:rPr>
                        <a:t>)</a:t>
                      </a:r>
                      <a:endParaRPr lang="uk-UA" sz="24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03807625"/>
                  </a:ext>
                </a:extLst>
              </a:tr>
              <a:tr h="3680478">
                <a:tc>
                  <a:txBody>
                    <a:bodyPr/>
                    <a:lstStyle/>
                    <a:p>
                      <a:pPr indent="-859790" algn="ctr">
                        <a:lnSpc>
                          <a:spcPct val="100000"/>
                        </a:lnSpc>
                        <a:spcAft>
                          <a:spcPts val="0"/>
                        </a:spcAft>
                      </a:pPr>
                      <a:r>
                        <a:rPr lang="uk-UA" sz="2400" b="0" i="0" dirty="0" smtClean="0">
                          <a:effectLst/>
                          <a:latin typeface="Bookman Old Style" panose="02050604050505020204" pitchFamily="18" charset="0"/>
                          <a:ea typeface="Times New Roman" panose="02020603050405020304" pitchFamily="18" charset="0"/>
                          <a:cs typeface="Times New Roman" panose="02020603050405020304" pitchFamily="18" charset="0"/>
                        </a:rPr>
                        <a:t>Теорія </a:t>
                      </a:r>
                      <a:r>
                        <a:rPr lang="uk-UA" sz="2400" b="0" i="0" dirty="0">
                          <a:effectLst/>
                          <a:latin typeface="Bookman Old Style" panose="02050604050505020204" pitchFamily="18" charset="0"/>
                          <a:ea typeface="Times New Roman" panose="02020603050405020304" pitchFamily="18" charset="0"/>
                          <a:cs typeface="Times New Roman" panose="02020603050405020304" pitchFamily="18" charset="0"/>
                        </a:rPr>
                        <a:t>динамічного балансу</a:t>
                      </a:r>
                    </a:p>
                    <a:p>
                      <a:pPr indent="-859790" algn="ctr">
                        <a:lnSpc>
                          <a:spcPct val="100000"/>
                        </a:lnSpc>
                        <a:spcAft>
                          <a:spcPts val="0"/>
                        </a:spcAft>
                      </a:pPr>
                      <a:r>
                        <a:rPr lang="uk-UA" sz="2400" b="0" i="0" dirty="0">
                          <a:effectLst/>
                          <a:latin typeface="Bookman Old Style" panose="02050604050505020204" pitchFamily="18" charset="0"/>
                          <a:ea typeface="Times New Roman" panose="02020603050405020304" pitchFamily="18" charset="0"/>
                          <a:cs typeface="Times New Roman" panose="02020603050405020304" pitchFamily="18" charset="0"/>
                        </a:rPr>
                        <a:t>балансу</a:t>
                      </a:r>
                    </a:p>
                  </a:txBody>
                  <a:tcPr marL="68580" marR="68580" marT="0" marB="0" anchor="ctr"/>
                </a:tc>
                <a:tc>
                  <a:txBody>
                    <a:bodyPr/>
                    <a:lstStyle/>
                    <a:p>
                      <a:pPr algn="just">
                        <a:lnSpc>
                          <a:spcPct val="100000"/>
                        </a:lnSpc>
                        <a:spcAft>
                          <a:spcPts val="0"/>
                        </a:spcAft>
                      </a:pPr>
                      <a:r>
                        <a:rPr lang="uk-UA" sz="2400" dirty="0">
                          <a:effectLst/>
                          <a:latin typeface="Bookman Old Style" panose="02050604050505020204" pitchFamily="18" charset="0"/>
                          <a:ea typeface="Calibri" panose="020F0502020204030204" pitchFamily="34" charset="0"/>
                          <a:cs typeface="Times New Roman" panose="02020603050405020304" pitchFamily="18" charset="0"/>
                        </a:rPr>
                        <a:t>Це періодичне вимірювання ефективності, тобто визначення показника рентабельності, передусім,  рентабельності капіталу. Мета полягає в захисті пріоритетів власників. Усі розрахунки зводять до підготовки звітності, що відображає фінансовий результат, який може спотворювати (і спотворює) майнову оцінку (Е. </a:t>
                      </a:r>
                      <a:r>
                        <a:rPr lang="uk-UA" sz="2400" dirty="0" err="1">
                          <a:effectLst/>
                          <a:latin typeface="Bookman Old Style" panose="02050604050505020204" pitchFamily="18" charset="0"/>
                          <a:ea typeface="Calibri" panose="020F0502020204030204" pitchFamily="34" charset="0"/>
                          <a:cs typeface="Times New Roman" panose="02020603050405020304" pitchFamily="18" charset="0"/>
                        </a:rPr>
                        <a:t>Шмаленбах</a:t>
                      </a:r>
                      <a:r>
                        <a:rPr lang="uk-UA" sz="2400" dirty="0">
                          <a:effectLst/>
                          <a:latin typeface="Bookman Old Style" panose="02050604050505020204" pitchFamily="18"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835409649"/>
                  </a:ext>
                </a:extLst>
              </a:tr>
            </a:tbl>
          </a:graphicData>
        </a:graphic>
      </p:graphicFrame>
    </p:spTree>
    <p:extLst>
      <p:ext uri="{BB962C8B-B14F-4D97-AF65-F5344CB8AC3E}">
        <p14:creationId xmlns:p14="http://schemas.microsoft.com/office/powerpoint/2010/main" val="1799767372"/>
      </p:ext>
    </p:extLst>
  </p:cSld>
  <p:clrMapOvr>
    <a:masterClrMapping/>
  </p:clrMapOvr>
  <p:transition>
    <p:strips dir="l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8530" y="2850"/>
            <a:ext cx="9118031" cy="584775"/>
          </a:xfrm>
          <a:prstGeom prst="rect">
            <a:avLst/>
          </a:prstGeom>
          <a:ln>
            <a:solidFill>
              <a:srgbClr val="3186E3"/>
            </a:solidFill>
          </a:ln>
        </p:spPr>
        <p:style>
          <a:lnRef idx="3">
            <a:schemeClr val="lt1"/>
          </a:lnRef>
          <a:fillRef idx="1">
            <a:schemeClr val="accent1"/>
          </a:fillRef>
          <a:effectRef idx="1">
            <a:schemeClr val="accent1"/>
          </a:effectRef>
          <a:fontRef idx="minor">
            <a:schemeClr val="lt1"/>
          </a:fontRef>
        </p:style>
        <p:txBody>
          <a:bodyPr wrap="square">
            <a:spAutoFit/>
          </a:bodyPr>
          <a:lstStyle/>
          <a:p>
            <a:pPr algn="ctr"/>
            <a:r>
              <a:rPr lang="uk-UA" sz="3200" dirty="0">
                <a:latin typeface="Bookman Old Style" panose="02050604050505020204" pitchFamily="18" charset="0"/>
              </a:rPr>
              <a:t>Класифікація бухгалтерських теорій</a:t>
            </a:r>
          </a:p>
        </p:txBody>
      </p:sp>
      <p:graphicFrame>
        <p:nvGraphicFramePr>
          <p:cNvPr id="5" name="Таблиця 4"/>
          <p:cNvGraphicFramePr>
            <a:graphicFrameLocks noGrp="1"/>
          </p:cNvGraphicFramePr>
          <p:nvPr>
            <p:extLst>
              <p:ext uri="{D42A27DB-BD31-4B8C-83A1-F6EECF244321}">
                <p14:modId xmlns:p14="http://schemas.microsoft.com/office/powerpoint/2010/main" val="89488685"/>
              </p:ext>
            </p:extLst>
          </p:nvPr>
        </p:nvGraphicFramePr>
        <p:xfrm>
          <a:off x="0" y="587624"/>
          <a:ext cx="9144000" cy="6270375"/>
        </p:xfrm>
        <a:graphic>
          <a:graphicData uri="http://schemas.openxmlformats.org/drawingml/2006/table">
            <a:tbl>
              <a:tblPr>
                <a:tableStyleId>{35758FB7-9AC5-4552-8A53-C91805E547FA}</a:tableStyleId>
              </a:tblPr>
              <a:tblGrid>
                <a:gridCol w="1691680">
                  <a:extLst>
                    <a:ext uri="{9D8B030D-6E8A-4147-A177-3AD203B41FA5}">
                      <a16:colId xmlns:a16="http://schemas.microsoft.com/office/drawing/2014/main" val="3487098769"/>
                    </a:ext>
                  </a:extLst>
                </a:gridCol>
                <a:gridCol w="7452320">
                  <a:extLst>
                    <a:ext uri="{9D8B030D-6E8A-4147-A177-3AD203B41FA5}">
                      <a16:colId xmlns:a16="http://schemas.microsoft.com/office/drawing/2014/main" val="3374819023"/>
                    </a:ext>
                  </a:extLst>
                </a:gridCol>
              </a:tblGrid>
              <a:tr h="393348">
                <a:tc>
                  <a:txBody>
                    <a:bodyPr/>
                    <a:lstStyle/>
                    <a:p>
                      <a:pPr algn="ctr">
                        <a:lnSpc>
                          <a:spcPct val="115000"/>
                        </a:lnSpc>
                        <a:spcAft>
                          <a:spcPts val="0"/>
                        </a:spcAft>
                      </a:pPr>
                      <a:r>
                        <a:rPr lang="uk-UA" sz="2400" b="1" dirty="0" smtClean="0">
                          <a:effectLst/>
                          <a:latin typeface="Bookman Old Style" panose="02050604050505020204" pitchFamily="18" charset="0"/>
                          <a:ea typeface="+mn-ea"/>
                          <a:cs typeface="+mn-cs"/>
                        </a:rPr>
                        <a:t>Теорія</a:t>
                      </a:r>
                      <a:endParaRPr lang="uk-UA" sz="2400" b="1"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tc>
                  <a:txBody>
                    <a:bodyPr/>
                    <a:lstStyle/>
                    <a:p>
                      <a:pPr algn="ctr">
                        <a:lnSpc>
                          <a:spcPct val="115000"/>
                        </a:lnSpc>
                        <a:spcAft>
                          <a:spcPts val="0"/>
                        </a:spcAft>
                      </a:pPr>
                      <a:r>
                        <a:rPr lang="uk-UA" sz="2400" b="1" dirty="0">
                          <a:effectLst/>
                          <a:latin typeface="Bookman Old Style" panose="02050604050505020204" pitchFamily="18" charset="0"/>
                        </a:rPr>
                        <a:t>Основні положення </a:t>
                      </a:r>
                      <a:endParaRPr lang="uk-UA" sz="2400" b="1"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extLst>
                  <a:ext uri="{0D108BD9-81ED-4DB2-BD59-A6C34878D82A}">
                    <a16:rowId xmlns:a16="http://schemas.microsoft.com/office/drawing/2014/main" val="3537405455"/>
                  </a:ext>
                </a:extLst>
              </a:tr>
              <a:tr h="3232365">
                <a:tc>
                  <a:txBody>
                    <a:bodyPr/>
                    <a:lstStyle/>
                    <a:p>
                      <a:pPr indent="-859790" algn="ctr">
                        <a:lnSpc>
                          <a:spcPct val="100000"/>
                        </a:lnSpc>
                        <a:spcAft>
                          <a:spcPts val="0"/>
                        </a:spcAft>
                      </a:pPr>
                      <a:r>
                        <a:rPr lang="uk-UA" sz="2000" dirty="0" smtClean="0">
                          <a:effectLst/>
                          <a:latin typeface="Bookman Old Style" panose="02050604050505020204" pitchFamily="18" charset="0"/>
                          <a:ea typeface="Times New Roman" panose="02020603050405020304" pitchFamily="18" charset="0"/>
                          <a:cs typeface="Times New Roman" panose="02020603050405020304" pitchFamily="18" charset="0"/>
                        </a:rPr>
                        <a:t>Теорія </a:t>
                      </a:r>
                      <a:r>
                        <a:rPr lang="uk-UA" sz="2000" dirty="0">
                          <a:effectLst/>
                          <a:latin typeface="Bookman Old Style" panose="02050604050505020204" pitchFamily="18" charset="0"/>
                          <a:ea typeface="Times New Roman" panose="02020603050405020304" pitchFamily="18" charset="0"/>
                          <a:cs typeface="Times New Roman" panose="02020603050405020304" pitchFamily="18" charset="0"/>
                        </a:rPr>
                        <a:t>статичного балансу</a:t>
                      </a:r>
                    </a:p>
                  </a:txBody>
                  <a:tcPr marL="68580" marR="68580" marT="0" marB="0" anchor="ctr"/>
                </a:tc>
                <a:tc>
                  <a:txBody>
                    <a:bodyPr/>
                    <a:lstStyle/>
                    <a:p>
                      <a:pPr algn="just">
                        <a:lnSpc>
                          <a:spcPct val="100000"/>
                        </a:lnSpc>
                        <a:spcAft>
                          <a:spcPts val="0"/>
                        </a:spcAft>
                      </a:pPr>
                      <a:r>
                        <a:rPr lang="uk-UA" sz="1900" dirty="0">
                          <a:effectLst/>
                          <a:latin typeface="Bookman Old Style" panose="02050604050505020204" pitchFamily="18" charset="0"/>
                          <a:ea typeface="Calibri" panose="020F0502020204030204" pitchFamily="34" charset="0"/>
                          <a:cs typeface="Times New Roman" panose="02020603050405020304" pitchFamily="18" charset="0"/>
                        </a:rPr>
                        <a:t>Визначає, що у періодично заданому тимчасовому інтервалі проводиться інвентаризація активів власника, оцінка яких здійснюється за поточними ринковими цінами так, ніби ці активи в поточному періоді одномоментно продавалися. З розрахованої таким чином вартості активів віднімали кредиторські зобов'язання власника. Отриманий результат відображав поточне значення чистих активів і показував: по-перше, рівень стійкості фінансового стану організації; по-друге – рівень приросту чистих активів (капіталу власника) порівняно з відповідними показниками попереднього періоду</a:t>
                      </a:r>
                    </a:p>
                  </a:txBody>
                  <a:tcPr marL="68580" marR="68580" marT="0" marB="0"/>
                </a:tc>
                <a:extLst>
                  <a:ext uri="{0D108BD9-81ED-4DB2-BD59-A6C34878D82A}">
                    <a16:rowId xmlns:a16="http://schemas.microsoft.com/office/drawing/2014/main" val="3303807625"/>
                  </a:ext>
                </a:extLst>
              </a:tr>
              <a:tr h="2644662">
                <a:tc>
                  <a:txBody>
                    <a:bodyPr/>
                    <a:lstStyle/>
                    <a:p>
                      <a:pPr indent="-859790" algn="ctr">
                        <a:lnSpc>
                          <a:spcPct val="100000"/>
                        </a:lnSpc>
                        <a:spcAft>
                          <a:spcPts val="0"/>
                        </a:spcAft>
                      </a:pPr>
                      <a:r>
                        <a:rPr lang="uk-UA" sz="2000" dirty="0" smtClean="0">
                          <a:effectLst/>
                          <a:latin typeface="Bookman Old Style" panose="02050604050505020204" pitchFamily="18" charset="0"/>
                          <a:ea typeface="Times New Roman" panose="02020603050405020304" pitchFamily="18" charset="0"/>
                          <a:cs typeface="Times New Roman" panose="02020603050405020304" pitchFamily="18" charset="0"/>
                        </a:rPr>
                        <a:t>Теорія </a:t>
                      </a:r>
                      <a:r>
                        <a:rPr lang="uk-UA" sz="2000" dirty="0">
                          <a:effectLst/>
                          <a:latin typeface="Bookman Old Style" panose="02050604050505020204" pitchFamily="18" charset="0"/>
                          <a:ea typeface="Times New Roman" panose="02020603050405020304" pitchFamily="18" charset="0"/>
                          <a:cs typeface="Times New Roman" panose="02020603050405020304" pitchFamily="18" charset="0"/>
                        </a:rPr>
                        <a:t>органічного балансу</a:t>
                      </a:r>
                    </a:p>
                  </a:txBody>
                  <a:tcPr marL="68580" marR="68580" marT="0" marB="0" anchor="ctr"/>
                </a:tc>
                <a:tc>
                  <a:txBody>
                    <a:bodyPr/>
                    <a:lstStyle/>
                    <a:p>
                      <a:pPr algn="just">
                        <a:lnSpc>
                          <a:spcPct val="100000"/>
                        </a:lnSpc>
                        <a:spcAft>
                          <a:spcPts val="0"/>
                        </a:spcAft>
                      </a:pPr>
                      <a:r>
                        <a:rPr lang="uk-UA" sz="1900" dirty="0">
                          <a:effectLst/>
                          <a:latin typeface="Bookman Old Style" panose="02050604050505020204" pitchFamily="18" charset="0"/>
                          <a:ea typeface="Calibri" panose="020F0502020204030204" pitchFamily="34" charset="0"/>
                          <a:cs typeface="Times New Roman" panose="02020603050405020304" pitchFamily="18" charset="0"/>
                        </a:rPr>
                        <a:t>Розглядає кожну організацію як клітину “в організмі ринкового господарства” (Ф. Шмідт). Організація має передумови до отримання позитивного результату діяльності за її здатності до збереження свого економічного потенціалу. Тому центральна ідея полягає в тому, що при підвищенні цін на майно, що перебуває в розпорядженні організації, необхідно частину прибутку використовувати для підтримки його потенціалу на колишньому рівні</a:t>
                      </a:r>
                    </a:p>
                  </a:txBody>
                  <a:tcPr marL="68580" marR="68580" marT="0" marB="0"/>
                </a:tc>
                <a:extLst>
                  <a:ext uri="{0D108BD9-81ED-4DB2-BD59-A6C34878D82A}">
                    <a16:rowId xmlns:a16="http://schemas.microsoft.com/office/drawing/2014/main" val="835409649"/>
                  </a:ext>
                </a:extLst>
              </a:tr>
            </a:tbl>
          </a:graphicData>
        </a:graphic>
      </p:graphicFrame>
    </p:spTree>
    <p:extLst>
      <p:ext uri="{BB962C8B-B14F-4D97-AF65-F5344CB8AC3E}">
        <p14:creationId xmlns:p14="http://schemas.microsoft.com/office/powerpoint/2010/main" val="382615511"/>
      </p:ext>
    </p:extLst>
  </p:cSld>
  <p:clrMapOvr>
    <a:masterClrMapping/>
  </p:clrMapOvr>
  <p:transition>
    <p:strips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0" y="-171400"/>
            <a:ext cx="9144000" cy="1077218"/>
          </a:xfrm>
          <a:prstGeom prst="rect">
            <a:avLst/>
          </a:prstGeom>
        </p:spPr>
        <p:txBody>
          <a:bodyPr wrap="square">
            <a:spAutoFit/>
          </a:bodyPr>
          <a:lstStyle/>
          <a:p>
            <a:pPr algn="ctr"/>
            <a:r>
              <a:rPr lang="ru-RU" sz="3200" dirty="0" err="1">
                <a:latin typeface="Bookman Old Style" panose="02050604050505020204" pitchFamily="18" charset="0"/>
              </a:rPr>
              <a:t>Класифікація</a:t>
            </a:r>
            <a:r>
              <a:rPr lang="ru-RU" sz="3200" dirty="0">
                <a:latin typeface="Bookman Old Style" panose="02050604050505020204" pitchFamily="18" charset="0"/>
              </a:rPr>
              <a:t> </a:t>
            </a:r>
            <a:r>
              <a:rPr lang="ru-RU" sz="3200" dirty="0" err="1">
                <a:latin typeface="Bookman Old Style" panose="02050604050505020204" pitchFamily="18" charset="0"/>
              </a:rPr>
              <a:t>видів</a:t>
            </a:r>
            <a:r>
              <a:rPr lang="ru-RU" sz="3200" dirty="0">
                <a:latin typeface="Bookman Old Style" panose="02050604050505020204" pitchFamily="18" charset="0"/>
              </a:rPr>
              <a:t> </a:t>
            </a:r>
            <a:r>
              <a:rPr lang="ru-RU" sz="3200" dirty="0" err="1">
                <a:latin typeface="Bookman Old Style" panose="02050604050505020204" pitchFamily="18" charset="0"/>
              </a:rPr>
              <a:t>наукових</a:t>
            </a:r>
            <a:r>
              <a:rPr lang="ru-RU" sz="3200" dirty="0">
                <a:latin typeface="Bookman Old Style" panose="02050604050505020204" pitchFamily="18" charset="0"/>
              </a:rPr>
              <a:t> </a:t>
            </a:r>
            <a:r>
              <a:rPr lang="ru-RU" sz="3200" dirty="0" err="1">
                <a:latin typeface="Bookman Old Style" panose="02050604050505020204" pitchFamily="18" charset="0"/>
              </a:rPr>
              <a:t>досліджень</a:t>
            </a:r>
            <a:r>
              <a:rPr lang="ru-RU" sz="3200" dirty="0">
                <a:latin typeface="Bookman Old Style" panose="02050604050505020204" pitchFamily="18" charset="0"/>
              </a:rPr>
              <a:t>  у </a:t>
            </a:r>
            <a:r>
              <a:rPr lang="ru-RU" sz="3200" dirty="0" err="1">
                <a:latin typeface="Bookman Old Style" panose="02050604050505020204" pitchFamily="18" charset="0"/>
              </a:rPr>
              <a:t>бухгалтерському</a:t>
            </a:r>
            <a:r>
              <a:rPr lang="ru-RU" sz="3200" dirty="0">
                <a:latin typeface="Bookman Old Style" panose="02050604050505020204" pitchFamily="18" charset="0"/>
              </a:rPr>
              <a:t> </a:t>
            </a:r>
            <a:r>
              <a:rPr lang="ru-RU" sz="3200" dirty="0" err="1">
                <a:latin typeface="Bookman Old Style" panose="02050604050505020204" pitchFamily="18" charset="0"/>
              </a:rPr>
              <a:t>обліку</a:t>
            </a:r>
            <a:endParaRPr lang="uk-UA" sz="3200" dirty="0">
              <a:latin typeface="Bookman Old Style" panose="02050604050505020204" pitchFamily="18" charset="0"/>
            </a:endParaRPr>
          </a:p>
        </p:txBody>
      </p:sp>
      <p:sp>
        <p:nvSpPr>
          <p:cNvPr id="8" name="Округлений прямокутник 7"/>
          <p:cNvSpPr/>
          <p:nvPr/>
        </p:nvSpPr>
        <p:spPr bwMode="auto">
          <a:xfrm>
            <a:off x="16422" y="2638969"/>
            <a:ext cx="2179313" cy="648072"/>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sz="2400" b="1" dirty="0" smtClean="0">
                <a:solidFill>
                  <a:schemeClr val="tx1"/>
                </a:solidFill>
                <a:latin typeface="Bookman Old Style" panose="02050604050505020204" pitchFamily="18" charset="0"/>
              </a:rPr>
              <a:t>Аналітичні</a:t>
            </a:r>
            <a:endParaRPr kumimoji="0" lang="uk-UA" sz="2400" b="1" i="0" u="none" strike="noStrike" cap="none" normalizeH="0" baseline="0" dirty="0" smtClean="0">
              <a:ln>
                <a:noFill/>
              </a:ln>
              <a:solidFill>
                <a:schemeClr val="tx1"/>
              </a:solidFill>
              <a:effectLst/>
              <a:latin typeface="Bookman Old Style" panose="02050604050505020204" pitchFamily="18" charset="0"/>
            </a:endParaRPr>
          </a:p>
        </p:txBody>
      </p:sp>
      <p:sp>
        <p:nvSpPr>
          <p:cNvPr id="9" name="Округлений прямокутник 8"/>
          <p:cNvSpPr/>
          <p:nvPr/>
        </p:nvSpPr>
        <p:spPr bwMode="auto">
          <a:xfrm>
            <a:off x="16422" y="5539768"/>
            <a:ext cx="2179313" cy="648072"/>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Архівні</a:t>
            </a:r>
          </a:p>
        </p:txBody>
      </p:sp>
      <p:sp>
        <p:nvSpPr>
          <p:cNvPr id="12" name="Округлений прямокутник 11"/>
          <p:cNvSpPr/>
          <p:nvPr/>
        </p:nvSpPr>
        <p:spPr bwMode="auto">
          <a:xfrm>
            <a:off x="2682353" y="1236647"/>
            <a:ext cx="6444206" cy="3452717"/>
          </a:xfrm>
          <a:prstGeom prst="roundRect">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eaLnBrk="1" hangingPunct="1"/>
            <a:r>
              <a:rPr lang="uk-UA" sz="2200" dirty="0">
                <a:solidFill>
                  <a:schemeClr val="tx1"/>
                </a:solidFill>
                <a:latin typeface="Bookman Old Style" panose="02050604050505020204" pitchFamily="18" charset="0"/>
              </a:rPr>
              <a:t>Дослідження, у яких використовують аналітичні методи для аналізу та формулювання висновків про формальне моделювання теорії або обґрунтовані ідеї в математичних термінах. Ці аналітичні дослідження використовують математику, щоб </a:t>
            </a:r>
            <a:r>
              <a:rPr lang="uk-UA" sz="2200" dirty="0" smtClean="0">
                <a:solidFill>
                  <a:schemeClr val="tx1"/>
                </a:solidFill>
                <a:latin typeface="Bookman Old Style" panose="02050604050505020204" pitchFamily="18" charset="0"/>
              </a:rPr>
              <a:t>передбачити, пояснити </a:t>
            </a:r>
            <a:r>
              <a:rPr lang="uk-UA" sz="2200" dirty="0">
                <a:solidFill>
                  <a:schemeClr val="tx1"/>
                </a:solidFill>
                <a:latin typeface="Bookman Old Style" panose="02050604050505020204" pitchFamily="18" charset="0"/>
              </a:rPr>
              <a:t>або запропонувати нове поняття для теорії</a:t>
            </a:r>
            <a:endParaRPr kumimoji="0" lang="uk-UA" sz="2200" i="0" u="none" strike="noStrike" cap="none" normalizeH="0" baseline="0" dirty="0" smtClean="0">
              <a:ln>
                <a:noFill/>
              </a:ln>
              <a:solidFill>
                <a:schemeClr val="tx1"/>
              </a:solidFill>
              <a:effectLst/>
              <a:latin typeface="Bookman Old Style" panose="02050604050505020204" pitchFamily="18" charset="0"/>
            </a:endParaRPr>
          </a:p>
        </p:txBody>
      </p:sp>
      <p:sp>
        <p:nvSpPr>
          <p:cNvPr id="13" name="Округлений прямокутник 12"/>
          <p:cNvSpPr/>
          <p:nvPr/>
        </p:nvSpPr>
        <p:spPr bwMode="auto">
          <a:xfrm>
            <a:off x="2674700" y="5013400"/>
            <a:ext cx="6444208" cy="1700808"/>
          </a:xfrm>
          <a:prstGeom prst="roundRect">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eaLnBrk="1" hangingPunct="1"/>
            <a:r>
              <a:rPr lang="uk-UA" sz="2200" dirty="0">
                <a:solidFill>
                  <a:schemeClr val="tx1"/>
                </a:solidFill>
                <a:latin typeface="Bookman Old Style" panose="02050604050505020204" pitchFamily="18" charset="0"/>
              </a:rPr>
              <a:t>Дослідження, у </a:t>
            </a:r>
            <a:r>
              <a:rPr lang="uk-UA" sz="2200" dirty="0" smtClean="0">
                <a:solidFill>
                  <a:schemeClr val="tx1"/>
                </a:solidFill>
                <a:latin typeface="Bookman Old Style" panose="02050604050505020204" pitchFamily="18" charset="0"/>
              </a:rPr>
              <a:t>яких використовують </a:t>
            </a:r>
            <a:r>
              <a:rPr lang="uk-UA" sz="2200" dirty="0">
                <a:solidFill>
                  <a:schemeClr val="tx1"/>
                </a:solidFill>
                <a:latin typeface="Bookman Old Style" panose="02050604050505020204" pitchFamily="18" charset="0"/>
              </a:rPr>
              <a:t>архівні методи для аналізу і формулювання висновків на основі об'єктивних даних, зібраних з </a:t>
            </a:r>
            <a:r>
              <a:rPr lang="uk-UA" sz="2200" dirty="0" err="1">
                <a:solidFill>
                  <a:schemeClr val="tx1"/>
                </a:solidFill>
                <a:latin typeface="Bookman Old Style" panose="02050604050505020204" pitchFamily="18" charset="0"/>
              </a:rPr>
              <a:t>репозитаріїв</a:t>
            </a:r>
            <a:r>
              <a:rPr lang="uk-UA" sz="2200" dirty="0">
                <a:solidFill>
                  <a:schemeClr val="tx1"/>
                </a:solidFill>
                <a:latin typeface="Bookman Old Style" panose="02050604050505020204" pitchFamily="18" charset="0"/>
              </a:rPr>
              <a:t> третіх осіб</a:t>
            </a:r>
            <a:endParaRPr kumimoji="0" lang="uk-UA" sz="2200" i="0" u="none" strike="noStrike" cap="none" normalizeH="0" baseline="0" dirty="0" smtClean="0">
              <a:ln>
                <a:noFill/>
              </a:ln>
              <a:solidFill>
                <a:schemeClr val="tx1"/>
              </a:solidFill>
              <a:effectLst/>
              <a:latin typeface="Bookman Old Style" panose="02050604050505020204" pitchFamily="18" charset="0"/>
            </a:endParaRPr>
          </a:p>
        </p:txBody>
      </p:sp>
      <p:cxnSp>
        <p:nvCxnSpPr>
          <p:cNvPr id="18" name="Пряма зі стрілкою 17"/>
          <p:cNvCxnSpPr>
            <a:stCxn id="8" idx="3"/>
            <a:endCxn id="12" idx="1"/>
          </p:cNvCxnSpPr>
          <p:nvPr/>
        </p:nvCxnSpPr>
        <p:spPr bwMode="auto">
          <a:xfrm>
            <a:off x="2195735" y="2963005"/>
            <a:ext cx="486618" cy="1"/>
          </a:xfrm>
          <a:prstGeom prst="straightConnector1">
            <a:avLst/>
          </a:prstGeom>
          <a:ln>
            <a:headEnd type="none" w="med" len="med"/>
            <a:tailEnd type="triangle"/>
          </a:ln>
        </p:spPr>
        <p:style>
          <a:lnRef idx="3">
            <a:schemeClr val="dk1"/>
          </a:lnRef>
          <a:fillRef idx="0">
            <a:schemeClr val="dk1"/>
          </a:fillRef>
          <a:effectRef idx="2">
            <a:schemeClr val="dk1"/>
          </a:effectRef>
          <a:fontRef idx="minor">
            <a:schemeClr val="tx1"/>
          </a:fontRef>
        </p:style>
      </p:cxnSp>
      <p:cxnSp>
        <p:nvCxnSpPr>
          <p:cNvPr id="21" name="Пряма зі стрілкою 20"/>
          <p:cNvCxnSpPr>
            <a:stCxn id="9" idx="3"/>
            <a:endCxn id="13" idx="1"/>
          </p:cNvCxnSpPr>
          <p:nvPr/>
        </p:nvCxnSpPr>
        <p:spPr bwMode="auto">
          <a:xfrm>
            <a:off x="2195735" y="5863804"/>
            <a:ext cx="478965" cy="0"/>
          </a:xfrm>
          <a:prstGeom prst="straightConnector1">
            <a:avLst/>
          </a:prstGeom>
          <a:ln>
            <a:headEnd type="none" w="med" len="med"/>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898482443"/>
      </p:ext>
    </p:extLst>
  </p:cSld>
  <p:clrMapOvr>
    <a:masterClrMapping/>
  </p:clrMapOvr>
  <p:transition>
    <p:strips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288" y="228600"/>
            <a:ext cx="8353425" cy="563563"/>
          </a:xfrm>
        </p:spPr>
        <p:txBody>
          <a:bodyPr/>
          <a:lstStyle/>
          <a:p>
            <a:pPr algn="ctr">
              <a:defRPr/>
            </a:pPr>
            <a:r>
              <a:rPr lang="uk-UA" sz="5000" i="0" dirty="0" smtClean="0">
                <a:solidFill>
                  <a:schemeClr val="accent4">
                    <a:lumMod val="50000"/>
                  </a:schemeClr>
                </a:solidFill>
                <a:latin typeface="Bookman Old Style" panose="02050604050505020204" pitchFamily="18" charset="0"/>
              </a:rPr>
              <a:t>ЗМІСТ</a:t>
            </a:r>
            <a:endParaRPr lang="uk-UA" sz="5000" i="0" dirty="0">
              <a:solidFill>
                <a:schemeClr val="accent4">
                  <a:lumMod val="50000"/>
                </a:schemeClr>
              </a:solidFill>
              <a:latin typeface="Bookman Old Style" panose="02050604050505020204" pitchFamily="18" charset="0"/>
            </a:endParaRPr>
          </a:p>
        </p:txBody>
      </p:sp>
      <p:sp>
        <p:nvSpPr>
          <p:cNvPr id="3" name="Місце для вмісту 2"/>
          <p:cNvSpPr>
            <a:spLocks noGrp="1"/>
          </p:cNvSpPr>
          <p:nvPr>
            <p:ph idx="1"/>
          </p:nvPr>
        </p:nvSpPr>
        <p:spPr>
          <a:xfrm>
            <a:off x="14114" y="1556792"/>
            <a:ext cx="8964488" cy="4320480"/>
          </a:xfrm>
        </p:spPr>
        <p:txBody>
          <a:bodyPr/>
          <a:lstStyle/>
          <a:p>
            <a:pPr marL="0" indent="0">
              <a:spcBef>
                <a:spcPts val="0"/>
              </a:spcBef>
              <a:spcAft>
                <a:spcPts val="0"/>
              </a:spcAft>
              <a:buClr>
                <a:schemeClr val="accent1"/>
              </a:buClr>
              <a:buNone/>
              <a:defRPr/>
            </a:pPr>
            <a:r>
              <a:rPr lang="uk-UA" dirty="0">
                <a:solidFill>
                  <a:schemeClr val="accent4">
                    <a:lumMod val="75000"/>
                  </a:schemeClr>
                </a:solidFill>
                <a:latin typeface="Bookman Old Style" panose="02050604050505020204" pitchFamily="18" charset="0"/>
              </a:rPr>
              <a:t>7</a:t>
            </a:r>
            <a:r>
              <a:rPr lang="uk-UA" dirty="0" smtClean="0">
                <a:solidFill>
                  <a:schemeClr val="accent4">
                    <a:lumMod val="75000"/>
                  </a:schemeClr>
                </a:solidFill>
                <a:latin typeface="Bookman Old Style" panose="02050604050505020204" pitchFamily="18" charset="0"/>
              </a:rPr>
              <a:t>.1. Особливості становлення бухгалтерського обліку як науки</a:t>
            </a:r>
          </a:p>
          <a:p>
            <a:pPr marL="0" indent="0">
              <a:spcBef>
                <a:spcPts val="0"/>
              </a:spcBef>
              <a:spcAft>
                <a:spcPts val="0"/>
              </a:spcAft>
              <a:buClr>
                <a:schemeClr val="accent1"/>
              </a:buClr>
              <a:buNone/>
              <a:defRPr/>
            </a:pPr>
            <a:endParaRPr lang="uk-UA" dirty="0" smtClean="0">
              <a:solidFill>
                <a:schemeClr val="accent4">
                  <a:lumMod val="75000"/>
                </a:schemeClr>
              </a:solidFill>
              <a:latin typeface="Bookman Old Style" panose="02050604050505020204" pitchFamily="18" charset="0"/>
            </a:endParaRPr>
          </a:p>
          <a:p>
            <a:pPr marL="0" indent="0">
              <a:spcBef>
                <a:spcPts val="0"/>
              </a:spcBef>
              <a:spcAft>
                <a:spcPts val="0"/>
              </a:spcAft>
              <a:buClr>
                <a:schemeClr val="accent1"/>
              </a:buClr>
              <a:buFont typeface="Wingdings" panose="05000000000000000000" pitchFamily="2" charset="2"/>
              <a:buNone/>
              <a:defRPr/>
            </a:pPr>
            <a:r>
              <a:rPr lang="uk-UA" dirty="0">
                <a:solidFill>
                  <a:schemeClr val="accent4">
                    <a:lumMod val="75000"/>
                  </a:schemeClr>
                </a:solidFill>
                <a:latin typeface="Bookman Old Style" panose="02050604050505020204" pitchFamily="18" charset="0"/>
              </a:rPr>
              <a:t>7</a:t>
            </a:r>
            <a:r>
              <a:rPr lang="uk-UA" dirty="0" smtClean="0">
                <a:solidFill>
                  <a:schemeClr val="accent4">
                    <a:lumMod val="75000"/>
                  </a:schemeClr>
                </a:solidFill>
                <a:latin typeface="Bookman Old Style" panose="02050604050505020204" pitchFamily="18" charset="0"/>
              </a:rPr>
              <a:t>.2. Характеристика облікових теорій</a:t>
            </a:r>
          </a:p>
          <a:p>
            <a:pPr marL="0" indent="0">
              <a:spcBef>
                <a:spcPts val="0"/>
              </a:spcBef>
              <a:spcAft>
                <a:spcPts val="0"/>
              </a:spcAft>
              <a:buClr>
                <a:schemeClr val="accent1"/>
              </a:buClr>
              <a:buFont typeface="Wingdings" panose="05000000000000000000" pitchFamily="2" charset="2"/>
              <a:buNone/>
              <a:defRPr/>
            </a:pPr>
            <a:endParaRPr lang="uk-UA" dirty="0" smtClean="0">
              <a:solidFill>
                <a:schemeClr val="accent4">
                  <a:lumMod val="75000"/>
                </a:schemeClr>
              </a:solidFill>
              <a:latin typeface="Bookman Old Style" panose="02050604050505020204" pitchFamily="18" charset="0"/>
            </a:endParaRPr>
          </a:p>
          <a:p>
            <a:pPr marL="0" indent="0">
              <a:spcBef>
                <a:spcPts val="0"/>
              </a:spcBef>
              <a:spcAft>
                <a:spcPts val="0"/>
              </a:spcAft>
              <a:buClr>
                <a:schemeClr val="accent1"/>
              </a:buClr>
              <a:buFont typeface="Wingdings" panose="05000000000000000000" pitchFamily="2" charset="2"/>
              <a:buNone/>
              <a:defRPr/>
            </a:pPr>
            <a:r>
              <a:rPr lang="uk-UA" dirty="0">
                <a:solidFill>
                  <a:schemeClr val="accent4">
                    <a:lumMod val="75000"/>
                  </a:schemeClr>
                </a:solidFill>
                <a:latin typeface="Bookman Old Style" panose="02050604050505020204" pitchFamily="18" charset="0"/>
              </a:rPr>
              <a:t>7</a:t>
            </a:r>
            <a:r>
              <a:rPr lang="uk-UA" dirty="0" smtClean="0">
                <a:solidFill>
                  <a:schemeClr val="accent4">
                    <a:lumMod val="75000"/>
                  </a:schemeClr>
                </a:solidFill>
                <a:latin typeface="Bookman Old Style" panose="02050604050505020204" pitchFamily="18" charset="0"/>
              </a:rPr>
              <a:t>.3. Поняття, види та значення наукових досліджень у галузі бухгалтерського обліку</a:t>
            </a:r>
          </a:p>
          <a:p>
            <a:pPr marL="0" indent="0">
              <a:spcBef>
                <a:spcPts val="0"/>
              </a:spcBef>
              <a:spcAft>
                <a:spcPts val="0"/>
              </a:spcAft>
              <a:buClr>
                <a:schemeClr val="accent1"/>
              </a:buClr>
              <a:buFont typeface="Wingdings" panose="05000000000000000000" pitchFamily="2" charset="2"/>
              <a:buNone/>
              <a:defRPr/>
            </a:pPr>
            <a:endParaRPr lang="uk-UA" dirty="0" smtClean="0">
              <a:solidFill>
                <a:schemeClr val="accent4">
                  <a:lumMod val="75000"/>
                </a:schemeClr>
              </a:solidFill>
              <a:latin typeface="Bookman Old Style" panose="02050604050505020204" pitchFamily="18" charset="0"/>
            </a:endParaRPr>
          </a:p>
          <a:p>
            <a:pPr marL="0" indent="0">
              <a:spcBef>
                <a:spcPts val="0"/>
              </a:spcBef>
              <a:spcAft>
                <a:spcPts val="0"/>
              </a:spcAft>
              <a:buClr>
                <a:schemeClr val="accent1"/>
              </a:buClr>
              <a:buFont typeface="Wingdings" panose="05000000000000000000" pitchFamily="2" charset="2"/>
              <a:buNone/>
              <a:defRPr/>
            </a:pPr>
            <a:r>
              <a:rPr lang="uk-UA" dirty="0">
                <a:solidFill>
                  <a:schemeClr val="accent4">
                    <a:lumMod val="75000"/>
                  </a:schemeClr>
                </a:solidFill>
                <a:latin typeface="Bookman Old Style" panose="02050604050505020204" pitchFamily="18" charset="0"/>
              </a:rPr>
              <a:t>7</a:t>
            </a:r>
            <a:r>
              <a:rPr lang="uk-UA" dirty="0" smtClean="0">
                <a:solidFill>
                  <a:schemeClr val="accent4">
                    <a:lumMod val="75000"/>
                  </a:schemeClr>
                </a:solidFill>
                <a:latin typeface="Bookman Old Style" panose="02050604050505020204" pitchFamily="18" charset="0"/>
              </a:rPr>
              <a:t>.4. Сучасні тематики бухгалтерських наукових досліджень</a:t>
            </a:r>
          </a:p>
        </p:txBody>
      </p:sp>
    </p:spTree>
  </p:cSld>
  <p:clrMapOvr>
    <a:masterClrMapping/>
  </p:clrMapOvr>
  <p:transition>
    <p:strips dir="l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0" y="-171400"/>
            <a:ext cx="9144000" cy="1077218"/>
          </a:xfrm>
          <a:prstGeom prst="rect">
            <a:avLst/>
          </a:prstGeom>
        </p:spPr>
        <p:txBody>
          <a:bodyPr wrap="square">
            <a:spAutoFit/>
          </a:bodyPr>
          <a:lstStyle/>
          <a:p>
            <a:pPr algn="ctr"/>
            <a:r>
              <a:rPr lang="ru-RU" sz="3200" dirty="0" err="1">
                <a:latin typeface="Bookman Old Style" panose="02050604050505020204" pitchFamily="18" charset="0"/>
              </a:rPr>
              <a:t>Класифікація</a:t>
            </a:r>
            <a:r>
              <a:rPr lang="ru-RU" sz="3200" dirty="0">
                <a:latin typeface="Bookman Old Style" panose="02050604050505020204" pitchFamily="18" charset="0"/>
              </a:rPr>
              <a:t> </a:t>
            </a:r>
            <a:r>
              <a:rPr lang="ru-RU" sz="3200" dirty="0" err="1">
                <a:latin typeface="Bookman Old Style" panose="02050604050505020204" pitchFamily="18" charset="0"/>
              </a:rPr>
              <a:t>видів</a:t>
            </a:r>
            <a:r>
              <a:rPr lang="ru-RU" sz="3200" dirty="0">
                <a:latin typeface="Bookman Old Style" panose="02050604050505020204" pitchFamily="18" charset="0"/>
              </a:rPr>
              <a:t> </a:t>
            </a:r>
            <a:r>
              <a:rPr lang="ru-RU" sz="3200" dirty="0" err="1">
                <a:latin typeface="Bookman Old Style" panose="02050604050505020204" pitchFamily="18" charset="0"/>
              </a:rPr>
              <a:t>наукових</a:t>
            </a:r>
            <a:r>
              <a:rPr lang="ru-RU" sz="3200" dirty="0">
                <a:latin typeface="Bookman Old Style" panose="02050604050505020204" pitchFamily="18" charset="0"/>
              </a:rPr>
              <a:t> </a:t>
            </a:r>
            <a:r>
              <a:rPr lang="ru-RU" sz="3200" dirty="0" err="1">
                <a:latin typeface="Bookman Old Style" panose="02050604050505020204" pitchFamily="18" charset="0"/>
              </a:rPr>
              <a:t>досліджень</a:t>
            </a:r>
            <a:r>
              <a:rPr lang="ru-RU" sz="3200" dirty="0">
                <a:latin typeface="Bookman Old Style" panose="02050604050505020204" pitchFamily="18" charset="0"/>
              </a:rPr>
              <a:t>  у </a:t>
            </a:r>
            <a:r>
              <a:rPr lang="ru-RU" sz="3200" dirty="0" err="1">
                <a:latin typeface="Bookman Old Style" panose="02050604050505020204" pitchFamily="18" charset="0"/>
              </a:rPr>
              <a:t>бухгалтерському</a:t>
            </a:r>
            <a:r>
              <a:rPr lang="ru-RU" sz="3200" dirty="0">
                <a:latin typeface="Bookman Old Style" panose="02050604050505020204" pitchFamily="18" charset="0"/>
              </a:rPr>
              <a:t> </a:t>
            </a:r>
            <a:r>
              <a:rPr lang="ru-RU" sz="3200" dirty="0" err="1">
                <a:latin typeface="Bookman Old Style" panose="02050604050505020204" pitchFamily="18" charset="0"/>
              </a:rPr>
              <a:t>обліку</a:t>
            </a:r>
            <a:endParaRPr lang="uk-UA" sz="3200" dirty="0">
              <a:latin typeface="Bookman Old Style" panose="02050604050505020204" pitchFamily="18" charset="0"/>
            </a:endParaRPr>
          </a:p>
        </p:txBody>
      </p:sp>
      <p:sp>
        <p:nvSpPr>
          <p:cNvPr id="8" name="Округлений прямокутник 7"/>
          <p:cNvSpPr/>
          <p:nvPr/>
        </p:nvSpPr>
        <p:spPr bwMode="auto">
          <a:xfrm>
            <a:off x="29477" y="2088980"/>
            <a:ext cx="2447145" cy="807832"/>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sz="2400" b="1" dirty="0" err="1" smtClean="0">
                <a:solidFill>
                  <a:schemeClr val="tx1"/>
                </a:solidFill>
                <a:latin typeface="Bookman Old Style" panose="02050604050505020204" pitchFamily="18" charset="0"/>
              </a:rPr>
              <a:t>Експеримен-тальні</a:t>
            </a:r>
            <a:endParaRPr kumimoji="0" lang="uk-UA" sz="2400" b="1" i="0" u="none" strike="noStrike" cap="none" normalizeH="0" baseline="0" dirty="0" smtClean="0">
              <a:ln>
                <a:noFill/>
              </a:ln>
              <a:solidFill>
                <a:schemeClr val="tx1"/>
              </a:solidFill>
              <a:effectLst/>
              <a:latin typeface="Bookman Old Style" panose="02050604050505020204" pitchFamily="18" charset="0"/>
            </a:endParaRPr>
          </a:p>
        </p:txBody>
      </p:sp>
      <p:sp>
        <p:nvSpPr>
          <p:cNvPr id="9" name="Округлений прямокутник 8"/>
          <p:cNvSpPr/>
          <p:nvPr/>
        </p:nvSpPr>
        <p:spPr bwMode="auto">
          <a:xfrm>
            <a:off x="29477" y="4941168"/>
            <a:ext cx="2310329" cy="807833"/>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Інші підходи</a:t>
            </a:r>
          </a:p>
        </p:txBody>
      </p:sp>
      <p:sp>
        <p:nvSpPr>
          <p:cNvPr id="12" name="Округлений прямокутник 11"/>
          <p:cNvSpPr/>
          <p:nvPr/>
        </p:nvSpPr>
        <p:spPr bwMode="auto">
          <a:xfrm>
            <a:off x="2915816" y="1196752"/>
            <a:ext cx="6228181" cy="2592288"/>
          </a:xfrm>
          <a:prstGeom prst="roundRect">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a:spcAft>
                <a:spcPts val="0"/>
              </a:spcAft>
            </a:pPr>
            <a:r>
              <a:rPr lang="uk-UA" sz="2200" dirty="0">
                <a:latin typeface="Bookman Old Style" panose="02050604050505020204" pitchFamily="18" charset="0"/>
                <a:ea typeface="Calibri" panose="020F0502020204030204" pitchFamily="34" charset="0"/>
              </a:rPr>
              <a:t>Здійснюються для аналізу і </a:t>
            </a:r>
            <a:r>
              <a:rPr lang="uk-UA" sz="2200" dirty="0" smtClean="0">
                <a:latin typeface="Bookman Old Style" panose="02050604050505020204" pitchFamily="18" charset="0"/>
                <a:ea typeface="Calibri" panose="020F0502020204030204" pitchFamily="34" charset="0"/>
              </a:rPr>
              <a:t>формулювання висновків на основі даних, які дослідник зібрав шляхом здійснення дослідницько-облікових </a:t>
            </a:r>
            <a:r>
              <a:rPr lang="uk-UA" sz="2200" dirty="0">
                <a:latin typeface="Bookman Old Style" panose="02050604050505020204" pitchFamily="18" charset="0"/>
                <a:ea typeface="Calibri" panose="020F0502020204030204" pitchFamily="34" charset="0"/>
              </a:rPr>
              <a:t>процедур </a:t>
            </a:r>
            <a:r>
              <a:rPr lang="uk-UA" sz="2200" dirty="0" smtClean="0">
                <a:latin typeface="Bookman Old Style" panose="02050604050505020204" pitchFamily="18" charset="0"/>
                <a:ea typeface="Calibri" panose="020F0502020204030204" pitchFamily="34" charset="0"/>
              </a:rPr>
              <a:t>для </a:t>
            </a:r>
            <a:r>
              <a:rPr lang="uk-UA" sz="2200" dirty="0">
                <a:latin typeface="Bookman Old Style" panose="02050604050505020204" pitchFamily="18" charset="0"/>
                <a:ea typeface="Calibri" panose="020F0502020204030204" pitchFamily="34" charset="0"/>
              </a:rPr>
              <a:t>суб'єктів. Можуть включати в себе аналіз як економічних, так і поведінкових факторів </a:t>
            </a:r>
          </a:p>
        </p:txBody>
      </p:sp>
      <p:sp>
        <p:nvSpPr>
          <p:cNvPr id="13" name="Округлений прямокутник 12"/>
          <p:cNvSpPr/>
          <p:nvPr/>
        </p:nvSpPr>
        <p:spPr bwMode="auto">
          <a:xfrm>
            <a:off x="2915816" y="4012936"/>
            <a:ext cx="6228182" cy="2656424"/>
          </a:xfrm>
          <a:prstGeom prst="roundRect">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eaLnBrk="1" hangingPunct="1"/>
            <a:r>
              <a:rPr lang="uk-UA" sz="2200" dirty="0">
                <a:solidFill>
                  <a:schemeClr val="tx1"/>
                </a:solidFill>
                <a:latin typeface="Bookman Old Style" panose="02050604050505020204" pitchFamily="18" charset="0"/>
              </a:rPr>
              <a:t>Дослідження, які не входять у жодну з наведених вище методологічних категорій. Методології в цих дослідженнях істотно вирізняються і включають в себе обстеження, тематичні дослідження, польові дослідження, моделювання, переконливі </a:t>
            </a:r>
            <a:r>
              <a:rPr lang="uk-UA" sz="2200" dirty="0" smtClean="0">
                <a:solidFill>
                  <a:schemeClr val="tx1"/>
                </a:solidFill>
                <a:latin typeface="Bookman Old Style" panose="02050604050505020204" pitchFamily="18" charset="0"/>
              </a:rPr>
              <a:t>аргументи</a:t>
            </a:r>
            <a:endParaRPr lang="uk-UA" sz="2200" dirty="0">
              <a:solidFill>
                <a:schemeClr val="tx1"/>
              </a:solidFill>
              <a:latin typeface="Bookman Old Style" panose="02050604050505020204" pitchFamily="18" charset="0"/>
            </a:endParaRPr>
          </a:p>
        </p:txBody>
      </p:sp>
      <p:cxnSp>
        <p:nvCxnSpPr>
          <p:cNvPr id="18" name="Пряма зі стрілкою 17"/>
          <p:cNvCxnSpPr>
            <a:stCxn id="8" idx="3"/>
            <a:endCxn id="12" idx="1"/>
          </p:cNvCxnSpPr>
          <p:nvPr/>
        </p:nvCxnSpPr>
        <p:spPr bwMode="auto">
          <a:xfrm>
            <a:off x="2476622" y="2492896"/>
            <a:ext cx="439194" cy="0"/>
          </a:xfrm>
          <a:prstGeom prst="straightConnector1">
            <a:avLst/>
          </a:prstGeom>
          <a:ln>
            <a:headEnd type="none" w="med" len="med"/>
            <a:tailEnd type="triangle"/>
          </a:ln>
        </p:spPr>
        <p:style>
          <a:lnRef idx="3">
            <a:schemeClr val="dk1"/>
          </a:lnRef>
          <a:fillRef idx="0">
            <a:schemeClr val="dk1"/>
          </a:fillRef>
          <a:effectRef idx="2">
            <a:schemeClr val="dk1"/>
          </a:effectRef>
          <a:fontRef idx="minor">
            <a:schemeClr val="tx1"/>
          </a:fontRef>
        </p:style>
      </p:cxnSp>
      <p:cxnSp>
        <p:nvCxnSpPr>
          <p:cNvPr id="21" name="Пряма зі стрілкою 20"/>
          <p:cNvCxnSpPr>
            <a:stCxn id="9" idx="3"/>
            <a:endCxn id="13" idx="1"/>
          </p:cNvCxnSpPr>
          <p:nvPr/>
        </p:nvCxnSpPr>
        <p:spPr bwMode="auto">
          <a:xfrm flipV="1">
            <a:off x="2339806" y="5341148"/>
            <a:ext cx="576010" cy="3937"/>
          </a:xfrm>
          <a:prstGeom prst="straightConnector1">
            <a:avLst/>
          </a:prstGeom>
          <a:ln>
            <a:headEnd type="none" w="med" len="med"/>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685754649"/>
      </p:ext>
    </p:extLst>
  </p:cSld>
  <p:clrMapOvr>
    <a:masterClrMapping/>
  </p:clrMapOvr>
  <p:transition>
    <p:strips dir="l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Сполучна лінія уступом 16"/>
          <p:cNvCxnSpPr>
            <a:stCxn id="3" idx="1"/>
            <a:endCxn id="5" idx="1"/>
          </p:cNvCxnSpPr>
          <p:nvPr/>
        </p:nvCxnSpPr>
        <p:spPr bwMode="auto">
          <a:xfrm rot="10800000" flipH="1" flipV="1">
            <a:off x="89755" y="1598845"/>
            <a:ext cx="953853" cy="800834"/>
          </a:xfrm>
          <a:prstGeom prst="bentConnector3">
            <a:avLst>
              <a:gd name="adj1" fmla="val 45989"/>
            </a:avLst>
          </a:prstGeom>
          <a:ln>
            <a:headEnd type="none" w="med" len="med"/>
            <a:tailEnd type="triangle"/>
          </a:ln>
        </p:spPr>
        <p:style>
          <a:lnRef idx="3">
            <a:schemeClr val="dk1"/>
          </a:lnRef>
          <a:fillRef idx="0">
            <a:schemeClr val="dk1"/>
          </a:fillRef>
          <a:effectRef idx="2">
            <a:schemeClr val="dk1"/>
          </a:effectRef>
          <a:fontRef idx="minor">
            <a:schemeClr val="tx1"/>
          </a:fontRef>
        </p:style>
      </p:cxnSp>
      <p:sp>
        <p:nvSpPr>
          <p:cNvPr id="2" name="Прямокутник 1"/>
          <p:cNvSpPr/>
          <p:nvPr/>
        </p:nvSpPr>
        <p:spPr>
          <a:xfrm>
            <a:off x="0" y="-171400"/>
            <a:ext cx="9144000" cy="954107"/>
          </a:xfrm>
          <a:prstGeom prst="rect">
            <a:avLst/>
          </a:prstGeom>
        </p:spPr>
        <p:txBody>
          <a:bodyPr wrap="square">
            <a:spAutoFit/>
          </a:bodyPr>
          <a:lstStyle/>
          <a:p>
            <a:pPr algn="ctr"/>
            <a:r>
              <a:rPr lang="ru-RU" sz="2800" dirty="0" err="1">
                <a:latin typeface="Bookman Old Style" panose="02050604050505020204" pitchFamily="18" charset="0"/>
              </a:rPr>
              <a:t>Основні</a:t>
            </a:r>
            <a:r>
              <a:rPr lang="ru-RU" sz="2800" dirty="0">
                <a:latin typeface="Bookman Old Style" panose="02050604050505020204" pitchFamily="18" charset="0"/>
              </a:rPr>
              <a:t> </a:t>
            </a:r>
            <a:r>
              <a:rPr lang="ru-RU" sz="2800" dirty="0" err="1">
                <a:latin typeface="Bookman Old Style" panose="02050604050505020204" pitchFamily="18" charset="0"/>
              </a:rPr>
              <a:t>напрями</a:t>
            </a:r>
            <a:r>
              <a:rPr lang="ru-RU" sz="2800" dirty="0">
                <a:latin typeface="Bookman Old Style" panose="02050604050505020204" pitchFamily="18" charset="0"/>
              </a:rPr>
              <a:t> використання </a:t>
            </a:r>
            <a:r>
              <a:rPr lang="ru-RU" sz="2800" dirty="0" err="1">
                <a:latin typeface="Bookman Old Style" panose="02050604050505020204" pitchFamily="18" charset="0"/>
              </a:rPr>
              <a:t>результатів</a:t>
            </a:r>
            <a:r>
              <a:rPr lang="ru-RU" sz="2800" dirty="0">
                <a:latin typeface="Bookman Old Style" panose="02050604050505020204" pitchFamily="18" charset="0"/>
              </a:rPr>
              <a:t> </a:t>
            </a:r>
            <a:r>
              <a:rPr lang="ru-RU" sz="2800" dirty="0" err="1">
                <a:latin typeface="Bookman Old Style" panose="02050604050505020204" pitchFamily="18" charset="0"/>
              </a:rPr>
              <a:t>бухгалтерських</a:t>
            </a:r>
            <a:r>
              <a:rPr lang="ru-RU" sz="2800" dirty="0">
                <a:latin typeface="Bookman Old Style" panose="02050604050505020204" pitchFamily="18" charset="0"/>
              </a:rPr>
              <a:t> </a:t>
            </a:r>
            <a:r>
              <a:rPr lang="ru-RU" sz="2800" dirty="0" err="1" smtClean="0">
                <a:latin typeface="Bookman Old Style" panose="02050604050505020204" pitchFamily="18" charset="0"/>
              </a:rPr>
              <a:t>наукових</a:t>
            </a:r>
            <a:r>
              <a:rPr lang="ru-RU" sz="2800" dirty="0" smtClean="0">
                <a:latin typeface="Bookman Old Style" panose="02050604050505020204" pitchFamily="18" charset="0"/>
              </a:rPr>
              <a:t> </a:t>
            </a:r>
            <a:r>
              <a:rPr lang="ru-RU" sz="2800" dirty="0" err="1">
                <a:latin typeface="Bookman Old Style" panose="02050604050505020204" pitchFamily="18" charset="0"/>
              </a:rPr>
              <a:t>досліджень</a:t>
            </a:r>
            <a:endParaRPr lang="ru-RU" sz="2800" dirty="0">
              <a:latin typeface="Bookman Old Style" panose="02050604050505020204" pitchFamily="18" charset="0"/>
            </a:endParaRPr>
          </a:p>
        </p:txBody>
      </p:sp>
      <p:sp>
        <p:nvSpPr>
          <p:cNvPr id="3" name="Округлений прямокутник 2"/>
          <p:cNvSpPr/>
          <p:nvPr/>
        </p:nvSpPr>
        <p:spPr bwMode="auto">
          <a:xfrm>
            <a:off x="89756" y="1154202"/>
            <a:ext cx="8964488" cy="889286"/>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ctr" eaLnBrk="1" hangingPunct="1"/>
            <a:r>
              <a:rPr lang="ru-RU" sz="2400" b="1">
                <a:solidFill>
                  <a:schemeClr val="tx1"/>
                </a:solidFill>
                <a:latin typeface="Bookman Old Style" panose="02050604050505020204" pitchFamily="18" charset="0"/>
              </a:rPr>
              <a:t>Результати бухгалтерських наукових досліджень використовують для:</a:t>
            </a:r>
            <a:endParaRPr kumimoji="0" lang="uk-UA" sz="2400" b="1" i="0" u="none" strike="noStrike" cap="none" normalizeH="0" baseline="0" dirty="0" smtClean="0">
              <a:ln>
                <a:noFill/>
              </a:ln>
              <a:solidFill>
                <a:schemeClr val="tx1"/>
              </a:solidFill>
              <a:effectLst/>
              <a:latin typeface="Bookman Old Style" panose="02050604050505020204" pitchFamily="18" charset="0"/>
            </a:endParaRPr>
          </a:p>
        </p:txBody>
      </p:sp>
      <p:sp>
        <p:nvSpPr>
          <p:cNvPr id="5" name="Округлений прямокутник 4"/>
          <p:cNvSpPr/>
          <p:nvPr/>
        </p:nvSpPr>
        <p:spPr bwMode="auto">
          <a:xfrm>
            <a:off x="1043609" y="2075643"/>
            <a:ext cx="7986297" cy="648072"/>
          </a:xfrm>
          <a:prstGeom prst="roundRect">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algn="ctr" eaLnBrk="1" hangingPunct="1"/>
            <a:r>
              <a:rPr lang="ru-RU" sz="2000" b="1" dirty="0" err="1">
                <a:solidFill>
                  <a:schemeClr val="tx1"/>
                </a:solidFill>
                <a:latin typeface="Bookman Old Style" panose="02050604050505020204" pitchFamily="18" charset="0"/>
              </a:rPr>
              <a:t>Розробки</a:t>
            </a:r>
            <a:r>
              <a:rPr lang="ru-RU" sz="2000" b="1" dirty="0">
                <a:solidFill>
                  <a:schemeClr val="tx1"/>
                </a:solidFill>
                <a:latin typeface="Bookman Old Style" panose="02050604050505020204" pitchFamily="18" charset="0"/>
              </a:rPr>
              <a:t> та </a:t>
            </a:r>
            <a:r>
              <a:rPr lang="ru-RU" sz="2000" b="1" dirty="0" err="1">
                <a:solidFill>
                  <a:schemeClr val="tx1"/>
                </a:solidFill>
                <a:latin typeface="Bookman Old Style" panose="02050604050505020204" pitchFamily="18" charset="0"/>
              </a:rPr>
              <a:t>впровадження</a:t>
            </a:r>
            <a:r>
              <a:rPr lang="ru-RU" sz="2000" b="1" dirty="0">
                <a:solidFill>
                  <a:schemeClr val="tx1"/>
                </a:solidFill>
                <a:latin typeface="Bookman Old Style" panose="02050604050505020204" pitchFamily="18" charset="0"/>
              </a:rPr>
              <a:t> </a:t>
            </a:r>
            <a:r>
              <a:rPr lang="ru-RU" sz="2000" b="1" dirty="0" err="1">
                <a:solidFill>
                  <a:schemeClr val="tx1"/>
                </a:solidFill>
                <a:latin typeface="Bookman Old Style" panose="02050604050505020204" pitchFamily="18" charset="0"/>
              </a:rPr>
              <a:t>нових</a:t>
            </a:r>
            <a:r>
              <a:rPr lang="ru-RU" sz="2000" b="1" dirty="0">
                <a:solidFill>
                  <a:schemeClr val="tx1"/>
                </a:solidFill>
                <a:latin typeface="Bookman Old Style" panose="02050604050505020204" pitchFamily="18" charset="0"/>
              </a:rPr>
              <a:t> </a:t>
            </a:r>
            <a:r>
              <a:rPr lang="ru-RU" sz="2000" b="1" dirty="0" err="1">
                <a:solidFill>
                  <a:schemeClr val="tx1"/>
                </a:solidFill>
                <a:latin typeface="Bookman Old Style" panose="02050604050505020204" pitchFamily="18" charset="0"/>
              </a:rPr>
              <a:t>стандартів</a:t>
            </a:r>
            <a:r>
              <a:rPr lang="ru-RU" sz="2000" b="1" dirty="0">
                <a:solidFill>
                  <a:schemeClr val="tx1"/>
                </a:solidFill>
                <a:latin typeface="Bookman Old Style" panose="02050604050505020204" pitchFamily="18" charset="0"/>
              </a:rPr>
              <a:t> </a:t>
            </a:r>
            <a:r>
              <a:rPr lang="ru-RU" sz="2000" b="1" dirty="0" err="1">
                <a:solidFill>
                  <a:schemeClr val="tx1"/>
                </a:solidFill>
                <a:latin typeface="Bookman Old Style" panose="02050604050505020204" pitchFamily="18" charset="0"/>
              </a:rPr>
              <a:t>бухгалтерського</a:t>
            </a:r>
            <a:r>
              <a:rPr lang="ru-RU" sz="2000" b="1" dirty="0">
                <a:solidFill>
                  <a:schemeClr val="tx1"/>
                </a:solidFill>
                <a:latin typeface="Bookman Old Style" panose="02050604050505020204" pitchFamily="18" charset="0"/>
              </a:rPr>
              <a:t> </a:t>
            </a:r>
            <a:r>
              <a:rPr lang="ru-RU" sz="2000" b="1" dirty="0" err="1">
                <a:solidFill>
                  <a:schemeClr val="tx1"/>
                </a:solidFill>
                <a:latin typeface="Bookman Old Style" panose="02050604050505020204" pitchFamily="18" charset="0"/>
              </a:rPr>
              <a:t>обліку</a:t>
            </a:r>
            <a:r>
              <a:rPr lang="ru-RU" sz="2000" b="1" dirty="0">
                <a:solidFill>
                  <a:schemeClr val="tx1"/>
                </a:solidFill>
                <a:latin typeface="Bookman Old Style" panose="02050604050505020204" pitchFamily="18" charset="0"/>
              </a:rPr>
              <a:t> та аудиту </a:t>
            </a:r>
            <a:endParaRPr kumimoji="0" lang="uk-UA" sz="2000" b="1" i="0" u="none" strike="noStrike" cap="none" normalizeH="0" baseline="0" dirty="0" smtClean="0">
              <a:ln>
                <a:noFill/>
              </a:ln>
              <a:solidFill>
                <a:schemeClr val="tx1"/>
              </a:solidFill>
              <a:effectLst/>
              <a:latin typeface="Bookman Old Style" panose="02050604050505020204" pitchFamily="18" charset="0"/>
            </a:endParaRPr>
          </a:p>
        </p:txBody>
      </p:sp>
      <p:sp>
        <p:nvSpPr>
          <p:cNvPr id="6" name="Округлений прямокутник 5"/>
          <p:cNvSpPr/>
          <p:nvPr/>
        </p:nvSpPr>
        <p:spPr bwMode="auto">
          <a:xfrm>
            <a:off x="1019270" y="2817771"/>
            <a:ext cx="7986300" cy="648072"/>
          </a:xfrm>
          <a:prstGeom prst="roundRect">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algn="ctr" eaLnBrk="1" hangingPunct="1"/>
            <a:r>
              <a:rPr lang="ru-RU" sz="2000" b="1" dirty="0" err="1">
                <a:solidFill>
                  <a:schemeClr val="tx1"/>
                </a:solidFill>
                <a:latin typeface="Bookman Old Style" panose="02050604050505020204" pitchFamily="18" charset="0"/>
              </a:rPr>
              <a:t>Відображення</a:t>
            </a:r>
            <a:r>
              <a:rPr lang="ru-RU" sz="2000" b="1" dirty="0">
                <a:solidFill>
                  <a:schemeClr val="tx1"/>
                </a:solidFill>
                <a:latin typeface="Bookman Old Style" panose="02050604050505020204" pitchFamily="18" charset="0"/>
              </a:rPr>
              <a:t> </a:t>
            </a:r>
            <a:r>
              <a:rPr lang="ru-RU" sz="2000" b="1" dirty="0" err="1">
                <a:solidFill>
                  <a:schemeClr val="tx1"/>
                </a:solidFill>
                <a:latin typeface="Bookman Old Style" panose="02050604050505020204" pitchFamily="18" charset="0"/>
              </a:rPr>
              <a:t>нетипових</a:t>
            </a:r>
            <a:r>
              <a:rPr lang="ru-RU" sz="2000" b="1" dirty="0">
                <a:solidFill>
                  <a:schemeClr val="tx1"/>
                </a:solidFill>
                <a:latin typeface="Bookman Old Style" panose="02050604050505020204" pitchFamily="18" charset="0"/>
              </a:rPr>
              <a:t> </a:t>
            </a:r>
            <a:r>
              <a:rPr lang="ru-RU" sz="2000" b="1" dirty="0" err="1">
                <a:solidFill>
                  <a:schemeClr val="tx1"/>
                </a:solidFill>
                <a:latin typeface="Bookman Old Style" panose="02050604050505020204" pitchFamily="18" charset="0"/>
              </a:rPr>
              <a:t>господарських</a:t>
            </a:r>
            <a:r>
              <a:rPr lang="ru-RU" sz="2000" b="1" dirty="0">
                <a:solidFill>
                  <a:schemeClr val="tx1"/>
                </a:solidFill>
                <a:latin typeface="Bookman Old Style" panose="02050604050505020204" pitchFamily="18" charset="0"/>
              </a:rPr>
              <a:t> </a:t>
            </a:r>
            <a:r>
              <a:rPr lang="ru-RU" sz="2000" b="1" dirty="0" err="1">
                <a:solidFill>
                  <a:schemeClr val="tx1"/>
                </a:solidFill>
                <a:latin typeface="Bookman Old Style" panose="02050604050505020204" pitchFamily="18" charset="0"/>
              </a:rPr>
              <a:t>операцій</a:t>
            </a:r>
            <a:r>
              <a:rPr lang="ru-RU" sz="2000" b="1" dirty="0">
                <a:solidFill>
                  <a:schemeClr val="tx1"/>
                </a:solidFill>
                <a:latin typeface="Bookman Old Style" panose="02050604050505020204" pitchFamily="18" charset="0"/>
              </a:rPr>
              <a:t> у </a:t>
            </a:r>
            <a:r>
              <a:rPr lang="ru-RU" sz="2000" b="1" dirty="0" err="1">
                <a:solidFill>
                  <a:schemeClr val="tx1"/>
                </a:solidFill>
                <a:latin typeface="Bookman Old Style" panose="02050604050505020204" pitchFamily="18" charset="0"/>
              </a:rPr>
              <a:t>фінансовій</a:t>
            </a:r>
            <a:r>
              <a:rPr lang="ru-RU" sz="2000" b="1" dirty="0">
                <a:solidFill>
                  <a:schemeClr val="tx1"/>
                </a:solidFill>
                <a:latin typeface="Bookman Old Style" panose="02050604050505020204" pitchFamily="18" charset="0"/>
              </a:rPr>
              <a:t> </a:t>
            </a:r>
            <a:r>
              <a:rPr lang="ru-RU" sz="2000" b="1" dirty="0" err="1">
                <a:solidFill>
                  <a:schemeClr val="tx1"/>
                </a:solidFill>
                <a:latin typeface="Bookman Old Style" panose="02050604050505020204" pitchFamily="18" charset="0"/>
              </a:rPr>
              <a:t>звітності</a:t>
            </a:r>
            <a:r>
              <a:rPr lang="ru-RU" sz="2000" b="1" dirty="0">
                <a:solidFill>
                  <a:schemeClr val="tx1"/>
                </a:solidFill>
                <a:latin typeface="Bookman Old Style" panose="02050604050505020204" pitchFamily="18" charset="0"/>
              </a:rPr>
              <a:t> </a:t>
            </a:r>
            <a:endParaRPr kumimoji="0" lang="uk-UA" sz="2000" b="1" i="0" u="none" strike="noStrike" cap="none" normalizeH="0" baseline="0" dirty="0" smtClean="0">
              <a:ln>
                <a:noFill/>
              </a:ln>
              <a:solidFill>
                <a:schemeClr val="tx1"/>
              </a:solidFill>
              <a:effectLst/>
              <a:latin typeface="Bookman Old Style" panose="02050604050505020204" pitchFamily="18" charset="0"/>
            </a:endParaRPr>
          </a:p>
        </p:txBody>
      </p:sp>
      <p:sp>
        <p:nvSpPr>
          <p:cNvPr id="7" name="Округлений прямокутник 6"/>
          <p:cNvSpPr/>
          <p:nvPr/>
        </p:nvSpPr>
        <p:spPr bwMode="auto">
          <a:xfrm>
            <a:off x="1043609" y="3559899"/>
            <a:ext cx="7961962" cy="763368"/>
          </a:xfrm>
          <a:prstGeom prst="roundRect">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algn="ctr" eaLnBrk="1" hangingPunct="1"/>
            <a:r>
              <a:rPr lang="ru-RU" sz="2000" b="1" dirty="0" err="1">
                <a:solidFill>
                  <a:schemeClr val="tx1"/>
                </a:solidFill>
                <a:latin typeface="Bookman Old Style" panose="02050604050505020204" pitchFamily="18" charset="0"/>
              </a:rPr>
              <a:t>Вивчення</a:t>
            </a:r>
            <a:r>
              <a:rPr lang="ru-RU" sz="2000" b="1" dirty="0">
                <a:solidFill>
                  <a:schemeClr val="tx1"/>
                </a:solidFill>
                <a:latin typeface="Bookman Old Style" panose="02050604050505020204" pitchFamily="18" charset="0"/>
              </a:rPr>
              <a:t> </a:t>
            </a:r>
            <a:r>
              <a:rPr lang="ru-RU" sz="2000" b="1" dirty="0" err="1">
                <a:solidFill>
                  <a:schemeClr val="tx1"/>
                </a:solidFill>
                <a:latin typeface="Bookman Old Style" panose="02050604050505020204" pitchFamily="18" charset="0"/>
              </a:rPr>
              <a:t>питань</a:t>
            </a:r>
            <a:r>
              <a:rPr lang="ru-RU" sz="2000" b="1" dirty="0">
                <a:solidFill>
                  <a:schemeClr val="tx1"/>
                </a:solidFill>
                <a:latin typeface="Bookman Old Style" panose="02050604050505020204" pitchFamily="18" charset="0"/>
              </a:rPr>
              <a:t> </a:t>
            </a:r>
            <a:r>
              <a:rPr lang="ru-RU" sz="2000" b="1" dirty="0" err="1">
                <a:solidFill>
                  <a:schemeClr val="tx1"/>
                </a:solidFill>
                <a:latin typeface="Bookman Old Style" panose="02050604050505020204" pitchFamily="18" charset="0"/>
              </a:rPr>
              <a:t>впливу</a:t>
            </a:r>
            <a:r>
              <a:rPr lang="ru-RU" sz="2000" b="1" dirty="0">
                <a:solidFill>
                  <a:schemeClr val="tx1"/>
                </a:solidFill>
                <a:latin typeface="Bookman Old Style" panose="02050604050505020204" pitchFamily="18" charset="0"/>
              </a:rPr>
              <a:t> </a:t>
            </a:r>
            <a:r>
              <a:rPr lang="ru-RU" sz="2000" b="1" dirty="0" err="1">
                <a:solidFill>
                  <a:schemeClr val="tx1"/>
                </a:solidFill>
                <a:latin typeface="Bookman Old Style" panose="02050604050505020204" pitchFamily="18" charset="0"/>
              </a:rPr>
              <a:t>податкового</a:t>
            </a:r>
            <a:r>
              <a:rPr lang="ru-RU" sz="2000" b="1" dirty="0">
                <a:solidFill>
                  <a:schemeClr val="tx1"/>
                </a:solidFill>
                <a:latin typeface="Bookman Old Style" panose="02050604050505020204" pitchFamily="18" charset="0"/>
              </a:rPr>
              <a:t> </a:t>
            </a:r>
            <a:r>
              <a:rPr lang="ru-RU" sz="2000" b="1" dirty="0" err="1">
                <a:solidFill>
                  <a:schemeClr val="tx1"/>
                </a:solidFill>
                <a:latin typeface="Bookman Old Style" panose="02050604050505020204" pitchFamily="18" charset="0"/>
              </a:rPr>
              <a:t>законодавства</a:t>
            </a:r>
            <a:r>
              <a:rPr lang="ru-RU" sz="2000" b="1" dirty="0">
                <a:solidFill>
                  <a:schemeClr val="tx1"/>
                </a:solidFill>
                <a:latin typeface="Bookman Old Style" panose="02050604050505020204" pitchFamily="18" charset="0"/>
              </a:rPr>
              <a:t> на </a:t>
            </a:r>
            <a:r>
              <a:rPr lang="ru-RU" sz="2000" b="1" dirty="0" err="1">
                <a:solidFill>
                  <a:schemeClr val="tx1"/>
                </a:solidFill>
                <a:latin typeface="Bookman Old Style" panose="02050604050505020204" pitchFamily="18" charset="0"/>
              </a:rPr>
              <a:t>формування</a:t>
            </a:r>
            <a:r>
              <a:rPr lang="ru-RU" sz="2000" b="1" dirty="0">
                <a:solidFill>
                  <a:schemeClr val="tx1"/>
                </a:solidFill>
                <a:latin typeface="Bookman Old Style" panose="02050604050505020204" pitchFamily="18" charset="0"/>
              </a:rPr>
              <a:t> </a:t>
            </a:r>
            <a:r>
              <a:rPr lang="ru-RU" sz="2000" b="1" dirty="0" err="1">
                <a:solidFill>
                  <a:schemeClr val="tx1"/>
                </a:solidFill>
                <a:latin typeface="Bookman Old Style" panose="02050604050505020204" pitchFamily="18" charset="0"/>
              </a:rPr>
              <a:t>бухгалтерських</a:t>
            </a:r>
            <a:r>
              <a:rPr lang="ru-RU" sz="2000" b="1" dirty="0">
                <a:solidFill>
                  <a:schemeClr val="tx1"/>
                </a:solidFill>
                <a:latin typeface="Bookman Old Style" panose="02050604050505020204" pitchFamily="18" charset="0"/>
              </a:rPr>
              <a:t> </a:t>
            </a:r>
            <a:r>
              <a:rPr lang="ru-RU" sz="2000" b="1" dirty="0" err="1">
                <a:solidFill>
                  <a:schemeClr val="tx1"/>
                </a:solidFill>
                <a:latin typeface="Bookman Old Style" panose="02050604050505020204" pitchFamily="18" charset="0"/>
              </a:rPr>
              <a:t>показників</a:t>
            </a:r>
            <a:r>
              <a:rPr lang="ru-RU" sz="2000" b="1" dirty="0">
                <a:solidFill>
                  <a:schemeClr val="tx1"/>
                </a:solidFill>
                <a:latin typeface="Bookman Old Style" panose="02050604050505020204" pitchFamily="18" charset="0"/>
              </a:rPr>
              <a:t> </a:t>
            </a:r>
            <a:endParaRPr kumimoji="0" lang="uk-UA" sz="2000" b="1" i="0" u="none" strike="noStrike" cap="none" normalizeH="0" baseline="0" dirty="0" smtClean="0">
              <a:ln>
                <a:noFill/>
              </a:ln>
              <a:solidFill>
                <a:schemeClr val="tx1"/>
              </a:solidFill>
              <a:effectLst/>
              <a:latin typeface="Bookman Old Style" panose="02050604050505020204" pitchFamily="18" charset="0"/>
            </a:endParaRPr>
          </a:p>
        </p:txBody>
      </p:sp>
      <p:sp>
        <p:nvSpPr>
          <p:cNvPr id="8" name="Округлений прямокутник 7"/>
          <p:cNvSpPr/>
          <p:nvPr/>
        </p:nvSpPr>
        <p:spPr bwMode="auto">
          <a:xfrm>
            <a:off x="1043609" y="4417323"/>
            <a:ext cx="7986297" cy="956132"/>
          </a:xfrm>
          <a:prstGeom prst="roundRect">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algn="ctr" eaLnBrk="1" hangingPunct="1"/>
            <a:r>
              <a:rPr lang="uk-UA" sz="2000" b="1" dirty="0">
                <a:solidFill>
                  <a:schemeClr val="tx1"/>
                </a:solidFill>
                <a:latin typeface="Bookman Old Style" panose="02050604050505020204" pitchFamily="18" charset="0"/>
              </a:rPr>
              <a:t>Порівняння балансової та ринкової вартості підприємств та аналізу її динаміки під впливом змін облікової політики</a:t>
            </a:r>
            <a:endParaRPr kumimoji="0" lang="uk-UA" sz="2000" b="1" i="0" u="none" strike="noStrike" cap="none" normalizeH="0" baseline="0" dirty="0" smtClean="0">
              <a:ln>
                <a:noFill/>
              </a:ln>
              <a:solidFill>
                <a:schemeClr val="tx1"/>
              </a:solidFill>
              <a:effectLst/>
              <a:latin typeface="Bookman Old Style" panose="02050604050505020204" pitchFamily="18" charset="0"/>
            </a:endParaRPr>
          </a:p>
        </p:txBody>
      </p:sp>
      <p:sp>
        <p:nvSpPr>
          <p:cNvPr id="9" name="Округлений прямокутник 8"/>
          <p:cNvSpPr/>
          <p:nvPr/>
        </p:nvSpPr>
        <p:spPr bwMode="auto">
          <a:xfrm>
            <a:off x="1043610" y="5467511"/>
            <a:ext cx="7961960" cy="650767"/>
          </a:xfrm>
          <a:prstGeom prst="roundRect">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algn="ctr" eaLnBrk="1" hangingPunct="1"/>
            <a:r>
              <a:rPr lang="ru-RU" sz="2000" b="1" dirty="0" err="1">
                <a:solidFill>
                  <a:schemeClr val="tx1"/>
                </a:solidFill>
                <a:latin typeface="Bookman Old Style" panose="02050604050505020204" pitchFamily="18" charset="0"/>
              </a:rPr>
              <a:t>Розробки</a:t>
            </a:r>
            <a:r>
              <a:rPr lang="ru-RU" sz="2000" b="1" dirty="0">
                <a:solidFill>
                  <a:schemeClr val="tx1"/>
                </a:solidFill>
                <a:latin typeface="Bookman Old Style" panose="02050604050505020204" pitchFamily="18" charset="0"/>
              </a:rPr>
              <a:t> </a:t>
            </a:r>
            <a:r>
              <a:rPr lang="ru-RU" sz="2000" b="1" dirty="0" err="1">
                <a:solidFill>
                  <a:schemeClr val="tx1"/>
                </a:solidFill>
                <a:latin typeface="Bookman Old Style" panose="02050604050505020204" pitchFamily="18" charset="0"/>
              </a:rPr>
              <a:t>сучасної</a:t>
            </a:r>
            <a:r>
              <a:rPr lang="ru-RU" sz="2000" b="1" dirty="0">
                <a:solidFill>
                  <a:schemeClr val="tx1"/>
                </a:solidFill>
                <a:latin typeface="Bookman Old Style" panose="02050604050505020204" pitchFamily="18" charset="0"/>
              </a:rPr>
              <a:t> </a:t>
            </a:r>
            <a:r>
              <a:rPr lang="ru-RU" sz="2000" b="1" dirty="0" err="1">
                <a:solidFill>
                  <a:schemeClr val="tx1"/>
                </a:solidFill>
                <a:latin typeface="Bookman Old Style" panose="02050604050505020204" pitchFamily="18" charset="0"/>
              </a:rPr>
              <a:t>системи</a:t>
            </a:r>
            <a:r>
              <a:rPr lang="ru-RU" sz="2000" b="1" dirty="0">
                <a:solidFill>
                  <a:schemeClr val="tx1"/>
                </a:solidFill>
                <a:latin typeface="Bookman Old Style" panose="02050604050505020204" pitchFamily="18" charset="0"/>
              </a:rPr>
              <a:t> </a:t>
            </a:r>
            <a:r>
              <a:rPr lang="ru-RU" sz="2000" b="1" dirty="0" err="1">
                <a:solidFill>
                  <a:schemeClr val="tx1"/>
                </a:solidFill>
                <a:latin typeface="Bookman Old Style" panose="02050604050505020204" pitchFamily="18" charset="0"/>
              </a:rPr>
              <a:t>обліково-аналітичного</a:t>
            </a:r>
            <a:r>
              <a:rPr lang="ru-RU" sz="2000" b="1" dirty="0">
                <a:solidFill>
                  <a:schemeClr val="tx1"/>
                </a:solidFill>
                <a:latin typeface="Bookman Old Style" panose="02050604050505020204" pitchFamily="18" charset="0"/>
              </a:rPr>
              <a:t> </a:t>
            </a:r>
            <a:r>
              <a:rPr lang="ru-RU" sz="2000" b="1" dirty="0" err="1">
                <a:solidFill>
                  <a:schemeClr val="tx1"/>
                </a:solidFill>
                <a:latin typeface="Bookman Old Style" panose="02050604050505020204" pitchFamily="18" charset="0"/>
              </a:rPr>
              <a:t>забезпечення</a:t>
            </a:r>
            <a:r>
              <a:rPr lang="ru-RU" sz="2000" b="1" dirty="0">
                <a:solidFill>
                  <a:schemeClr val="tx1"/>
                </a:solidFill>
                <a:latin typeface="Bookman Old Style" panose="02050604050505020204" pitchFamily="18" charset="0"/>
              </a:rPr>
              <a:t> діяльності </a:t>
            </a:r>
            <a:r>
              <a:rPr lang="ru-RU" sz="2000" b="1" dirty="0" err="1">
                <a:solidFill>
                  <a:schemeClr val="tx1"/>
                </a:solidFill>
                <a:latin typeface="Bookman Old Style" panose="02050604050505020204" pitchFamily="18" charset="0"/>
              </a:rPr>
              <a:t>підприємств</a:t>
            </a:r>
            <a:endParaRPr kumimoji="0" lang="uk-UA" sz="2000" b="1" i="0" u="none" strike="noStrike" cap="none" normalizeH="0" baseline="0" dirty="0" smtClean="0">
              <a:ln>
                <a:noFill/>
              </a:ln>
              <a:solidFill>
                <a:schemeClr val="tx1"/>
              </a:solidFill>
              <a:effectLst/>
              <a:latin typeface="Bookman Old Style" panose="02050604050505020204" pitchFamily="18" charset="0"/>
            </a:endParaRPr>
          </a:p>
        </p:txBody>
      </p:sp>
      <p:sp>
        <p:nvSpPr>
          <p:cNvPr id="11" name="Округлений прямокутник 10"/>
          <p:cNvSpPr/>
          <p:nvPr/>
        </p:nvSpPr>
        <p:spPr bwMode="auto">
          <a:xfrm>
            <a:off x="1043609" y="6212334"/>
            <a:ext cx="7961961" cy="648072"/>
          </a:xfrm>
          <a:prstGeom prst="roundRect">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algn="ctr" eaLnBrk="1" hangingPunct="1"/>
            <a:r>
              <a:rPr lang="ru-RU" sz="2000" b="1" dirty="0" err="1">
                <a:solidFill>
                  <a:schemeClr val="tx1"/>
                </a:solidFill>
                <a:latin typeface="Bookman Old Style" panose="02050604050505020204" pitchFamily="18" charset="0"/>
              </a:rPr>
              <a:t>Удосконалення</a:t>
            </a:r>
            <a:r>
              <a:rPr lang="ru-RU" sz="2000" b="1" dirty="0">
                <a:solidFill>
                  <a:schemeClr val="tx1"/>
                </a:solidFill>
                <a:latin typeface="Bookman Old Style" panose="02050604050505020204" pitchFamily="18" charset="0"/>
              </a:rPr>
              <a:t> </a:t>
            </a:r>
            <a:r>
              <a:rPr lang="ru-RU" sz="2000" b="1" dirty="0" err="1">
                <a:solidFill>
                  <a:schemeClr val="tx1"/>
                </a:solidFill>
                <a:latin typeface="Bookman Old Style" panose="02050604050505020204" pitchFamily="18" charset="0"/>
              </a:rPr>
              <a:t>професійної</a:t>
            </a:r>
            <a:r>
              <a:rPr lang="ru-RU" sz="2000" b="1" dirty="0">
                <a:solidFill>
                  <a:schemeClr val="tx1"/>
                </a:solidFill>
                <a:latin typeface="Bookman Old Style" panose="02050604050505020204" pitchFamily="18" charset="0"/>
              </a:rPr>
              <a:t> </a:t>
            </a:r>
            <a:r>
              <a:rPr lang="ru-RU" sz="2000" b="1" dirty="0" err="1">
                <a:solidFill>
                  <a:schemeClr val="tx1"/>
                </a:solidFill>
                <a:latin typeface="Bookman Old Style" panose="02050604050505020204" pitchFamily="18" charset="0"/>
              </a:rPr>
              <a:t>підготовки</a:t>
            </a:r>
            <a:r>
              <a:rPr lang="ru-RU" sz="2000" b="1" dirty="0">
                <a:solidFill>
                  <a:schemeClr val="tx1"/>
                </a:solidFill>
                <a:latin typeface="Bookman Old Style" panose="02050604050505020204" pitchFamily="18" charset="0"/>
              </a:rPr>
              <a:t> </a:t>
            </a:r>
            <a:r>
              <a:rPr lang="ru-RU" sz="2000" b="1" dirty="0" err="1">
                <a:solidFill>
                  <a:schemeClr val="tx1"/>
                </a:solidFill>
                <a:latin typeface="Bookman Old Style" panose="02050604050505020204" pitchFamily="18" charset="0"/>
              </a:rPr>
              <a:t>працівників</a:t>
            </a:r>
            <a:r>
              <a:rPr lang="ru-RU" sz="2000" b="1" dirty="0">
                <a:solidFill>
                  <a:schemeClr val="tx1"/>
                </a:solidFill>
                <a:latin typeface="Bookman Old Style" panose="02050604050505020204" pitchFamily="18" charset="0"/>
              </a:rPr>
              <a:t> </a:t>
            </a:r>
            <a:r>
              <a:rPr lang="ru-RU" sz="2000" b="1" dirty="0" err="1">
                <a:solidFill>
                  <a:schemeClr val="tx1"/>
                </a:solidFill>
                <a:latin typeface="Bookman Old Style" panose="02050604050505020204" pitchFamily="18" charset="0"/>
              </a:rPr>
              <a:t>обліково-аналітичної</a:t>
            </a:r>
            <a:r>
              <a:rPr lang="ru-RU" sz="2000" b="1" dirty="0">
                <a:solidFill>
                  <a:schemeClr val="tx1"/>
                </a:solidFill>
                <a:latin typeface="Bookman Old Style" panose="02050604050505020204" pitchFamily="18" charset="0"/>
              </a:rPr>
              <a:t> </a:t>
            </a:r>
            <a:r>
              <a:rPr lang="ru-RU" sz="2000" b="1" dirty="0" err="1">
                <a:solidFill>
                  <a:schemeClr val="tx1"/>
                </a:solidFill>
                <a:latin typeface="Bookman Old Style" panose="02050604050505020204" pitchFamily="18" charset="0"/>
              </a:rPr>
              <a:t>сфери</a:t>
            </a:r>
            <a:endParaRPr kumimoji="0" lang="uk-UA" sz="2000" b="1" i="0" u="none" strike="noStrike" cap="none" normalizeH="0" baseline="0" dirty="0" smtClean="0">
              <a:ln>
                <a:noFill/>
              </a:ln>
              <a:solidFill>
                <a:schemeClr val="tx1"/>
              </a:solidFill>
              <a:effectLst/>
              <a:latin typeface="Bookman Old Style" panose="02050604050505020204" pitchFamily="18" charset="0"/>
            </a:endParaRPr>
          </a:p>
        </p:txBody>
      </p:sp>
      <p:cxnSp>
        <p:nvCxnSpPr>
          <p:cNvPr id="20" name="Сполучна лінія уступом 19"/>
          <p:cNvCxnSpPr>
            <a:stCxn id="5" idx="1"/>
            <a:endCxn id="6" idx="1"/>
          </p:cNvCxnSpPr>
          <p:nvPr/>
        </p:nvCxnSpPr>
        <p:spPr bwMode="auto">
          <a:xfrm rot="10800000" flipV="1">
            <a:off x="1019271" y="2399679"/>
            <a:ext cx="24339" cy="742128"/>
          </a:xfrm>
          <a:prstGeom prst="bentConnector3">
            <a:avLst>
              <a:gd name="adj1" fmla="val 2054620"/>
            </a:avLst>
          </a:prstGeom>
          <a:ln>
            <a:headEnd type="none" w="med" len="med"/>
            <a:tailEnd type="triangle"/>
          </a:ln>
        </p:spPr>
        <p:style>
          <a:lnRef idx="3">
            <a:schemeClr val="dk1"/>
          </a:lnRef>
          <a:fillRef idx="0">
            <a:schemeClr val="dk1"/>
          </a:fillRef>
          <a:effectRef idx="2">
            <a:schemeClr val="dk1"/>
          </a:effectRef>
          <a:fontRef idx="minor">
            <a:schemeClr val="tx1"/>
          </a:fontRef>
        </p:style>
      </p:cxnSp>
      <p:cxnSp>
        <p:nvCxnSpPr>
          <p:cNvPr id="25" name="Сполучна лінія уступом 24"/>
          <p:cNvCxnSpPr>
            <a:stCxn id="6" idx="1"/>
            <a:endCxn id="7" idx="1"/>
          </p:cNvCxnSpPr>
          <p:nvPr/>
        </p:nvCxnSpPr>
        <p:spPr bwMode="auto">
          <a:xfrm rot="10800000" flipH="1" flipV="1">
            <a:off x="1019269" y="3141807"/>
            <a:ext cx="24339" cy="799776"/>
          </a:xfrm>
          <a:prstGeom prst="bentConnector3">
            <a:avLst>
              <a:gd name="adj1" fmla="val -1954620"/>
            </a:avLst>
          </a:prstGeom>
          <a:ln>
            <a:headEnd type="none" w="med" len="med"/>
            <a:tailEnd type="triangle"/>
          </a:ln>
        </p:spPr>
        <p:style>
          <a:lnRef idx="3">
            <a:schemeClr val="dk1"/>
          </a:lnRef>
          <a:fillRef idx="0">
            <a:schemeClr val="dk1"/>
          </a:fillRef>
          <a:effectRef idx="2">
            <a:schemeClr val="dk1"/>
          </a:effectRef>
          <a:fontRef idx="minor">
            <a:schemeClr val="tx1"/>
          </a:fontRef>
        </p:style>
      </p:cxnSp>
      <p:cxnSp>
        <p:nvCxnSpPr>
          <p:cNvPr id="27" name="Сполучна лінія уступом 26"/>
          <p:cNvCxnSpPr>
            <a:stCxn id="7" idx="1"/>
            <a:endCxn id="8" idx="1"/>
          </p:cNvCxnSpPr>
          <p:nvPr/>
        </p:nvCxnSpPr>
        <p:spPr bwMode="auto">
          <a:xfrm rot="10800000" flipV="1">
            <a:off x="1043609" y="3941583"/>
            <a:ext cx="12700" cy="953806"/>
          </a:xfrm>
          <a:prstGeom prst="bentConnector3">
            <a:avLst>
              <a:gd name="adj1" fmla="val 3940543"/>
            </a:avLst>
          </a:prstGeom>
          <a:ln>
            <a:headEnd type="none" w="med" len="med"/>
            <a:tailEnd type="triangle"/>
          </a:ln>
        </p:spPr>
        <p:style>
          <a:lnRef idx="3">
            <a:schemeClr val="dk1"/>
          </a:lnRef>
          <a:fillRef idx="0">
            <a:schemeClr val="dk1"/>
          </a:fillRef>
          <a:effectRef idx="2">
            <a:schemeClr val="dk1"/>
          </a:effectRef>
          <a:fontRef idx="minor">
            <a:schemeClr val="tx1"/>
          </a:fontRef>
        </p:style>
      </p:cxnSp>
      <p:cxnSp>
        <p:nvCxnSpPr>
          <p:cNvPr id="31" name="Сполучна лінія уступом 30"/>
          <p:cNvCxnSpPr>
            <a:endCxn id="9" idx="1"/>
          </p:cNvCxnSpPr>
          <p:nvPr/>
        </p:nvCxnSpPr>
        <p:spPr bwMode="auto">
          <a:xfrm rot="16200000" flipH="1">
            <a:off x="371048" y="5120332"/>
            <a:ext cx="868193" cy="476931"/>
          </a:xfrm>
          <a:prstGeom prst="bentConnector2">
            <a:avLst/>
          </a:prstGeom>
          <a:ln>
            <a:headEnd type="none" w="med" len="med"/>
            <a:tailEnd type="triangle"/>
          </a:ln>
        </p:spPr>
        <p:style>
          <a:lnRef idx="3">
            <a:schemeClr val="dk1"/>
          </a:lnRef>
          <a:fillRef idx="0">
            <a:schemeClr val="dk1"/>
          </a:fillRef>
          <a:effectRef idx="2">
            <a:schemeClr val="dk1"/>
          </a:effectRef>
          <a:fontRef idx="minor">
            <a:schemeClr val="tx1"/>
          </a:fontRef>
        </p:style>
      </p:cxnSp>
      <p:cxnSp>
        <p:nvCxnSpPr>
          <p:cNvPr id="33" name="Сполучна лінія уступом 32"/>
          <p:cNvCxnSpPr>
            <a:endCxn id="11" idx="1"/>
          </p:cNvCxnSpPr>
          <p:nvPr/>
        </p:nvCxnSpPr>
        <p:spPr bwMode="auto">
          <a:xfrm rot="16200000" flipH="1">
            <a:off x="276334" y="5769094"/>
            <a:ext cx="1057621" cy="476930"/>
          </a:xfrm>
          <a:prstGeom prst="bentConnector2">
            <a:avLst/>
          </a:prstGeom>
          <a:ln>
            <a:headEnd type="none" w="med" len="med"/>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377123456"/>
      </p:ext>
    </p:extLst>
  </p:cSld>
  <p:clrMapOvr>
    <a:masterClrMapping/>
  </p:clrMapOvr>
  <p:transition>
    <p:strips dir="l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я 1"/>
          <p:cNvGraphicFramePr>
            <a:graphicFrameLocks noGrp="1"/>
          </p:cNvGraphicFramePr>
          <p:nvPr>
            <p:extLst>
              <p:ext uri="{D42A27DB-BD31-4B8C-83A1-F6EECF244321}">
                <p14:modId xmlns:p14="http://schemas.microsoft.com/office/powerpoint/2010/main" val="2822317040"/>
              </p:ext>
            </p:extLst>
          </p:nvPr>
        </p:nvGraphicFramePr>
        <p:xfrm>
          <a:off x="0" y="1227267"/>
          <a:ext cx="9144004" cy="5329207"/>
        </p:xfrm>
        <a:graphic>
          <a:graphicData uri="http://schemas.openxmlformats.org/drawingml/2006/table">
            <a:tbl>
              <a:tblPr>
                <a:tableStyleId>{35758FB7-9AC5-4552-8A53-C91805E547FA}</a:tableStyleId>
              </a:tblPr>
              <a:tblGrid>
                <a:gridCol w="2598232">
                  <a:extLst>
                    <a:ext uri="{9D8B030D-6E8A-4147-A177-3AD203B41FA5}">
                      <a16:colId xmlns:a16="http://schemas.microsoft.com/office/drawing/2014/main" val="2784095429"/>
                    </a:ext>
                  </a:extLst>
                </a:gridCol>
                <a:gridCol w="407071">
                  <a:extLst>
                    <a:ext uri="{9D8B030D-6E8A-4147-A177-3AD203B41FA5}">
                      <a16:colId xmlns:a16="http://schemas.microsoft.com/office/drawing/2014/main" val="3488749806"/>
                    </a:ext>
                  </a:extLst>
                </a:gridCol>
                <a:gridCol w="407071">
                  <a:extLst>
                    <a:ext uri="{9D8B030D-6E8A-4147-A177-3AD203B41FA5}">
                      <a16:colId xmlns:a16="http://schemas.microsoft.com/office/drawing/2014/main" val="2503058940"/>
                    </a:ext>
                  </a:extLst>
                </a:gridCol>
                <a:gridCol w="407071">
                  <a:extLst>
                    <a:ext uri="{9D8B030D-6E8A-4147-A177-3AD203B41FA5}">
                      <a16:colId xmlns:a16="http://schemas.microsoft.com/office/drawing/2014/main" val="3992852593"/>
                    </a:ext>
                  </a:extLst>
                </a:gridCol>
                <a:gridCol w="407071">
                  <a:extLst>
                    <a:ext uri="{9D8B030D-6E8A-4147-A177-3AD203B41FA5}">
                      <a16:colId xmlns:a16="http://schemas.microsoft.com/office/drawing/2014/main" val="1651743431"/>
                    </a:ext>
                  </a:extLst>
                </a:gridCol>
                <a:gridCol w="407071">
                  <a:extLst>
                    <a:ext uri="{9D8B030D-6E8A-4147-A177-3AD203B41FA5}">
                      <a16:colId xmlns:a16="http://schemas.microsoft.com/office/drawing/2014/main" val="3787571281"/>
                    </a:ext>
                  </a:extLst>
                </a:gridCol>
                <a:gridCol w="418771">
                  <a:extLst>
                    <a:ext uri="{9D8B030D-6E8A-4147-A177-3AD203B41FA5}">
                      <a16:colId xmlns:a16="http://schemas.microsoft.com/office/drawing/2014/main" val="1590797220"/>
                    </a:ext>
                  </a:extLst>
                </a:gridCol>
                <a:gridCol w="527754">
                  <a:extLst>
                    <a:ext uri="{9D8B030D-6E8A-4147-A177-3AD203B41FA5}">
                      <a16:colId xmlns:a16="http://schemas.microsoft.com/office/drawing/2014/main" val="4143809620"/>
                    </a:ext>
                  </a:extLst>
                </a:gridCol>
                <a:gridCol w="543192">
                  <a:extLst>
                    <a:ext uri="{9D8B030D-6E8A-4147-A177-3AD203B41FA5}">
                      <a16:colId xmlns:a16="http://schemas.microsoft.com/office/drawing/2014/main" val="914314481"/>
                    </a:ext>
                  </a:extLst>
                </a:gridCol>
                <a:gridCol w="407071">
                  <a:extLst>
                    <a:ext uri="{9D8B030D-6E8A-4147-A177-3AD203B41FA5}">
                      <a16:colId xmlns:a16="http://schemas.microsoft.com/office/drawing/2014/main" val="992493206"/>
                    </a:ext>
                  </a:extLst>
                </a:gridCol>
                <a:gridCol w="407071">
                  <a:extLst>
                    <a:ext uri="{9D8B030D-6E8A-4147-A177-3AD203B41FA5}">
                      <a16:colId xmlns:a16="http://schemas.microsoft.com/office/drawing/2014/main" val="2495707216"/>
                    </a:ext>
                  </a:extLst>
                </a:gridCol>
                <a:gridCol w="407071">
                  <a:extLst>
                    <a:ext uri="{9D8B030D-6E8A-4147-A177-3AD203B41FA5}">
                      <a16:colId xmlns:a16="http://schemas.microsoft.com/office/drawing/2014/main" val="2489563115"/>
                    </a:ext>
                  </a:extLst>
                </a:gridCol>
                <a:gridCol w="407071">
                  <a:extLst>
                    <a:ext uri="{9D8B030D-6E8A-4147-A177-3AD203B41FA5}">
                      <a16:colId xmlns:a16="http://schemas.microsoft.com/office/drawing/2014/main" val="384016910"/>
                    </a:ext>
                  </a:extLst>
                </a:gridCol>
                <a:gridCol w="407071">
                  <a:extLst>
                    <a:ext uri="{9D8B030D-6E8A-4147-A177-3AD203B41FA5}">
                      <a16:colId xmlns:a16="http://schemas.microsoft.com/office/drawing/2014/main" val="2934572283"/>
                    </a:ext>
                  </a:extLst>
                </a:gridCol>
                <a:gridCol w="517797">
                  <a:extLst>
                    <a:ext uri="{9D8B030D-6E8A-4147-A177-3AD203B41FA5}">
                      <a16:colId xmlns:a16="http://schemas.microsoft.com/office/drawing/2014/main" val="3536936499"/>
                    </a:ext>
                  </a:extLst>
                </a:gridCol>
                <a:gridCol w="467548">
                  <a:extLst>
                    <a:ext uri="{9D8B030D-6E8A-4147-A177-3AD203B41FA5}">
                      <a16:colId xmlns:a16="http://schemas.microsoft.com/office/drawing/2014/main" val="1046886530"/>
                    </a:ext>
                  </a:extLst>
                </a:gridCol>
              </a:tblGrid>
              <a:tr h="363345">
                <a:tc>
                  <a:txBody>
                    <a:bodyPr/>
                    <a:lstStyle/>
                    <a:p>
                      <a:pPr algn="ctr">
                        <a:lnSpc>
                          <a:spcPct val="115000"/>
                        </a:lnSpc>
                        <a:spcAft>
                          <a:spcPts val="0"/>
                        </a:spcAft>
                      </a:pPr>
                      <a:r>
                        <a:rPr lang="uk-UA" sz="1000">
                          <a:effectLst/>
                        </a:rPr>
                        <a:t>Тема дослідження</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ctr">
                        <a:lnSpc>
                          <a:spcPct val="115000"/>
                        </a:lnSpc>
                        <a:spcAft>
                          <a:spcPts val="0"/>
                        </a:spcAft>
                      </a:pPr>
                      <a:r>
                        <a:rPr lang="uk-UA" sz="1000">
                          <a:effectLst/>
                        </a:rPr>
                        <a:t>2008</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ctr">
                        <a:lnSpc>
                          <a:spcPct val="115000"/>
                        </a:lnSpc>
                        <a:spcAft>
                          <a:spcPts val="0"/>
                        </a:spcAft>
                      </a:pPr>
                      <a:r>
                        <a:rPr lang="uk-UA" sz="1000">
                          <a:effectLst/>
                        </a:rPr>
                        <a:t>2007</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ctr">
                        <a:lnSpc>
                          <a:spcPct val="115000"/>
                        </a:lnSpc>
                        <a:spcAft>
                          <a:spcPts val="0"/>
                        </a:spcAft>
                      </a:pPr>
                      <a:r>
                        <a:rPr lang="uk-UA" sz="1000">
                          <a:effectLst/>
                        </a:rPr>
                        <a:t>2006</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ctr">
                        <a:lnSpc>
                          <a:spcPct val="115000"/>
                        </a:lnSpc>
                        <a:spcAft>
                          <a:spcPts val="0"/>
                        </a:spcAft>
                      </a:pPr>
                      <a:r>
                        <a:rPr lang="uk-UA" sz="1000">
                          <a:effectLst/>
                        </a:rPr>
                        <a:t>2005</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ctr">
                        <a:lnSpc>
                          <a:spcPct val="115000"/>
                        </a:lnSpc>
                        <a:spcAft>
                          <a:spcPts val="0"/>
                        </a:spcAft>
                      </a:pPr>
                      <a:r>
                        <a:rPr lang="uk-UA" sz="1000">
                          <a:effectLst/>
                        </a:rPr>
                        <a:t>2004</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ctr">
                        <a:lnSpc>
                          <a:spcPct val="115000"/>
                        </a:lnSpc>
                        <a:spcAft>
                          <a:spcPts val="0"/>
                        </a:spcAft>
                      </a:pPr>
                      <a:r>
                        <a:rPr lang="uk-UA" sz="1000" dirty="0">
                          <a:effectLst/>
                        </a:rPr>
                        <a:t>2003</a:t>
                      </a:r>
                      <a:endParaRPr lang="uk-U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ctr">
                        <a:lnSpc>
                          <a:spcPct val="115000"/>
                        </a:lnSpc>
                        <a:spcAft>
                          <a:spcPts val="0"/>
                        </a:spcAft>
                      </a:pPr>
                      <a:r>
                        <a:rPr lang="uk-UA" sz="1000">
                          <a:effectLst/>
                        </a:rPr>
                        <a:t>Разом</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ctr">
                        <a:lnSpc>
                          <a:spcPct val="115000"/>
                        </a:lnSpc>
                        <a:spcAft>
                          <a:spcPts val="0"/>
                        </a:spcAft>
                      </a:pPr>
                      <a:r>
                        <a:rPr lang="uk-UA" sz="1000">
                          <a:effectLst/>
                        </a:rPr>
                        <a:t>%</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ctr">
                        <a:lnSpc>
                          <a:spcPct val="115000"/>
                        </a:lnSpc>
                        <a:spcAft>
                          <a:spcPts val="0"/>
                        </a:spcAft>
                      </a:pPr>
                      <a:r>
                        <a:rPr lang="uk-UA" sz="1000">
                          <a:effectLst/>
                        </a:rPr>
                        <a:t>2002</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ctr">
                        <a:lnSpc>
                          <a:spcPct val="115000"/>
                        </a:lnSpc>
                        <a:spcAft>
                          <a:spcPts val="0"/>
                        </a:spcAft>
                      </a:pPr>
                      <a:r>
                        <a:rPr lang="uk-UA" sz="1000">
                          <a:effectLst/>
                        </a:rPr>
                        <a:t>2001</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ctr">
                        <a:lnSpc>
                          <a:spcPct val="115000"/>
                        </a:lnSpc>
                        <a:spcAft>
                          <a:spcPts val="0"/>
                        </a:spcAft>
                      </a:pPr>
                      <a:r>
                        <a:rPr lang="uk-UA" sz="1000">
                          <a:effectLst/>
                        </a:rPr>
                        <a:t>2000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ctr">
                        <a:lnSpc>
                          <a:spcPct val="115000"/>
                        </a:lnSpc>
                        <a:spcAft>
                          <a:spcPts val="0"/>
                        </a:spcAft>
                      </a:pPr>
                      <a:r>
                        <a:rPr lang="uk-UA" sz="1000">
                          <a:effectLst/>
                        </a:rPr>
                        <a:t>1999</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ctr">
                        <a:lnSpc>
                          <a:spcPct val="115000"/>
                        </a:lnSpc>
                        <a:spcAft>
                          <a:spcPts val="0"/>
                        </a:spcAft>
                      </a:pPr>
                      <a:r>
                        <a:rPr lang="uk-UA" sz="1000">
                          <a:effectLst/>
                        </a:rPr>
                        <a:t>1998</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ctr">
                        <a:lnSpc>
                          <a:spcPct val="115000"/>
                        </a:lnSpc>
                        <a:spcAft>
                          <a:spcPts val="0"/>
                        </a:spcAft>
                      </a:pPr>
                      <a:r>
                        <a:rPr lang="uk-UA" sz="1000">
                          <a:effectLst/>
                        </a:rPr>
                        <a:t>Разом</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ctr">
                        <a:lnSpc>
                          <a:spcPct val="115000"/>
                        </a:lnSpc>
                        <a:spcAft>
                          <a:spcPts val="0"/>
                        </a:spcAft>
                      </a:pPr>
                      <a:r>
                        <a:rPr lang="uk-UA" sz="1000">
                          <a:effectLst/>
                        </a:rPr>
                        <a:t>%</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extLst>
                  <a:ext uri="{0D108BD9-81ED-4DB2-BD59-A6C34878D82A}">
                    <a16:rowId xmlns:a16="http://schemas.microsoft.com/office/drawing/2014/main" val="2037049012"/>
                  </a:ext>
                </a:extLst>
              </a:tr>
              <a:tr h="363345">
                <a:tc>
                  <a:txBody>
                    <a:bodyPr/>
                    <a:lstStyle/>
                    <a:p>
                      <a:pPr algn="l">
                        <a:lnSpc>
                          <a:spcPct val="115000"/>
                        </a:lnSpc>
                        <a:spcAft>
                          <a:spcPts val="0"/>
                        </a:spcAft>
                      </a:pPr>
                      <a:r>
                        <a:rPr lang="uk-UA" sz="1000">
                          <a:effectLst/>
                        </a:rPr>
                        <a:t>Бухгалтерська та ринкова оцінка капіталу підприємства</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87</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71</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158</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3,84</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70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41</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37</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21</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21</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190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10,22</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extLst>
                  <a:ext uri="{0D108BD9-81ED-4DB2-BD59-A6C34878D82A}">
                    <a16:rowId xmlns:a16="http://schemas.microsoft.com/office/drawing/2014/main" val="1746524269"/>
                  </a:ext>
                </a:extLst>
              </a:tr>
              <a:tr h="175620">
                <a:tc>
                  <a:txBody>
                    <a:bodyPr/>
                    <a:lstStyle/>
                    <a:p>
                      <a:pPr algn="l">
                        <a:lnSpc>
                          <a:spcPct val="115000"/>
                        </a:lnSpc>
                        <a:spcAft>
                          <a:spcPts val="0"/>
                        </a:spcAft>
                      </a:pPr>
                      <a:r>
                        <a:rPr lang="uk-UA" sz="1000">
                          <a:effectLst/>
                        </a:rPr>
                        <a:t>Освіта і наука в бухгалтерському обліку</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14</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25</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28</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16</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26</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22</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131</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3,18</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11</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14</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16</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23</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12</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76</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4,09</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extLst>
                  <a:ext uri="{0D108BD9-81ED-4DB2-BD59-A6C34878D82A}">
                    <a16:rowId xmlns:a16="http://schemas.microsoft.com/office/drawing/2014/main" val="397068459"/>
                  </a:ext>
                </a:extLst>
              </a:tr>
              <a:tr h="175620">
                <a:tc>
                  <a:txBody>
                    <a:bodyPr/>
                    <a:lstStyle/>
                    <a:p>
                      <a:pPr algn="l">
                        <a:lnSpc>
                          <a:spcPct val="115000"/>
                        </a:lnSpc>
                        <a:spcAft>
                          <a:spcPts val="0"/>
                        </a:spcAft>
                      </a:pPr>
                      <a:r>
                        <a:rPr lang="uk-UA" sz="1000">
                          <a:effectLst/>
                        </a:rPr>
                        <a:t>Історія бухгалтерського обліку</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11</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33</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17</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17</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15</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25</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118</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2,86</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14</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9</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15</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6</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12</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56</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3,01</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extLst>
                  <a:ext uri="{0D108BD9-81ED-4DB2-BD59-A6C34878D82A}">
                    <a16:rowId xmlns:a16="http://schemas.microsoft.com/office/drawing/2014/main" val="325035940"/>
                  </a:ext>
                </a:extLst>
              </a:tr>
              <a:tr h="363345">
                <a:tc>
                  <a:txBody>
                    <a:bodyPr/>
                    <a:lstStyle/>
                    <a:p>
                      <a:pPr algn="l">
                        <a:lnSpc>
                          <a:spcPct val="115000"/>
                        </a:lnSpc>
                        <a:spcAft>
                          <a:spcPts val="0"/>
                        </a:spcAft>
                      </a:pPr>
                      <a:r>
                        <a:rPr lang="uk-UA" sz="1000">
                          <a:effectLst/>
                        </a:rPr>
                        <a:t>Бухгалтерський облік та інформаційні системи</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9</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14</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15</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18</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14</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16</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86</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2,09</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6</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13</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15</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6</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6</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46</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2,47</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extLst>
                  <a:ext uri="{0D108BD9-81ED-4DB2-BD59-A6C34878D82A}">
                    <a16:rowId xmlns:a16="http://schemas.microsoft.com/office/drawing/2014/main" val="1031069071"/>
                  </a:ext>
                </a:extLst>
              </a:tr>
              <a:tr h="175620">
                <a:tc>
                  <a:txBody>
                    <a:bodyPr/>
                    <a:lstStyle/>
                    <a:p>
                      <a:pPr algn="l">
                        <a:lnSpc>
                          <a:spcPct val="115000"/>
                        </a:lnSpc>
                        <a:spcAft>
                          <a:spcPts val="0"/>
                        </a:spcAft>
                      </a:pPr>
                      <a:r>
                        <a:rPr lang="uk-UA" sz="1000">
                          <a:effectLst/>
                        </a:rPr>
                        <a:t>Стратегічний бухгалтерський облік</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14</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24</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0,58</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11</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9</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7</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6</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33</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1,78</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extLst>
                  <a:ext uri="{0D108BD9-81ED-4DB2-BD59-A6C34878D82A}">
                    <a16:rowId xmlns:a16="http://schemas.microsoft.com/office/drawing/2014/main" val="2939542627"/>
                  </a:ext>
                </a:extLst>
              </a:tr>
              <a:tr h="175620">
                <a:tc>
                  <a:txBody>
                    <a:bodyPr/>
                    <a:lstStyle/>
                    <a:p>
                      <a:pPr algn="l">
                        <a:lnSpc>
                          <a:spcPct val="115000"/>
                        </a:lnSpc>
                        <a:spcAft>
                          <a:spcPts val="0"/>
                        </a:spcAft>
                      </a:pPr>
                      <a:r>
                        <a:rPr lang="uk-UA" sz="1000">
                          <a:effectLst/>
                        </a:rPr>
                        <a:t>Теорія бухгалтерського обліку</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81</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5</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8</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8</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8</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120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2,91</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13</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16</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21</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6</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56</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3,01</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extLst>
                  <a:ext uri="{0D108BD9-81ED-4DB2-BD59-A6C34878D82A}">
                    <a16:rowId xmlns:a16="http://schemas.microsoft.com/office/drawing/2014/main" val="2455072442"/>
                  </a:ext>
                </a:extLst>
              </a:tr>
              <a:tr h="175620">
                <a:tc>
                  <a:txBody>
                    <a:bodyPr/>
                    <a:lstStyle/>
                    <a:p>
                      <a:pPr algn="l">
                        <a:lnSpc>
                          <a:spcPct val="115000"/>
                        </a:lnSpc>
                        <a:spcAft>
                          <a:spcPts val="0"/>
                        </a:spcAft>
                      </a:pPr>
                      <a:r>
                        <a:rPr lang="uk-UA" sz="1000">
                          <a:effectLst/>
                        </a:rPr>
                        <a:t>Аудит</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51</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9</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66</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48</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44</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48</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266</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6,46</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43</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30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45</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43</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27</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188</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10,11</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extLst>
                  <a:ext uri="{0D108BD9-81ED-4DB2-BD59-A6C34878D82A}">
                    <a16:rowId xmlns:a16="http://schemas.microsoft.com/office/drawing/2014/main" val="3311248130"/>
                  </a:ext>
                </a:extLst>
              </a:tr>
              <a:tr h="363345">
                <a:tc>
                  <a:txBody>
                    <a:bodyPr/>
                    <a:lstStyle/>
                    <a:p>
                      <a:pPr algn="l">
                        <a:lnSpc>
                          <a:spcPct val="115000"/>
                        </a:lnSpc>
                        <a:spcAft>
                          <a:spcPts val="0"/>
                        </a:spcAft>
                      </a:pPr>
                      <a:r>
                        <a:rPr lang="uk-UA" sz="1000">
                          <a:effectLst/>
                        </a:rPr>
                        <a:t>Перспективи розвитку бухгалтерського обліку</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19</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39</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28</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13</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16</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11</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126</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3,06</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6</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6</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0,32</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extLst>
                  <a:ext uri="{0D108BD9-81ED-4DB2-BD59-A6C34878D82A}">
                    <a16:rowId xmlns:a16="http://schemas.microsoft.com/office/drawing/2014/main" val="3757636180"/>
                  </a:ext>
                </a:extLst>
              </a:tr>
              <a:tr h="363345">
                <a:tc>
                  <a:txBody>
                    <a:bodyPr/>
                    <a:lstStyle/>
                    <a:p>
                      <a:pPr algn="l">
                        <a:lnSpc>
                          <a:spcPct val="115000"/>
                        </a:lnSpc>
                        <a:spcAft>
                          <a:spcPts val="0"/>
                        </a:spcAft>
                      </a:pPr>
                      <a:r>
                        <a:rPr lang="uk-UA" sz="1000">
                          <a:effectLst/>
                        </a:rPr>
                        <a:t>Аналітичне забезпечення бухгалтерського обліку</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19</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23</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19</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3</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12</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86</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2,09</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12</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12</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5</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12</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51</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2,74</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extLst>
                  <a:ext uri="{0D108BD9-81ED-4DB2-BD59-A6C34878D82A}">
                    <a16:rowId xmlns:a16="http://schemas.microsoft.com/office/drawing/2014/main" val="3907662687"/>
                  </a:ext>
                </a:extLst>
              </a:tr>
              <a:tr h="175620">
                <a:tc>
                  <a:txBody>
                    <a:bodyPr/>
                    <a:lstStyle/>
                    <a:p>
                      <a:pPr algn="l">
                        <a:lnSpc>
                          <a:spcPct val="115000"/>
                        </a:lnSpc>
                        <a:spcAft>
                          <a:spcPts val="0"/>
                        </a:spcAft>
                      </a:pPr>
                      <a:r>
                        <a:rPr lang="uk-UA" sz="1000">
                          <a:effectLst/>
                        </a:rPr>
                        <a:t>Фінансовий аналіз</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17</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18</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21</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43</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18</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127</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3,08</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17</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11</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7</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18</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12</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65</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3,50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extLst>
                  <a:ext uri="{0D108BD9-81ED-4DB2-BD59-A6C34878D82A}">
                    <a16:rowId xmlns:a16="http://schemas.microsoft.com/office/drawing/2014/main" val="3976614228"/>
                  </a:ext>
                </a:extLst>
              </a:tr>
              <a:tr h="175620">
                <a:tc>
                  <a:txBody>
                    <a:bodyPr/>
                    <a:lstStyle/>
                    <a:p>
                      <a:pPr algn="l">
                        <a:lnSpc>
                          <a:spcPct val="115000"/>
                        </a:lnSpc>
                        <a:spcAft>
                          <a:spcPts val="0"/>
                        </a:spcAft>
                      </a:pPr>
                      <a:r>
                        <a:rPr lang="uk-UA" sz="1000">
                          <a:effectLst/>
                        </a:rPr>
                        <a:t>Фінанси і фінансовий менеджмент</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21</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20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41</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1,00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14</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20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11</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45</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2,42</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extLst>
                  <a:ext uri="{0D108BD9-81ED-4DB2-BD59-A6C34878D82A}">
                    <a16:rowId xmlns:a16="http://schemas.microsoft.com/office/drawing/2014/main" val="4029797299"/>
                  </a:ext>
                </a:extLst>
              </a:tr>
              <a:tr h="175620">
                <a:tc>
                  <a:txBody>
                    <a:bodyPr/>
                    <a:lstStyle/>
                    <a:p>
                      <a:pPr algn="l">
                        <a:lnSpc>
                          <a:spcPct val="115000"/>
                        </a:lnSpc>
                        <a:spcAft>
                          <a:spcPts val="0"/>
                        </a:spcAft>
                      </a:pPr>
                      <a:r>
                        <a:rPr lang="uk-UA" sz="1000">
                          <a:effectLst/>
                        </a:rPr>
                        <a:t>Фінансовий облік та ринки капіталів</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102</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113</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97</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312</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7,57</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0,00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extLst>
                  <a:ext uri="{0D108BD9-81ED-4DB2-BD59-A6C34878D82A}">
                    <a16:rowId xmlns:a16="http://schemas.microsoft.com/office/drawing/2014/main" val="3085136440"/>
                  </a:ext>
                </a:extLst>
              </a:tr>
              <a:tr h="175620">
                <a:tc>
                  <a:txBody>
                    <a:bodyPr/>
                    <a:lstStyle/>
                    <a:p>
                      <a:pPr algn="l">
                        <a:lnSpc>
                          <a:spcPct val="115000"/>
                        </a:lnSpc>
                        <a:spcAft>
                          <a:spcPts val="0"/>
                        </a:spcAft>
                      </a:pPr>
                      <a:r>
                        <a:rPr lang="uk-UA" sz="1000">
                          <a:effectLst/>
                        </a:rPr>
                        <a:t>Фінансова звітність</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47</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67</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84</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92</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66</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77</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433</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10,51</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60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42</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30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35</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21</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188</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10,11</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extLst>
                  <a:ext uri="{0D108BD9-81ED-4DB2-BD59-A6C34878D82A}">
                    <a16:rowId xmlns:a16="http://schemas.microsoft.com/office/drawing/2014/main" val="4151051147"/>
                  </a:ext>
                </a:extLst>
              </a:tr>
              <a:tr h="175620">
                <a:tc>
                  <a:txBody>
                    <a:bodyPr/>
                    <a:lstStyle/>
                    <a:p>
                      <a:pPr algn="l">
                        <a:lnSpc>
                          <a:spcPct val="115000"/>
                        </a:lnSpc>
                        <a:spcAft>
                          <a:spcPts val="0"/>
                        </a:spcAft>
                      </a:pPr>
                      <a:r>
                        <a:rPr lang="uk-UA" sz="1000">
                          <a:effectLst/>
                        </a:rPr>
                        <a:t>Корпоративне управління</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66</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61</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67</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53</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43</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29</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319</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7,74</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17</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11</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15</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12</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12</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67</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3,60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extLst>
                  <a:ext uri="{0D108BD9-81ED-4DB2-BD59-A6C34878D82A}">
                    <a16:rowId xmlns:a16="http://schemas.microsoft.com/office/drawing/2014/main" val="2993551784"/>
                  </a:ext>
                </a:extLst>
              </a:tr>
              <a:tr h="175620">
                <a:tc>
                  <a:txBody>
                    <a:bodyPr/>
                    <a:lstStyle/>
                    <a:p>
                      <a:pPr algn="l">
                        <a:lnSpc>
                          <a:spcPct val="115000"/>
                        </a:lnSpc>
                        <a:spcAft>
                          <a:spcPts val="0"/>
                        </a:spcAft>
                      </a:pPr>
                      <a:r>
                        <a:rPr lang="uk-UA" sz="1000">
                          <a:effectLst/>
                        </a:rPr>
                        <a:t>Бухгалтерський облік за МСФЗ (МСБО)</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52</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74</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49</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47</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36</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59</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317</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7,70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48</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25</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33</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34</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27</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167</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8,98</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extLst>
                  <a:ext uri="{0D108BD9-81ED-4DB2-BD59-A6C34878D82A}">
                    <a16:rowId xmlns:a16="http://schemas.microsoft.com/office/drawing/2014/main" val="3045800253"/>
                  </a:ext>
                </a:extLst>
              </a:tr>
              <a:tr h="175620">
                <a:tc>
                  <a:txBody>
                    <a:bodyPr/>
                    <a:lstStyle/>
                    <a:p>
                      <a:pPr algn="l">
                        <a:lnSpc>
                          <a:spcPct val="115000"/>
                        </a:lnSpc>
                        <a:spcAft>
                          <a:spcPts val="0"/>
                        </a:spcAft>
                      </a:pPr>
                      <a:r>
                        <a:rPr lang="uk-UA" sz="1000">
                          <a:effectLst/>
                        </a:rPr>
                        <a:t>Управлінський облік</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98</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123</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126</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97</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106</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117</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667</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16,19</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101</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60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80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60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35</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336</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18,07</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extLst>
                  <a:ext uri="{0D108BD9-81ED-4DB2-BD59-A6C34878D82A}">
                    <a16:rowId xmlns:a16="http://schemas.microsoft.com/office/drawing/2014/main" val="1599028541"/>
                  </a:ext>
                </a:extLst>
              </a:tr>
              <a:tr h="175620">
                <a:tc>
                  <a:txBody>
                    <a:bodyPr/>
                    <a:lstStyle/>
                    <a:p>
                      <a:pPr algn="l">
                        <a:lnSpc>
                          <a:spcPct val="115000"/>
                        </a:lnSpc>
                        <a:spcAft>
                          <a:spcPts val="0"/>
                        </a:spcAft>
                      </a:pPr>
                      <a:r>
                        <a:rPr lang="uk-UA" sz="1000">
                          <a:effectLst/>
                        </a:rPr>
                        <a:t>Організація бухгалтерського обліку</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24</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43</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37</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38</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26</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25</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193</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4,69</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19</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9</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14</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12</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64</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3,44</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extLst>
                  <a:ext uri="{0D108BD9-81ED-4DB2-BD59-A6C34878D82A}">
                    <a16:rowId xmlns:a16="http://schemas.microsoft.com/office/drawing/2014/main" val="3293221219"/>
                  </a:ext>
                </a:extLst>
              </a:tr>
              <a:tr h="363345">
                <a:tc>
                  <a:txBody>
                    <a:bodyPr/>
                    <a:lstStyle/>
                    <a:p>
                      <a:pPr algn="l">
                        <a:lnSpc>
                          <a:spcPct val="115000"/>
                        </a:lnSpc>
                        <a:spcAft>
                          <a:spcPts val="0"/>
                        </a:spcAft>
                      </a:pPr>
                      <a:r>
                        <a:rPr lang="uk-UA" sz="1000">
                          <a:effectLst/>
                        </a:rPr>
                        <a:t>Бухгалтерський облік у неприбуткових організаціях</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35</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57</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59</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48</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40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55</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294</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7,14</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36</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21</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32</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21</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15</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125</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6,72</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extLst>
                  <a:ext uri="{0D108BD9-81ED-4DB2-BD59-A6C34878D82A}">
                    <a16:rowId xmlns:a16="http://schemas.microsoft.com/office/drawing/2014/main" val="4085921768"/>
                  </a:ext>
                </a:extLst>
              </a:tr>
              <a:tr h="175620">
                <a:tc>
                  <a:txBody>
                    <a:bodyPr/>
                    <a:lstStyle/>
                    <a:p>
                      <a:pPr algn="l">
                        <a:lnSpc>
                          <a:spcPct val="115000"/>
                        </a:lnSpc>
                        <a:spcAft>
                          <a:spcPts val="0"/>
                        </a:spcAft>
                      </a:pPr>
                      <a:r>
                        <a:rPr lang="uk-UA" sz="1000">
                          <a:effectLst/>
                        </a:rPr>
                        <a:t>Соціально-екологічний облік</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29</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61</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31</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18</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38</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29</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206</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5,00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22</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15</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15</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6</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6</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64</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3,44</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extLst>
                  <a:ext uri="{0D108BD9-81ED-4DB2-BD59-A6C34878D82A}">
                    <a16:rowId xmlns:a16="http://schemas.microsoft.com/office/drawing/2014/main" val="2254767859"/>
                  </a:ext>
                </a:extLst>
              </a:tr>
              <a:tr h="175620">
                <a:tc>
                  <a:txBody>
                    <a:bodyPr/>
                    <a:lstStyle/>
                    <a:p>
                      <a:pPr algn="l">
                        <a:lnSpc>
                          <a:spcPct val="115000"/>
                        </a:lnSpc>
                        <a:spcAft>
                          <a:spcPts val="0"/>
                        </a:spcAft>
                      </a:pPr>
                      <a:r>
                        <a:rPr lang="uk-UA" sz="1000">
                          <a:effectLst/>
                        </a:rPr>
                        <a:t>Бухгалтерський облік та оподаткування</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23</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18</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12</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14</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14</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9</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90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2,18</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6</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4</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19</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6</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36</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1,94</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extLst>
                  <a:ext uri="{0D108BD9-81ED-4DB2-BD59-A6C34878D82A}">
                    <a16:rowId xmlns:a16="http://schemas.microsoft.com/office/drawing/2014/main" val="3236476349"/>
                  </a:ext>
                </a:extLst>
              </a:tr>
              <a:tr h="175620">
                <a:tc>
                  <a:txBody>
                    <a:bodyPr/>
                    <a:lstStyle/>
                    <a:p>
                      <a:pPr algn="l">
                        <a:lnSpc>
                          <a:spcPct val="115000"/>
                        </a:lnSpc>
                        <a:spcAft>
                          <a:spcPts val="0"/>
                        </a:spcAft>
                      </a:pPr>
                      <a:r>
                        <a:rPr lang="uk-UA" sz="1000">
                          <a:effectLst/>
                        </a:rPr>
                        <a:t>Інші види обліку</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5</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5</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0,12</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0,00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extLst>
                  <a:ext uri="{0D108BD9-81ED-4DB2-BD59-A6C34878D82A}">
                    <a16:rowId xmlns:a16="http://schemas.microsoft.com/office/drawing/2014/main" val="63744207"/>
                  </a:ext>
                </a:extLst>
              </a:tr>
              <a:tr h="321765">
                <a:tc>
                  <a:txBody>
                    <a:bodyPr/>
                    <a:lstStyle/>
                    <a:p>
                      <a:pPr algn="l">
                        <a:lnSpc>
                          <a:spcPct val="115000"/>
                        </a:lnSpc>
                        <a:spcAft>
                          <a:spcPts val="0"/>
                        </a:spcAft>
                      </a:pPr>
                      <a:r>
                        <a:rPr lang="uk-UA" sz="1000" dirty="0">
                          <a:effectLst/>
                        </a:rPr>
                        <a:t>Разом</a:t>
                      </a:r>
                      <a:endParaRPr lang="uk-U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626</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859</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752</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594</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623</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665</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4119</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100,00</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496</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364</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404</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347</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248</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a:effectLst/>
                        </a:rPr>
                        <a:t>1859</a:t>
                      </a:r>
                      <a:endParaRPr lang="uk-UA" sz="100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tc>
                  <a:txBody>
                    <a:bodyPr/>
                    <a:lstStyle/>
                    <a:p>
                      <a:pPr algn="r">
                        <a:lnSpc>
                          <a:spcPct val="115000"/>
                        </a:lnSpc>
                        <a:spcAft>
                          <a:spcPts val="0"/>
                        </a:spcAft>
                      </a:pPr>
                      <a:r>
                        <a:rPr lang="uk-UA" sz="1000" dirty="0">
                          <a:effectLst/>
                        </a:rPr>
                        <a:t>100,00</a:t>
                      </a:r>
                      <a:endParaRPr lang="uk-U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860" marR="59860" marT="0" marB="0" anchor="b"/>
                </a:tc>
                <a:extLst>
                  <a:ext uri="{0D108BD9-81ED-4DB2-BD59-A6C34878D82A}">
                    <a16:rowId xmlns:a16="http://schemas.microsoft.com/office/drawing/2014/main" val="1465049930"/>
                  </a:ext>
                </a:extLst>
              </a:tr>
            </a:tbl>
          </a:graphicData>
        </a:graphic>
      </p:graphicFrame>
      <p:sp>
        <p:nvSpPr>
          <p:cNvPr id="3" name="Прямокутник 2"/>
          <p:cNvSpPr/>
          <p:nvPr/>
        </p:nvSpPr>
        <p:spPr>
          <a:xfrm>
            <a:off x="0" y="-171400"/>
            <a:ext cx="9144000" cy="1384995"/>
          </a:xfrm>
          <a:prstGeom prst="rect">
            <a:avLst/>
          </a:prstGeom>
        </p:spPr>
        <p:txBody>
          <a:bodyPr wrap="square">
            <a:spAutoFit/>
          </a:bodyPr>
          <a:lstStyle/>
          <a:p>
            <a:r>
              <a:rPr lang="uk-UA" sz="2800" dirty="0">
                <a:latin typeface="Bookman Old Style" panose="02050604050505020204" pitchFamily="18" charset="0"/>
              </a:rPr>
              <a:t>Перелік та кількість тем наукових досліджень у галузі бухгалтерського обліку </a:t>
            </a:r>
          </a:p>
          <a:p>
            <a:endParaRPr lang="uk-UA" sz="2800" dirty="0">
              <a:latin typeface="Bookman Old Style" panose="02050604050505020204" pitchFamily="18" charset="0"/>
            </a:endParaRPr>
          </a:p>
        </p:txBody>
      </p:sp>
    </p:spTree>
    <p:extLst>
      <p:ext uri="{BB962C8B-B14F-4D97-AF65-F5344CB8AC3E}">
        <p14:creationId xmlns:p14="http://schemas.microsoft.com/office/powerpoint/2010/main" val="3650953210"/>
      </p:ext>
    </p:extLst>
  </p:cSld>
  <p:clrMapOvr>
    <a:masterClrMapping/>
  </p:clrMapOvr>
  <p:transition>
    <p:strips dir="l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1096" y="-20568"/>
            <a:ext cx="9144000" cy="830997"/>
          </a:xfrm>
          <a:prstGeom prst="rect">
            <a:avLst/>
          </a:prstGeom>
        </p:spPr>
        <p:txBody>
          <a:bodyPr wrap="square">
            <a:spAutoFit/>
          </a:bodyPr>
          <a:lstStyle/>
          <a:p>
            <a:pPr algn="ctr"/>
            <a:r>
              <a:rPr lang="ru-RU" sz="2400" dirty="0" err="1">
                <a:latin typeface="Bookman Old Style" panose="02050604050505020204" pitchFamily="18" charset="0"/>
              </a:rPr>
              <a:t>Наукові</a:t>
            </a:r>
            <a:r>
              <a:rPr lang="ru-RU" sz="2400" dirty="0">
                <a:latin typeface="Bookman Old Style" panose="02050604050505020204" pitchFamily="18" charset="0"/>
              </a:rPr>
              <a:t> </a:t>
            </a:r>
            <a:r>
              <a:rPr lang="ru-RU" sz="2400" dirty="0" err="1">
                <a:latin typeface="Bookman Old Style" panose="02050604050505020204" pitchFamily="18" charset="0"/>
              </a:rPr>
              <a:t>дослідження</a:t>
            </a:r>
            <a:r>
              <a:rPr lang="ru-RU" sz="2400" dirty="0">
                <a:latin typeface="Bookman Old Style" panose="02050604050505020204" pitchFamily="18" charset="0"/>
              </a:rPr>
              <a:t> у галузі </a:t>
            </a:r>
            <a:r>
              <a:rPr lang="ru-RU" sz="2400" dirty="0" err="1">
                <a:latin typeface="Bookman Old Style" panose="02050604050505020204" pitchFamily="18" charset="0"/>
              </a:rPr>
              <a:t>бухгалтерського</a:t>
            </a:r>
            <a:r>
              <a:rPr lang="ru-RU" sz="2400" dirty="0">
                <a:latin typeface="Bookman Old Style" panose="02050604050505020204" pitchFamily="18" charset="0"/>
              </a:rPr>
              <a:t> </a:t>
            </a:r>
            <a:r>
              <a:rPr lang="ru-RU" sz="2400" dirty="0" err="1">
                <a:latin typeface="Bookman Old Style" panose="02050604050505020204" pitchFamily="18" charset="0"/>
              </a:rPr>
              <a:t>обліку</a:t>
            </a:r>
            <a:r>
              <a:rPr lang="ru-RU" sz="2400" dirty="0">
                <a:latin typeface="Bookman Old Style" panose="02050604050505020204" pitchFamily="18" charset="0"/>
              </a:rPr>
              <a:t> у 1998 – 2002 </a:t>
            </a:r>
            <a:r>
              <a:rPr lang="ru-RU" sz="2400" dirty="0" err="1">
                <a:latin typeface="Bookman Old Style" panose="02050604050505020204" pitchFamily="18" charset="0"/>
              </a:rPr>
              <a:t>рр</a:t>
            </a:r>
            <a:r>
              <a:rPr lang="ru-RU" sz="2400" dirty="0">
                <a:latin typeface="Bookman Old Style" panose="02050604050505020204" pitchFamily="18" charset="0"/>
              </a:rPr>
              <a:t>. та 2004 – 2008 </a:t>
            </a:r>
            <a:r>
              <a:rPr lang="ru-RU" sz="2400" dirty="0" err="1">
                <a:latin typeface="Bookman Old Style" panose="02050604050505020204" pitchFamily="18" charset="0"/>
              </a:rPr>
              <a:t>рр</a:t>
            </a:r>
            <a:r>
              <a:rPr lang="ru-RU" sz="2400" dirty="0">
                <a:latin typeface="Bookman Old Style" panose="02050604050505020204" pitchFamily="18" charset="0"/>
              </a:rPr>
              <a:t>. у </a:t>
            </a:r>
            <a:r>
              <a:rPr lang="ru-RU" sz="2400" dirty="0" err="1">
                <a:latin typeface="Bookman Old Style" panose="02050604050505020204" pitchFamily="18" charset="0"/>
              </a:rPr>
              <a:t>світі</a:t>
            </a:r>
            <a:r>
              <a:rPr lang="ru-RU" sz="2400" dirty="0">
                <a:latin typeface="Bookman Old Style" panose="02050604050505020204" pitchFamily="18" charset="0"/>
              </a:rPr>
              <a:t>*</a:t>
            </a:r>
            <a:endParaRPr lang="uk-UA" sz="2400" dirty="0">
              <a:latin typeface="Bookman Old Style" panose="02050604050505020204" pitchFamily="18" charset="0"/>
            </a:endParaRPr>
          </a:p>
        </p:txBody>
      </p:sp>
      <p:graphicFrame>
        <p:nvGraphicFramePr>
          <p:cNvPr id="3" name="Таблиця 2"/>
          <p:cNvGraphicFramePr>
            <a:graphicFrameLocks noGrp="1"/>
          </p:cNvGraphicFramePr>
          <p:nvPr>
            <p:extLst>
              <p:ext uri="{D42A27DB-BD31-4B8C-83A1-F6EECF244321}">
                <p14:modId xmlns:p14="http://schemas.microsoft.com/office/powerpoint/2010/main" val="1189456054"/>
              </p:ext>
            </p:extLst>
          </p:nvPr>
        </p:nvGraphicFramePr>
        <p:xfrm>
          <a:off x="10241" y="1556792"/>
          <a:ext cx="9142908" cy="4950175"/>
        </p:xfrm>
        <a:graphic>
          <a:graphicData uri="http://schemas.openxmlformats.org/drawingml/2006/table">
            <a:tbl>
              <a:tblPr>
                <a:tableStyleId>{69CF1AB2-1976-4502-BF36-3FF5EA218861}</a:tableStyleId>
              </a:tblPr>
              <a:tblGrid>
                <a:gridCol w="1316856">
                  <a:extLst>
                    <a:ext uri="{9D8B030D-6E8A-4147-A177-3AD203B41FA5}">
                      <a16:colId xmlns:a16="http://schemas.microsoft.com/office/drawing/2014/main" val="1621338978"/>
                    </a:ext>
                  </a:extLst>
                </a:gridCol>
                <a:gridCol w="576064">
                  <a:extLst>
                    <a:ext uri="{9D8B030D-6E8A-4147-A177-3AD203B41FA5}">
                      <a16:colId xmlns:a16="http://schemas.microsoft.com/office/drawing/2014/main" val="2968888517"/>
                    </a:ext>
                  </a:extLst>
                </a:gridCol>
                <a:gridCol w="576064">
                  <a:extLst>
                    <a:ext uri="{9D8B030D-6E8A-4147-A177-3AD203B41FA5}">
                      <a16:colId xmlns:a16="http://schemas.microsoft.com/office/drawing/2014/main" val="3516857110"/>
                    </a:ext>
                  </a:extLst>
                </a:gridCol>
                <a:gridCol w="576064">
                  <a:extLst>
                    <a:ext uri="{9D8B030D-6E8A-4147-A177-3AD203B41FA5}">
                      <a16:colId xmlns:a16="http://schemas.microsoft.com/office/drawing/2014/main" val="1570507176"/>
                    </a:ext>
                  </a:extLst>
                </a:gridCol>
                <a:gridCol w="504056">
                  <a:extLst>
                    <a:ext uri="{9D8B030D-6E8A-4147-A177-3AD203B41FA5}">
                      <a16:colId xmlns:a16="http://schemas.microsoft.com/office/drawing/2014/main" val="1747512930"/>
                    </a:ext>
                  </a:extLst>
                </a:gridCol>
                <a:gridCol w="504056">
                  <a:extLst>
                    <a:ext uri="{9D8B030D-6E8A-4147-A177-3AD203B41FA5}">
                      <a16:colId xmlns:a16="http://schemas.microsoft.com/office/drawing/2014/main" val="4189346130"/>
                    </a:ext>
                  </a:extLst>
                </a:gridCol>
                <a:gridCol w="648072">
                  <a:extLst>
                    <a:ext uri="{9D8B030D-6E8A-4147-A177-3AD203B41FA5}">
                      <a16:colId xmlns:a16="http://schemas.microsoft.com/office/drawing/2014/main" val="950127113"/>
                    </a:ext>
                  </a:extLst>
                </a:gridCol>
                <a:gridCol w="504056">
                  <a:extLst>
                    <a:ext uri="{9D8B030D-6E8A-4147-A177-3AD203B41FA5}">
                      <a16:colId xmlns:a16="http://schemas.microsoft.com/office/drawing/2014/main" val="3933608160"/>
                    </a:ext>
                  </a:extLst>
                </a:gridCol>
                <a:gridCol w="576064">
                  <a:extLst>
                    <a:ext uri="{9D8B030D-6E8A-4147-A177-3AD203B41FA5}">
                      <a16:colId xmlns:a16="http://schemas.microsoft.com/office/drawing/2014/main" val="332754513"/>
                    </a:ext>
                  </a:extLst>
                </a:gridCol>
                <a:gridCol w="504056">
                  <a:extLst>
                    <a:ext uri="{9D8B030D-6E8A-4147-A177-3AD203B41FA5}">
                      <a16:colId xmlns:a16="http://schemas.microsoft.com/office/drawing/2014/main" val="1267305080"/>
                    </a:ext>
                  </a:extLst>
                </a:gridCol>
                <a:gridCol w="576064">
                  <a:extLst>
                    <a:ext uri="{9D8B030D-6E8A-4147-A177-3AD203B41FA5}">
                      <a16:colId xmlns:a16="http://schemas.microsoft.com/office/drawing/2014/main" val="3478549898"/>
                    </a:ext>
                  </a:extLst>
                </a:gridCol>
                <a:gridCol w="576064">
                  <a:extLst>
                    <a:ext uri="{9D8B030D-6E8A-4147-A177-3AD203B41FA5}">
                      <a16:colId xmlns:a16="http://schemas.microsoft.com/office/drawing/2014/main" val="2571224917"/>
                    </a:ext>
                  </a:extLst>
                </a:gridCol>
                <a:gridCol w="576064">
                  <a:extLst>
                    <a:ext uri="{9D8B030D-6E8A-4147-A177-3AD203B41FA5}">
                      <a16:colId xmlns:a16="http://schemas.microsoft.com/office/drawing/2014/main" val="3727049397"/>
                    </a:ext>
                  </a:extLst>
                </a:gridCol>
                <a:gridCol w="648072">
                  <a:extLst>
                    <a:ext uri="{9D8B030D-6E8A-4147-A177-3AD203B41FA5}">
                      <a16:colId xmlns:a16="http://schemas.microsoft.com/office/drawing/2014/main" val="2663204488"/>
                    </a:ext>
                  </a:extLst>
                </a:gridCol>
                <a:gridCol w="481236">
                  <a:extLst>
                    <a:ext uri="{9D8B030D-6E8A-4147-A177-3AD203B41FA5}">
                      <a16:colId xmlns:a16="http://schemas.microsoft.com/office/drawing/2014/main" val="1965622094"/>
                    </a:ext>
                  </a:extLst>
                </a:gridCol>
              </a:tblGrid>
              <a:tr h="215225">
                <a:tc>
                  <a:txBody>
                    <a:bodyPr/>
                    <a:lstStyle/>
                    <a:p>
                      <a:pPr algn="ctr">
                        <a:lnSpc>
                          <a:spcPct val="120000"/>
                        </a:lnSpc>
                        <a:spcAft>
                          <a:spcPts val="0"/>
                        </a:spcAft>
                      </a:pPr>
                      <a:r>
                        <a:rPr lang="uk-UA" sz="1200">
                          <a:effectLst/>
                          <a:latin typeface="Bookman Old Style" panose="02050604050505020204" pitchFamily="18" charset="0"/>
                        </a:rPr>
                        <a:t>Країна</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ctr">
                        <a:lnSpc>
                          <a:spcPct val="120000"/>
                        </a:lnSpc>
                        <a:spcAft>
                          <a:spcPts val="0"/>
                        </a:spcAft>
                      </a:pPr>
                      <a:r>
                        <a:rPr lang="uk-UA" sz="1200">
                          <a:effectLst/>
                          <a:latin typeface="Bookman Old Style" panose="02050604050505020204" pitchFamily="18" charset="0"/>
                        </a:rPr>
                        <a:t>2008</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ctr">
                        <a:lnSpc>
                          <a:spcPct val="120000"/>
                        </a:lnSpc>
                        <a:spcAft>
                          <a:spcPts val="0"/>
                        </a:spcAft>
                      </a:pPr>
                      <a:r>
                        <a:rPr lang="uk-UA" sz="1200">
                          <a:effectLst/>
                          <a:latin typeface="Bookman Old Style" panose="02050604050505020204" pitchFamily="18" charset="0"/>
                        </a:rPr>
                        <a:t>2007</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ctr">
                        <a:lnSpc>
                          <a:spcPct val="120000"/>
                        </a:lnSpc>
                        <a:spcAft>
                          <a:spcPts val="0"/>
                        </a:spcAft>
                      </a:pPr>
                      <a:r>
                        <a:rPr lang="uk-UA" sz="1200">
                          <a:effectLst/>
                          <a:latin typeface="Bookman Old Style" panose="02050604050505020204" pitchFamily="18" charset="0"/>
                        </a:rPr>
                        <a:t>2006</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ctr">
                        <a:lnSpc>
                          <a:spcPct val="120000"/>
                        </a:lnSpc>
                        <a:spcAft>
                          <a:spcPts val="0"/>
                        </a:spcAft>
                      </a:pPr>
                      <a:r>
                        <a:rPr lang="uk-UA" sz="1200">
                          <a:effectLst/>
                          <a:latin typeface="Bookman Old Style" panose="02050604050505020204" pitchFamily="18" charset="0"/>
                        </a:rPr>
                        <a:t>2005</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ctr">
                        <a:lnSpc>
                          <a:spcPct val="120000"/>
                        </a:lnSpc>
                        <a:spcAft>
                          <a:spcPts val="0"/>
                        </a:spcAft>
                      </a:pPr>
                      <a:r>
                        <a:rPr lang="uk-UA" sz="1200">
                          <a:effectLst/>
                          <a:latin typeface="Bookman Old Style" panose="02050604050505020204" pitchFamily="18" charset="0"/>
                        </a:rPr>
                        <a:t>2004</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ctr">
                        <a:lnSpc>
                          <a:spcPct val="120000"/>
                        </a:lnSpc>
                        <a:spcAft>
                          <a:spcPts val="0"/>
                        </a:spcAft>
                      </a:pPr>
                      <a:r>
                        <a:rPr lang="uk-UA" sz="1200">
                          <a:effectLst/>
                          <a:latin typeface="Bookman Old Style" panose="02050604050505020204" pitchFamily="18" charset="0"/>
                        </a:rPr>
                        <a:t>разом</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ctr">
                        <a:lnSpc>
                          <a:spcPct val="120000"/>
                        </a:lnSpc>
                        <a:spcAft>
                          <a:spcPts val="0"/>
                        </a:spcAft>
                      </a:pPr>
                      <a:r>
                        <a:rPr lang="uk-UA" sz="1200">
                          <a:effectLst/>
                          <a:latin typeface="Bookman Old Style" panose="02050604050505020204" pitchFamily="18" charset="0"/>
                        </a:rPr>
                        <a:t>%</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ctr">
                        <a:lnSpc>
                          <a:spcPct val="120000"/>
                        </a:lnSpc>
                        <a:spcAft>
                          <a:spcPts val="0"/>
                        </a:spcAft>
                      </a:pPr>
                      <a:r>
                        <a:rPr lang="uk-UA" sz="1200">
                          <a:effectLst/>
                          <a:latin typeface="Bookman Old Style" panose="02050604050505020204" pitchFamily="18" charset="0"/>
                        </a:rPr>
                        <a:t>2002</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ctr">
                        <a:lnSpc>
                          <a:spcPct val="120000"/>
                        </a:lnSpc>
                        <a:spcAft>
                          <a:spcPts val="0"/>
                        </a:spcAft>
                      </a:pPr>
                      <a:r>
                        <a:rPr lang="uk-UA" sz="1200">
                          <a:effectLst/>
                          <a:latin typeface="Bookman Old Style" panose="02050604050505020204" pitchFamily="18" charset="0"/>
                        </a:rPr>
                        <a:t>2001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ctr">
                        <a:lnSpc>
                          <a:spcPct val="120000"/>
                        </a:lnSpc>
                        <a:spcAft>
                          <a:spcPts val="0"/>
                        </a:spcAft>
                      </a:pPr>
                      <a:r>
                        <a:rPr lang="uk-UA" sz="1200">
                          <a:effectLst/>
                          <a:latin typeface="Bookman Old Style" panose="02050604050505020204" pitchFamily="18" charset="0"/>
                        </a:rPr>
                        <a:t>2000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ctr">
                        <a:lnSpc>
                          <a:spcPct val="120000"/>
                        </a:lnSpc>
                        <a:spcAft>
                          <a:spcPts val="0"/>
                        </a:spcAft>
                      </a:pPr>
                      <a:r>
                        <a:rPr lang="uk-UA" sz="1200">
                          <a:effectLst/>
                          <a:latin typeface="Bookman Old Style" panose="02050604050505020204" pitchFamily="18" charset="0"/>
                        </a:rPr>
                        <a:t>1999</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ctr">
                        <a:lnSpc>
                          <a:spcPct val="120000"/>
                        </a:lnSpc>
                        <a:spcAft>
                          <a:spcPts val="0"/>
                        </a:spcAft>
                      </a:pPr>
                      <a:r>
                        <a:rPr lang="uk-UA" sz="1200">
                          <a:effectLst/>
                          <a:latin typeface="Bookman Old Style" panose="02050604050505020204" pitchFamily="18" charset="0"/>
                        </a:rPr>
                        <a:t>1998</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ctr">
                        <a:lnSpc>
                          <a:spcPct val="120000"/>
                        </a:lnSpc>
                        <a:spcAft>
                          <a:spcPts val="0"/>
                        </a:spcAft>
                      </a:pPr>
                      <a:r>
                        <a:rPr lang="uk-UA" sz="1200">
                          <a:effectLst/>
                          <a:latin typeface="Bookman Old Style" panose="02050604050505020204" pitchFamily="18" charset="0"/>
                        </a:rPr>
                        <a:t>разом</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ctr">
                        <a:lnSpc>
                          <a:spcPct val="120000"/>
                        </a:lnSpc>
                        <a:spcAft>
                          <a:spcPts val="0"/>
                        </a:spcAft>
                      </a:pPr>
                      <a:r>
                        <a:rPr lang="uk-UA" sz="1200">
                          <a:effectLst/>
                          <a:latin typeface="Bookman Old Style" panose="02050604050505020204" pitchFamily="18" charset="0"/>
                        </a:rPr>
                        <a:t>%</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extLst>
                  <a:ext uri="{0D108BD9-81ED-4DB2-BD59-A6C34878D82A}">
                    <a16:rowId xmlns:a16="http://schemas.microsoft.com/office/drawing/2014/main" val="1720276772"/>
                  </a:ext>
                </a:extLst>
              </a:tr>
              <a:tr h="215225">
                <a:tc>
                  <a:txBody>
                    <a:bodyPr/>
                    <a:lstStyle/>
                    <a:p>
                      <a:pPr>
                        <a:lnSpc>
                          <a:spcPct val="120000"/>
                        </a:lnSpc>
                        <a:spcAft>
                          <a:spcPts val="0"/>
                        </a:spcAft>
                      </a:pPr>
                      <a:r>
                        <a:rPr lang="uk-UA" sz="1200">
                          <a:effectLst/>
                          <a:latin typeface="Bookman Old Style" panose="02050604050505020204" pitchFamily="18" charset="0"/>
                        </a:rPr>
                        <a:t>Андорра</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2</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2</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0,06</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0,00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extLst>
                  <a:ext uri="{0D108BD9-81ED-4DB2-BD59-A6C34878D82A}">
                    <a16:rowId xmlns:a16="http://schemas.microsoft.com/office/drawing/2014/main" val="2634550028"/>
                  </a:ext>
                </a:extLst>
              </a:tr>
              <a:tr h="215225">
                <a:tc>
                  <a:txBody>
                    <a:bodyPr/>
                    <a:lstStyle/>
                    <a:p>
                      <a:pPr>
                        <a:lnSpc>
                          <a:spcPct val="120000"/>
                        </a:lnSpc>
                        <a:spcAft>
                          <a:spcPts val="0"/>
                        </a:spcAft>
                      </a:pPr>
                      <a:r>
                        <a:rPr lang="uk-UA" sz="1200">
                          <a:effectLst/>
                          <a:latin typeface="Bookman Old Style" panose="02050604050505020204" pitchFamily="18" charset="0"/>
                        </a:rPr>
                        <a:t>Аргентина </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0,03</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0,05</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extLst>
                  <a:ext uri="{0D108BD9-81ED-4DB2-BD59-A6C34878D82A}">
                    <a16:rowId xmlns:a16="http://schemas.microsoft.com/office/drawing/2014/main" val="1462726737"/>
                  </a:ext>
                </a:extLst>
              </a:tr>
              <a:tr h="215225">
                <a:tc>
                  <a:txBody>
                    <a:bodyPr/>
                    <a:lstStyle/>
                    <a:p>
                      <a:pPr>
                        <a:lnSpc>
                          <a:spcPct val="120000"/>
                        </a:lnSpc>
                        <a:spcAft>
                          <a:spcPts val="0"/>
                        </a:spcAft>
                      </a:pPr>
                      <a:r>
                        <a:rPr lang="uk-UA" sz="1200">
                          <a:effectLst/>
                          <a:latin typeface="Bookman Old Style" panose="02050604050505020204" pitchFamily="18" charset="0"/>
                        </a:rPr>
                        <a:t>Австралія</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47</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66</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70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44</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45</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272</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7,87</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35</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23</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34</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31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33</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156</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8,39</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extLst>
                  <a:ext uri="{0D108BD9-81ED-4DB2-BD59-A6C34878D82A}">
                    <a16:rowId xmlns:a16="http://schemas.microsoft.com/office/drawing/2014/main" val="676320162"/>
                  </a:ext>
                </a:extLst>
              </a:tr>
              <a:tr h="215225">
                <a:tc>
                  <a:txBody>
                    <a:bodyPr/>
                    <a:lstStyle/>
                    <a:p>
                      <a:pPr>
                        <a:lnSpc>
                          <a:spcPct val="120000"/>
                        </a:lnSpc>
                        <a:spcAft>
                          <a:spcPts val="0"/>
                        </a:spcAft>
                      </a:pPr>
                      <a:r>
                        <a:rPr lang="uk-UA" sz="1200">
                          <a:effectLst/>
                          <a:latin typeface="Bookman Old Style" panose="02050604050505020204" pitchFamily="18" charset="0"/>
                        </a:rPr>
                        <a:t>Австрія</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14</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21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5</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4</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55</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1,59</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4</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2</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3</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2</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12</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0,65</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extLst>
                  <a:ext uri="{0D108BD9-81ED-4DB2-BD59-A6C34878D82A}">
                    <a16:rowId xmlns:a16="http://schemas.microsoft.com/office/drawing/2014/main" val="3477076495"/>
                  </a:ext>
                </a:extLst>
              </a:tr>
              <a:tr h="215225">
                <a:tc>
                  <a:txBody>
                    <a:bodyPr/>
                    <a:lstStyle/>
                    <a:p>
                      <a:pPr>
                        <a:lnSpc>
                          <a:spcPct val="120000"/>
                        </a:lnSpc>
                        <a:spcAft>
                          <a:spcPts val="0"/>
                        </a:spcAft>
                      </a:pPr>
                      <a:r>
                        <a:rPr lang="uk-UA" sz="1200">
                          <a:effectLst/>
                          <a:latin typeface="Bookman Old Style" panose="02050604050505020204" pitchFamily="18" charset="0"/>
                        </a:rPr>
                        <a:t>Бахрейн</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2</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6</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0,17</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2</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2</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6</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0,32</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extLst>
                  <a:ext uri="{0D108BD9-81ED-4DB2-BD59-A6C34878D82A}">
                    <a16:rowId xmlns:a16="http://schemas.microsoft.com/office/drawing/2014/main" val="1196941810"/>
                  </a:ext>
                </a:extLst>
              </a:tr>
              <a:tr h="215225">
                <a:tc>
                  <a:txBody>
                    <a:bodyPr/>
                    <a:lstStyle/>
                    <a:p>
                      <a:pPr>
                        <a:lnSpc>
                          <a:spcPct val="120000"/>
                        </a:lnSpc>
                        <a:spcAft>
                          <a:spcPts val="0"/>
                        </a:spcAft>
                      </a:pPr>
                      <a:r>
                        <a:rPr lang="uk-UA" sz="1200">
                          <a:effectLst/>
                          <a:latin typeface="Bookman Old Style" panose="02050604050505020204" pitchFamily="18" charset="0"/>
                        </a:rPr>
                        <a:t>Бангладеш</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0,03</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0,05</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extLst>
                  <a:ext uri="{0D108BD9-81ED-4DB2-BD59-A6C34878D82A}">
                    <a16:rowId xmlns:a16="http://schemas.microsoft.com/office/drawing/2014/main" val="3358908618"/>
                  </a:ext>
                </a:extLst>
              </a:tr>
              <a:tr h="215225">
                <a:tc>
                  <a:txBody>
                    <a:bodyPr/>
                    <a:lstStyle/>
                    <a:p>
                      <a:pPr>
                        <a:lnSpc>
                          <a:spcPct val="120000"/>
                        </a:lnSpc>
                        <a:spcAft>
                          <a:spcPts val="0"/>
                        </a:spcAft>
                      </a:pPr>
                      <a:r>
                        <a:rPr lang="uk-UA" sz="1200">
                          <a:effectLst/>
                          <a:latin typeface="Bookman Old Style" panose="02050604050505020204" pitchFamily="18" charset="0"/>
                        </a:rPr>
                        <a:t>Бельгія</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18</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21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18</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20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16</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93</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2,69</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19</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8</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9</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15</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8</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59</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3,17</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extLst>
                  <a:ext uri="{0D108BD9-81ED-4DB2-BD59-A6C34878D82A}">
                    <a16:rowId xmlns:a16="http://schemas.microsoft.com/office/drawing/2014/main" val="577272151"/>
                  </a:ext>
                </a:extLst>
              </a:tr>
              <a:tr h="215225">
                <a:tc>
                  <a:txBody>
                    <a:bodyPr/>
                    <a:lstStyle/>
                    <a:p>
                      <a:pPr>
                        <a:lnSpc>
                          <a:spcPct val="120000"/>
                        </a:lnSpc>
                        <a:spcAft>
                          <a:spcPts val="0"/>
                        </a:spcAft>
                      </a:pPr>
                      <a:r>
                        <a:rPr lang="uk-UA" sz="1200">
                          <a:effectLst/>
                          <a:latin typeface="Bookman Old Style" panose="02050604050505020204" pitchFamily="18" charset="0"/>
                        </a:rPr>
                        <a:t>Бразилія </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12</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7</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2</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23</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0,67</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0,00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extLst>
                  <a:ext uri="{0D108BD9-81ED-4DB2-BD59-A6C34878D82A}">
                    <a16:rowId xmlns:a16="http://schemas.microsoft.com/office/drawing/2014/main" val="1208829284"/>
                  </a:ext>
                </a:extLst>
              </a:tr>
              <a:tr h="215225">
                <a:tc>
                  <a:txBody>
                    <a:bodyPr/>
                    <a:lstStyle/>
                    <a:p>
                      <a:pPr>
                        <a:lnSpc>
                          <a:spcPct val="120000"/>
                        </a:lnSpc>
                        <a:spcAft>
                          <a:spcPts val="0"/>
                        </a:spcAft>
                      </a:pPr>
                      <a:r>
                        <a:rPr lang="uk-UA" sz="1200">
                          <a:effectLst/>
                          <a:latin typeface="Bookman Old Style" panose="02050604050505020204" pitchFamily="18" charset="0"/>
                        </a:rPr>
                        <a:t>Канада</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24</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30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24</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25</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20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123</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3,56</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23</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7</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7</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58</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3,12</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extLst>
                  <a:ext uri="{0D108BD9-81ED-4DB2-BD59-A6C34878D82A}">
                    <a16:rowId xmlns:a16="http://schemas.microsoft.com/office/drawing/2014/main" val="3545680143"/>
                  </a:ext>
                </a:extLst>
              </a:tr>
              <a:tr h="215225">
                <a:tc>
                  <a:txBody>
                    <a:bodyPr/>
                    <a:lstStyle/>
                    <a:p>
                      <a:pPr>
                        <a:lnSpc>
                          <a:spcPct val="120000"/>
                        </a:lnSpc>
                        <a:spcAft>
                          <a:spcPts val="0"/>
                        </a:spcAft>
                      </a:pPr>
                      <a:r>
                        <a:rPr lang="uk-UA" sz="1200">
                          <a:effectLst/>
                          <a:latin typeface="Bookman Old Style" panose="02050604050505020204" pitchFamily="18" charset="0"/>
                        </a:rPr>
                        <a:t>Чад</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0,03</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0,00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extLst>
                  <a:ext uri="{0D108BD9-81ED-4DB2-BD59-A6C34878D82A}">
                    <a16:rowId xmlns:a16="http://schemas.microsoft.com/office/drawing/2014/main" val="789487398"/>
                  </a:ext>
                </a:extLst>
              </a:tr>
              <a:tr h="215225">
                <a:tc>
                  <a:txBody>
                    <a:bodyPr/>
                    <a:lstStyle/>
                    <a:p>
                      <a:pPr>
                        <a:lnSpc>
                          <a:spcPct val="120000"/>
                        </a:lnSpc>
                        <a:spcAft>
                          <a:spcPts val="0"/>
                        </a:spcAft>
                      </a:pPr>
                      <a:r>
                        <a:rPr lang="uk-UA" sz="1200">
                          <a:effectLst/>
                          <a:latin typeface="Bookman Old Style" panose="02050604050505020204" pitchFamily="18" charset="0"/>
                        </a:rPr>
                        <a:t>Китай</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2</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13</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25</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0,72</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0,05</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extLst>
                  <a:ext uri="{0D108BD9-81ED-4DB2-BD59-A6C34878D82A}">
                    <a16:rowId xmlns:a16="http://schemas.microsoft.com/office/drawing/2014/main" val="1593920792"/>
                  </a:ext>
                </a:extLst>
              </a:tr>
              <a:tr h="215225">
                <a:tc>
                  <a:txBody>
                    <a:bodyPr/>
                    <a:lstStyle/>
                    <a:p>
                      <a:pPr>
                        <a:lnSpc>
                          <a:spcPct val="120000"/>
                        </a:lnSpc>
                        <a:spcAft>
                          <a:spcPts val="0"/>
                        </a:spcAft>
                      </a:pPr>
                      <a:r>
                        <a:rPr lang="uk-UA" sz="1200">
                          <a:effectLst/>
                          <a:latin typeface="Bookman Old Style" panose="02050604050505020204" pitchFamily="18" charset="0"/>
                        </a:rPr>
                        <a:t>Хорватія</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2</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2</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6</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0,17</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3</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3</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9</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0,48</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extLst>
                  <a:ext uri="{0D108BD9-81ED-4DB2-BD59-A6C34878D82A}">
                    <a16:rowId xmlns:a16="http://schemas.microsoft.com/office/drawing/2014/main" val="1319640102"/>
                  </a:ext>
                </a:extLst>
              </a:tr>
              <a:tr h="215225">
                <a:tc>
                  <a:txBody>
                    <a:bodyPr/>
                    <a:lstStyle/>
                    <a:p>
                      <a:pPr>
                        <a:lnSpc>
                          <a:spcPct val="120000"/>
                        </a:lnSpc>
                        <a:spcAft>
                          <a:spcPts val="0"/>
                        </a:spcAft>
                      </a:pPr>
                      <a:r>
                        <a:rPr lang="uk-UA" sz="1200">
                          <a:effectLst/>
                          <a:latin typeface="Bookman Old Style" panose="02050604050505020204" pitchFamily="18" charset="0"/>
                        </a:rPr>
                        <a:t>Кіпр </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3</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6</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6</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2</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4</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21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0,61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2</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2</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6</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0,32</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extLst>
                  <a:ext uri="{0D108BD9-81ED-4DB2-BD59-A6C34878D82A}">
                    <a16:rowId xmlns:a16="http://schemas.microsoft.com/office/drawing/2014/main" val="3773689127"/>
                  </a:ext>
                </a:extLst>
              </a:tr>
              <a:tr h="215225">
                <a:tc>
                  <a:txBody>
                    <a:bodyPr/>
                    <a:lstStyle/>
                    <a:p>
                      <a:pPr>
                        <a:lnSpc>
                          <a:spcPct val="120000"/>
                        </a:lnSpc>
                        <a:spcAft>
                          <a:spcPts val="0"/>
                        </a:spcAft>
                      </a:pPr>
                      <a:r>
                        <a:rPr lang="uk-UA" sz="1200">
                          <a:effectLst/>
                          <a:latin typeface="Bookman Old Style" panose="02050604050505020204" pitchFamily="18" charset="0"/>
                        </a:rPr>
                        <a:t>Чехія </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4</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8</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8</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13</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34</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0,98</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2</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5</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0,27</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extLst>
                  <a:ext uri="{0D108BD9-81ED-4DB2-BD59-A6C34878D82A}">
                    <a16:rowId xmlns:a16="http://schemas.microsoft.com/office/drawing/2014/main" val="2858767826"/>
                  </a:ext>
                </a:extLst>
              </a:tr>
              <a:tr h="215225">
                <a:tc>
                  <a:txBody>
                    <a:bodyPr/>
                    <a:lstStyle/>
                    <a:p>
                      <a:pPr>
                        <a:lnSpc>
                          <a:spcPct val="120000"/>
                        </a:lnSpc>
                        <a:spcAft>
                          <a:spcPts val="0"/>
                        </a:spcAft>
                      </a:pPr>
                      <a:r>
                        <a:rPr lang="uk-UA" sz="1200">
                          <a:effectLst/>
                          <a:latin typeface="Bookman Old Style" panose="02050604050505020204" pitchFamily="18" charset="0"/>
                        </a:rPr>
                        <a:t>Данія </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6</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9</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12</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12</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49</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1,42</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7</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6</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8</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8</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30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1,61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extLst>
                  <a:ext uri="{0D108BD9-81ED-4DB2-BD59-A6C34878D82A}">
                    <a16:rowId xmlns:a16="http://schemas.microsoft.com/office/drawing/2014/main" val="554116742"/>
                  </a:ext>
                </a:extLst>
              </a:tr>
              <a:tr h="215225">
                <a:tc>
                  <a:txBody>
                    <a:bodyPr/>
                    <a:lstStyle/>
                    <a:p>
                      <a:pPr>
                        <a:lnSpc>
                          <a:spcPct val="120000"/>
                        </a:lnSpc>
                        <a:spcAft>
                          <a:spcPts val="0"/>
                        </a:spcAft>
                      </a:pPr>
                      <a:r>
                        <a:rPr lang="uk-UA" sz="1200">
                          <a:effectLst/>
                          <a:latin typeface="Bookman Old Style" panose="02050604050505020204" pitchFamily="18" charset="0"/>
                        </a:rPr>
                        <a:t>Єгипет </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3</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0,09</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2</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0,11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extLst>
                  <a:ext uri="{0D108BD9-81ED-4DB2-BD59-A6C34878D82A}">
                    <a16:rowId xmlns:a16="http://schemas.microsoft.com/office/drawing/2014/main" val="3564993820"/>
                  </a:ext>
                </a:extLst>
              </a:tr>
              <a:tr h="215225">
                <a:tc>
                  <a:txBody>
                    <a:bodyPr/>
                    <a:lstStyle/>
                    <a:p>
                      <a:pPr>
                        <a:lnSpc>
                          <a:spcPct val="120000"/>
                        </a:lnSpc>
                        <a:spcAft>
                          <a:spcPts val="0"/>
                        </a:spcAft>
                      </a:pPr>
                      <a:r>
                        <a:rPr lang="uk-UA" sz="1200">
                          <a:effectLst/>
                          <a:latin typeface="Bookman Old Style" panose="02050604050505020204" pitchFamily="18" charset="0"/>
                        </a:rPr>
                        <a:t>Естонія</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3</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3</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3</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2</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2</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13</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0,38</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4</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0,22</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extLst>
                  <a:ext uri="{0D108BD9-81ED-4DB2-BD59-A6C34878D82A}">
                    <a16:rowId xmlns:a16="http://schemas.microsoft.com/office/drawing/2014/main" val="1119452927"/>
                  </a:ext>
                </a:extLst>
              </a:tr>
              <a:tr h="215225">
                <a:tc>
                  <a:txBody>
                    <a:bodyPr/>
                    <a:lstStyle/>
                    <a:p>
                      <a:pPr>
                        <a:lnSpc>
                          <a:spcPct val="120000"/>
                        </a:lnSpc>
                        <a:spcAft>
                          <a:spcPts val="0"/>
                        </a:spcAft>
                      </a:pPr>
                      <a:r>
                        <a:rPr lang="uk-UA" sz="1200">
                          <a:effectLst/>
                          <a:latin typeface="Bookman Old Style" panose="02050604050505020204" pitchFamily="18" charset="0"/>
                        </a:rPr>
                        <a:t>Фінляндія</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21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27</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23</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24</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18</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113</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3,27</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12</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18</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18</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9</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8</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65</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3,49</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extLst>
                  <a:ext uri="{0D108BD9-81ED-4DB2-BD59-A6C34878D82A}">
                    <a16:rowId xmlns:a16="http://schemas.microsoft.com/office/drawing/2014/main" val="1334391643"/>
                  </a:ext>
                </a:extLst>
              </a:tr>
              <a:tr h="215225">
                <a:tc>
                  <a:txBody>
                    <a:bodyPr/>
                    <a:lstStyle/>
                    <a:p>
                      <a:pPr>
                        <a:lnSpc>
                          <a:spcPct val="120000"/>
                        </a:lnSpc>
                        <a:spcAft>
                          <a:spcPts val="0"/>
                        </a:spcAft>
                      </a:pPr>
                      <a:r>
                        <a:rPr lang="uk-UA" sz="1200">
                          <a:effectLst/>
                          <a:latin typeface="Bookman Old Style" panose="02050604050505020204" pitchFamily="18" charset="0"/>
                        </a:rPr>
                        <a:t>Франція</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31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58</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40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32</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40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201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5,82</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29</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12</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13</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26</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9</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89</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4,78</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extLst>
                  <a:ext uri="{0D108BD9-81ED-4DB2-BD59-A6C34878D82A}">
                    <a16:rowId xmlns:a16="http://schemas.microsoft.com/office/drawing/2014/main" val="362318764"/>
                  </a:ext>
                </a:extLst>
              </a:tr>
              <a:tr h="215225">
                <a:tc>
                  <a:txBody>
                    <a:bodyPr/>
                    <a:lstStyle/>
                    <a:p>
                      <a:pPr>
                        <a:lnSpc>
                          <a:spcPct val="120000"/>
                        </a:lnSpc>
                        <a:spcAft>
                          <a:spcPts val="0"/>
                        </a:spcAft>
                      </a:pPr>
                      <a:r>
                        <a:rPr lang="uk-UA" sz="1200">
                          <a:effectLst/>
                          <a:latin typeface="Bookman Old Style" panose="02050604050505020204" pitchFamily="18" charset="0"/>
                        </a:rPr>
                        <a:t>Німеччина</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69</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64</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52</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39</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32</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256</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7,41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25</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19</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27</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13</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17</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101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5,43</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extLst>
                  <a:ext uri="{0D108BD9-81ED-4DB2-BD59-A6C34878D82A}">
                    <a16:rowId xmlns:a16="http://schemas.microsoft.com/office/drawing/2014/main" val="2803514403"/>
                  </a:ext>
                </a:extLst>
              </a:tr>
              <a:tr h="215225">
                <a:tc>
                  <a:txBody>
                    <a:bodyPr/>
                    <a:lstStyle/>
                    <a:p>
                      <a:pPr>
                        <a:lnSpc>
                          <a:spcPct val="120000"/>
                        </a:lnSpc>
                        <a:spcAft>
                          <a:spcPts val="0"/>
                        </a:spcAft>
                      </a:pPr>
                      <a:r>
                        <a:rPr lang="uk-UA" sz="1200">
                          <a:effectLst/>
                          <a:latin typeface="Bookman Old Style" panose="02050604050505020204" pitchFamily="18" charset="0"/>
                        </a:rPr>
                        <a:t>Греція </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13</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9</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15</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58</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1,68</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9</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19</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9</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4</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3</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44</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2,37</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extLst>
                  <a:ext uri="{0D108BD9-81ED-4DB2-BD59-A6C34878D82A}">
                    <a16:rowId xmlns:a16="http://schemas.microsoft.com/office/drawing/2014/main" val="1147548688"/>
                  </a:ext>
                </a:extLst>
              </a:tr>
              <a:tr h="215225">
                <a:tc>
                  <a:txBody>
                    <a:bodyPr/>
                    <a:lstStyle/>
                    <a:p>
                      <a:pPr>
                        <a:lnSpc>
                          <a:spcPct val="120000"/>
                        </a:lnSpc>
                        <a:spcAft>
                          <a:spcPts val="0"/>
                        </a:spcAft>
                      </a:pPr>
                      <a:r>
                        <a:rPr lang="uk-UA" sz="1200">
                          <a:effectLst/>
                          <a:latin typeface="Bookman Old Style" panose="02050604050505020204" pitchFamily="18" charset="0"/>
                        </a:rPr>
                        <a:t>Гонконг</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5</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16</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0,46</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5</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0</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2</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4</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a:effectLst/>
                          <a:latin typeface="Bookman Old Style" panose="02050604050505020204" pitchFamily="18" charset="0"/>
                        </a:rPr>
                        <a:t>12</a:t>
                      </a:r>
                      <a:endParaRPr lang="uk-UA"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tc>
                  <a:txBody>
                    <a:bodyPr/>
                    <a:lstStyle/>
                    <a:p>
                      <a:pPr algn="r">
                        <a:lnSpc>
                          <a:spcPct val="120000"/>
                        </a:lnSpc>
                        <a:spcAft>
                          <a:spcPts val="0"/>
                        </a:spcAft>
                      </a:pPr>
                      <a:r>
                        <a:rPr lang="uk-UA" sz="1200" dirty="0">
                          <a:effectLst/>
                          <a:latin typeface="Bookman Old Style" panose="02050604050505020204" pitchFamily="18" charset="0"/>
                        </a:rPr>
                        <a:t>0,65</a:t>
                      </a:r>
                      <a:endParaRPr lang="uk-UA" sz="12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59823" marR="59823" marT="0" marB="0" anchor="b"/>
                </a:tc>
                <a:extLst>
                  <a:ext uri="{0D108BD9-81ED-4DB2-BD59-A6C34878D82A}">
                    <a16:rowId xmlns:a16="http://schemas.microsoft.com/office/drawing/2014/main" val="1874808175"/>
                  </a:ext>
                </a:extLst>
              </a:tr>
            </a:tbl>
          </a:graphicData>
        </a:graphic>
      </p:graphicFrame>
    </p:spTree>
    <p:extLst>
      <p:ext uri="{BB962C8B-B14F-4D97-AF65-F5344CB8AC3E}">
        <p14:creationId xmlns:p14="http://schemas.microsoft.com/office/powerpoint/2010/main" val="1357298164"/>
      </p:ext>
    </p:extLst>
  </p:cSld>
  <p:clrMapOvr>
    <a:masterClrMapping/>
  </p:clrMapOvr>
  <p:transition>
    <p:strips dir="l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1096" y="-20568"/>
            <a:ext cx="9144000" cy="830997"/>
          </a:xfrm>
          <a:prstGeom prst="rect">
            <a:avLst/>
          </a:prstGeom>
        </p:spPr>
        <p:txBody>
          <a:bodyPr wrap="square">
            <a:spAutoFit/>
          </a:bodyPr>
          <a:lstStyle/>
          <a:p>
            <a:pPr algn="ctr"/>
            <a:r>
              <a:rPr lang="ru-RU" sz="2400" dirty="0" err="1">
                <a:latin typeface="Bookman Old Style" panose="02050604050505020204" pitchFamily="18" charset="0"/>
              </a:rPr>
              <a:t>Наукові</a:t>
            </a:r>
            <a:r>
              <a:rPr lang="ru-RU" sz="2400" dirty="0">
                <a:latin typeface="Bookman Old Style" panose="02050604050505020204" pitchFamily="18" charset="0"/>
              </a:rPr>
              <a:t> </a:t>
            </a:r>
            <a:r>
              <a:rPr lang="ru-RU" sz="2400" dirty="0" err="1">
                <a:latin typeface="Bookman Old Style" panose="02050604050505020204" pitchFamily="18" charset="0"/>
              </a:rPr>
              <a:t>дослідження</a:t>
            </a:r>
            <a:r>
              <a:rPr lang="ru-RU" sz="2400" dirty="0">
                <a:latin typeface="Bookman Old Style" panose="02050604050505020204" pitchFamily="18" charset="0"/>
              </a:rPr>
              <a:t> у галузі </a:t>
            </a:r>
            <a:r>
              <a:rPr lang="ru-RU" sz="2400" dirty="0" err="1">
                <a:latin typeface="Bookman Old Style" panose="02050604050505020204" pitchFamily="18" charset="0"/>
              </a:rPr>
              <a:t>бухгалтерського</a:t>
            </a:r>
            <a:r>
              <a:rPr lang="ru-RU" sz="2400" dirty="0">
                <a:latin typeface="Bookman Old Style" panose="02050604050505020204" pitchFamily="18" charset="0"/>
              </a:rPr>
              <a:t> </a:t>
            </a:r>
            <a:r>
              <a:rPr lang="ru-RU" sz="2400" dirty="0" err="1">
                <a:latin typeface="Bookman Old Style" panose="02050604050505020204" pitchFamily="18" charset="0"/>
              </a:rPr>
              <a:t>обліку</a:t>
            </a:r>
            <a:r>
              <a:rPr lang="ru-RU" sz="2400" dirty="0">
                <a:latin typeface="Bookman Old Style" panose="02050604050505020204" pitchFamily="18" charset="0"/>
              </a:rPr>
              <a:t> у 1998 – 2002 </a:t>
            </a:r>
            <a:r>
              <a:rPr lang="ru-RU" sz="2400" dirty="0" err="1">
                <a:latin typeface="Bookman Old Style" panose="02050604050505020204" pitchFamily="18" charset="0"/>
              </a:rPr>
              <a:t>рр</a:t>
            </a:r>
            <a:r>
              <a:rPr lang="ru-RU" sz="2400" dirty="0">
                <a:latin typeface="Bookman Old Style" panose="02050604050505020204" pitchFamily="18" charset="0"/>
              </a:rPr>
              <a:t>. та 2004 – 2008 </a:t>
            </a:r>
            <a:r>
              <a:rPr lang="ru-RU" sz="2400" dirty="0" err="1">
                <a:latin typeface="Bookman Old Style" panose="02050604050505020204" pitchFamily="18" charset="0"/>
              </a:rPr>
              <a:t>рр</a:t>
            </a:r>
            <a:r>
              <a:rPr lang="ru-RU" sz="2400" dirty="0">
                <a:latin typeface="Bookman Old Style" panose="02050604050505020204" pitchFamily="18" charset="0"/>
              </a:rPr>
              <a:t>. у </a:t>
            </a:r>
            <a:r>
              <a:rPr lang="ru-RU" sz="2400" dirty="0" err="1">
                <a:latin typeface="Bookman Old Style" panose="02050604050505020204" pitchFamily="18" charset="0"/>
              </a:rPr>
              <a:t>світі</a:t>
            </a:r>
            <a:r>
              <a:rPr lang="ru-RU" sz="2400" dirty="0">
                <a:latin typeface="Bookman Old Style" panose="02050604050505020204" pitchFamily="18" charset="0"/>
              </a:rPr>
              <a:t>*</a:t>
            </a:r>
            <a:endParaRPr lang="uk-UA" sz="2400" dirty="0">
              <a:latin typeface="Bookman Old Style" panose="02050604050505020204" pitchFamily="18" charset="0"/>
            </a:endParaRPr>
          </a:p>
        </p:txBody>
      </p:sp>
      <p:graphicFrame>
        <p:nvGraphicFramePr>
          <p:cNvPr id="3" name="Таблиця 2"/>
          <p:cNvGraphicFramePr>
            <a:graphicFrameLocks noGrp="1"/>
          </p:cNvGraphicFramePr>
          <p:nvPr>
            <p:extLst>
              <p:ext uri="{D42A27DB-BD31-4B8C-83A1-F6EECF244321}">
                <p14:modId xmlns:p14="http://schemas.microsoft.com/office/powerpoint/2010/main" val="3176698971"/>
              </p:ext>
            </p:extLst>
          </p:nvPr>
        </p:nvGraphicFramePr>
        <p:xfrm>
          <a:off x="-4605" y="1196752"/>
          <a:ext cx="9142908" cy="5509272"/>
        </p:xfrm>
        <a:graphic>
          <a:graphicData uri="http://schemas.openxmlformats.org/drawingml/2006/table">
            <a:tbl>
              <a:tblPr>
                <a:tableStyleId>{69CF1AB2-1976-4502-BF36-3FF5EA218861}</a:tableStyleId>
              </a:tblPr>
              <a:tblGrid>
                <a:gridCol w="1187624">
                  <a:extLst>
                    <a:ext uri="{9D8B030D-6E8A-4147-A177-3AD203B41FA5}">
                      <a16:colId xmlns:a16="http://schemas.microsoft.com/office/drawing/2014/main" val="1621338978"/>
                    </a:ext>
                  </a:extLst>
                </a:gridCol>
                <a:gridCol w="576064">
                  <a:extLst>
                    <a:ext uri="{9D8B030D-6E8A-4147-A177-3AD203B41FA5}">
                      <a16:colId xmlns:a16="http://schemas.microsoft.com/office/drawing/2014/main" val="2968888517"/>
                    </a:ext>
                  </a:extLst>
                </a:gridCol>
                <a:gridCol w="576064">
                  <a:extLst>
                    <a:ext uri="{9D8B030D-6E8A-4147-A177-3AD203B41FA5}">
                      <a16:colId xmlns:a16="http://schemas.microsoft.com/office/drawing/2014/main" val="3516857110"/>
                    </a:ext>
                  </a:extLst>
                </a:gridCol>
                <a:gridCol w="576064">
                  <a:extLst>
                    <a:ext uri="{9D8B030D-6E8A-4147-A177-3AD203B41FA5}">
                      <a16:colId xmlns:a16="http://schemas.microsoft.com/office/drawing/2014/main" val="1570507176"/>
                    </a:ext>
                  </a:extLst>
                </a:gridCol>
                <a:gridCol w="576064">
                  <a:extLst>
                    <a:ext uri="{9D8B030D-6E8A-4147-A177-3AD203B41FA5}">
                      <a16:colId xmlns:a16="http://schemas.microsoft.com/office/drawing/2014/main" val="1747512930"/>
                    </a:ext>
                  </a:extLst>
                </a:gridCol>
                <a:gridCol w="561280">
                  <a:extLst>
                    <a:ext uri="{9D8B030D-6E8A-4147-A177-3AD203B41FA5}">
                      <a16:colId xmlns:a16="http://schemas.microsoft.com/office/drawing/2014/main" val="4189346130"/>
                    </a:ext>
                  </a:extLst>
                </a:gridCol>
                <a:gridCol w="662856">
                  <a:extLst>
                    <a:ext uri="{9D8B030D-6E8A-4147-A177-3AD203B41FA5}">
                      <a16:colId xmlns:a16="http://schemas.microsoft.com/office/drawing/2014/main" val="950127113"/>
                    </a:ext>
                  </a:extLst>
                </a:gridCol>
                <a:gridCol w="489272">
                  <a:extLst>
                    <a:ext uri="{9D8B030D-6E8A-4147-A177-3AD203B41FA5}">
                      <a16:colId xmlns:a16="http://schemas.microsoft.com/office/drawing/2014/main" val="3933608160"/>
                    </a:ext>
                  </a:extLst>
                </a:gridCol>
                <a:gridCol w="518840">
                  <a:extLst>
                    <a:ext uri="{9D8B030D-6E8A-4147-A177-3AD203B41FA5}">
                      <a16:colId xmlns:a16="http://schemas.microsoft.com/office/drawing/2014/main" val="332754513"/>
                    </a:ext>
                  </a:extLst>
                </a:gridCol>
                <a:gridCol w="561280">
                  <a:extLst>
                    <a:ext uri="{9D8B030D-6E8A-4147-A177-3AD203B41FA5}">
                      <a16:colId xmlns:a16="http://schemas.microsoft.com/office/drawing/2014/main" val="1267305080"/>
                    </a:ext>
                  </a:extLst>
                </a:gridCol>
                <a:gridCol w="576064">
                  <a:extLst>
                    <a:ext uri="{9D8B030D-6E8A-4147-A177-3AD203B41FA5}">
                      <a16:colId xmlns:a16="http://schemas.microsoft.com/office/drawing/2014/main" val="3478549898"/>
                    </a:ext>
                  </a:extLst>
                </a:gridCol>
                <a:gridCol w="576064">
                  <a:extLst>
                    <a:ext uri="{9D8B030D-6E8A-4147-A177-3AD203B41FA5}">
                      <a16:colId xmlns:a16="http://schemas.microsoft.com/office/drawing/2014/main" val="2571224917"/>
                    </a:ext>
                  </a:extLst>
                </a:gridCol>
                <a:gridCol w="576064">
                  <a:extLst>
                    <a:ext uri="{9D8B030D-6E8A-4147-A177-3AD203B41FA5}">
                      <a16:colId xmlns:a16="http://schemas.microsoft.com/office/drawing/2014/main" val="3727049397"/>
                    </a:ext>
                  </a:extLst>
                </a:gridCol>
                <a:gridCol w="648072">
                  <a:extLst>
                    <a:ext uri="{9D8B030D-6E8A-4147-A177-3AD203B41FA5}">
                      <a16:colId xmlns:a16="http://schemas.microsoft.com/office/drawing/2014/main" val="2663204488"/>
                    </a:ext>
                  </a:extLst>
                </a:gridCol>
                <a:gridCol w="481236">
                  <a:extLst>
                    <a:ext uri="{9D8B030D-6E8A-4147-A177-3AD203B41FA5}">
                      <a16:colId xmlns:a16="http://schemas.microsoft.com/office/drawing/2014/main" val="1965622094"/>
                    </a:ext>
                  </a:extLst>
                </a:gridCol>
              </a:tblGrid>
              <a:tr h="165837">
                <a:tc>
                  <a:txBody>
                    <a:bodyPr/>
                    <a:lstStyle/>
                    <a:p>
                      <a:pPr algn="ctr">
                        <a:lnSpc>
                          <a:spcPct val="120000"/>
                        </a:lnSpc>
                        <a:spcAft>
                          <a:spcPts val="0"/>
                        </a:spcAft>
                      </a:pPr>
                      <a:r>
                        <a:rPr lang="uk-UA" sz="1200" dirty="0">
                          <a:effectLst/>
                          <a:latin typeface="Bookman Old Style" panose="02050604050505020204" pitchFamily="18" charset="0"/>
                          <a:ea typeface="Calibri" panose="020F0502020204030204" pitchFamily="34" charset="0"/>
                          <a:cs typeface="Times New Roman" panose="02020603050405020304" pitchFamily="18" charset="0"/>
                        </a:rPr>
                        <a:t>Країна</a:t>
                      </a:r>
                      <a:endParaRPr lang="uk-UA" sz="11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20000"/>
                        </a:lnSpc>
                        <a:spcAft>
                          <a:spcPts val="0"/>
                        </a:spcAft>
                      </a:pPr>
                      <a:r>
                        <a:rPr lang="uk-UA" sz="1200" dirty="0">
                          <a:effectLst/>
                          <a:latin typeface="Bookman Old Style" panose="02050604050505020204" pitchFamily="18" charset="0"/>
                          <a:ea typeface="Calibri" panose="020F0502020204030204" pitchFamily="34" charset="0"/>
                          <a:cs typeface="Times New Roman" panose="02020603050405020304" pitchFamily="18" charset="0"/>
                        </a:rPr>
                        <a:t>2008</a:t>
                      </a:r>
                      <a:endParaRPr lang="uk-UA" sz="11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2007</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2006</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2005</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2004</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разом</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2002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2001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2000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1999</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1998</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разом</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720276772"/>
                  </a:ext>
                </a:extLst>
              </a:tr>
              <a:tr h="165837">
                <a:tc>
                  <a:txBody>
                    <a:bodyPr/>
                    <a:lstStyle/>
                    <a:p>
                      <a:pP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Угорщина</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4</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0,12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0,00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617383310"/>
                  </a:ext>
                </a:extLst>
              </a:tr>
              <a:tr h="165837">
                <a:tc>
                  <a:txBody>
                    <a:bodyPr/>
                    <a:lstStyle/>
                    <a:p>
                      <a:pPr>
                        <a:lnSpc>
                          <a:spcPct val="120000"/>
                        </a:lnSpc>
                        <a:spcAft>
                          <a:spcPts val="0"/>
                        </a:spcAft>
                      </a:pPr>
                      <a:r>
                        <a:rPr lang="uk-UA" sz="1200" dirty="0">
                          <a:effectLst/>
                          <a:latin typeface="Bookman Old Style" panose="02050604050505020204" pitchFamily="18" charset="0"/>
                          <a:ea typeface="Calibri" panose="020F0502020204030204" pitchFamily="34" charset="0"/>
                          <a:cs typeface="Times New Roman" panose="02020603050405020304" pitchFamily="18" charset="0"/>
                        </a:rPr>
                        <a:t>Індія</a:t>
                      </a:r>
                      <a:endParaRPr lang="uk-UA" sz="11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0,03</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0,11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634550028"/>
                  </a:ext>
                </a:extLst>
              </a:tr>
              <a:tr h="165837">
                <a:tc>
                  <a:txBody>
                    <a:bodyPr/>
                    <a:lstStyle/>
                    <a:p>
                      <a:pP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Іран</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0,03</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0,00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462726737"/>
                  </a:ext>
                </a:extLst>
              </a:tr>
              <a:tr h="165837">
                <a:tc>
                  <a:txBody>
                    <a:bodyPr/>
                    <a:lstStyle/>
                    <a:p>
                      <a:pP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Ірландія</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6</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19</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13</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51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1,48</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5</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4</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6</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16</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0,86</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676320162"/>
                  </a:ext>
                </a:extLst>
              </a:tr>
              <a:tr h="165837">
                <a:tc>
                  <a:txBody>
                    <a:bodyPr/>
                    <a:lstStyle/>
                    <a:p>
                      <a:pP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Ізраїль </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3</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7</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13</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0,38</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0,11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477076495"/>
                  </a:ext>
                </a:extLst>
              </a:tr>
              <a:tr h="165837">
                <a:tc>
                  <a:txBody>
                    <a:bodyPr/>
                    <a:lstStyle/>
                    <a:p>
                      <a:pP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Італія</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38</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35</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29</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33</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41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176</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5,10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32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15</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6</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73</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3,92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196941810"/>
                  </a:ext>
                </a:extLst>
              </a:tr>
              <a:tr h="165837">
                <a:tc>
                  <a:txBody>
                    <a:bodyPr/>
                    <a:lstStyle/>
                    <a:p>
                      <a:pP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Ямайка</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0,03</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0,00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358908618"/>
                  </a:ext>
                </a:extLst>
              </a:tr>
              <a:tr h="165837">
                <a:tc>
                  <a:txBody>
                    <a:bodyPr/>
                    <a:lstStyle/>
                    <a:p>
                      <a:pP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Японія</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13</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13</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3</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52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1,51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4</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5</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3</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5</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17</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0,91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577272151"/>
                  </a:ext>
                </a:extLst>
              </a:tr>
              <a:tr h="165837">
                <a:tc>
                  <a:txBody>
                    <a:bodyPr/>
                    <a:lstStyle/>
                    <a:p>
                      <a:pP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Йорданія</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0,00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3</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0,16</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208829284"/>
                  </a:ext>
                </a:extLst>
              </a:tr>
              <a:tr h="165837">
                <a:tc>
                  <a:txBody>
                    <a:bodyPr/>
                    <a:lstStyle/>
                    <a:p>
                      <a:pP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Латвія</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0,03</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6</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6</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0,32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545680143"/>
                  </a:ext>
                </a:extLst>
              </a:tr>
              <a:tr h="165837">
                <a:tc>
                  <a:txBody>
                    <a:bodyPr/>
                    <a:lstStyle/>
                    <a:p>
                      <a:pP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Ліван</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4</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0,12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0,00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789487398"/>
                  </a:ext>
                </a:extLst>
              </a:tr>
              <a:tr h="165837">
                <a:tc>
                  <a:txBody>
                    <a:bodyPr/>
                    <a:lstStyle/>
                    <a:p>
                      <a:pP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Литва</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0,06</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0,05</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593920792"/>
                  </a:ext>
                </a:extLst>
              </a:tr>
              <a:tr h="165837">
                <a:tc>
                  <a:txBody>
                    <a:bodyPr/>
                    <a:lstStyle/>
                    <a:p>
                      <a:pP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Македонія</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0,03</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0,00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319640102"/>
                  </a:ext>
                </a:extLst>
              </a:tr>
              <a:tr h="165837">
                <a:tc>
                  <a:txBody>
                    <a:bodyPr/>
                    <a:lstStyle/>
                    <a:p>
                      <a:pP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Малайзія</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0,06</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5</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5</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0,27</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773689127"/>
                  </a:ext>
                </a:extLst>
              </a:tr>
              <a:tr h="484411">
                <a:tc>
                  <a:txBody>
                    <a:bodyPr/>
                    <a:lstStyle/>
                    <a:p>
                      <a:pPr>
                        <a:lnSpc>
                          <a:spcPct val="120000"/>
                        </a:lnSpc>
                        <a:spcAft>
                          <a:spcPts val="0"/>
                        </a:spcAft>
                      </a:pPr>
                      <a:r>
                        <a:rPr lang="uk-UA" sz="1200" dirty="0" err="1" smtClean="0">
                          <a:effectLst/>
                          <a:latin typeface="Bookman Old Style" panose="02050604050505020204" pitchFamily="18" charset="0"/>
                          <a:ea typeface="Calibri" panose="020F0502020204030204" pitchFamily="34" charset="0"/>
                          <a:cs typeface="Times New Roman" panose="02020603050405020304" pitchFamily="18" charset="0"/>
                        </a:rPr>
                        <a:t>Нідерландсь-кі</a:t>
                      </a:r>
                      <a:r>
                        <a:rPr lang="uk-UA" sz="1200" dirty="0" smtClean="0">
                          <a:effectLst/>
                          <a:latin typeface="Bookman Old Style" panose="02050604050505020204" pitchFamily="18" charset="0"/>
                          <a:ea typeface="Calibri" panose="020F0502020204030204" pitchFamily="34" charset="0"/>
                          <a:cs typeface="Times New Roman" panose="02020603050405020304" pitchFamily="18" charset="0"/>
                        </a:rPr>
                        <a:t> </a:t>
                      </a:r>
                      <a:r>
                        <a:rPr lang="uk-UA" sz="1200" dirty="0">
                          <a:effectLst/>
                          <a:latin typeface="Bookman Old Style" panose="02050604050505020204" pitchFamily="18" charset="0"/>
                          <a:ea typeface="Calibri" panose="020F0502020204030204" pitchFamily="34" charset="0"/>
                          <a:cs typeface="Times New Roman" panose="02020603050405020304" pitchFamily="18" charset="0"/>
                        </a:rPr>
                        <a:t>Антильські острови</a:t>
                      </a:r>
                      <a:endParaRPr lang="uk-UA" sz="11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0,03</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0,05</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858767826"/>
                  </a:ext>
                </a:extLst>
              </a:tr>
              <a:tr h="165837">
                <a:tc>
                  <a:txBody>
                    <a:bodyPr/>
                    <a:lstStyle/>
                    <a:p>
                      <a:pP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Нідерланди </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50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56</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32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28</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32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198</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5,73</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27</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24</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36</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27</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136</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7,31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554116742"/>
                  </a:ext>
                </a:extLst>
              </a:tr>
              <a:tr h="331674">
                <a:tc>
                  <a:txBody>
                    <a:bodyPr/>
                    <a:lstStyle/>
                    <a:p>
                      <a:pP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Нова Зеландія</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5</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9</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4</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3</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33</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0,96</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3</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4</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0,59</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564993820"/>
                  </a:ext>
                </a:extLst>
              </a:tr>
              <a:tr h="165837">
                <a:tc>
                  <a:txBody>
                    <a:bodyPr/>
                    <a:lstStyle/>
                    <a:p>
                      <a:pP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Норвегія</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6</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8</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4</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4</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7</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29</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0,84</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3</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6</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8</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5</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24</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1,29</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119452927"/>
                  </a:ext>
                </a:extLst>
              </a:tr>
              <a:tr h="165837">
                <a:tc>
                  <a:txBody>
                    <a:bodyPr/>
                    <a:lstStyle/>
                    <a:p>
                      <a:pP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Польща</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4</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9</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15</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49</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1,42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9</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3</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5</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28</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1,51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334391643"/>
                  </a:ext>
                </a:extLst>
              </a:tr>
              <a:tr h="165837">
                <a:tc>
                  <a:txBody>
                    <a:bodyPr/>
                    <a:lstStyle/>
                    <a:p>
                      <a:pP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Португалія </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18</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38</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32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24</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133</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3,85</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17</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7</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26</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1,40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62318764"/>
                  </a:ext>
                </a:extLst>
              </a:tr>
              <a:tr h="165837">
                <a:tc>
                  <a:txBody>
                    <a:bodyPr/>
                    <a:lstStyle/>
                    <a:p>
                      <a:pP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Катар</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0,03</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0,00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803514403"/>
                  </a:ext>
                </a:extLst>
              </a:tr>
              <a:tr h="165837">
                <a:tc>
                  <a:txBody>
                    <a:bodyPr/>
                    <a:lstStyle/>
                    <a:p>
                      <a:pP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Румунія</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3</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7</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0,20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4</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0,22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147548688"/>
                  </a:ext>
                </a:extLst>
              </a:tr>
              <a:tr h="165837">
                <a:tc>
                  <a:txBody>
                    <a:bodyPr/>
                    <a:lstStyle/>
                    <a:p>
                      <a:pP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Росія</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3</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3</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3</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0,29</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3</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5</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dirty="0">
                          <a:effectLst/>
                          <a:latin typeface="Bookman Old Style" panose="02050604050505020204" pitchFamily="18" charset="0"/>
                          <a:ea typeface="Calibri" panose="020F0502020204030204" pitchFamily="34" charset="0"/>
                          <a:cs typeface="Times New Roman" panose="02020603050405020304" pitchFamily="18" charset="0"/>
                        </a:rPr>
                        <a:t>0,27</a:t>
                      </a:r>
                      <a:endParaRPr lang="uk-UA" sz="11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874808175"/>
                  </a:ext>
                </a:extLst>
              </a:tr>
            </a:tbl>
          </a:graphicData>
        </a:graphic>
      </p:graphicFrame>
    </p:spTree>
    <p:extLst>
      <p:ext uri="{BB962C8B-B14F-4D97-AF65-F5344CB8AC3E}">
        <p14:creationId xmlns:p14="http://schemas.microsoft.com/office/powerpoint/2010/main" val="2996716706"/>
      </p:ext>
    </p:extLst>
  </p:cSld>
  <p:clrMapOvr>
    <a:masterClrMapping/>
  </p:clrMapOvr>
  <p:transition>
    <p:strips dir="l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1096" y="-20568"/>
            <a:ext cx="9144000" cy="830997"/>
          </a:xfrm>
          <a:prstGeom prst="rect">
            <a:avLst/>
          </a:prstGeom>
        </p:spPr>
        <p:txBody>
          <a:bodyPr wrap="square">
            <a:spAutoFit/>
          </a:bodyPr>
          <a:lstStyle/>
          <a:p>
            <a:pPr algn="ctr"/>
            <a:r>
              <a:rPr lang="ru-RU" sz="2400" dirty="0" err="1">
                <a:latin typeface="Bookman Old Style" panose="02050604050505020204" pitchFamily="18" charset="0"/>
              </a:rPr>
              <a:t>Наукові</a:t>
            </a:r>
            <a:r>
              <a:rPr lang="ru-RU" sz="2400" dirty="0">
                <a:latin typeface="Bookman Old Style" panose="02050604050505020204" pitchFamily="18" charset="0"/>
              </a:rPr>
              <a:t> </a:t>
            </a:r>
            <a:r>
              <a:rPr lang="ru-RU" sz="2400" dirty="0" err="1">
                <a:latin typeface="Bookman Old Style" panose="02050604050505020204" pitchFamily="18" charset="0"/>
              </a:rPr>
              <a:t>дослідження</a:t>
            </a:r>
            <a:r>
              <a:rPr lang="ru-RU" sz="2400" dirty="0">
                <a:latin typeface="Bookman Old Style" panose="02050604050505020204" pitchFamily="18" charset="0"/>
              </a:rPr>
              <a:t> у галузі </a:t>
            </a:r>
            <a:r>
              <a:rPr lang="ru-RU" sz="2400" dirty="0" err="1">
                <a:latin typeface="Bookman Old Style" panose="02050604050505020204" pitchFamily="18" charset="0"/>
              </a:rPr>
              <a:t>бухгалтерського</a:t>
            </a:r>
            <a:r>
              <a:rPr lang="ru-RU" sz="2400" dirty="0">
                <a:latin typeface="Bookman Old Style" panose="02050604050505020204" pitchFamily="18" charset="0"/>
              </a:rPr>
              <a:t> </a:t>
            </a:r>
            <a:r>
              <a:rPr lang="ru-RU" sz="2400" dirty="0" err="1">
                <a:latin typeface="Bookman Old Style" panose="02050604050505020204" pitchFamily="18" charset="0"/>
              </a:rPr>
              <a:t>обліку</a:t>
            </a:r>
            <a:r>
              <a:rPr lang="ru-RU" sz="2400" dirty="0">
                <a:latin typeface="Bookman Old Style" panose="02050604050505020204" pitchFamily="18" charset="0"/>
              </a:rPr>
              <a:t> у 1998 – 2002 </a:t>
            </a:r>
            <a:r>
              <a:rPr lang="ru-RU" sz="2400" dirty="0" err="1">
                <a:latin typeface="Bookman Old Style" panose="02050604050505020204" pitchFamily="18" charset="0"/>
              </a:rPr>
              <a:t>рр</a:t>
            </a:r>
            <a:r>
              <a:rPr lang="ru-RU" sz="2400" dirty="0">
                <a:latin typeface="Bookman Old Style" panose="02050604050505020204" pitchFamily="18" charset="0"/>
              </a:rPr>
              <a:t>. та 2004 – 2008 </a:t>
            </a:r>
            <a:r>
              <a:rPr lang="ru-RU" sz="2400" dirty="0" err="1">
                <a:latin typeface="Bookman Old Style" panose="02050604050505020204" pitchFamily="18" charset="0"/>
              </a:rPr>
              <a:t>рр</a:t>
            </a:r>
            <a:r>
              <a:rPr lang="ru-RU" sz="2400" dirty="0">
                <a:latin typeface="Bookman Old Style" panose="02050604050505020204" pitchFamily="18" charset="0"/>
              </a:rPr>
              <a:t>. у </a:t>
            </a:r>
            <a:r>
              <a:rPr lang="ru-RU" sz="2400" dirty="0" err="1">
                <a:latin typeface="Bookman Old Style" panose="02050604050505020204" pitchFamily="18" charset="0"/>
              </a:rPr>
              <a:t>світі</a:t>
            </a:r>
            <a:r>
              <a:rPr lang="ru-RU" sz="2400" dirty="0">
                <a:latin typeface="Bookman Old Style" panose="02050604050505020204" pitchFamily="18" charset="0"/>
              </a:rPr>
              <a:t>*</a:t>
            </a:r>
            <a:endParaRPr lang="uk-UA" sz="2400" dirty="0">
              <a:latin typeface="Bookman Old Style" panose="02050604050505020204" pitchFamily="18" charset="0"/>
            </a:endParaRPr>
          </a:p>
        </p:txBody>
      </p:sp>
      <p:graphicFrame>
        <p:nvGraphicFramePr>
          <p:cNvPr id="3" name="Таблиця 2"/>
          <p:cNvGraphicFramePr>
            <a:graphicFrameLocks noGrp="1"/>
          </p:cNvGraphicFramePr>
          <p:nvPr>
            <p:extLst>
              <p:ext uri="{D42A27DB-BD31-4B8C-83A1-F6EECF244321}">
                <p14:modId xmlns:p14="http://schemas.microsoft.com/office/powerpoint/2010/main" val="545821319"/>
              </p:ext>
            </p:extLst>
          </p:nvPr>
        </p:nvGraphicFramePr>
        <p:xfrm>
          <a:off x="-1" y="1102171"/>
          <a:ext cx="9174524" cy="5780733"/>
        </p:xfrm>
        <a:graphic>
          <a:graphicData uri="http://schemas.openxmlformats.org/drawingml/2006/table">
            <a:tbl>
              <a:tblPr>
                <a:tableStyleId>{69CF1AB2-1976-4502-BF36-3FF5EA218861}</a:tableStyleId>
              </a:tblPr>
              <a:tblGrid>
                <a:gridCol w="1191731">
                  <a:extLst>
                    <a:ext uri="{9D8B030D-6E8A-4147-A177-3AD203B41FA5}">
                      <a16:colId xmlns:a16="http://schemas.microsoft.com/office/drawing/2014/main" val="1621338978"/>
                    </a:ext>
                  </a:extLst>
                </a:gridCol>
                <a:gridCol w="578056">
                  <a:extLst>
                    <a:ext uri="{9D8B030D-6E8A-4147-A177-3AD203B41FA5}">
                      <a16:colId xmlns:a16="http://schemas.microsoft.com/office/drawing/2014/main" val="2968888517"/>
                    </a:ext>
                  </a:extLst>
                </a:gridCol>
                <a:gridCol w="578056">
                  <a:extLst>
                    <a:ext uri="{9D8B030D-6E8A-4147-A177-3AD203B41FA5}">
                      <a16:colId xmlns:a16="http://schemas.microsoft.com/office/drawing/2014/main" val="3516857110"/>
                    </a:ext>
                  </a:extLst>
                </a:gridCol>
                <a:gridCol w="578056">
                  <a:extLst>
                    <a:ext uri="{9D8B030D-6E8A-4147-A177-3AD203B41FA5}">
                      <a16:colId xmlns:a16="http://schemas.microsoft.com/office/drawing/2014/main" val="1570507176"/>
                    </a:ext>
                  </a:extLst>
                </a:gridCol>
                <a:gridCol w="578056">
                  <a:extLst>
                    <a:ext uri="{9D8B030D-6E8A-4147-A177-3AD203B41FA5}">
                      <a16:colId xmlns:a16="http://schemas.microsoft.com/office/drawing/2014/main" val="1747512930"/>
                    </a:ext>
                  </a:extLst>
                </a:gridCol>
                <a:gridCol w="563221">
                  <a:extLst>
                    <a:ext uri="{9D8B030D-6E8A-4147-A177-3AD203B41FA5}">
                      <a16:colId xmlns:a16="http://schemas.microsoft.com/office/drawing/2014/main" val="4189346130"/>
                    </a:ext>
                  </a:extLst>
                </a:gridCol>
                <a:gridCol w="665148">
                  <a:extLst>
                    <a:ext uri="{9D8B030D-6E8A-4147-A177-3AD203B41FA5}">
                      <a16:colId xmlns:a16="http://schemas.microsoft.com/office/drawing/2014/main" val="950127113"/>
                    </a:ext>
                  </a:extLst>
                </a:gridCol>
                <a:gridCol w="490964">
                  <a:extLst>
                    <a:ext uri="{9D8B030D-6E8A-4147-A177-3AD203B41FA5}">
                      <a16:colId xmlns:a16="http://schemas.microsoft.com/office/drawing/2014/main" val="3933608160"/>
                    </a:ext>
                  </a:extLst>
                </a:gridCol>
                <a:gridCol w="520634">
                  <a:extLst>
                    <a:ext uri="{9D8B030D-6E8A-4147-A177-3AD203B41FA5}">
                      <a16:colId xmlns:a16="http://schemas.microsoft.com/office/drawing/2014/main" val="332754513"/>
                    </a:ext>
                  </a:extLst>
                </a:gridCol>
                <a:gridCol w="563221">
                  <a:extLst>
                    <a:ext uri="{9D8B030D-6E8A-4147-A177-3AD203B41FA5}">
                      <a16:colId xmlns:a16="http://schemas.microsoft.com/office/drawing/2014/main" val="1267305080"/>
                    </a:ext>
                  </a:extLst>
                </a:gridCol>
                <a:gridCol w="578056">
                  <a:extLst>
                    <a:ext uri="{9D8B030D-6E8A-4147-A177-3AD203B41FA5}">
                      <a16:colId xmlns:a16="http://schemas.microsoft.com/office/drawing/2014/main" val="3478549898"/>
                    </a:ext>
                  </a:extLst>
                </a:gridCol>
                <a:gridCol w="578056">
                  <a:extLst>
                    <a:ext uri="{9D8B030D-6E8A-4147-A177-3AD203B41FA5}">
                      <a16:colId xmlns:a16="http://schemas.microsoft.com/office/drawing/2014/main" val="2571224917"/>
                    </a:ext>
                  </a:extLst>
                </a:gridCol>
                <a:gridCol w="578056">
                  <a:extLst>
                    <a:ext uri="{9D8B030D-6E8A-4147-A177-3AD203B41FA5}">
                      <a16:colId xmlns:a16="http://schemas.microsoft.com/office/drawing/2014/main" val="3727049397"/>
                    </a:ext>
                  </a:extLst>
                </a:gridCol>
                <a:gridCol w="650313">
                  <a:extLst>
                    <a:ext uri="{9D8B030D-6E8A-4147-A177-3AD203B41FA5}">
                      <a16:colId xmlns:a16="http://schemas.microsoft.com/office/drawing/2014/main" val="2663204488"/>
                    </a:ext>
                  </a:extLst>
                </a:gridCol>
                <a:gridCol w="482900">
                  <a:extLst>
                    <a:ext uri="{9D8B030D-6E8A-4147-A177-3AD203B41FA5}">
                      <a16:colId xmlns:a16="http://schemas.microsoft.com/office/drawing/2014/main" val="1965622094"/>
                    </a:ext>
                  </a:extLst>
                </a:gridCol>
              </a:tblGrid>
              <a:tr h="187101">
                <a:tc>
                  <a:txBody>
                    <a:bodyPr/>
                    <a:lstStyle/>
                    <a:p>
                      <a:pPr algn="ctr">
                        <a:lnSpc>
                          <a:spcPct val="120000"/>
                        </a:lnSpc>
                        <a:spcAft>
                          <a:spcPts val="0"/>
                        </a:spcAft>
                      </a:pPr>
                      <a:r>
                        <a:rPr lang="uk-UA" sz="1200" dirty="0">
                          <a:effectLst/>
                          <a:latin typeface="Bookman Old Style" panose="02050604050505020204" pitchFamily="18" charset="0"/>
                          <a:ea typeface="Calibri" panose="020F0502020204030204" pitchFamily="34" charset="0"/>
                          <a:cs typeface="Times New Roman" panose="02020603050405020304" pitchFamily="18" charset="0"/>
                        </a:rPr>
                        <a:t>Країна</a:t>
                      </a:r>
                      <a:endParaRPr lang="uk-UA" sz="11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2008</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2007</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2006</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2005</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2004</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разом</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2002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2001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2000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1999</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1998</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разом</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720276772"/>
                  </a:ext>
                </a:extLst>
              </a:tr>
              <a:tr h="390249">
                <a:tc>
                  <a:txBody>
                    <a:bodyPr/>
                    <a:lstStyle/>
                    <a:p>
                      <a:pP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Саудівська Аравія </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dirty="0">
                          <a:effectLst/>
                          <a:latin typeface="Bookman Old Style" panose="02050604050505020204" pitchFamily="18" charset="0"/>
                          <a:ea typeface="Calibri" panose="020F0502020204030204" pitchFamily="34" charset="0"/>
                          <a:cs typeface="Times New Roman" panose="02020603050405020304" pitchFamily="18" charset="0"/>
                        </a:rPr>
                        <a:t>2</a:t>
                      </a:r>
                      <a:endParaRPr lang="uk-UA" sz="11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6</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3</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15</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0,43</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0,11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17383310"/>
                  </a:ext>
                </a:extLst>
              </a:tr>
              <a:tr h="187101">
                <a:tc>
                  <a:txBody>
                    <a:bodyPr/>
                    <a:lstStyle/>
                    <a:p>
                      <a:pP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Сингапур</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6</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dirty="0">
                          <a:effectLst/>
                          <a:latin typeface="Bookman Old Style" panose="02050604050505020204" pitchFamily="18" charset="0"/>
                          <a:ea typeface="Calibri" panose="020F0502020204030204" pitchFamily="34" charset="0"/>
                          <a:cs typeface="Times New Roman" panose="02020603050405020304" pitchFamily="18" charset="0"/>
                        </a:rPr>
                        <a:t>9</a:t>
                      </a:r>
                      <a:endParaRPr lang="uk-UA" sz="11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3</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6</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4</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28</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0,81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0,05</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634550028"/>
                  </a:ext>
                </a:extLst>
              </a:tr>
              <a:tr h="187101">
                <a:tc>
                  <a:txBody>
                    <a:bodyPr/>
                    <a:lstStyle/>
                    <a:p>
                      <a:pP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Словенія</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3</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4</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5</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16</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0,46</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0,00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62726737"/>
                  </a:ext>
                </a:extLst>
              </a:tr>
              <a:tr h="390249">
                <a:tc>
                  <a:txBody>
                    <a:bodyPr/>
                    <a:lstStyle/>
                    <a:p>
                      <a:pP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Південна Африка</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3</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5</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0,32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3</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3</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0,16</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76320162"/>
                  </a:ext>
                </a:extLst>
              </a:tr>
              <a:tr h="390249">
                <a:tc>
                  <a:txBody>
                    <a:bodyPr/>
                    <a:lstStyle/>
                    <a:p>
                      <a:pP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Південна Корея </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dirty="0">
                          <a:effectLst/>
                          <a:latin typeface="Bookman Old Style" panose="02050604050505020204" pitchFamily="18" charset="0"/>
                          <a:ea typeface="Calibri" panose="020F0502020204030204" pitchFamily="34" charset="0"/>
                          <a:cs typeface="Times New Roman" panose="02020603050405020304" pitchFamily="18" charset="0"/>
                        </a:rPr>
                        <a:t>7</a:t>
                      </a:r>
                      <a:endParaRPr lang="uk-UA" sz="11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0,20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4</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0,22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77076495"/>
                  </a:ext>
                </a:extLst>
              </a:tr>
              <a:tr h="390249">
                <a:tc>
                  <a:txBody>
                    <a:bodyPr/>
                    <a:lstStyle/>
                    <a:p>
                      <a:pP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Іспанія</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58</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96</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64</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48</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62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dirty="0">
                          <a:effectLst/>
                          <a:latin typeface="Bookman Old Style" panose="02050604050505020204" pitchFamily="18" charset="0"/>
                          <a:ea typeface="Calibri" panose="020F0502020204030204" pitchFamily="34" charset="0"/>
                          <a:cs typeface="Times New Roman" panose="02020603050405020304" pitchFamily="18" charset="0"/>
                        </a:rPr>
                        <a:t>328</a:t>
                      </a:r>
                      <a:endParaRPr lang="uk-UA" sz="11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9,50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69</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40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36</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31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15</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191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10,27</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96941810"/>
                  </a:ext>
                </a:extLst>
              </a:tr>
              <a:tr h="187101">
                <a:tc>
                  <a:txBody>
                    <a:bodyPr/>
                    <a:lstStyle/>
                    <a:p>
                      <a:pP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Швеція</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34</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31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27</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18</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130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dirty="0">
                          <a:effectLst/>
                          <a:latin typeface="Bookman Old Style" panose="02050604050505020204" pitchFamily="18" charset="0"/>
                          <a:ea typeface="Calibri" panose="020F0502020204030204" pitchFamily="34" charset="0"/>
                          <a:cs typeface="Times New Roman" panose="02020603050405020304" pitchFamily="18" charset="0"/>
                        </a:rPr>
                        <a:t>3,76</a:t>
                      </a:r>
                      <a:endParaRPr lang="uk-UA" sz="11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13</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29</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28</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24</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8</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102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5,48</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58908618"/>
                  </a:ext>
                </a:extLst>
              </a:tr>
              <a:tr h="187101">
                <a:tc>
                  <a:txBody>
                    <a:bodyPr/>
                    <a:lstStyle/>
                    <a:p>
                      <a:pP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Швейцарія</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7</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9</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dirty="0">
                          <a:effectLst/>
                          <a:latin typeface="Bookman Old Style" panose="02050604050505020204" pitchFamily="18" charset="0"/>
                          <a:ea typeface="Calibri" panose="020F0502020204030204" pitchFamily="34" charset="0"/>
                          <a:cs typeface="Times New Roman" panose="02020603050405020304" pitchFamily="18" charset="0"/>
                        </a:rPr>
                        <a:t>3</a:t>
                      </a:r>
                      <a:endParaRPr lang="uk-UA" sz="11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5</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35</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1,01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dirty="0">
                          <a:effectLst/>
                          <a:latin typeface="Bookman Old Style" panose="02050604050505020204" pitchFamily="18" charset="0"/>
                          <a:ea typeface="Calibri" panose="020F0502020204030204" pitchFamily="34" charset="0"/>
                          <a:cs typeface="Times New Roman" panose="02020603050405020304" pitchFamily="18" charset="0"/>
                        </a:rPr>
                        <a:t>2</a:t>
                      </a:r>
                      <a:endParaRPr lang="uk-UA" sz="11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4</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4</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14</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0,75</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77272151"/>
                  </a:ext>
                </a:extLst>
              </a:tr>
              <a:tr h="187101">
                <a:tc>
                  <a:txBody>
                    <a:bodyPr/>
                    <a:lstStyle/>
                    <a:p>
                      <a:pP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Тайвань</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3</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5</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5</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4</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19</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0,55</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dirty="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0,05</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08829284"/>
                  </a:ext>
                </a:extLst>
              </a:tr>
              <a:tr h="187101">
                <a:tc>
                  <a:txBody>
                    <a:bodyPr/>
                    <a:lstStyle/>
                    <a:p>
                      <a:pP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Таїланд</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0,06</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dirty="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0,00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45680143"/>
                  </a:ext>
                </a:extLst>
              </a:tr>
              <a:tr h="187101">
                <a:tc>
                  <a:txBody>
                    <a:bodyPr/>
                    <a:lstStyle/>
                    <a:p>
                      <a:pP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Туніс </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3</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6</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0,17</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dirty="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0,11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89487398"/>
                  </a:ext>
                </a:extLst>
              </a:tr>
              <a:tr h="187101">
                <a:tc>
                  <a:txBody>
                    <a:bodyPr/>
                    <a:lstStyle/>
                    <a:p>
                      <a:pP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Туреччина</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3</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4</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0,35</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3</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0,16</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93920792"/>
                  </a:ext>
                </a:extLst>
              </a:tr>
              <a:tr h="187101">
                <a:tc>
                  <a:txBody>
                    <a:bodyPr/>
                    <a:lstStyle/>
                    <a:p>
                      <a:pP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Україна</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3</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0,09</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dirty="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0,00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19640102"/>
                  </a:ext>
                </a:extLst>
              </a:tr>
              <a:tr h="593398">
                <a:tc>
                  <a:txBody>
                    <a:bodyPr/>
                    <a:lstStyle/>
                    <a:p>
                      <a:pP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Об'єднані Арабські Емірати</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3</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dirty="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7</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0,20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dirty="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dirty="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0,05</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73689127"/>
                  </a:ext>
                </a:extLst>
              </a:tr>
              <a:tr h="390249">
                <a:tc>
                  <a:txBody>
                    <a:bodyPr/>
                    <a:lstStyle/>
                    <a:p>
                      <a:pP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Велика Британія</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55</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86</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dirty="0">
                          <a:effectLst/>
                          <a:latin typeface="Bookman Old Style" panose="02050604050505020204" pitchFamily="18" charset="0"/>
                          <a:ea typeface="Calibri" panose="020F0502020204030204" pitchFamily="34" charset="0"/>
                          <a:cs typeface="Times New Roman" panose="02020603050405020304" pitchFamily="18" charset="0"/>
                        </a:rPr>
                        <a:t>87</a:t>
                      </a:r>
                      <a:endParaRPr lang="uk-UA" sz="11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84</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83</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395</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dirty="0" smtClean="0">
                          <a:effectLst/>
                          <a:latin typeface="Bookman Old Style" panose="02050604050505020204" pitchFamily="18" charset="0"/>
                          <a:ea typeface="Calibri" panose="020F0502020204030204" pitchFamily="34" charset="0"/>
                          <a:cs typeface="Times New Roman" panose="02020603050405020304" pitchFamily="18" charset="0"/>
                        </a:rPr>
                        <a:t>11,4</a:t>
                      </a:r>
                      <a:endParaRPr lang="uk-UA" sz="11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56</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59</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65</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dirty="0">
                          <a:effectLst/>
                          <a:latin typeface="Bookman Old Style" panose="02050604050505020204" pitchFamily="18" charset="0"/>
                          <a:ea typeface="Calibri" panose="020F0502020204030204" pitchFamily="34" charset="0"/>
                          <a:cs typeface="Times New Roman" panose="02020603050405020304" pitchFamily="18" charset="0"/>
                        </a:rPr>
                        <a:t>68</a:t>
                      </a:r>
                      <a:endParaRPr lang="uk-UA" sz="11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dirty="0">
                          <a:effectLst/>
                          <a:latin typeface="Bookman Old Style" panose="02050604050505020204" pitchFamily="18" charset="0"/>
                          <a:ea typeface="Calibri" panose="020F0502020204030204" pitchFamily="34" charset="0"/>
                          <a:cs typeface="Times New Roman" panose="02020603050405020304" pitchFamily="18" charset="0"/>
                        </a:rPr>
                        <a:t>61</a:t>
                      </a:r>
                      <a:endParaRPr lang="uk-UA" sz="11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309</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dirty="0" smtClean="0">
                          <a:effectLst/>
                          <a:latin typeface="Bookman Old Style" panose="02050604050505020204" pitchFamily="18" charset="0"/>
                          <a:ea typeface="Calibri" panose="020F0502020204030204" pitchFamily="34" charset="0"/>
                          <a:cs typeface="Times New Roman" panose="02020603050405020304" pitchFamily="18" charset="0"/>
                        </a:rPr>
                        <a:t>16,6</a:t>
                      </a:r>
                      <a:endParaRPr lang="uk-UA" sz="11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58767826"/>
                  </a:ext>
                </a:extLst>
              </a:tr>
              <a:tr h="187101">
                <a:tc>
                  <a:txBody>
                    <a:bodyPr/>
                    <a:lstStyle/>
                    <a:p>
                      <a:pP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США</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37</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67</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80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58</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54</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dirty="0">
                          <a:effectLst/>
                          <a:latin typeface="Bookman Old Style" panose="02050604050505020204" pitchFamily="18" charset="0"/>
                          <a:ea typeface="Calibri" panose="020F0502020204030204" pitchFamily="34" charset="0"/>
                          <a:cs typeface="Times New Roman" panose="02020603050405020304" pitchFamily="18" charset="0"/>
                        </a:rPr>
                        <a:t>296</a:t>
                      </a:r>
                      <a:endParaRPr lang="uk-UA" sz="11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8,57</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68</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30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44</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37</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dirty="0">
                          <a:effectLst/>
                          <a:latin typeface="Bookman Old Style" panose="02050604050505020204" pitchFamily="18" charset="0"/>
                          <a:ea typeface="Calibri" panose="020F0502020204030204" pitchFamily="34" charset="0"/>
                          <a:cs typeface="Times New Roman" panose="02020603050405020304" pitchFamily="18" charset="0"/>
                        </a:rPr>
                        <a:t>21</a:t>
                      </a:r>
                      <a:endParaRPr lang="uk-UA" sz="11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200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dirty="0" smtClean="0">
                          <a:effectLst/>
                          <a:latin typeface="Bookman Old Style" panose="02050604050505020204" pitchFamily="18" charset="0"/>
                          <a:ea typeface="Calibri" panose="020F0502020204030204" pitchFamily="34" charset="0"/>
                          <a:cs typeface="Times New Roman" panose="02020603050405020304" pitchFamily="18" charset="0"/>
                        </a:rPr>
                        <a:t>10,7</a:t>
                      </a:r>
                      <a:endParaRPr lang="uk-UA" sz="11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54116742"/>
                  </a:ext>
                </a:extLst>
              </a:tr>
              <a:tr h="187101">
                <a:tc>
                  <a:txBody>
                    <a:bodyPr/>
                    <a:lstStyle/>
                    <a:p>
                      <a:pP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Узбекистан</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0,00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dirty="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0,05</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64993820"/>
                  </a:ext>
                </a:extLst>
              </a:tr>
              <a:tr h="187101">
                <a:tc>
                  <a:txBody>
                    <a:bodyPr/>
                    <a:lstStyle/>
                    <a:p>
                      <a:pP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В'єтнам</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0,03</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dirty="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0,00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19452927"/>
                  </a:ext>
                </a:extLst>
              </a:tr>
              <a:tr h="187101">
                <a:tc>
                  <a:txBody>
                    <a:bodyPr/>
                    <a:lstStyle/>
                    <a:p>
                      <a:pP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Сербія</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0,03</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5</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dirty="0">
                          <a:effectLst/>
                          <a:latin typeface="Bookman Old Style" panose="02050604050505020204" pitchFamily="18" charset="0"/>
                          <a:ea typeface="Calibri" panose="020F0502020204030204" pitchFamily="34" charset="0"/>
                          <a:cs typeface="Times New Roman" panose="02020603050405020304" pitchFamily="18" charset="0"/>
                        </a:rPr>
                        <a:t>0,27</a:t>
                      </a:r>
                      <a:endParaRPr lang="uk-UA" sz="11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34391643"/>
                  </a:ext>
                </a:extLst>
              </a:tr>
              <a:tr h="187101">
                <a:tc>
                  <a:txBody>
                    <a:bodyPr/>
                    <a:lstStyle/>
                    <a:p>
                      <a:pP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Усі</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626</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859</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752</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594</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623</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3454</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100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495</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364</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401</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346</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254</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a:effectLst/>
                          <a:latin typeface="Bookman Old Style" panose="02050604050505020204" pitchFamily="18" charset="0"/>
                          <a:ea typeface="Calibri" panose="020F0502020204030204" pitchFamily="34" charset="0"/>
                          <a:cs typeface="Times New Roman" panose="02020603050405020304" pitchFamily="18" charset="0"/>
                        </a:rPr>
                        <a:t>1860</a:t>
                      </a:r>
                      <a:endParaRPr lang="uk-UA"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20000"/>
                        </a:lnSpc>
                        <a:spcAft>
                          <a:spcPts val="0"/>
                        </a:spcAft>
                      </a:pPr>
                      <a:r>
                        <a:rPr lang="uk-UA" sz="1200" dirty="0">
                          <a:effectLst/>
                          <a:latin typeface="Bookman Old Style" panose="02050604050505020204" pitchFamily="18" charset="0"/>
                          <a:ea typeface="Calibri" panose="020F0502020204030204" pitchFamily="34" charset="0"/>
                          <a:cs typeface="Times New Roman" panose="02020603050405020304" pitchFamily="18" charset="0"/>
                        </a:rPr>
                        <a:t>100</a:t>
                      </a:r>
                      <a:endParaRPr lang="uk-UA" sz="11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2318764"/>
                  </a:ext>
                </a:extLst>
              </a:tr>
            </a:tbl>
          </a:graphicData>
        </a:graphic>
      </p:graphicFrame>
    </p:spTree>
    <p:extLst>
      <p:ext uri="{BB962C8B-B14F-4D97-AF65-F5344CB8AC3E}">
        <p14:creationId xmlns:p14="http://schemas.microsoft.com/office/powerpoint/2010/main" val="1523152973"/>
      </p:ext>
    </p:extLst>
  </p:cSld>
  <p:clrMapOvr>
    <a:masterClrMapping/>
  </p:clrMapOvr>
  <p:transition>
    <p:strips dir="l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lstStyle/>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smtClean="0"/>
          </a:p>
          <a:p>
            <a:pPr marL="0" indent="0" algn="ctr">
              <a:spcBef>
                <a:spcPts val="0"/>
              </a:spcBef>
              <a:buFont typeface="Wingdings" panose="05000000000000000000" pitchFamily="2" charset="2"/>
              <a:buNone/>
              <a:defRPr/>
            </a:pPr>
            <a:r>
              <a:rPr lang="uk-UA" sz="8000" b="1" dirty="0" smtClean="0">
                <a:solidFill>
                  <a:schemeClr val="accent4">
                    <a:lumMod val="75000"/>
                  </a:schemeClr>
                </a:solidFill>
                <a:latin typeface="Bookman Old Style" panose="02050604050505020204" pitchFamily="18" charset="0"/>
              </a:rPr>
              <a:t>Дякую </a:t>
            </a:r>
          </a:p>
          <a:p>
            <a:pPr marL="0" indent="0" algn="ctr">
              <a:spcBef>
                <a:spcPts val="0"/>
              </a:spcBef>
              <a:buFont typeface="Wingdings" panose="05000000000000000000" pitchFamily="2" charset="2"/>
              <a:buNone/>
              <a:defRPr/>
            </a:pPr>
            <a:r>
              <a:rPr lang="uk-UA" sz="8000" b="1" dirty="0" smtClean="0">
                <a:solidFill>
                  <a:schemeClr val="accent4">
                    <a:lumMod val="75000"/>
                  </a:schemeClr>
                </a:solidFill>
                <a:latin typeface="Bookman Old Style" panose="02050604050505020204" pitchFamily="18" charset="0"/>
              </a:rPr>
              <a:t>за увагу! </a:t>
            </a:r>
            <a:endParaRPr lang="uk-UA" sz="8000" b="1" dirty="0">
              <a:solidFill>
                <a:schemeClr val="accent4">
                  <a:lumMod val="75000"/>
                </a:schemeClr>
              </a:solidFill>
              <a:latin typeface="Bookman Old Style" panose="02050604050505020204" pitchFamily="18" charset="0"/>
            </a:endParaRPr>
          </a:p>
        </p:txBody>
      </p:sp>
    </p:spTree>
  </p:cSld>
  <p:clrMapOvr>
    <a:masterClrMapping/>
  </p:clrMapOvr>
  <p:transition>
    <p:strips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4"/>
          <p:cNvSpPr/>
          <p:nvPr/>
        </p:nvSpPr>
        <p:spPr>
          <a:xfrm>
            <a:off x="11038" y="-35396"/>
            <a:ext cx="9132962" cy="892552"/>
          </a:xfrm>
          <a:prstGeom prst="rect">
            <a:avLst/>
          </a:prstGeom>
        </p:spPr>
        <p:txBody>
          <a:bodyPr wrap="square">
            <a:spAutoFit/>
          </a:bodyPr>
          <a:lstStyle/>
          <a:p>
            <a:pPr algn="ctr"/>
            <a:r>
              <a:rPr lang="ru-RU" sz="2600" dirty="0" err="1">
                <a:latin typeface="Bookman Old Style" panose="02050604050505020204" pitchFamily="18" charset="0"/>
              </a:rPr>
              <a:t>Відомості</a:t>
            </a:r>
            <a:r>
              <a:rPr lang="ru-RU" sz="2600" dirty="0">
                <a:latin typeface="Bookman Old Style" panose="02050604050505020204" pitchFamily="18" charset="0"/>
              </a:rPr>
              <a:t> у </a:t>
            </a:r>
            <a:r>
              <a:rPr lang="ru-RU" sz="2600" dirty="0" err="1">
                <a:latin typeface="Bookman Old Style" panose="02050604050505020204" pitchFamily="18" charset="0"/>
              </a:rPr>
              <a:t>записах</a:t>
            </a:r>
            <a:r>
              <a:rPr lang="ru-RU" sz="2600" dirty="0">
                <a:latin typeface="Bookman Old Style" panose="02050604050505020204" pitchFamily="18" charset="0"/>
              </a:rPr>
              <a:t> про </a:t>
            </a:r>
            <a:r>
              <a:rPr lang="ru-RU" sz="2600" dirty="0" err="1">
                <a:latin typeface="Bookman Old Style" panose="02050604050505020204" pitchFamily="18" charset="0"/>
              </a:rPr>
              <a:t>надходження</a:t>
            </a:r>
            <a:r>
              <a:rPr lang="ru-RU" sz="2600" dirty="0">
                <a:latin typeface="Bookman Old Style" panose="02050604050505020204" pitchFamily="18" charset="0"/>
              </a:rPr>
              <a:t> </a:t>
            </a:r>
            <a:r>
              <a:rPr lang="ru-RU" sz="2600" dirty="0" err="1">
                <a:latin typeface="Bookman Old Style" panose="02050604050505020204" pitchFamily="18" charset="0"/>
              </a:rPr>
              <a:t>матеріальних</a:t>
            </a:r>
            <a:r>
              <a:rPr lang="ru-RU" sz="2600" dirty="0">
                <a:latin typeface="Bookman Old Style" panose="02050604050505020204" pitchFamily="18" charset="0"/>
              </a:rPr>
              <a:t> </a:t>
            </a:r>
            <a:r>
              <a:rPr lang="ru-RU" sz="2600" dirty="0" err="1">
                <a:latin typeface="Bookman Old Style" panose="02050604050505020204" pitchFamily="18" charset="0"/>
              </a:rPr>
              <a:t>цінностей</a:t>
            </a:r>
            <a:endParaRPr lang="uk-UA" sz="2600" dirty="0">
              <a:latin typeface="Bookman Old Style" panose="02050604050505020204" pitchFamily="18" charset="0"/>
            </a:endParaRPr>
          </a:p>
        </p:txBody>
      </p:sp>
      <p:sp>
        <p:nvSpPr>
          <p:cNvPr id="6" name="Горизонтальний сувій 5"/>
          <p:cNvSpPr/>
          <p:nvPr/>
        </p:nvSpPr>
        <p:spPr bwMode="auto">
          <a:xfrm>
            <a:off x="952153" y="1342758"/>
            <a:ext cx="7239694" cy="1078304"/>
          </a:xfrm>
          <a:prstGeom prst="horizontalScroll">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Відомості у записах щодо надходження матеріальних цінностей:</a:t>
            </a:r>
          </a:p>
        </p:txBody>
      </p:sp>
      <p:sp>
        <p:nvSpPr>
          <p:cNvPr id="7" name="Горизонтальний сувій 6"/>
          <p:cNvSpPr/>
          <p:nvPr/>
        </p:nvSpPr>
        <p:spPr bwMode="auto">
          <a:xfrm>
            <a:off x="976186" y="2608442"/>
            <a:ext cx="7272808" cy="1008112"/>
          </a:xfrm>
          <a:prstGeom prst="horizontalScroll">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sz="2400" b="1" dirty="0">
                <a:latin typeface="Bookman Old Style" panose="02050604050505020204" pitchFamily="18" charset="0"/>
              </a:rPr>
              <a:t>к</a:t>
            </a:r>
            <a:r>
              <a:rPr kumimoji="0" lang="uk-UA" sz="2400" b="1" i="0" u="none" strike="noStrike" cap="none" normalizeH="0" baseline="0" dirty="0" smtClean="0">
                <a:ln>
                  <a:noFill/>
                </a:ln>
                <a:solidFill>
                  <a:schemeClr val="tx1"/>
                </a:solidFill>
                <a:effectLst/>
                <a:latin typeface="Bookman Old Style" panose="02050604050505020204" pitchFamily="18" charset="0"/>
              </a:rPr>
              <a:t>ількість і вид предметів,</a:t>
            </a:r>
            <a:r>
              <a:rPr kumimoji="0" lang="uk-UA" sz="2400" b="1" i="0" u="none" strike="noStrike" cap="none" normalizeH="0" dirty="0" smtClean="0">
                <a:ln>
                  <a:noFill/>
                </a:ln>
                <a:solidFill>
                  <a:schemeClr val="tx1"/>
                </a:solidFill>
                <a:effectLst/>
                <a:latin typeface="Bookman Old Style" panose="02050604050505020204" pitchFamily="18" charset="0"/>
              </a:rPr>
              <a:t> що надійшли</a:t>
            </a:r>
            <a:endParaRPr kumimoji="0" lang="uk-UA" sz="2400" b="1" i="0" u="none" strike="noStrike" cap="none" normalizeH="0" baseline="0" dirty="0" smtClean="0">
              <a:ln>
                <a:noFill/>
              </a:ln>
              <a:solidFill>
                <a:schemeClr val="tx1"/>
              </a:solidFill>
              <a:effectLst/>
              <a:latin typeface="Bookman Old Style" panose="02050604050505020204" pitchFamily="18" charset="0"/>
            </a:endParaRPr>
          </a:p>
        </p:txBody>
      </p:sp>
      <p:sp>
        <p:nvSpPr>
          <p:cNvPr id="8" name="Горизонтальний сувій 7"/>
          <p:cNvSpPr/>
          <p:nvPr/>
        </p:nvSpPr>
        <p:spPr bwMode="auto">
          <a:xfrm>
            <a:off x="1009300" y="3647646"/>
            <a:ext cx="7239694" cy="995675"/>
          </a:xfrm>
          <a:prstGeom prst="horizontalScroll">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lang="uk-UA" sz="2400" b="1" dirty="0">
                <a:latin typeface="Bookman Old Style" panose="02050604050505020204" pitchFamily="18" charset="0"/>
              </a:rPr>
              <a:t>і</a:t>
            </a:r>
            <a:r>
              <a:rPr kumimoji="0" lang="uk-UA" sz="2400" b="1" i="0" u="none" strike="noStrike" cap="none" normalizeH="0" baseline="0" dirty="0" smtClean="0">
                <a:ln>
                  <a:noFill/>
                </a:ln>
                <a:solidFill>
                  <a:schemeClr val="tx1"/>
                </a:solidFill>
                <a:effectLst/>
                <a:latin typeface="Bookman Old Style" panose="02050604050505020204" pitchFamily="18" charset="0"/>
              </a:rPr>
              <a:t>м’я особи, від якої вони надійшли</a:t>
            </a:r>
          </a:p>
        </p:txBody>
      </p:sp>
      <p:sp>
        <p:nvSpPr>
          <p:cNvPr id="9" name="Горизонтальний сувій 8"/>
          <p:cNvSpPr/>
          <p:nvPr/>
        </p:nvSpPr>
        <p:spPr bwMode="auto">
          <a:xfrm>
            <a:off x="1009300" y="4692612"/>
            <a:ext cx="7239694" cy="960558"/>
          </a:xfrm>
          <a:prstGeom prst="horizontalScroll">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uk-UA" sz="2400" b="1" dirty="0">
                <a:latin typeface="Bookman Old Style" panose="02050604050505020204" pitchFamily="18" charset="0"/>
              </a:rPr>
              <a:t>і</a:t>
            </a:r>
            <a:r>
              <a:rPr kumimoji="0" lang="uk-UA" sz="2400" b="1" i="0" u="none" strike="noStrike" cap="none" normalizeH="0" baseline="0" dirty="0" smtClean="0">
                <a:ln>
                  <a:noFill/>
                </a:ln>
                <a:solidFill>
                  <a:schemeClr val="tx1"/>
                </a:solidFill>
                <a:effectLst/>
                <a:latin typeface="Bookman Old Style" panose="02050604050505020204" pitchFamily="18" charset="0"/>
              </a:rPr>
              <a:t>м’я покупця</a:t>
            </a:r>
          </a:p>
        </p:txBody>
      </p:sp>
      <p:sp>
        <p:nvSpPr>
          <p:cNvPr id="10" name="Горизонтальний сувій 9"/>
          <p:cNvSpPr/>
          <p:nvPr/>
        </p:nvSpPr>
        <p:spPr bwMode="auto">
          <a:xfrm>
            <a:off x="1009300" y="5702461"/>
            <a:ext cx="7239694" cy="985054"/>
          </a:xfrm>
          <a:prstGeom prst="horizontalScroll">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uk-UA" sz="2400" b="1" dirty="0">
                <a:latin typeface="Bookman Old Style" panose="02050604050505020204" pitchFamily="18" charset="0"/>
              </a:rPr>
              <a:t>д</a:t>
            </a:r>
            <a:r>
              <a:rPr kumimoji="0" lang="uk-UA" sz="2400" b="1" i="0" u="none" strike="noStrike" cap="none" normalizeH="0" baseline="0" dirty="0" smtClean="0">
                <a:ln>
                  <a:noFill/>
                </a:ln>
                <a:solidFill>
                  <a:schemeClr val="tx1"/>
                </a:solidFill>
                <a:effectLst/>
                <a:latin typeface="Bookman Old Style" panose="02050604050505020204" pitchFamily="18" charset="0"/>
              </a:rPr>
              <a:t>ата надходження</a:t>
            </a:r>
          </a:p>
        </p:txBody>
      </p:sp>
      <p:cxnSp>
        <p:nvCxnSpPr>
          <p:cNvPr id="12" name="Сполучна лінія уступом 11"/>
          <p:cNvCxnSpPr>
            <a:stCxn id="6" idx="1"/>
            <a:endCxn id="7" idx="1"/>
          </p:cNvCxnSpPr>
          <p:nvPr/>
        </p:nvCxnSpPr>
        <p:spPr bwMode="auto">
          <a:xfrm rot="10800000" flipH="1" flipV="1">
            <a:off x="952152" y="1881910"/>
            <a:ext cx="24033" cy="1230588"/>
          </a:xfrm>
          <a:prstGeom prst="bentConnector3">
            <a:avLst>
              <a:gd name="adj1" fmla="val -951192"/>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4" name="Сполучна лінія уступом 13"/>
          <p:cNvCxnSpPr>
            <a:stCxn id="6" idx="1"/>
            <a:endCxn id="8" idx="1"/>
          </p:cNvCxnSpPr>
          <p:nvPr/>
        </p:nvCxnSpPr>
        <p:spPr bwMode="auto">
          <a:xfrm rot="10800000" flipH="1" flipV="1">
            <a:off x="952152" y="1881910"/>
            <a:ext cx="57147" cy="2263574"/>
          </a:xfrm>
          <a:prstGeom prst="bentConnector3">
            <a:avLst>
              <a:gd name="adj1" fmla="val -400021"/>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6" name="Сполучна лінія уступом 15"/>
          <p:cNvCxnSpPr>
            <a:stCxn id="6" idx="1"/>
            <a:endCxn id="9" idx="1"/>
          </p:cNvCxnSpPr>
          <p:nvPr/>
        </p:nvCxnSpPr>
        <p:spPr bwMode="auto">
          <a:xfrm rot="10800000" flipH="1" flipV="1">
            <a:off x="952152" y="1881909"/>
            <a:ext cx="57147" cy="3290981"/>
          </a:xfrm>
          <a:prstGeom prst="bentConnector3">
            <a:avLst>
              <a:gd name="adj1" fmla="val -400021"/>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8" name="Пряма сполучна лінія 17"/>
          <p:cNvCxnSpPr>
            <a:stCxn id="6" idx="1"/>
            <a:endCxn id="6" idx="1"/>
          </p:cNvCxnSpPr>
          <p:nvPr/>
        </p:nvCxnSpPr>
        <p:spPr bwMode="auto">
          <a:xfrm>
            <a:off x="952153" y="1881910"/>
            <a:ext cx="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 name="Сполучна лінія уступом 19"/>
          <p:cNvCxnSpPr>
            <a:stCxn id="6" idx="1"/>
            <a:endCxn id="10" idx="1"/>
          </p:cNvCxnSpPr>
          <p:nvPr/>
        </p:nvCxnSpPr>
        <p:spPr bwMode="auto">
          <a:xfrm rot="10800000" flipH="1" flipV="1">
            <a:off x="952152" y="1881910"/>
            <a:ext cx="57147" cy="4313078"/>
          </a:xfrm>
          <a:prstGeom prst="bentConnector3">
            <a:avLst>
              <a:gd name="adj1" fmla="val -400021"/>
            </a:avLst>
          </a:prstGeom>
          <a:ln>
            <a:headEnd type="none" w="med" len="med"/>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4385932"/>
      </p:ext>
    </p:extLst>
  </p:cSld>
  <p:clrMapOvr>
    <a:masterClrMapping/>
  </p:clrMapOvr>
  <p:transition>
    <p:strips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0" y="6102"/>
            <a:ext cx="9144000" cy="892552"/>
          </a:xfrm>
          <a:prstGeom prst="rect">
            <a:avLst/>
          </a:prstGeom>
        </p:spPr>
        <p:txBody>
          <a:bodyPr wrap="square">
            <a:spAutoFit/>
          </a:bodyPr>
          <a:lstStyle/>
          <a:p>
            <a:pPr algn="ctr"/>
            <a:r>
              <a:rPr lang="ru-RU" sz="2600" dirty="0" err="1">
                <a:latin typeface="Bookman Old Style" panose="02050604050505020204" pitchFamily="18" charset="0"/>
              </a:rPr>
              <a:t>Постулати</a:t>
            </a:r>
            <a:r>
              <a:rPr lang="ru-RU" sz="2600" dirty="0">
                <a:latin typeface="Bookman Old Style" panose="02050604050505020204" pitchFamily="18" charset="0"/>
              </a:rPr>
              <a:t> </a:t>
            </a:r>
            <a:r>
              <a:rPr lang="ru-RU" sz="2600" dirty="0" err="1">
                <a:latin typeface="Bookman Old Style" panose="02050604050505020204" pitchFamily="18" charset="0"/>
              </a:rPr>
              <a:t>римського</a:t>
            </a:r>
            <a:r>
              <a:rPr lang="ru-RU" sz="2600" dirty="0">
                <a:latin typeface="Bookman Old Style" panose="02050604050505020204" pitchFamily="18" charset="0"/>
              </a:rPr>
              <a:t> права, </a:t>
            </a:r>
            <a:r>
              <a:rPr lang="ru-RU" sz="2600" dirty="0" err="1">
                <a:latin typeface="Bookman Old Style" panose="02050604050505020204" pitchFamily="18" charset="0"/>
              </a:rPr>
              <a:t>що</a:t>
            </a:r>
            <a:r>
              <a:rPr lang="ru-RU" sz="2600" dirty="0">
                <a:latin typeface="Bookman Old Style" panose="02050604050505020204" pitchFamily="18" charset="0"/>
              </a:rPr>
              <a:t> </a:t>
            </a:r>
            <a:r>
              <a:rPr lang="ru-RU" sz="2600" dirty="0" err="1">
                <a:latin typeface="Bookman Old Style" panose="02050604050505020204" pitchFamily="18" charset="0"/>
              </a:rPr>
              <a:t>використовуються</a:t>
            </a:r>
            <a:r>
              <a:rPr lang="ru-RU" sz="2600" dirty="0">
                <a:latin typeface="Bookman Old Style" panose="02050604050505020204" pitchFamily="18" charset="0"/>
              </a:rPr>
              <a:t> у </a:t>
            </a:r>
          </a:p>
          <a:p>
            <a:pPr algn="ctr"/>
            <a:r>
              <a:rPr lang="ru-RU" sz="2600" dirty="0" err="1">
                <a:latin typeface="Bookman Old Style" panose="02050604050505020204" pitchFamily="18" charset="0"/>
              </a:rPr>
              <a:t>бухгалтерському</a:t>
            </a:r>
            <a:r>
              <a:rPr lang="ru-RU" sz="2600" dirty="0">
                <a:latin typeface="Bookman Old Style" panose="02050604050505020204" pitchFamily="18" charset="0"/>
              </a:rPr>
              <a:t> </a:t>
            </a:r>
            <a:r>
              <a:rPr lang="ru-RU" sz="2600" dirty="0" err="1">
                <a:latin typeface="Bookman Old Style" panose="02050604050505020204" pitchFamily="18" charset="0"/>
              </a:rPr>
              <a:t>обліку</a:t>
            </a:r>
            <a:endParaRPr lang="ru-RU" sz="2600" dirty="0">
              <a:latin typeface="Bookman Old Style" panose="02050604050505020204" pitchFamily="18" charset="0"/>
            </a:endParaRPr>
          </a:p>
        </p:txBody>
      </p:sp>
      <p:sp>
        <p:nvSpPr>
          <p:cNvPr id="3" name="Округлений прямокутник 2"/>
          <p:cNvSpPr/>
          <p:nvPr/>
        </p:nvSpPr>
        <p:spPr bwMode="auto">
          <a:xfrm>
            <a:off x="1403648" y="1757464"/>
            <a:ext cx="6336704" cy="792088"/>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Постулати римського</a:t>
            </a:r>
            <a:r>
              <a:rPr kumimoji="0" lang="uk-UA" sz="2400" b="1" i="0" u="none" strike="noStrike" cap="none" normalizeH="0" dirty="0" smtClean="0">
                <a:ln>
                  <a:noFill/>
                </a:ln>
                <a:solidFill>
                  <a:schemeClr val="tx1"/>
                </a:solidFill>
                <a:effectLst/>
                <a:latin typeface="Bookman Old Style" panose="02050604050505020204" pitchFamily="18" charset="0"/>
              </a:rPr>
              <a:t> права у бухгалтерському обліку</a:t>
            </a:r>
            <a:endParaRPr kumimoji="0" lang="uk-UA" sz="2400" b="1" i="0" u="none" strike="noStrike" cap="none" normalizeH="0" baseline="0" dirty="0" smtClean="0">
              <a:ln>
                <a:noFill/>
              </a:ln>
              <a:solidFill>
                <a:schemeClr val="tx1"/>
              </a:solidFill>
              <a:effectLst/>
              <a:latin typeface="Bookman Old Style" panose="02050604050505020204" pitchFamily="18" charset="0"/>
            </a:endParaRPr>
          </a:p>
        </p:txBody>
      </p:sp>
      <p:sp>
        <p:nvSpPr>
          <p:cNvPr id="4" name="Округлений прямокутник 3"/>
          <p:cNvSpPr/>
          <p:nvPr/>
        </p:nvSpPr>
        <p:spPr bwMode="auto">
          <a:xfrm>
            <a:off x="54968" y="3686076"/>
            <a:ext cx="2196244" cy="1367581"/>
          </a:xfrm>
          <a:prstGeom prst="roundRect">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sz="2200" b="1" dirty="0" smtClean="0">
                <a:latin typeface="Bookman Old Style" panose="02050604050505020204" pitchFamily="18" charset="0"/>
              </a:rPr>
              <a:t>за все треба платити</a:t>
            </a:r>
            <a:endParaRPr kumimoji="0" lang="uk-UA" sz="2200" b="1" i="0" u="none" strike="noStrike" cap="none" normalizeH="0" baseline="0" dirty="0" smtClean="0">
              <a:ln>
                <a:noFill/>
              </a:ln>
              <a:solidFill>
                <a:schemeClr val="tx1"/>
              </a:solidFill>
              <a:effectLst/>
              <a:latin typeface="Bookman Old Style" panose="02050604050505020204" pitchFamily="18" charset="0"/>
            </a:endParaRPr>
          </a:p>
        </p:txBody>
      </p:sp>
      <p:sp>
        <p:nvSpPr>
          <p:cNvPr id="5" name="Округлений прямокутник 4"/>
          <p:cNvSpPr/>
          <p:nvPr/>
        </p:nvSpPr>
        <p:spPr bwMode="auto">
          <a:xfrm>
            <a:off x="2447764" y="3681313"/>
            <a:ext cx="2556284" cy="1367581"/>
          </a:xfrm>
          <a:prstGeom prst="roundRect">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sz="2200" b="1" dirty="0">
                <a:latin typeface="Bookman Old Style" panose="02050604050505020204" pitchFamily="18" charset="0"/>
              </a:rPr>
              <a:t>з</a:t>
            </a:r>
            <a:r>
              <a:rPr lang="uk-UA" sz="2200" b="1" dirty="0" smtClean="0">
                <a:latin typeface="Bookman Old Style" panose="02050604050505020204" pitchFamily="18" charset="0"/>
              </a:rPr>
              <a:t>акон не має зворотної сили</a:t>
            </a:r>
            <a:endParaRPr kumimoji="0" lang="uk-UA" sz="2200" b="1" i="0" u="none" strike="noStrike" cap="none" normalizeH="0" baseline="0" dirty="0" smtClean="0">
              <a:ln>
                <a:noFill/>
              </a:ln>
              <a:solidFill>
                <a:schemeClr val="tx1"/>
              </a:solidFill>
              <a:effectLst/>
              <a:latin typeface="Bookman Old Style" panose="02050604050505020204" pitchFamily="18" charset="0"/>
            </a:endParaRPr>
          </a:p>
        </p:txBody>
      </p:sp>
      <p:sp>
        <p:nvSpPr>
          <p:cNvPr id="6" name="Округлений прямокутник 5"/>
          <p:cNvSpPr/>
          <p:nvPr/>
        </p:nvSpPr>
        <p:spPr bwMode="auto">
          <a:xfrm>
            <a:off x="5220072" y="3537297"/>
            <a:ext cx="3923928" cy="1511597"/>
          </a:xfrm>
          <a:prstGeom prst="roundRect">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sz="2200" b="1" dirty="0">
                <a:latin typeface="Bookman Old Style" panose="02050604050505020204" pitchFamily="18" charset="0"/>
              </a:rPr>
              <a:t>п</a:t>
            </a:r>
            <a:r>
              <a:rPr kumimoji="0" lang="uk-UA" sz="2200" b="1" i="0" u="none" strike="noStrike" cap="none" normalizeH="0" baseline="0" dirty="0" smtClean="0">
                <a:ln>
                  <a:noFill/>
                </a:ln>
                <a:solidFill>
                  <a:schemeClr val="tx1"/>
                </a:solidFill>
                <a:effectLst/>
                <a:latin typeface="Bookman Old Style" panose="02050604050505020204" pitchFamily="18" charset="0"/>
              </a:rPr>
              <a:t>ри взаємовиключних законах не можна застосовувати жодного з них</a:t>
            </a:r>
          </a:p>
        </p:txBody>
      </p:sp>
      <p:cxnSp>
        <p:nvCxnSpPr>
          <p:cNvPr id="8" name="Сполучна лінія уступом 7"/>
          <p:cNvCxnSpPr>
            <a:stCxn id="3" idx="2"/>
            <a:endCxn id="4" idx="0"/>
          </p:cNvCxnSpPr>
          <p:nvPr/>
        </p:nvCxnSpPr>
        <p:spPr bwMode="auto">
          <a:xfrm rot="5400000">
            <a:off x="2294283" y="1408359"/>
            <a:ext cx="1136524" cy="3418910"/>
          </a:xfrm>
          <a:prstGeom prst="bentConnector3">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cxnSp>
        <p:nvCxnSpPr>
          <p:cNvPr id="10" name="Сполучна лінія уступом 9"/>
          <p:cNvCxnSpPr>
            <a:stCxn id="3" idx="2"/>
            <a:endCxn id="5" idx="0"/>
          </p:cNvCxnSpPr>
          <p:nvPr/>
        </p:nvCxnSpPr>
        <p:spPr bwMode="auto">
          <a:xfrm rot="5400000">
            <a:off x="3583073" y="2692385"/>
            <a:ext cx="1131761" cy="846094"/>
          </a:xfrm>
          <a:prstGeom prst="bentConnector3">
            <a:avLst/>
          </a:prstGeom>
          <a:ln>
            <a:headEnd type="none" w="med" len="med"/>
            <a:tailEnd type="triangle"/>
          </a:ln>
        </p:spPr>
        <p:style>
          <a:lnRef idx="2">
            <a:schemeClr val="dk1"/>
          </a:lnRef>
          <a:fillRef idx="0">
            <a:schemeClr val="dk1"/>
          </a:fillRef>
          <a:effectRef idx="1">
            <a:schemeClr val="dk1"/>
          </a:effectRef>
          <a:fontRef idx="minor">
            <a:schemeClr val="tx1"/>
          </a:fontRef>
        </p:style>
      </p:cxnSp>
      <p:cxnSp>
        <p:nvCxnSpPr>
          <p:cNvPr id="13" name="Сполучна лінія уступом 12"/>
          <p:cNvCxnSpPr>
            <a:stCxn id="3" idx="2"/>
            <a:endCxn id="6" idx="0"/>
          </p:cNvCxnSpPr>
          <p:nvPr/>
        </p:nvCxnSpPr>
        <p:spPr bwMode="auto">
          <a:xfrm rot="16200000" flipH="1">
            <a:off x="5383146" y="1738406"/>
            <a:ext cx="987745" cy="2610036"/>
          </a:xfrm>
          <a:prstGeom prst="bentConnector3">
            <a:avLst>
              <a:gd name="adj1" fmla="val 57715"/>
            </a:avLst>
          </a:prstGeom>
          <a:ln>
            <a:headEnd type="none" w="med" len="med"/>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83292725"/>
      </p:ext>
    </p:extLst>
  </p:cSld>
  <p:clrMapOvr>
    <a:masterClrMapping/>
  </p:clrMapOvr>
  <p:transition>
    <p:strips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0" y="0"/>
            <a:ext cx="9144000" cy="584775"/>
          </a:xfrm>
          <a:prstGeom prst="rect">
            <a:avLst/>
          </a:prstGeom>
        </p:spPr>
        <p:txBody>
          <a:bodyPr wrap="square">
            <a:spAutoFit/>
          </a:bodyPr>
          <a:lstStyle/>
          <a:p>
            <a:pPr algn="ctr"/>
            <a:r>
              <a:rPr lang="ru-RU" sz="3200" dirty="0">
                <a:latin typeface="Bookman Old Style" panose="02050604050505020204" pitchFamily="18" charset="0"/>
              </a:rPr>
              <a:t>Три </a:t>
            </a:r>
            <a:r>
              <a:rPr lang="ru-RU" sz="3200" dirty="0" err="1">
                <a:latin typeface="Bookman Old Style" panose="02050604050505020204" pitchFamily="18" charset="0"/>
              </a:rPr>
              <a:t>основні</a:t>
            </a:r>
            <a:r>
              <a:rPr lang="ru-RU" sz="3200" dirty="0">
                <a:latin typeface="Bookman Old Style" panose="02050604050505020204" pitchFamily="18" charset="0"/>
              </a:rPr>
              <a:t> </a:t>
            </a:r>
            <a:r>
              <a:rPr lang="ru-RU" sz="3200" dirty="0" err="1">
                <a:latin typeface="Bookman Old Style" panose="02050604050505020204" pitchFamily="18" charset="0"/>
              </a:rPr>
              <a:t>системи</a:t>
            </a:r>
            <a:r>
              <a:rPr lang="ru-RU" sz="3200" dirty="0">
                <a:latin typeface="Bookman Old Style" panose="02050604050505020204" pitchFamily="18" charset="0"/>
              </a:rPr>
              <a:t> </a:t>
            </a:r>
            <a:r>
              <a:rPr lang="ru-RU" sz="3200" dirty="0" err="1">
                <a:latin typeface="Bookman Old Style" panose="02050604050505020204" pitchFamily="18" charset="0"/>
              </a:rPr>
              <a:t>господарського</a:t>
            </a:r>
            <a:r>
              <a:rPr lang="ru-RU" sz="3200" dirty="0">
                <a:latin typeface="Bookman Old Style" panose="02050604050505020204" pitchFamily="18" charset="0"/>
              </a:rPr>
              <a:t> </a:t>
            </a:r>
            <a:r>
              <a:rPr lang="ru-RU" sz="3200" dirty="0" err="1">
                <a:latin typeface="Bookman Old Style" panose="02050604050505020204" pitchFamily="18" charset="0"/>
              </a:rPr>
              <a:t>обліку</a:t>
            </a:r>
            <a:endParaRPr lang="uk-UA" sz="3200" dirty="0">
              <a:latin typeface="Bookman Old Style" panose="02050604050505020204" pitchFamily="18" charset="0"/>
            </a:endParaRPr>
          </a:p>
        </p:txBody>
      </p:sp>
      <p:sp>
        <p:nvSpPr>
          <p:cNvPr id="3" name="Стрічка лицем догори 2"/>
          <p:cNvSpPr/>
          <p:nvPr/>
        </p:nvSpPr>
        <p:spPr bwMode="auto">
          <a:xfrm>
            <a:off x="395536" y="1556792"/>
            <a:ext cx="8748464" cy="720080"/>
          </a:xfrm>
          <a:prstGeom prst="ribbon2">
            <a:avLst>
              <a:gd name="adj1" fmla="val 16667"/>
              <a:gd name="adj2" fmla="val 69612"/>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Системи господарського обліку</a:t>
            </a:r>
          </a:p>
        </p:txBody>
      </p:sp>
      <p:sp>
        <p:nvSpPr>
          <p:cNvPr id="4" name="Округлений прямокутник 3"/>
          <p:cNvSpPr/>
          <p:nvPr/>
        </p:nvSpPr>
        <p:spPr bwMode="auto">
          <a:xfrm>
            <a:off x="395536" y="2924944"/>
            <a:ext cx="2520280" cy="936104"/>
          </a:xfrm>
          <a:prstGeom prst="roundRect">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sz="2400" b="1" dirty="0" smtClean="0">
                <a:latin typeface="Bookman Old Style" panose="02050604050505020204" pitchFamily="18" charset="0"/>
              </a:rPr>
              <a:t>п</a:t>
            </a:r>
            <a:r>
              <a:rPr kumimoji="0" lang="uk-UA" sz="2400" b="1" i="0" u="none" strike="noStrike" cap="none" normalizeH="0" baseline="0" dirty="0" smtClean="0">
                <a:ln>
                  <a:noFill/>
                </a:ln>
                <a:solidFill>
                  <a:schemeClr val="tx1"/>
                </a:solidFill>
                <a:effectLst/>
                <a:latin typeface="Bookman Old Style" panose="02050604050505020204" pitchFamily="18" charset="0"/>
              </a:rPr>
              <a:t>роста (</a:t>
            </a:r>
            <a:r>
              <a:rPr kumimoji="0" lang="uk-UA" sz="2400" b="1" i="0" u="none" strike="noStrike" cap="none" normalizeH="0" baseline="0" dirty="0" err="1" smtClean="0">
                <a:ln>
                  <a:noFill/>
                </a:ln>
                <a:solidFill>
                  <a:schemeClr val="tx1"/>
                </a:solidFill>
                <a:effectLst/>
                <a:latin typeface="Bookman Old Style" panose="02050604050505020204" pitchFamily="18" charset="0"/>
              </a:rPr>
              <a:t>уніграфічна</a:t>
            </a:r>
            <a:r>
              <a:rPr kumimoji="0" lang="uk-UA" sz="2400" b="1" i="0" u="none" strike="noStrike" cap="none" normalizeH="0" baseline="0" dirty="0" smtClean="0">
                <a:ln>
                  <a:noFill/>
                </a:ln>
                <a:solidFill>
                  <a:schemeClr val="tx1"/>
                </a:solidFill>
                <a:effectLst/>
                <a:latin typeface="Bookman Old Style" panose="02050604050505020204" pitchFamily="18" charset="0"/>
              </a:rPr>
              <a:t>) </a:t>
            </a:r>
          </a:p>
        </p:txBody>
      </p:sp>
      <p:sp>
        <p:nvSpPr>
          <p:cNvPr id="5" name="Округлений прямокутник 4"/>
          <p:cNvSpPr/>
          <p:nvPr/>
        </p:nvSpPr>
        <p:spPr bwMode="auto">
          <a:xfrm>
            <a:off x="3419872" y="2924944"/>
            <a:ext cx="5724128" cy="936104"/>
          </a:xfrm>
          <a:prstGeom prst="roundRect">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sz="2400" b="1" dirty="0">
                <a:latin typeface="Bookman Old Style" panose="02050604050505020204" pitchFamily="18" charset="0"/>
              </a:rPr>
              <a:t>о</a:t>
            </a:r>
            <a:r>
              <a:rPr kumimoji="0" lang="uk-UA" sz="2400" b="1" i="0" u="none" strike="noStrike" cap="none" normalizeH="0" baseline="0" dirty="0" smtClean="0">
                <a:ln>
                  <a:noFill/>
                </a:ln>
                <a:solidFill>
                  <a:schemeClr val="tx1"/>
                </a:solidFill>
                <a:effectLst/>
                <a:latin typeface="Bookman Old Style" panose="02050604050505020204" pitchFamily="18" charset="0"/>
              </a:rPr>
              <a:t>б’єктом обліку виступають наявність і рух цінностей</a:t>
            </a:r>
          </a:p>
        </p:txBody>
      </p:sp>
      <p:sp>
        <p:nvSpPr>
          <p:cNvPr id="6" name="Округлений прямокутник 5"/>
          <p:cNvSpPr/>
          <p:nvPr/>
        </p:nvSpPr>
        <p:spPr bwMode="auto">
          <a:xfrm>
            <a:off x="393902" y="4221088"/>
            <a:ext cx="2520280" cy="1080120"/>
          </a:xfrm>
          <a:prstGeom prst="roundRect">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sz="2400" b="1" dirty="0">
                <a:latin typeface="Bookman Old Style" panose="02050604050505020204" pitchFamily="18" charset="0"/>
              </a:rPr>
              <a:t>к</a:t>
            </a:r>
            <a:r>
              <a:rPr kumimoji="0" lang="uk-UA" sz="2400" b="1" i="0" u="none" strike="noStrike" cap="none" normalizeH="0" baseline="0" dirty="0" smtClean="0">
                <a:ln>
                  <a:noFill/>
                </a:ln>
                <a:solidFill>
                  <a:schemeClr val="tx1"/>
                </a:solidFill>
                <a:effectLst/>
                <a:latin typeface="Bookman Old Style" panose="02050604050505020204" pitchFamily="18" charset="0"/>
              </a:rPr>
              <a:t>амеральна (кошторисна</a:t>
            </a:r>
            <a:r>
              <a:rPr kumimoji="0" lang="uk-UA" sz="2400" b="1" i="0" u="none" strike="noStrike" cap="none" normalizeH="0" dirty="0" smtClean="0">
                <a:ln>
                  <a:noFill/>
                </a:ln>
                <a:solidFill>
                  <a:schemeClr val="tx1"/>
                </a:solidFill>
                <a:effectLst/>
                <a:latin typeface="Bookman Old Style" panose="02050604050505020204" pitchFamily="18" charset="0"/>
              </a:rPr>
              <a:t> бюджетна)</a:t>
            </a:r>
            <a:endParaRPr kumimoji="0" lang="uk-UA" sz="2400" b="1" i="0" u="none" strike="noStrike" cap="none" normalizeH="0" baseline="0" dirty="0" smtClean="0">
              <a:ln>
                <a:noFill/>
              </a:ln>
              <a:solidFill>
                <a:schemeClr val="tx1"/>
              </a:solidFill>
              <a:effectLst/>
              <a:latin typeface="Bookman Old Style" panose="02050604050505020204" pitchFamily="18" charset="0"/>
            </a:endParaRPr>
          </a:p>
        </p:txBody>
      </p:sp>
      <p:sp>
        <p:nvSpPr>
          <p:cNvPr id="7" name="Округлений прямокутник 6"/>
          <p:cNvSpPr/>
          <p:nvPr/>
        </p:nvSpPr>
        <p:spPr bwMode="auto">
          <a:xfrm>
            <a:off x="3419872" y="4221088"/>
            <a:ext cx="5724128" cy="1008112"/>
          </a:xfrm>
          <a:prstGeom prst="roundRect">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sz="2400" b="1" dirty="0">
                <a:latin typeface="Bookman Old Style" panose="02050604050505020204" pitchFamily="18" charset="0"/>
              </a:rPr>
              <a:t>в</a:t>
            </a:r>
            <a:r>
              <a:rPr kumimoji="0" lang="uk-UA" sz="2400" b="1" i="0" u="none" strike="noStrike" cap="none" normalizeH="0" baseline="0" dirty="0" smtClean="0">
                <a:ln>
                  <a:noFill/>
                </a:ln>
                <a:solidFill>
                  <a:schemeClr val="tx1"/>
                </a:solidFill>
                <a:effectLst/>
                <a:latin typeface="Bookman Old Style" panose="02050604050505020204" pitchFamily="18" charset="0"/>
              </a:rPr>
              <a:t>раховується виконання кошторису витрат і доходів</a:t>
            </a:r>
          </a:p>
        </p:txBody>
      </p:sp>
      <p:sp>
        <p:nvSpPr>
          <p:cNvPr id="8" name="Округлений прямокутник 7"/>
          <p:cNvSpPr/>
          <p:nvPr/>
        </p:nvSpPr>
        <p:spPr bwMode="auto">
          <a:xfrm>
            <a:off x="431411" y="5881627"/>
            <a:ext cx="2520280" cy="755993"/>
          </a:xfrm>
          <a:prstGeom prst="roundRect">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sz="2400" b="1" dirty="0">
                <a:latin typeface="Bookman Old Style" panose="02050604050505020204" pitchFamily="18" charset="0"/>
              </a:rPr>
              <a:t>п</a:t>
            </a:r>
            <a:r>
              <a:rPr kumimoji="0" lang="uk-UA" sz="2400" b="1" i="0" u="none" strike="noStrike" cap="none" normalizeH="0" baseline="0" dirty="0" smtClean="0">
                <a:ln>
                  <a:noFill/>
                </a:ln>
                <a:solidFill>
                  <a:schemeClr val="tx1"/>
                </a:solidFill>
                <a:effectLst/>
                <a:latin typeface="Bookman Old Style" panose="02050604050505020204" pitchFamily="18" charset="0"/>
              </a:rPr>
              <a:t>одвійна (</a:t>
            </a:r>
            <a:r>
              <a:rPr kumimoji="0" lang="uk-UA" sz="2400" b="1" i="0" u="none" strike="noStrike" cap="none" normalizeH="0" baseline="0" dirty="0" err="1" smtClean="0">
                <a:ln>
                  <a:noFill/>
                </a:ln>
                <a:solidFill>
                  <a:schemeClr val="tx1"/>
                </a:solidFill>
                <a:effectLst/>
                <a:latin typeface="Bookman Old Style" panose="02050604050505020204" pitchFamily="18" charset="0"/>
              </a:rPr>
              <a:t>діаграфічна</a:t>
            </a:r>
            <a:r>
              <a:rPr kumimoji="0" lang="uk-UA" sz="2400" b="1" i="0" u="none" strike="noStrike" cap="none" normalizeH="0" baseline="0" dirty="0" smtClean="0">
                <a:ln>
                  <a:noFill/>
                </a:ln>
                <a:solidFill>
                  <a:schemeClr val="tx1"/>
                </a:solidFill>
                <a:effectLst/>
                <a:latin typeface="Bookman Old Style" panose="02050604050505020204" pitchFamily="18" charset="0"/>
              </a:rPr>
              <a:t>)</a:t>
            </a:r>
          </a:p>
        </p:txBody>
      </p:sp>
      <p:sp>
        <p:nvSpPr>
          <p:cNvPr id="9" name="Округлений прямокутник 8"/>
          <p:cNvSpPr/>
          <p:nvPr/>
        </p:nvSpPr>
        <p:spPr bwMode="auto">
          <a:xfrm>
            <a:off x="3419872" y="5661248"/>
            <a:ext cx="5724128" cy="1196752"/>
          </a:xfrm>
          <a:prstGeom prst="roundRect">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sz="2400" b="1" dirty="0">
                <a:latin typeface="Bookman Old Style" panose="02050604050505020204" pitchFamily="18" charset="0"/>
              </a:rPr>
              <a:t>у</a:t>
            </a:r>
            <a:r>
              <a:rPr kumimoji="0" lang="uk-UA" sz="2400" b="1" i="0" u="none" strike="noStrike" cap="none" normalizeH="0" baseline="0" dirty="0" smtClean="0">
                <a:ln>
                  <a:noFill/>
                </a:ln>
                <a:solidFill>
                  <a:schemeClr val="tx1"/>
                </a:solidFill>
                <a:effectLst/>
                <a:latin typeface="Bookman Old Style" panose="02050604050505020204" pitchFamily="18" charset="0"/>
              </a:rPr>
              <a:t>сі факти господарського життя неодмінно фіксуються двічі в однаковій сумі</a:t>
            </a:r>
          </a:p>
        </p:txBody>
      </p:sp>
      <p:cxnSp>
        <p:nvCxnSpPr>
          <p:cNvPr id="11" name="Сполучна лінія уступом 10"/>
          <p:cNvCxnSpPr>
            <a:stCxn id="3" idx="1"/>
            <a:endCxn id="4" idx="1"/>
          </p:cNvCxnSpPr>
          <p:nvPr/>
        </p:nvCxnSpPr>
        <p:spPr bwMode="auto">
          <a:xfrm rot="10800000" flipV="1">
            <a:off x="395536" y="1976840"/>
            <a:ext cx="1093558" cy="1416156"/>
          </a:xfrm>
          <a:prstGeom prst="bentConnector3">
            <a:avLst>
              <a:gd name="adj1" fmla="val 120904"/>
            </a:avLst>
          </a:prstGeom>
          <a:ln>
            <a:headEnd type="none" w="med" len="med"/>
            <a:tailEnd type="triangle"/>
          </a:ln>
        </p:spPr>
        <p:style>
          <a:lnRef idx="2">
            <a:schemeClr val="dk1"/>
          </a:lnRef>
          <a:fillRef idx="0">
            <a:schemeClr val="dk1"/>
          </a:fillRef>
          <a:effectRef idx="1">
            <a:schemeClr val="dk1"/>
          </a:effectRef>
          <a:fontRef idx="minor">
            <a:schemeClr val="tx1"/>
          </a:fontRef>
        </p:style>
      </p:cxnSp>
      <p:cxnSp>
        <p:nvCxnSpPr>
          <p:cNvPr id="13" name="Сполучна лінія уступом 12"/>
          <p:cNvCxnSpPr>
            <a:stCxn id="3" idx="1"/>
            <a:endCxn id="6" idx="1"/>
          </p:cNvCxnSpPr>
          <p:nvPr/>
        </p:nvCxnSpPr>
        <p:spPr bwMode="auto">
          <a:xfrm rot="10800000" flipV="1">
            <a:off x="393902" y="1976840"/>
            <a:ext cx="1095192" cy="2784308"/>
          </a:xfrm>
          <a:prstGeom prst="bentConnector3">
            <a:avLst>
              <a:gd name="adj1" fmla="val 120873"/>
            </a:avLst>
          </a:prstGeom>
          <a:ln>
            <a:headEnd type="none" w="med" len="med"/>
            <a:tailEnd type="triangle"/>
          </a:ln>
        </p:spPr>
        <p:style>
          <a:lnRef idx="2">
            <a:schemeClr val="dk1"/>
          </a:lnRef>
          <a:fillRef idx="0">
            <a:schemeClr val="dk1"/>
          </a:fillRef>
          <a:effectRef idx="1">
            <a:schemeClr val="dk1"/>
          </a:effectRef>
          <a:fontRef idx="minor">
            <a:schemeClr val="tx1"/>
          </a:fontRef>
        </p:style>
      </p:cxnSp>
      <p:cxnSp>
        <p:nvCxnSpPr>
          <p:cNvPr id="15" name="Сполучна лінія уступом 14"/>
          <p:cNvCxnSpPr>
            <a:stCxn id="3" idx="1"/>
            <a:endCxn id="8" idx="1"/>
          </p:cNvCxnSpPr>
          <p:nvPr/>
        </p:nvCxnSpPr>
        <p:spPr bwMode="auto">
          <a:xfrm rot="10800000" flipV="1">
            <a:off x="431412" y="1976840"/>
            <a:ext cx="1057683" cy="4282784"/>
          </a:xfrm>
          <a:prstGeom prst="bentConnector3">
            <a:avLst>
              <a:gd name="adj1" fmla="val 125005"/>
            </a:avLst>
          </a:prstGeom>
          <a:ln>
            <a:headEnd type="none" w="med" len="med"/>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192013807"/>
      </p:ext>
    </p:extLst>
  </p:cSld>
  <p:clrMapOvr>
    <a:masterClrMapping/>
  </p:clrMapOvr>
  <p:transition>
    <p:strips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614" y="-24714"/>
            <a:ext cx="9174613" cy="954107"/>
          </a:xfrm>
          <a:prstGeom prst="rect">
            <a:avLst/>
          </a:prstGeom>
        </p:spPr>
        <p:txBody>
          <a:bodyPr wrap="square">
            <a:spAutoFit/>
          </a:bodyPr>
          <a:lstStyle/>
          <a:p>
            <a:pPr algn="ctr"/>
            <a:r>
              <a:rPr lang="ru-RU" sz="2800" dirty="0" err="1">
                <a:latin typeface="Bookman Old Style" panose="02050604050505020204" pitchFamily="18" charset="0"/>
              </a:rPr>
              <a:t>Основні</a:t>
            </a:r>
            <a:r>
              <a:rPr lang="ru-RU" sz="2800" dirty="0">
                <a:latin typeface="Bookman Old Style" panose="02050604050505020204" pitchFamily="18" charset="0"/>
              </a:rPr>
              <a:t> </a:t>
            </a:r>
            <a:r>
              <a:rPr lang="ru-RU" sz="2800" dirty="0" err="1">
                <a:latin typeface="Bookman Old Style" panose="02050604050505020204" pitchFamily="18" charset="0"/>
              </a:rPr>
              <a:t>положення</a:t>
            </a:r>
            <a:r>
              <a:rPr lang="ru-RU" sz="2800" dirty="0">
                <a:latin typeface="Bookman Old Style" panose="02050604050505020204" pitchFamily="18" charset="0"/>
              </a:rPr>
              <a:t> </a:t>
            </a:r>
            <a:r>
              <a:rPr lang="ru-RU" sz="2800" dirty="0" err="1">
                <a:latin typeface="Bookman Old Style" panose="02050604050505020204" pitchFamily="18" charset="0"/>
              </a:rPr>
              <a:t>бухгалтерського</a:t>
            </a:r>
            <a:r>
              <a:rPr lang="ru-RU" sz="2800" dirty="0">
                <a:latin typeface="Bookman Old Style" panose="02050604050505020204" pitchFamily="18" charset="0"/>
              </a:rPr>
              <a:t> </a:t>
            </a:r>
            <a:r>
              <a:rPr lang="ru-RU" sz="2800" dirty="0" err="1">
                <a:latin typeface="Bookman Old Style" panose="02050604050505020204" pitchFamily="18" charset="0"/>
              </a:rPr>
              <a:t>обліку</a:t>
            </a:r>
            <a:r>
              <a:rPr lang="ru-RU" sz="2800" dirty="0">
                <a:latin typeface="Bookman Old Style" panose="02050604050505020204" pitchFamily="18" charset="0"/>
              </a:rPr>
              <a:t> як науки, </a:t>
            </a:r>
            <a:r>
              <a:rPr lang="ru-RU" sz="2800" dirty="0" err="1">
                <a:latin typeface="Bookman Old Style" panose="02050604050505020204" pitchFamily="18" charset="0"/>
              </a:rPr>
              <a:t>запропоновані</a:t>
            </a:r>
            <a:r>
              <a:rPr lang="ru-RU" sz="2800" dirty="0">
                <a:latin typeface="Bookman Old Style" panose="02050604050505020204" pitchFamily="18" charset="0"/>
              </a:rPr>
              <a:t> </a:t>
            </a:r>
            <a:r>
              <a:rPr lang="ru-RU" sz="2800" dirty="0" smtClean="0">
                <a:latin typeface="Bookman Old Style" panose="02050604050505020204" pitchFamily="18" charset="0"/>
              </a:rPr>
              <a:t>Лукою </a:t>
            </a:r>
            <a:r>
              <a:rPr lang="ru-RU" sz="2800" dirty="0" err="1">
                <a:latin typeface="Bookman Old Style" panose="02050604050505020204" pitchFamily="18" charset="0"/>
              </a:rPr>
              <a:t>Пачолі</a:t>
            </a:r>
            <a:endParaRPr lang="ru-RU" sz="2800" dirty="0">
              <a:latin typeface="Bookman Old Style" panose="02050604050505020204" pitchFamily="18" charset="0"/>
            </a:endParaRPr>
          </a:p>
        </p:txBody>
      </p:sp>
      <p:graphicFrame>
        <p:nvGraphicFramePr>
          <p:cNvPr id="3" name="Таблиця 2"/>
          <p:cNvGraphicFramePr>
            <a:graphicFrameLocks noGrp="1"/>
          </p:cNvGraphicFramePr>
          <p:nvPr>
            <p:extLst>
              <p:ext uri="{D42A27DB-BD31-4B8C-83A1-F6EECF244321}">
                <p14:modId xmlns:p14="http://schemas.microsoft.com/office/powerpoint/2010/main" val="2656880791"/>
              </p:ext>
            </p:extLst>
          </p:nvPr>
        </p:nvGraphicFramePr>
        <p:xfrm>
          <a:off x="-36513" y="1124744"/>
          <a:ext cx="9174612" cy="5733256"/>
        </p:xfrm>
        <a:graphic>
          <a:graphicData uri="http://schemas.openxmlformats.org/drawingml/2006/table">
            <a:tbl>
              <a:tblPr firstRow="1" firstCol="1" bandRow="1">
                <a:tableStyleId>{ED083AE6-46FA-4A59-8FB0-9F97EB10719F}</a:tableStyleId>
              </a:tblPr>
              <a:tblGrid>
                <a:gridCol w="432049">
                  <a:extLst>
                    <a:ext uri="{9D8B030D-6E8A-4147-A177-3AD203B41FA5}">
                      <a16:colId xmlns:a16="http://schemas.microsoft.com/office/drawing/2014/main" val="1620270630"/>
                    </a:ext>
                  </a:extLst>
                </a:gridCol>
                <a:gridCol w="2808312">
                  <a:extLst>
                    <a:ext uri="{9D8B030D-6E8A-4147-A177-3AD203B41FA5}">
                      <a16:colId xmlns:a16="http://schemas.microsoft.com/office/drawing/2014/main" val="3093611458"/>
                    </a:ext>
                  </a:extLst>
                </a:gridCol>
                <a:gridCol w="5934251">
                  <a:extLst>
                    <a:ext uri="{9D8B030D-6E8A-4147-A177-3AD203B41FA5}">
                      <a16:colId xmlns:a16="http://schemas.microsoft.com/office/drawing/2014/main" val="1142162855"/>
                    </a:ext>
                  </a:extLst>
                </a:gridCol>
              </a:tblGrid>
              <a:tr h="590594">
                <a:tc>
                  <a:txBody>
                    <a:bodyPr/>
                    <a:lstStyle/>
                    <a:p>
                      <a:pPr indent="-201930" algn="ctr">
                        <a:lnSpc>
                          <a:spcPct val="100000"/>
                        </a:lnSpc>
                        <a:spcAft>
                          <a:spcPts val="0"/>
                        </a:spcAft>
                      </a:pPr>
                      <a:r>
                        <a:rPr lang="uk-UA" sz="2400" dirty="0" smtClean="0">
                          <a:effectLst/>
                          <a:latin typeface="Bookman Old Style" panose="02050604050505020204" pitchFamily="18" charset="0"/>
                        </a:rPr>
                        <a:t>№    </a:t>
                      </a:r>
                      <a:endParaRPr lang="uk-UA" sz="2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01930" algn="ctr">
                        <a:lnSpc>
                          <a:spcPct val="100000"/>
                        </a:lnSpc>
                        <a:spcAft>
                          <a:spcPts val="0"/>
                        </a:spcAft>
                      </a:pPr>
                      <a:r>
                        <a:rPr lang="uk-UA" sz="2400" dirty="0">
                          <a:effectLst/>
                          <a:latin typeface="Bookman Old Style" panose="02050604050505020204" pitchFamily="18" charset="0"/>
                        </a:rPr>
                        <a:t>Положення</a:t>
                      </a:r>
                      <a:endParaRPr lang="uk-UA" sz="2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01930" algn="ctr">
                        <a:lnSpc>
                          <a:spcPct val="100000"/>
                        </a:lnSpc>
                        <a:spcAft>
                          <a:spcPts val="0"/>
                        </a:spcAft>
                      </a:pPr>
                      <a:r>
                        <a:rPr lang="uk-UA" sz="2400" dirty="0">
                          <a:effectLst/>
                          <a:latin typeface="Bookman Old Style" panose="02050604050505020204" pitchFamily="18" charset="0"/>
                        </a:rPr>
                        <a:t>Характеристика</a:t>
                      </a:r>
                      <a:endParaRPr lang="uk-UA" sz="2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613534074"/>
                  </a:ext>
                </a:extLst>
              </a:tr>
              <a:tr h="2571331">
                <a:tc>
                  <a:txBody>
                    <a:bodyPr/>
                    <a:lstStyle/>
                    <a:p>
                      <a:pPr indent="-201930" algn="ctr">
                        <a:lnSpc>
                          <a:spcPct val="100000"/>
                        </a:lnSpc>
                        <a:spcAft>
                          <a:spcPts val="0"/>
                        </a:spcAft>
                      </a:pPr>
                      <a:r>
                        <a:rPr lang="uk-UA" sz="2400" dirty="0">
                          <a:effectLst/>
                          <a:latin typeface="Bookman Old Style" panose="02050604050505020204" pitchFamily="18" charset="0"/>
                        </a:rPr>
                        <a:t>   1</a:t>
                      </a:r>
                      <a:endParaRPr lang="uk-UA" sz="2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01295" algn="ctr">
                        <a:lnSpc>
                          <a:spcPct val="100000"/>
                        </a:lnSpc>
                        <a:spcAft>
                          <a:spcPts val="0"/>
                        </a:spcAft>
                      </a:pPr>
                      <a:r>
                        <a:rPr lang="uk-UA" sz="2400" dirty="0">
                          <a:effectLst/>
                          <a:latin typeface="Bookman Old Style" panose="02050604050505020204" pitchFamily="18" charset="0"/>
                        </a:rPr>
                        <a:t>Теоретичне тлумачення подвійного запису</a:t>
                      </a:r>
                      <a:endParaRPr lang="uk-UA" sz="2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01295" algn="just">
                        <a:lnSpc>
                          <a:spcPct val="100000"/>
                        </a:lnSpc>
                        <a:spcAft>
                          <a:spcPts val="0"/>
                        </a:spcAft>
                      </a:pPr>
                      <a:r>
                        <a:rPr lang="uk-UA" sz="2400" dirty="0">
                          <a:effectLst/>
                          <a:latin typeface="Bookman Old Style" panose="02050604050505020204" pitchFamily="18" charset="0"/>
                        </a:rPr>
                        <a:t>Без вживання термінів “дебет” і “кредит” створив </a:t>
                      </a:r>
                      <a:r>
                        <a:rPr lang="uk-UA" sz="2400" dirty="0" err="1">
                          <a:effectLst/>
                          <a:latin typeface="Bookman Old Style" panose="02050604050505020204" pitchFamily="18" charset="0"/>
                        </a:rPr>
                        <a:t>персоналістичну</a:t>
                      </a:r>
                      <a:r>
                        <a:rPr lang="uk-UA" sz="2400" dirty="0">
                          <a:effectLst/>
                          <a:latin typeface="Bookman Old Style" panose="02050604050505020204" pitchFamily="18" charset="0"/>
                        </a:rPr>
                        <a:t> модель обліку і заклав основи для його юридичного тлумачення, що було підтверджено в роботах Е. </a:t>
                      </a:r>
                      <a:r>
                        <a:rPr lang="uk-UA" sz="2400" dirty="0" err="1">
                          <a:effectLst/>
                          <a:latin typeface="Bookman Old Style" panose="02050604050505020204" pitchFamily="18" charset="0"/>
                        </a:rPr>
                        <a:t>Дегранж</a:t>
                      </a:r>
                      <a:r>
                        <a:rPr lang="uk-UA" sz="2400" dirty="0">
                          <a:effectLst/>
                          <a:latin typeface="Bookman Old Style" panose="02050604050505020204" pitchFamily="18" charset="0"/>
                        </a:rPr>
                        <a:t> і </a:t>
                      </a:r>
                      <a:r>
                        <a:rPr lang="uk-UA" sz="2400" dirty="0" err="1">
                          <a:effectLst/>
                          <a:latin typeface="Bookman Old Style" panose="02050604050505020204" pitchFamily="18" charset="0"/>
                        </a:rPr>
                        <a:t>Дж</a:t>
                      </a:r>
                      <a:r>
                        <a:rPr lang="uk-UA" sz="2400" dirty="0">
                          <a:effectLst/>
                          <a:latin typeface="Bookman Old Style" panose="02050604050505020204" pitchFamily="18" charset="0"/>
                        </a:rPr>
                        <a:t>. </a:t>
                      </a:r>
                      <a:r>
                        <a:rPr lang="uk-UA" sz="2400" dirty="0" err="1">
                          <a:effectLst/>
                          <a:latin typeface="Bookman Old Style" panose="02050604050505020204" pitchFamily="18" charset="0"/>
                        </a:rPr>
                        <a:t>Чербоні</a:t>
                      </a:r>
                      <a:endParaRPr lang="uk-UA" sz="2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628605485"/>
                  </a:ext>
                </a:extLst>
              </a:tr>
              <a:tr h="2571331">
                <a:tc>
                  <a:txBody>
                    <a:bodyPr/>
                    <a:lstStyle/>
                    <a:p>
                      <a:pPr indent="-201930" algn="ctr">
                        <a:lnSpc>
                          <a:spcPct val="100000"/>
                        </a:lnSpc>
                        <a:spcAft>
                          <a:spcPts val="0"/>
                        </a:spcAft>
                      </a:pPr>
                      <a:r>
                        <a:rPr lang="uk-UA" sz="2400">
                          <a:effectLst/>
                          <a:latin typeface="Bookman Old Style" panose="02050604050505020204" pitchFamily="18" charset="0"/>
                        </a:rPr>
                        <a:t>   2</a:t>
                      </a:r>
                      <a:endParaRPr lang="uk-UA" sz="240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01295" algn="ctr">
                        <a:lnSpc>
                          <a:spcPct val="100000"/>
                        </a:lnSpc>
                        <a:spcAft>
                          <a:spcPts val="0"/>
                        </a:spcAft>
                      </a:pPr>
                      <a:r>
                        <a:rPr lang="uk-UA" sz="2400" dirty="0" err="1">
                          <a:effectLst/>
                          <a:latin typeface="Bookman Old Style" panose="02050604050505020204" pitchFamily="18" charset="0"/>
                        </a:rPr>
                        <a:t>Персоналістична</a:t>
                      </a:r>
                      <a:r>
                        <a:rPr lang="uk-UA" sz="2400" dirty="0">
                          <a:effectLst/>
                          <a:latin typeface="Bookman Old Style" panose="02050604050505020204" pitchFamily="18" charset="0"/>
                        </a:rPr>
                        <a:t> модель обліку</a:t>
                      </a:r>
                      <a:endParaRPr lang="uk-UA" sz="2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01295" algn="just">
                        <a:lnSpc>
                          <a:spcPct val="100000"/>
                        </a:lnSpc>
                        <a:spcAft>
                          <a:spcPts val="0"/>
                        </a:spcAft>
                      </a:pPr>
                      <a:r>
                        <a:rPr lang="uk-UA" sz="2400" spc="-70" dirty="0">
                          <a:effectLst/>
                          <a:latin typeface="Bookman Old Style" panose="02050604050505020204" pitchFamily="18" charset="0"/>
                        </a:rPr>
                        <a:t>Привела до можливості самостійного розгляду таких абстрактних бухгалтерських категорій, як дебет і кредит. Тим самим створювалися умови для виділення бухгалтерського обліку в самостійну науку</a:t>
                      </a:r>
                      <a:endParaRPr lang="uk-UA" sz="2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834322933"/>
                  </a:ext>
                </a:extLst>
              </a:tr>
            </a:tbl>
          </a:graphicData>
        </a:graphic>
      </p:graphicFrame>
    </p:spTree>
    <p:extLst>
      <p:ext uri="{BB962C8B-B14F-4D97-AF65-F5344CB8AC3E}">
        <p14:creationId xmlns:p14="http://schemas.microsoft.com/office/powerpoint/2010/main" val="1287795873"/>
      </p:ext>
    </p:extLst>
  </p:cSld>
  <p:clrMapOvr>
    <a:masterClrMapping/>
  </p:clrMapOvr>
  <p:transition>
    <p:strips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614" y="-24714"/>
            <a:ext cx="9174613" cy="954107"/>
          </a:xfrm>
          <a:prstGeom prst="rect">
            <a:avLst/>
          </a:prstGeom>
        </p:spPr>
        <p:txBody>
          <a:bodyPr wrap="square">
            <a:spAutoFit/>
          </a:bodyPr>
          <a:lstStyle/>
          <a:p>
            <a:pPr algn="ctr"/>
            <a:r>
              <a:rPr lang="ru-RU" sz="2800" dirty="0" err="1">
                <a:latin typeface="Bookman Old Style" panose="02050604050505020204" pitchFamily="18" charset="0"/>
              </a:rPr>
              <a:t>Основні</a:t>
            </a:r>
            <a:r>
              <a:rPr lang="ru-RU" sz="2800" dirty="0">
                <a:latin typeface="Bookman Old Style" panose="02050604050505020204" pitchFamily="18" charset="0"/>
              </a:rPr>
              <a:t> </a:t>
            </a:r>
            <a:r>
              <a:rPr lang="ru-RU" sz="2800" dirty="0" err="1">
                <a:latin typeface="Bookman Old Style" panose="02050604050505020204" pitchFamily="18" charset="0"/>
              </a:rPr>
              <a:t>положення</a:t>
            </a:r>
            <a:r>
              <a:rPr lang="ru-RU" sz="2800" dirty="0">
                <a:latin typeface="Bookman Old Style" panose="02050604050505020204" pitchFamily="18" charset="0"/>
              </a:rPr>
              <a:t> </a:t>
            </a:r>
            <a:r>
              <a:rPr lang="ru-RU" sz="2800" dirty="0" err="1">
                <a:latin typeface="Bookman Old Style" panose="02050604050505020204" pitchFamily="18" charset="0"/>
              </a:rPr>
              <a:t>бухгалтерського</a:t>
            </a:r>
            <a:r>
              <a:rPr lang="ru-RU" sz="2800" dirty="0">
                <a:latin typeface="Bookman Old Style" panose="02050604050505020204" pitchFamily="18" charset="0"/>
              </a:rPr>
              <a:t> </a:t>
            </a:r>
            <a:r>
              <a:rPr lang="ru-RU" sz="2800" dirty="0" err="1">
                <a:latin typeface="Bookman Old Style" panose="02050604050505020204" pitchFamily="18" charset="0"/>
              </a:rPr>
              <a:t>обліку</a:t>
            </a:r>
            <a:r>
              <a:rPr lang="ru-RU" sz="2800" dirty="0">
                <a:latin typeface="Bookman Old Style" panose="02050604050505020204" pitchFamily="18" charset="0"/>
              </a:rPr>
              <a:t> як науки, </a:t>
            </a:r>
            <a:r>
              <a:rPr lang="ru-RU" sz="2800" dirty="0" err="1">
                <a:latin typeface="Bookman Old Style" panose="02050604050505020204" pitchFamily="18" charset="0"/>
              </a:rPr>
              <a:t>запропоновані</a:t>
            </a:r>
            <a:r>
              <a:rPr lang="ru-RU" sz="2800" dirty="0">
                <a:latin typeface="Bookman Old Style" panose="02050604050505020204" pitchFamily="18" charset="0"/>
              </a:rPr>
              <a:t> </a:t>
            </a:r>
            <a:r>
              <a:rPr lang="ru-RU" sz="2800" dirty="0" smtClean="0">
                <a:latin typeface="Bookman Old Style" panose="02050604050505020204" pitchFamily="18" charset="0"/>
              </a:rPr>
              <a:t>Лукою </a:t>
            </a:r>
            <a:r>
              <a:rPr lang="ru-RU" sz="2800" dirty="0" err="1">
                <a:latin typeface="Bookman Old Style" panose="02050604050505020204" pitchFamily="18" charset="0"/>
              </a:rPr>
              <a:t>Пачолі</a:t>
            </a:r>
            <a:endParaRPr lang="ru-RU" sz="2800" dirty="0">
              <a:latin typeface="Bookman Old Style" panose="02050604050505020204" pitchFamily="18" charset="0"/>
            </a:endParaRPr>
          </a:p>
        </p:txBody>
      </p:sp>
      <p:graphicFrame>
        <p:nvGraphicFramePr>
          <p:cNvPr id="3" name="Таблиця 2"/>
          <p:cNvGraphicFramePr>
            <a:graphicFrameLocks noGrp="1"/>
          </p:cNvGraphicFramePr>
          <p:nvPr>
            <p:extLst>
              <p:ext uri="{D42A27DB-BD31-4B8C-83A1-F6EECF244321}">
                <p14:modId xmlns:p14="http://schemas.microsoft.com/office/powerpoint/2010/main" val="1453389699"/>
              </p:ext>
            </p:extLst>
          </p:nvPr>
        </p:nvGraphicFramePr>
        <p:xfrm>
          <a:off x="-36513" y="1124745"/>
          <a:ext cx="9174612" cy="5733254"/>
        </p:xfrm>
        <a:graphic>
          <a:graphicData uri="http://schemas.openxmlformats.org/drawingml/2006/table">
            <a:tbl>
              <a:tblPr firstRow="1" firstCol="1" bandRow="1">
                <a:tableStyleId>{ED083AE6-46FA-4A59-8FB0-9F97EB10719F}</a:tableStyleId>
              </a:tblPr>
              <a:tblGrid>
                <a:gridCol w="432049">
                  <a:extLst>
                    <a:ext uri="{9D8B030D-6E8A-4147-A177-3AD203B41FA5}">
                      <a16:colId xmlns:a16="http://schemas.microsoft.com/office/drawing/2014/main" val="1620270630"/>
                    </a:ext>
                  </a:extLst>
                </a:gridCol>
                <a:gridCol w="2952328">
                  <a:extLst>
                    <a:ext uri="{9D8B030D-6E8A-4147-A177-3AD203B41FA5}">
                      <a16:colId xmlns:a16="http://schemas.microsoft.com/office/drawing/2014/main" val="3093611458"/>
                    </a:ext>
                  </a:extLst>
                </a:gridCol>
                <a:gridCol w="5790235">
                  <a:extLst>
                    <a:ext uri="{9D8B030D-6E8A-4147-A177-3AD203B41FA5}">
                      <a16:colId xmlns:a16="http://schemas.microsoft.com/office/drawing/2014/main" val="1142162855"/>
                    </a:ext>
                  </a:extLst>
                </a:gridCol>
              </a:tblGrid>
              <a:tr h="368723">
                <a:tc>
                  <a:txBody>
                    <a:bodyPr/>
                    <a:lstStyle/>
                    <a:p>
                      <a:pPr indent="-201930" algn="ctr">
                        <a:lnSpc>
                          <a:spcPct val="100000"/>
                        </a:lnSpc>
                        <a:spcAft>
                          <a:spcPts val="0"/>
                        </a:spcAft>
                      </a:pPr>
                      <a:r>
                        <a:rPr lang="uk-UA" sz="2400" dirty="0" smtClean="0">
                          <a:effectLst/>
                          <a:latin typeface="Bookman Old Style" panose="02050604050505020204" pitchFamily="18" charset="0"/>
                        </a:rPr>
                        <a:t>№    </a:t>
                      </a:r>
                      <a:endParaRPr lang="uk-UA" sz="2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01930" algn="ctr">
                        <a:lnSpc>
                          <a:spcPct val="100000"/>
                        </a:lnSpc>
                        <a:spcAft>
                          <a:spcPts val="0"/>
                        </a:spcAft>
                      </a:pPr>
                      <a:r>
                        <a:rPr lang="uk-UA" sz="2400" dirty="0">
                          <a:effectLst/>
                          <a:latin typeface="Bookman Old Style" panose="02050604050505020204" pitchFamily="18" charset="0"/>
                        </a:rPr>
                        <a:t>Положення</a:t>
                      </a:r>
                      <a:endParaRPr lang="uk-UA" sz="2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01930" algn="ctr">
                        <a:lnSpc>
                          <a:spcPct val="100000"/>
                        </a:lnSpc>
                        <a:spcAft>
                          <a:spcPts val="0"/>
                        </a:spcAft>
                      </a:pPr>
                      <a:r>
                        <a:rPr lang="uk-UA" sz="2400" dirty="0">
                          <a:effectLst/>
                          <a:latin typeface="Bookman Old Style" panose="02050604050505020204" pitchFamily="18" charset="0"/>
                        </a:rPr>
                        <a:t>Характеристика</a:t>
                      </a:r>
                      <a:endParaRPr lang="uk-UA" sz="2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613534074"/>
                  </a:ext>
                </a:extLst>
              </a:tr>
              <a:tr h="1677298">
                <a:tc>
                  <a:txBody>
                    <a:bodyPr/>
                    <a:lstStyle/>
                    <a:p>
                      <a:pPr indent="-201930" algn="ctr">
                        <a:lnSpc>
                          <a:spcPct val="100000"/>
                        </a:lnSpc>
                        <a:spcAft>
                          <a:spcPts val="0"/>
                        </a:spcAft>
                      </a:pPr>
                      <a:r>
                        <a:rPr lang="uk-UA" sz="2400" dirty="0">
                          <a:effectLst/>
                          <a:latin typeface="Bookman Old Style" panose="02050604050505020204" pitchFamily="18" charset="0"/>
                        </a:rPr>
                        <a:t>   3</a:t>
                      </a:r>
                      <a:endParaRPr lang="uk-UA" sz="2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01295" algn="ctr">
                        <a:lnSpc>
                          <a:spcPct val="100000"/>
                        </a:lnSpc>
                        <a:spcAft>
                          <a:spcPts val="0"/>
                        </a:spcAft>
                      </a:pPr>
                      <a:r>
                        <a:rPr lang="uk-UA" sz="2400" dirty="0">
                          <a:effectLst/>
                          <a:latin typeface="Bookman Old Style" panose="02050604050505020204" pitchFamily="18" charset="0"/>
                        </a:rPr>
                        <a:t>Бухгалтерський облік розглядався як самостійний метод</a:t>
                      </a:r>
                      <a:endParaRPr lang="uk-UA" sz="2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01295" algn="just">
                        <a:lnSpc>
                          <a:spcPct val="100000"/>
                        </a:lnSpc>
                        <a:spcAft>
                          <a:spcPts val="0"/>
                        </a:spcAft>
                      </a:pPr>
                      <a:r>
                        <a:rPr lang="uk-UA" sz="2400" dirty="0">
                          <a:effectLst/>
                          <a:latin typeface="Bookman Old Style" panose="02050604050505020204" pitchFamily="18" charset="0"/>
                        </a:rPr>
                        <a:t>Ґрунтувався на застосуванні подвійного запису і застосовується для відображення господарських процесів</a:t>
                      </a:r>
                      <a:endParaRPr lang="uk-UA" sz="2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628605485"/>
                  </a:ext>
                </a:extLst>
              </a:tr>
              <a:tr h="2212340">
                <a:tc>
                  <a:txBody>
                    <a:bodyPr/>
                    <a:lstStyle/>
                    <a:p>
                      <a:pPr indent="-201930" algn="ctr">
                        <a:lnSpc>
                          <a:spcPct val="100000"/>
                        </a:lnSpc>
                        <a:spcAft>
                          <a:spcPts val="0"/>
                        </a:spcAft>
                      </a:pPr>
                      <a:r>
                        <a:rPr lang="uk-UA" sz="2400">
                          <a:effectLst/>
                          <a:latin typeface="Bookman Old Style" panose="02050604050505020204" pitchFamily="18" charset="0"/>
                        </a:rPr>
                        <a:t>  4</a:t>
                      </a:r>
                      <a:endParaRPr lang="uk-UA" sz="240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01295" algn="ctr">
                        <a:lnSpc>
                          <a:spcPct val="100000"/>
                        </a:lnSpc>
                        <a:spcAft>
                          <a:spcPts val="0"/>
                        </a:spcAft>
                      </a:pPr>
                      <a:r>
                        <a:rPr lang="uk-UA" sz="2400" dirty="0">
                          <a:effectLst/>
                          <a:latin typeface="Bookman Old Style" panose="02050604050505020204" pitchFamily="18" charset="0"/>
                        </a:rPr>
                        <a:t>Подвійний запис на рахунках</a:t>
                      </a:r>
                      <a:endParaRPr lang="uk-UA" sz="2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01295" algn="just">
                        <a:lnSpc>
                          <a:spcPct val="100000"/>
                        </a:lnSpc>
                        <a:spcAft>
                          <a:spcPts val="0"/>
                        </a:spcAft>
                      </a:pPr>
                      <a:r>
                        <a:rPr lang="uk-UA" sz="2400" dirty="0">
                          <a:effectLst/>
                          <a:latin typeface="Bookman Old Style" panose="02050604050505020204" pitchFamily="18" charset="0"/>
                        </a:rPr>
                        <a:t>Розглядається як система (план) обліку. На його думку, організація системи (плану) не могла бути постійною, а повинна була залежати від мети, поставленої адміністрацією</a:t>
                      </a:r>
                      <a:endParaRPr lang="uk-UA" sz="2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616892653"/>
                  </a:ext>
                </a:extLst>
              </a:tr>
              <a:tr h="1474893">
                <a:tc>
                  <a:txBody>
                    <a:bodyPr/>
                    <a:lstStyle/>
                    <a:p>
                      <a:pPr indent="-201930" algn="ctr">
                        <a:lnSpc>
                          <a:spcPct val="100000"/>
                        </a:lnSpc>
                        <a:spcAft>
                          <a:spcPts val="0"/>
                        </a:spcAft>
                      </a:pPr>
                      <a:r>
                        <a:rPr lang="uk-UA" sz="2400">
                          <a:effectLst/>
                          <a:latin typeface="Bookman Old Style" panose="02050604050505020204" pitchFamily="18" charset="0"/>
                        </a:rPr>
                        <a:t>  5</a:t>
                      </a:r>
                      <a:endParaRPr lang="uk-UA" sz="240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01295" algn="ctr">
                        <a:lnSpc>
                          <a:spcPct val="100000"/>
                        </a:lnSpc>
                        <a:spcAft>
                          <a:spcPts val="0"/>
                        </a:spcAft>
                      </a:pPr>
                      <a:r>
                        <a:rPr lang="uk-UA" sz="2400" dirty="0">
                          <a:effectLst/>
                          <a:latin typeface="Bookman Old Style" panose="02050604050505020204" pitchFamily="18" charset="0"/>
                        </a:rPr>
                        <a:t>Моделювання, що </a:t>
                      </a:r>
                      <a:r>
                        <a:rPr lang="uk-UA" sz="2400" dirty="0" err="1">
                          <a:effectLst/>
                          <a:latin typeface="Bookman Old Style" panose="02050604050505020204" pitchFamily="18" charset="0"/>
                        </a:rPr>
                        <a:t>грунтувлося</a:t>
                      </a:r>
                      <a:r>
                        <a:rPr lang="uk-UA" sz="2400" dirty="0">
                          <a:effectLst/>
                          <a:latin typeface="Bookman Old Style" panose="02050604050505020204" pitchFamily="18" charset="0"/>
                        </a:rPr>
                        <a:t> на комбінаториці</a:t>
                      </a:r>
                      <a:endParaRPr lang="uk-UA" sz="2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01295" algn="just">
                        <a:lnSpc>
                          <a:spcPct val="100000"/>
                        </a:lnSpc>
                        <a:spcAft>
                          <a:spcPts val="0"/>
                        </a:spcAft>
                      </a:pPr>
                      <a:r>
                        <a:rPr lang="uk-UA" sz="2400" dirty="0">
                          <a:effectLst/>
                          <a:latin typeface="Bookman Old Style" panose="02050604050505020204" pitchFamily="18" charset="0"/>
                        </a:rPr>
                        <a:t>Дає змогу побудувати загальну модель, у рамках якої будь-яке облікове завдання тлумачиться як окремий випадок</a:t>
                      </a:r>
                      <a:endParaRPr lang="uk-UA" sz="2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834322933"/>
                  </a:ext>
                </a:extLst>
              </a:tr>
            </a:tbl>
          </a:graphicData>
        </a:graphic>
      </p:graphicFrame>
    </p:spTree>
    <p:extLst>
      <p:ext uri="{BB962C8B-B14F-4D97-AF65-F5344CB8AC3E}">
        <p14:creationId xmlns:p14="http://schemas.microsoft.com/office/powerpoint/2010/main" val="317963509"/>
      </p:ext>
    </p:extLst>
  </p:cSld>
  <p:clrMapOvr>
    <a:masterClrMapping/>
  </p:clrMapOvr>
  <p:transition>
    <p:strips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Хвиля 2"/>
          <p:cNvSpPr/>
          <p:nvPr/>
        </p:nvSpPr>
        <p:spPr bwMode="auto">
          <a:xfrm>
            <a:off x="1043608" y="1352869"/>
            <a:ext cx="7813091" cy="1320430"/>
          </a:xfrm>
          <a:prstGeom prst="wave">
            <a:avLst>
              <a:gd name="adj1" fmla="val 12500"/>
              <a:gd name="adj2" fmla="val -287"/>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Створення перших компаній, що були відокремлені від власника</a:t>
            </a:r>
          </a:p>
        </p:txBody>
      </p:sp>
      <p:sp>
        <p:nvSpPr>
          <p:cNvPr id="6" name="Хвиля 5"/>
          <p:cNvSpPr/>
          <p:nvPr/>
        </p:nvSpPr>
        <p:spPr bwMode="auto">
          <a:xfrm>
            <a:off x="1043609" y="5976624"/>
            <a:ext cx="7766174" cy="924213"/>
          </a:xfrm>
          <a:prstGeom prst="wave">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Розширення промисловості</a:t>
            </a:r>
            <a:r>
              <a:rPr kumimoji="0" lang="uk-UA" sz="2400" b="1" i="0" u="none" strike="noStrike" cap="none" normalizeH="0" dirty="0" smtClean="0">
                <a:ln>
                  <a:noFill/>
                </a:ln>
                <a:solidFill>
                  <a:schemeClr val="tx1"/>
                </a:solidFill>
                <a:effectLst/>
                <a:latin typeface="Bookman Old Style" panose="02050604050505020204" pitchFamily="18" charset="0"/>
              </a:rPr>
              <a:t> й торгівлі</a:t>
            </a:r>
            <a:endParaRPr kumimoji="0" lang="uk-UA" sz="2400" b="1" i="0" u="none" strike="noStrike" cap="none" normalizeH="0" baseline="0" dirty="0" smtClean="0">
              <a:ln>
                <a:noFill/>
              </a:ln>
              <a:solidFill>
                <a:schemeClr val="tx1"/>
              </a:solidFill>
              <a:effectLst/>
              <a:latin typeface="Bookman Old Style" panose="02050604050505020204" pitchFamily="18" charset="0"/>
            </a:endParaRPr>
          </a:p>
        </p:txBody>
      </p:sp>
      <p:sp>
        <p:nvSpPr>
          <p:cNvPr id="7" name="Хвиля 6"/>
          <p:cNvSpPr/>
          <p:nvPr/>
        </p:nvSpPr>
        <p:spPr bwMode="auto">
          <a:xfrm>
            <a:off x="1043608" y="5083923"/>
            <a:ext cx="7813090" cy="830626"/>
          </a:xfrm>
          <a:prstGeom prst="wave">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Поява фондових бірж</a:t>
            </a:r>
          </a:p>
        </p:txBody>
      </p:sp>
      <p:sp>
        <p:nvSpPr>
          <p:cNvPr id="8" name="Хвиля 7"/>
          <p:cNvSpPr/>
          <p:nvPr/>
        </p:nvSpPr>
        <p:spPr bwMode="auto">
          <a:xfrm>
            <a:off x="1043609" y="3751555"/>
            <a:ext cx="7813090" cy="1270293"/>
          </a:xfrm>
          <a:prstGeom prst="wave">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sz="2400" b="1" dirty="0" smtClean="0">
                <a:solidFill>
                  <a:schemeClr val="tx1"/>
                </a:solidFill>
                <a:latin typeface="Bookman Old Style" panose="02050604050505020204" pitchFamily="18" charset="0"/>
              </a:rPr>
              <a:t>Введення поняття «діюче підприємство»</a:t>
            </a:r>
            <a:endParaRPr kumimoji="0" lang="uk-UA" sz="2400" b="1" i="0" u="none" strike="noStrike" cap="none" normalizeH="0" baseline="0" dirty="0" smtClean="0">
              <a:ln>
                <a:noFill/>
              </a:ln>
              <a:solidFill>
                <a:schemeClr val="tx1"/>
              </a:solidFill>
              <a:effectLst/>
              <a:latin typeface="Bookman Old Style" panose="02050604050505020204" pitchFamily="18" charset="0"/>
            </a:endParaRPr>
          </a:p>
        </p:txBody>
      </p:sp>
      <p:sp>
        <p:nvSpPr>
          <p:cNvPr id="9" name="Хвиля 8"/>
          <p:cNvSpPr/>
          <p:nvPr/>
        </p:nvSpPr>
        <p:spPr bwMode="auto">
          <a:xfrm>
            <a:off x="1043609" y="2735373"/>
            <a:ext cx="7813090" cy="954107"/>
          </a:xfrm>
          <a:prstGeom prst="wave">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err="1" smtClean="0">
                <a:ln>
                  <a:noFill/>
                </a:ln>
                <a:solidFill>
                  <a:schemeClr val="tx1"/>
                </a:solidFill>
                <a:effectLst/>
                <a:latin typeface="Bookman Old Style" panose="02050604050505020204" pitchFamily="18" charset="0"/>
              </a:rPr>
              <a:t>Виникрення</a:t>
            </a:r>
            <a:r>
              <a:rPr kumimoji="0" lang="uk-UA" sz="2400" b="1" i="0" u="none" strike="noStrike" cap="none" normalizeH="0" baseline="0" dirty="0" smtClean="0">
                <a:ln>
                  <a:noFill/>
                </a:ln>
                <a:solidFill>
                  <a:schemeClr val="tx1"/>
                </a:solidFill>
                <a:effectLst/>
                <a:latin typeface="Bookman Old Style" panose="02050604050505020204" pitchFamily="18" charset="0"/>
              </a:rPr>
              <a:t> акціонерного</a:t>
            </a:r>
            <a:r>
              <a:rPr kumimoji="0" lang="uk-UA" sz="2400" b="1" i="0" u="none" strike="noStrike" cap="none" normalizeH="0" dirty="0" smtClean="0">
                <a:ln>
                  <a:noFill/>
                </a:ln>
                <a:solidFill>
                  <a:schemeClr val="tx1"/>
                </a:solidFill>
                <a:effectLst/>
                <a:latin typeface="Bookman Old Style" panose="02050604050505020204" pitchFamily="18" charset="0"/>
              </a:rPr>
              <a:t> капіталу</a:t>
            </a:r>
            <a:endParaRPr kumimoji="0" lang="uk-UA" sz="2400" b="1" i="0" u="none" strike="noStrike" cap="none" normalizeH="0" baseline="0" dirty="0" smtClean="0">
              <a:ln>
                <a:noFill/>
              </a:ln>
              <a:solidFill>
                <a:schemeClr val="tx1"/>
              </a:solidFill>
              <a:effectLst/>
              <a:latin typeface="Bookman Old Style" panose="02050604050505020204" pitchFamily="18" charset="0"/>
            </a:endParaRPr>
          </a:p>
        </p:txBody>
      </p:sp>
      <p:sp>
        <p:nvSpPr>
          <p:cNvPr id="12" name="Прямокутник 11"/>
          <p:cNvSpPr/>
          <p:nvPr/>
        </p:nvSpPr>
        <p:spPr>
          <a:xfrm>
            <a:off x="0" y="-105926"/>
            <a:ext cx="9116019" cy="954107"/>
          </a:xfrm>
          <a:prstGeom prst="rect">
            <a:avLst/>
          </a:prstGeom>
        </p:spPr>
        <p:txBody>
          <a:bodyPr wrap="square">
            <a:spAutoFit/>
          </a:bodyPr>
          <a:lstStyle/>
          <a:p>
            <a:pPr algn="ctr"/>
            <a:r>
              <a:rPr lang="ru-RU" sz="2800" dirty="0" err="1">
                <a:latin typeface="Bookman Old Style" panose="02050604050505020204" pitchFamily="18" charset="0"/>
              </a:rPr>
              <a:t>Передумови</a:t>
            </a:r>
            <a:r>
              <a:rPr lang="ru-RU" sz="2800" dirty="0">
                <a:latin typeface="Bookman Old Style" panose="02050604050505020204" pitchFamily="18" charset="0"/>
              </a:rPr>
              <a:t> </a:t>
            </a:r>
            <a:r>
              <a:rPr lang="ru-RU" sz="2800" dirty="0" err="1">
                <a:latin typeface="Bookman Old Style" panose="02050604050505020204" pitchFamily="18" charset="0"/>
              </a:rPr>
              <a:t>перетворення</a:t>
            </a:r>
            <a:r>
              <a:rPr lang="ru-RU" sz="2800" dirty="0">
                <a:latin typeface="Bookman Old Style" panose="02050604050505020204" pitchFamily="18" charset="0"/>
              </a:rPr>
              <a:t> </a:t>
            </a:r>
            <a:r>
              <a:rPr lang="ru-RU" sz="2800" dirty="0" err="1">
                <a:latin typeface="Bookman Old Style" panose="02050604050505020204" pitchFamily="18" charset="0"/>
              </a:rPr>
              <a:t>бухгалтерського</a:t>
            </a:r>
            <a:r>
              <a:rPr lang="ru-RU" sz="2800" dirty="0">
                <a:latin typeface="Bookman Old Style" panose="02050604050505020204" pitchFamily="18" charset="0"/>
              </a:rPr>
              <a:t> </a:t>
            </a:r>
            <a:r>
              <a:rPr lang="ru-RU" sz="2800" dirty="0" err="1">
                <a:latin typeface="Bookman Old Style" panose="02050604050505020204" pitchFamily="18" charset="0"/>
              </a:rPr>
              <a:t>обліку</a:t>
            </a:r>
            <a:r>
              <a:rPr lang="ru-RU" sz="2800" dirty="0">
                <a:latin typeface="Bookman Old Style" panose="02050604050505020204" pitchFamily="18" charset="0"/>
              </a:rPr>
              <a:t> в науку</a:t>
            </a:r>
            <a:endParaRPr lang="uk-UA" sz="2800" dirty="0">
              <a:latin typeface="Bookman Old Style" panose="02050604050505020204" pitchFamily="18" charset="0"/>
            </a:endParaRPr>
          </a:p>
        </p:txBody>
      </p:sp>
      <p:cxnSp>
        <p:nvCxnSpPr>
          <p:cNvPr id="17" name="Сполучна лінія уступом 16"/>
          <p:cNvCxnSpPr>
            <a:stCxn id="3" idx="1"/>
            <a:endCxn id="9" idx="1"/>
          </p:cNvCxnSpPr>
          <p:nvPr/>
        </p:nvCxnSpPr>
        <p:spPr bwMode="auto">
          <a:xfrm rot="10800000" flipV="1">
            <a:off x="1043610" y="2013083"/>
            <a:ext cx="22423" cy="1199343"/>
          </a:xfrm>
          <a:prstGeom prst="bentConnector3">
            <a:avLst>
              <a:gd name="adj1" fmla="val 1119493"/>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21" name="Сполучна лінія уступом 20"/>
          <p:cNvCxnSpPr>
            <a:stCxn id="3" idx="1"/>
            <a:endCxn id="8" idx="1"/>
          </p:cNvCxnSpPr>
          <p:nvPr/>
        </p:nvCxnSpPr>
        <p:spPr bwMode="auto">
          <a:xfrm rot="10800000" flipV="1">
            <a:off x="1043610" y="2013084"/>
            <a:ext cx="22423" cy="2373618"/>
          </a:xfrm>
          <a:prstGeom prst="bentConnector3">
            <a:avLst>
              <a:gd name="adj1" fmla="val 1119493"/>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23" name="Сполучна лінія уступом 22"/>
          <p:cNvCxnSpPr>
            <a:stCxn id="3" idx="1"/>
            <a:endCxn id="7" idx="1"/>
          </p:cNvCxnSpPr>
          <p:nvPr/>
        </p:nvCxnSpPr>
        <p:spPr bwMode="auto">
          <a:xfrm rot="10800000" flipV="1">
            <a:off x="1043608" y="2013084"/>
            <a:ext cx="22424" cy="3486152"/>
          </a:xfrm>
          <a:prstGeom prst="bentConnector3">
            <a:avLst>
              <a:gd name="adj1" fmla="val 1119443"/>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25" name="Сполучна лінія уступом 24"/>
          <p:cNvCxnSpPr>
            <a:stCxn id="3" idx="1"/>
            <a:endCxn id="6" idx="1"/>
          </p:cNvCxnSpPr>
          <p:nvPr/>
        </p:nvCxnSpPr>
        <p:spPr bwMode="auto">
          <a:xfrm rot="10800000" flipV="1">
            <a:off x="1043610" y="2013083"/>
            <a:ext cx="22423" cy="4425647"/>
          </a:xfrm>
          <a:prstGeom prst="bentConnector3">
            <a:avLst>
              <a:gd name="adj1" fmla="val 1119493"/>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4" name="Сполучна лінія уступом 3"/>
          <p:cNvCxnSpPr>
            <a:stCxn id="6" idx="1"/>
          </p:cNvCxnSpPr>
          <p:nvPr/>
        </p:nvCxnSpPr>
        <p:spPr bwMode="auto">
          <a:xfrm rot="10800000" flipV="1">
            <a:off x="827585" y="6438730"/>
            <a:ext cx="216025" cy="419269"/>
          </a:xfrm>
          <a:prstGeom prst="bentConnector2">
            <a:avLst/>
          </a:prstGeom>
          <a:ln>
            <a:headEnd type="triangle"/>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827192088"/>
      </p:ext>
    </p:extLst>
  </p:cSld>
  <p:clrMapOvr>
    <a:masterClrMapping/>
  </p:clrMapOvr>
  <p:transition>
    <p:strips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Хвиля 2"/>
          <p:cNvSpPr/>
          <p:nvPr/>
        </p:nvSpPr>
        <p:spPr bwMode="auto">
          <a:xfrm>
            <a:off x="1054821" y="1541807"/>
            <a:ext cx="7813091" cy="900483"/>
          </a:xfrm>
          <a:prstGeom prst="wave">
            <a:avLst>
              <a:gd name="adj1" fmla="val 12500"/>
              <a:gd name="adj2" fmla="val -287"/>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Відокремлення капіталу і прибутку</a:t>
            </a:r>
          </a:p>
        </p:txBody>
      </p:sp>
      <p:sp>
        <p:nvSpPr>
          <p:cNvPr id="7" name="Хвиля 6"/>
          <p:cNvSpPr/>
          <p:nvPr/>
        </p:nvSpPr>
        <p:spPr bwMode="auto">
          <a:xfrm>
            <a:off x="1054822" y="5657406"/>
            <a:ext cx="7813090" cy="830626"/>
          </a:xfrm>
          <a:prstGeom prst="wave">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Виникнення інституту аудиторів</a:t>
            </a:r>
          </a:p>
        </p:txBody>
      </p:sp>
      <p:sp>
        <p:nvSpPr>
          <p:cNvPr id="8" name="Хвиля 7"/>
          <p:cNvSpPr/>
          <p:nvPr/>
        </p:nvSpPr>
        <p:spPr bwMode="auto">
          <a:xfrm>
            <a:off x="1077246" y="4279873"/>
            <a:ext cx="7813090" cy="1270293"/>
          </a:xfrm>
          <a:prstGeom prst="wave">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sz="2400" b="1" dirty="0" smtClean="0">
                <a:solidFill>
                  <a:schemeClr val="tx1"/>
                </a:solidFill>
                <a:latin typeface="Bookman Old Style" panose="02050604050505020204" pitchFamily="18" charset="0"/>
              </a:rPr>
              <a:t>Виникнення інституту бухгалтерів-ревізорів</a:t>
            </a:r>
            <a:endParaRPr kumimoji="0" lang="uk-UA" sz="2400" b="1" i="0" u="none" strike="noStrike" cap="none" normalizeH="0" baseline="0" dirty="0" smtClean="0">
              <a:ln>
                <a:noFill/>
              </a:ln>
              <a:solidFill>
                <a:schemeClr val="tx1"/>
              </a:solidFill>
              <a:effectLst/>
              <a:latin typeface="Bookman Old Style" panose="02050604050505020204" pitchFamily="18" charset="0"/>
            </a:endParaRPr>
          </a:p>
        </p:txBody>
      </p:sp>
      <p:sp>
        <p:nvSpPr>
          <p:cNvPr id="9" name="Хвиля 8"/>
          <p:cNvSpPr/>
          <p:nvPr/>
        </p:nvSpPr>
        <p:spPr bwMode="auto">
          <a:xfrm>
            <a:off x="1066031" y="2549530"/>
            <a:ext cx="7813090" cy="1628632"/>
          </a:xfrm>
          <a:prstGeom prst="wave">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Збільшення біржових операцій і торгових оборотів різних корпоративних</a:t>
            </a:r>
            <a:r>
              <a:rPr kumimoji="0" lang="uk-UA" sz="2400" b="1" i="0" u="none" strike="noStrike" cap="none" normalizeH="0" dirty="0" smtClean="0">
                <a:ln>
                  <a:noFill/>
                </a:ln>
                <a:solidFill>
                  <a:schemeClr val="tx1"/>
                </a:solidFill>
                <a:effectLst/>
                <a:latin typeface="Bookman Old Style" panose="02050604050505020204" pitchFamily="18" charset="0"/>
              </a:rPr>
              <a:t> підприємств</a:t>
            </a:r>
            <a:endParaRPr kumimoji="0" lang="uk-UA" sz="2400" b="1" i="0" u="none" strike="noStrike" cap="none" normalizeH="0" baseline="0" dirty="0" smtClean="0">
              <a:ln>
                <a:noFill/>
              </a:ln>
              <a:solidFill>
                <a:schemeClr val="tx1"/>
              </a:solidFill>
              <a:effectLst/>
              <a:latin typeface="Bookman Old Style" panose="02050604050505020204" pitchFamily="18" charset="0"/>
            </a:endParaRPr>
          </a:p>
        </p:txBody>
      </p:sp>
      <p:sp>
        <p:nvSpPr>
          <p:cNvPr id="12" name="Прямокутник 11"/>
          <p:cNvSpPr/>
          <p:nvPr/>
        </p:nvSpPr>
        <p:spPr>
          <a:xfrm>
            <a:off x="0" y="-105926"/>
            <a:ext cx="9116019" cy="954107"/>
          </a:xfrm>
          <a:prstGeom prst="rect">
            <a:avLst/>
          </a:prstGeom>
        </p:spPr>
        <p:txBody>
          <a:bodyPr wrap="square">
            <a:spAutoFit/>
          </a:bodyPr>
          <a:lstStyle/>
          <a:p>
            <a:pPr algn="ctr"/>
            <a:r>
              <a:rPr lang="ru-RU" sz="2800" dirty="0" err="1">
                <a:latin typeface="Bookman Old Style" panose="02050604050505020204" pitchFamily="18" charset="0"/>
              </a:rPr>
              <a:t>Передумови</a:t>
            </a:r>
            <a:r>
              <a:rPr lang="ru-RU" sz="2800" dirty="0">
                <a:latin typeface="Bookman Old Style" panose="02050604050505020204" pitchFamily="18" charset="0"/>
              </a:rPr>
              <a:t> </a:t>
            </a:r>
            <a:r>
              <a:rPr lang="ru-RU" sz="2800" dirty="0" err="1">
                <a:latin typeface="Bookman Old Style" panose="02050604050505020204" pitchFamily="18" charset="0"/>
              </a:rPr>
              <a:t>перетворення</a:t>
            </a:r>
            <a:r>
              <a:rPr lang="ru-RU" sz="2800" dirty="0">
                <a:latin typeface="Bookman Old Style" panose="02050604050505020204" pitchFamily="18" charset="0"/>
              </a:rPr>
              <a:t> </a:t>
            </a:r>
            <a:r>
              <a:rPr lang="ru-RU" sz="2800" dirty="0" err="1">
                <a:latin typeface="Bookman Old Style" panose="02050604050505020204" pitchFamily="18" charset="0"/>
              </a:rPr>
              <a:t>бухгалтерського</a:t>
            </a:r>
            <a:r>
              <a:rPr lang="ru-RU" sz="2800" dirty="0">
                <a:latin typeface="Bookman Old Style" panose="02050604050505020204" pitchFamily="18" charset="0"/>
              </a:rPr>
              <a:t> </a:t>
            </a:r>
            <a:r>
              <a:rPr lang="ru-RU" sz="2800" dirty="0" err="1">
                <a:latin typeface="Bookman Old Style" panose="02050604050505020204" pitchFamily="18" charset="0"/>
              </a:rPr>
              <a:t>обліку</a:t>
            </a:r>
            <a:r>
              <a:rPr lang="ru-RU" sz="2800" dirty="0">
                <a:latin typeface="Bookman Old Style" panose="02050604050505020204" pitchFamily="18" charset="0"/>
              </a:rPr>
              <a:t> в науку</a:t>
            </a:r>
            <a:endParaRPr lang="uk-UA" sz="2800" dirty="0">
              <a:latin typeface="Bookman Old Style" panose="02050604050505020204" pitchFamily="18" charset="0"/>
            </a:endParaRPr>
          </a:p>
        </p:txBody>
      </p:sp>
      <p:cxnSp>
        <p:nvCxnSpPr>
          <p:cNvPr id="17" name="Сполучна лінія уступом 16"/>
          <p:cNvCxnSpPr>
            <a:stCxn id="3" idx="1"/>
            <a:endCxn id="9" idx="1"/>
          </p:cNvCxnSpPr>
          <p:nvPr/>
        </p:nvCxnSpPr>
        <p:spPr bwMode="auto">
          <a:xfrm rot="10800000" flipV="1">
            <a:off x="1066031" y="1992048"/>
            <a:ext cx="11214" cy="1371797"/>
          </a:xfrm>
          <a:prstGeom prst="bentConnector3">
            <a:avLst>
              <a:gd name="adj1" fmla="val 2238488"/>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21" name="Сполучна лінія уступом 20"/>
          <p:cNvCxnSpPr>
            <a:stCxn id="3" idx="1"/>
            <a:endCxn id="8" idx="1"/>
          </p:cNvCxnSpPr>
          <p:nvPr/>
        </p:nvCxnSpPr>
        <p:spPr bwMode="auto">
          <a:xfrm rot="10800000" flipH="1" flipV="1">
            <a:off x="1077244" y="1992048"/>
            <a:ext cx="1" cy="2922971"/>
          </a:xfrm>
          <a:prstGeom prst="bentConnector3">
            <a:avLst>
              <a:gd name="adj1" fmla="val -25102400000"/>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23" name="Сполучна лінія уступом 22"/>
          <p:cNvCxnSpPr>
            <a:stCxn id="3" idx="1"/>
            <a:endCxn id="7" idx="1"/>
          </p:cNvCxnSpPr>
          <p:nvPr/>
        </p:nvCxnSpPr>
        <p:spPr bwMode="auto">
          <a:xfrm rot="10800000" flipV="1">
            <a:off x="1054823" y="1992049"/>
            <a:ext cx="22423" cy="4080670"/>
          </a:xfrm>
          <a:prstGeom prst="bentConnector3">
            <a:avLst>
              <a:gd name="adj1" fmla="val 1119493"/>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49" name="Сполучна лінія уступом 48"/>
          <p:cNvCxnSpPr>
            <a:stCxn id="3" idx="1"/>
          </p:cNvCxnSpPr>
          <p:nvPr/>
        </p:nvCxnSpPr>
        <p:spPr bwMode="auto">
          <a:xfrm rot="10800000">
            <a:off x="827585" y="1177731"/>
            <a:ext cx="249661" cy="814318"/>
          </a:xfrm>
          <a:prstGeom prst="bentConnector2">
            <a:avLst/>
          </a:prstGeom>
          <a:ln>
            <a:headEnd type="triangle"/>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751232780"/>
      </p:ext>
    </p:extLst>
  </p:cSld>
  <p:clrMapOvr>
    <a:masterClrMapping/>
  </p:clrMapOvr>
  <p:transition>
    <p:strips dir="ld"/>
  </p:transition>
  <p:timing>
    <p:tnLst>
      <p:par>
        <p:cTn id="1" dur="indefinite" restart="never" nodeType="tmRoot"/>
      </p:par>
    </p:tnLst>
  </p:timing>
</p:sld>
</file>

<file path=ppt/theme/theme1.xml><?xml version="1.0" encoding="utf-8"?>
<a:theme xmlns:a="http://schemas.openxmlformats.org/drawingml/2006/main" name="cdb2004100l">
  <a:themeElements>
    <a:clrScheme name="cdb2004100l 3">
      <a:dk1>
        <a:srgbClr val="1D528D"/>
      </a:dk1>
      <a:lt1>
        <a:srgbClr val="FFFFFF"/>
      </a:lt1>
      <a:dk2>
        <a:srgbClr val="000000"/>
      </a:dk2>
      <a:lt2>
        <a:srgbClr val="DDDDDD"/>
      </a:lt2>
      <a:accent1>
        <a:srgbClr val="2F85F7"/>
      </a:accent1>
      <a:accent2>
        <a:srgbClr val="FF9900"/>
      </a:accent2>
      <a:accent3>
        <a:srgbClr val="FFFFFF"/>
      </a:accent3>
      <a:accent4>
        <a:srgbClr val="174578"/>
      </a:accent4>
      <a:accent5>
        <a:srgbClr val="ADC2FA"/>
      </a:accent5>
      <a:accent6>
        <a:srgbClr val="E78A00"/>
      </a:accent6>
      <a:hlink>
        <a:srgbClr val="5AD9F2"/>
      </a:hlink>
      <a:folHlink>
        <a:srgbClr val="969696"/>
      </a:folHlink>
    </a:clrScheme>
    <a:fontScheme name="cdb2004100l">
      <a:majorFont>
        <a:latin typeface="Verdana"/>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cdb2004100l 1">
        <a:dk1>
          <a:srgbClr val="29698D"/>
        </a:dk1>
        <a:lt1>
          <a:srgbClr val="FFFFFF"/>
        </a:lt1>
        <a:dk2>
          <a:srgbClr val="000000"/>
        </a:dk2>
        <a:lt2>
          <a:srgbClr val="D6E1E2"/>
        </a:lt2>
        <a:accent1>
          <a:srgbClr val="0099CC"/>
        </a:accent1>
        <a:accent2>
          <a:srgbClr val="FF9933"/>
        </a:accent2>
        <a:accent3>
          <a:srgbClr val="FFFFFF"/>
        </a:accent3>
        <a:accent4>
          <a:srgbClr val="215978"/>
        </a:accent4>
        <a:accent5>
          <a:srgbClr val="AACAE2"/>
        </a:accent5>
        <a:accent6>
          <a:srgbClr val="E78A2D"/>
        </a:accent6>
        <a:hlink>
          <a:srgbClr val="33CCCC"/>
        </a:hlink>
        <a:folHlink>
          <a:srgbClr val="83A6A7"/>
        </a:folHlink>
      </a:clrScheme>
      <a:clrMap bg1="lt1" tx1="dk1" bg2="lt2" tx2="dk2" accent1="accent1" accent2="accent2" accent3="accent3" accent4="accent4" accent5="accent5" accent6="accent6" hlink="hlink" folHlink="folHlink"/>
    </a:extraClrScheme>
    <a:extraClrScheme>
      <a:clrScheme name="cdb2004100l 2">
        <a:dk1>
          <a:srgbClr val="592C0D"/>
        </a:dk1>
        <a:lt1>
          <a:srgbClr val="FFFFFF"/>
        </a:lt1>
        <a:dk2>
          <a:srgbClr val="000000"/>
        </a:dk2>
        <a:lt2>
          <a:srgbClr val="C0C0C0"/>
        </a:lt2>
        <a:accent1>
          <a:srgbClr val="5B9569"/>
        </a:accent1>
        <a:accent2>
          <a:srgbClr val="5D8FC1"/>
        </a:accent2>
        <a:accent3>
          <a:srgbClr val="FFFFFF"/>
        </a:accent3>
        <a:accent4>
          <a:srgbClr val="4B2409"/>
        </a:accent4>
        <a:accent5>
          <a:srgbClr val="B5C8B9"/>
        </a:accent5>
        <a:accent6>
          <a:srgbClr val="5381AF"/>
        </a:accent6>
        <a:hlink>
          <a:srgbClr val="C5C059"/>
        </a:hlink>
        <a:folHlink>
          <a:srgbClr val="999C90"/>
        </a:folHlink>
      </a:clrScheme>
      <a:clrMap bg1="lt1" tx1="dk1" bg2="lt2" tx2="dk2" accent1="accent1" accent2="accent2" accent3="accent3" accent4="accent4" accent5="accent5" accent6="accent6" hlink="hlink" folHlink="folHlink"/>
    </a:extraClrScheme>
    <a:extraClrScheme>
      <a:clrScheme name="cdb2004100l 3">
        <a:dk1>
          <a:srgbClr val="1D528D"/>
        </a:dk1>
        <a:lt1>
          <a:srgbClr val="FFFFFF"/>
        </a:lt1>
        <a:dk2>
          <a:srgbClr val="000000"/>
        </a:dk2>
        <a:lt2>
          <a:srgbClr val="DDDDDD"/>
        </a:lt2>
        <a:accent1>
          <a:srgbClr val="2F85F7"/>
        </a:accent1>
        <a:accent2>
          <a:srgbClr val="FF9900"/>
        </a:accent2>
        <a:accent3>
          <a:srgbClr val="FFFFFF"/>
        </a:accent3>
        <a:accent4>
          <a:srgbClr val="174578"/>
        </a:accent4>
        <a:accent5>
          <a:srgbClr val="ADC2FA"/>
        </a:accent5>
        <a:accent6>
          <a:srgbClr val="E78A00"/>
        </a:accent6>
        <a:hlink>
          <a:srgbClr val="5AD9F2"/>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11034</TotalTime>
  <Words>3161</Words>
  <Application>Microsoft Office PowerPoint</Application>
  <PresentationFormat>Екран (4:3)</PresentationFormat>
  <Paragraphs>1546</Paragraphs>
  <Slides>26</Slides>
  <Notes>1</Notes>
  <HiddenSlides>0</HiddenSlides>
  <MMClips>0</MMClips>
  <ScaleCrop>false</ScaleCrop>
  <HeadingPairs>
    <vt:vector size="6" baseType="variant">
      <vt:variant>
        <vt:lpstr>Використані шрифти</vt:lpstr>
      </vt:variant>
      <vt:variant>
        <vt:i4>6</vt:i4>
      </vt:variant>
      <vt:variant>
        <vt:lpstr>Тема</vt:lpstr>
      </vt:variant>
      <vt:variant>
        <vt:i4>1</vt:i4>
      </vt:variant>
      <vt:variant>
        <vt:lpstr>Заголовки слайдів</vt:lpstr>
      </vt:variant>
      <vt:variant>
        <vt:i4>26</vt:i4>
      </vt:variant>
    </vt:vector>
  </HeadingPairs>
  <TitlesOfParts>
    <vt:vector size="33" baseType="lpstr">
      <vt:lpstr>Arial</vt:lpstr>
      <vt:lpstr>Bookman Old Style</vt:lpstr>
      <vt:lpstr>Calibri</vt:lpstr>
      <vt:lpstr>Times New Roman</vt:lpstr>
      <vt:lpstr>Verdana</vt:lpstr>
      <vt:lpstr>Wingdings</vt:lpstr>
      <vt:lpstr>cdb2004100l</vt:lpstr>
      <vt:lpstr>Тема 7. Бухгалтерський облік в системі наук</vt:lpstr>
      <vt:lpstr>ЗМІСТ</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Інститути та їх функції в економіці. Базисні інститути національної економіки</dc:title>
  <dc:creator>Baggio</dc:creator>
  <cp:lastModifiedBy>Камінська Тетяна Юріївна</cp:lastModifiedBy>
  <cp:revision>945</cp:revision>
  <dcterms:modified xsi:type="dcterms:W3CDTF">2017-09-07T05:10:06Z</dcterms:modified>
</cp:coreProperties>
</file>