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3"/>
  </p:notesMasterIdLst>
  <p:sldIdLst>
    <p:sldId id="310" r:id="rId2"/>
    <p:sldId id="916" r:id="rId3"/>
    <p:sldId id="917" r:id="rId4"/>
    <p:sldId id="918" r:id="rId5"/>
    <p:sldId id="919" r:id="rId6"/>
    <p:sldId id="920" r:id="rId7"/>
    <p:sldId id="921" r:id="rId8"/>
    <p:sldId id="922" r:id="rId9"/>
    <p:sldId id="923" r:id="rId10"/>
    <p:sldId id="924" r:id="rId11"/>
    <p:sldId id="925" r:id="rId12"/>
    <p:sldId id="926" r:id="rId13"/>
    <p:sldId id="927" r:id="rId14"/>
    <p:sldId id="928" r:id="rId15"/>
    <p:sldId id="929" r:id="rId16"/>
    <p:sldId id="930" r:id="rId17"/>
    <p:sldId id="931" r:id="rId18"/>
    <p:sldId id="932" r:id="rId19"/>
    <p:sldId id="933" r:id="rId20"/>
    <p:sldId id="934" r:id="rId21"/>
    <p:sldId id="914" r:id="rId22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2E51"/>
    <a:srgbClr val="CDD9FC"/>
    <a:srgbClr val="1D528D"/>
    <a:srgbClr val="91AAEC"/>
    <a:srgbClr val="FFFFFF"/>
    <a:srgbClr val="3186E3"/>
    <a:srgbClr val="E6E6E6"/>
    <a:srgbClr val="E8EDFD"/>
    <a:srgbClr val="2F8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5455" autoAdjust="0"/>
  </p:normalViewPr>
  <p:slideViewPr>
    <p:cSldViewPr>
      <p:cViewPr varScale="1">
        <p:scale>
          <a:sx n="83" d="100"/>
          <a:sy n="83" d="100"/>
        </p:scale>
        <p:origin x="1548" y="96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15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897360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16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338764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17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430140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18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894523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19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6696052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20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25906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7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21061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8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35636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9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12463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10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14226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11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22122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12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241647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13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288407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14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3488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01.09.2017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en-US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4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ru-RU" sz="4400" i="0" dirty="0" err="1" smtClean="0">
                <a:latin typeface="Bookman Old Style" pitchFamily="18" charset="0"/>
              </a:rPr>
              <a:t>Класифікація</a:t>
            </a:r>
            <a:r>
              <a:rPr lang="ru-RU" sz="4400" i="0" dirty="0" smtClean="0">
                <a:latin typeface="Bookman Old Style" pitchFamily="18" charset="0"/>
              </a:rPr>
              <a:t> наук та </a:t>
            </a:r>
            <a:r>
              <a:rPr lang="ru-RU" sz="4400" i="0" dirty="0" err="1" smtClean="0">
                <a:latin typeface="Bookman Old Style" pitchFamily="18" charset="0"/>
              </a:rPr>
              <a:t>регулярної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наукової</a:t>
            </a:r>
            <a:r>
              <a:rPr lang="ru-RU" sz="4400" i="0" dirty="0" smtClean="0">
                <a:latin typeface="Bookman Old Style" pitchFamily="18" charset="0"/>
              </a:rPr>
              <a:t> діяльності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Напрями підготовки</a:t>
            </a:r>
            <a:endParaRPr lang="uk-UA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976184"/>
              </p:ext>
            </p:extLst>
          </p:nvPr>
        </p:nvGraphicFramePr>
        <p:xfrm>
          <a:off x="0" y="1052734"/>
          <a:ext cx="9144000" cy="5943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656">
                  <a:extLst>
                    <a:ext uri="{9D8B030D-6E8A-4147-A177-3AD203B41FA5}">
                      <a16:colId xmlns:a16="http://schemas.microsoft.com/office/drawing/2014/main" val="1377951464"/>
                    </a:ext>
                  </a:extLst>
                </a:gridCol>
                <a:gridCol w="7668344">
                  <a:extLst>
                    <a:ext uri="{9D8B030D-6E8A-4147-A177-3AD203B41FA5}">
                      <a16:colId xmlns:a16="http://schemas.microsoft.com/office/drawing/2014/main" val="3406340614"/>
                    </a:ext>
                  </a:extLst>
                </a:gridCol>
              </a:tblGrid>
              <a:tr h="381681">
                <a:tc>
                  <a:txBody>
                    <a:bodyPr/>
                    <a:lstStyle/>
                    <a:p>
                      <a:pPr algn="ctr"/>
                      <a:r>
                        <a:rPr lang="uk-UA" sz="1800" i="1" u="none" dirty="0" smtClean="0"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800" i="1" u="none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i="1" u="none" dirty="0" smtClean="0"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800" i="1" u="none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416243"/>
                  </a:ext>
                </a:extLst>
              </a:tr>
              <a:tr h="30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Металургія та матеріалознавство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9307045"/>
                  </a:ext>
                </a:extLst>
              </a:tr>
              <a:tr h="30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Машинобудування та матеріалообробка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9746363"/>
                  </a:ext>
                </a:extLst>
              </a:tr>
              <a:tr h="30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Енергетика та енергетичне машинобудування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6098886"/>
                  </a:ext>
                </a:extLst>
              </a:tr>
              <a:tr h="30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Електротехніка та електромеханіка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7414728"/>
                  </a:ext>
                </a:extLst>
              </a:tr>
              <a:tr h="30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Електроніка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8312819"/>
                  </a:ext>
                </a:extLst>
              </a:tr>
              <a:tr h="30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Радіотехніка, радіоелектронні апарати та зв’язок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1291857"/>
                  </a:ext>
                </a:extLst>
              </a:tr>
              <a:tr h="572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Метрологія, вимірювання техніка та інформаційно-вимірювальні технології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1782633"/>
                  </a:ext>
                </a:extLst>
              </a:tr>
              <a:tr h="30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Авіаційна</a:t>
                      </a:r>
                      <a:r>
                        <a:rPr lang="uk-UA" baseline="0" dirty="0" smtClean="0">
                          <a:latin typeface="Bookman Old Style" panose="02050604050505020204" pitchFamily="18" charset="0"/>
                        </a:rPr>
                        <a:t> та ракетно-космічна техніка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8163969"/>
                  </a:ext>
                </a:extLst>
              </a:tr>
              <a:tr h="30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Морська техніка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2154701"/>
                  </a:ext>
                </a:extLst>
              </a:tr>
              <a:tr h="30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Хімічна технологія та інженерія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9113856"/>
                  </a:ext>
                </a:extLst>
              </a:tr>
              <a:tr h="30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Біотехнологія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4172559"/>
                  </a:ext>
                </a:extLst>
              </a:tr>
              <a:tr h="30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Видавничо-поліграфічна справа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7821329"/>
                  </a:ext>
                </a:extLst>
              </a:tr>
              <a:tr h="30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Текстильна</a:t>
                      </a:r>
                      <a:r>
                        <a:rPr lang="uk-UA" baseline="0" dirty="0" smtClean="0">
                          <a:latin typeface="Bookman Old Style" panose="02050604050505020204" pitchFamily="18" charset="0"/>
                        </a:rPr>
                        <a:t> та легка промисловість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5879764"/>
                  </a:ext>
                </a:extLst>
              </a:tr>
              <a:tr h="572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Харчова промисловість та переробка сільськогосподарської продукції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7128978"/>
                  </a:ext>
                </a:extLst>
              </a:tr>
              <a:tr h="30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Оброблювання деревини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6765113"/>
                  </a:ext>
                </a:extLst>
              </a:tr>
              <a:tr h="305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Будівництво та архітектура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1253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16256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Напрями підготовки</a:t>
            </a:r>
            <a:endParaRPr lang="uk-UA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11011"/>
              </p:ext>
            </p:extLst>
          </p:nvPr>
        </p:nvGraphicFramePr>
        <p:xfrm>
          <a:off x="0" y="1052730"/>
          <a:ext cx="9144000" cy="5873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656">
                  <a:extLst>
                    <a:ext uri="{9D8B030D-6E8A-4147-A177-3AD203B41FA5}">
                      <a16:colId xmlns:a16="http://schemas.microsoft.com/office/drawing/2014/main" val="1377951464"/>
                    </a:ext>
                  </a:extLst>
                </a:gridCol>
                <a:gridCol w="7668344">
                  <a:extLst>
                    <a:ext uri="{9D8B030D-6E8A-4147-A177-3AD203B41FA5}">
                      <a16:colId xmlns:a16="http://schemas.microsoft.com/office/drawing/2014/main" val="3406340614"/>
                    </a:ext>
                  </a:extLst>
                </a:gridCol>
              </a:tblGrid>
              <a:tr h="387464">
                <a:tc>
                  <a:txBody>
                    <a:bodyPr/>
                    <a:lstStyle/>
                    <a:p>
                      <a:pPr algn="ctr"/>
                      <a:r>
                        <a:rPr lang="uk-UA" sz="1800" i="1" u="none" dirty="0" smtClean="0"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800" i="1" u="none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i="1" u="none" dirty="0" smtClean="0"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800" i="1" u="none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416243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Транспорт і транспортна інфраструктура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9307045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Геодезія та землеустрій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9746363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Сільське господарство</a:t>
                      </a:r>
                      <a:r>
                        <a:rPr lang="uk-UA" baseline="0" dirty="0" smtClean="0">
                          <a:latin typeface="Bookman Old Style" panose="02050604050505020204" pitchFamily="18" charset="0"/>
                        </a:rPr>
                        <a:t> і лісництво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6098886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Рибне господарство та аквакультура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7414728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Техніка та енергетика аграрного виробництва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8312819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Ветеринарія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1291857"/>
                  </a:ext>
                </a:extLst>
              </a:tr>
              <a:tr h="401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Медицина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1782633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Фармація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8163969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Стоматологія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2154701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Соціальне забезпечення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9113856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Сфера обслуговування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4172559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Державне управління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7821329"/>
                  </a:ext>
                </a:extLst>
              </a:tr>
              <a:tr h="581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Військові науки, національна безпека, безпека державного кордону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5879764"/>
                  </a:ext>
                </a:extLst>
              </a:tr>
              <a:tr h="401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Інформаційна безпека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7128978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Цивільна безпека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6765113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Специфічні категорії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1253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30382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Спеціальності напряму підготовки «Економіка та підприємництво»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029644"/>
              </p:ext>
            </p:extLst>
          </p:nvPr>
        </p:nvGraphicFramePr>
        <p:xfrm>
          <a:off x="0" y="1052732"/>
          <a:ext cx="9144000" cy="5805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800">
                  <a:extLst>
                    <a:ext uri="{9D8B030D-6E8A-4147-A177-3AD203B41FA5}">
                      <a16:colId xmlns:a16="http://schemas.microsoft.com/office/drawing/2014/main" val="624722797"/>
                    </a:ext>
                  </a:extLst>
                </a:gridCol>
                <a:gridCol w="6372200">
                  <a:extLst>
                    <a:ext uri="{9D8B030D-6E8A-4147-A177-3AD203B41FA5}">
                      <a16:colId xmlns:a16="http://schemas.microsoft.com/office/drawing/2014/main" val="3652067949"/>
                    </a:ext>
                  </a:extLst>
                </a:gridCol>
              </a:tblGrid>
              <a:tr h="483772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latin typeface="Bookman Old Style" panose="02050604050505020204" pitchFamily="18" charset="0"/>
                        </a:rPr>
                        <a:t>Код</a:t>
                      </a:r>
                      <a:endParaRPr lang="uk-UA" sz="18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latin typeface="Bookman Old Style" panose="02050604050505020204" pitchFamily="18" charset="0"/>
                        </a:rPr>
                        <a:t>Спеціальність</a:t>
                      </a:r>
                      <a:endParaRPr lang="uk-UA" sz="18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709058"/>
                  </a:ext>
                </a:extLst>
              </a:tr>
              <a:tr h="483772">
                <a:tc gridSpan="2"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latin typeface="Bookman Old Style" panose="02050604050505020204" pitchFamily="18" charset="0"/>
                        </a:rPr>
                        <a:t>0305 «Економіка та підприємництво»</a:t>
                      </a:r>
                      <a:endParaRPr lang="uk-UA" sz="18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533495"/>
                  </a:ext>
                </a:extLst>
              </a:tr>
              <a:tr h="483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6.030501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Bookman Old Style" panose="02050604050505020204" pitchFamily="18" charset="0"/>
                        </a:rPr>
                        <a:t>Економічна</a:t>
                      </a:r>
                      <a:r>
                        <a:rPr lang="uk-UA" sz="1800" baseline="0" dirty="0" smtClean="0">
                          <a:latin typeface="Bookman Old Style" panose="02050604050505020204" pitchFamily="18" charset="0"/>
                        </a:rPr>
                        <a:t> теорія</a:t>
                      </a:r>
                      <a:endParaRPr lang="uk-UA" sz="18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776303"/>
                  </a:ext>
                </a:extLst>
              </a:tr>
              <a:tr h="483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6.030502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Bookman Old Style" panose="02050604050505020204" pitchFamily="18" charset="0"/>
                        </a:rPr>
                        <a:t>Економічна кібернетика</a:t>
                      </a:r>
                      <a:endParaRPr lang="uk-UA" sz="18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756940"/>
                  </a:ext>
                </a:extLst>
              </a:tr>
              <a:tr h="483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6.030503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Bookman Old Style" panose="02050604050505020204" pitchFamily="18" charset="0"/>
                        </a:rPr>
                        <a:t>Міжнародна</a:t>
                      </a:r>
                      <a:r>
                        <a:rPr lang="uk-UA" sz="1800" baseline="0" dirty="0" smtClean="0">
                          <a:latin typeface="Bookman Old Style" panose="02050604050505020204" pitchFamily="18" charset="0"/>
                        </a:rPr>
                        <a:t> економіка</a:t>
                      </a:r>
                      <a:endParaRPr lang="uk-UA" sz="18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160415"/>
                  </a:ext>
                </a:extLst>
              </a:tr>
              <a:tr h="483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6.030504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Bookman Old Style" panose="02050604050505020204" pitchFamily="18" charset="0"/>
                        </a:rPr>
                        <a:t>Економіка підприємства</a:t>
                      </a:r>
                      <a:endParaRPr lang="uk-UA" sz="18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643623"/>
                  </a:ext>
                </a:extLst>
              </a:tr>
              <a:tr h="483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6.030505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Bookman Old Style" panose="02050604050505020204" pitchFamily="18" charset="0"/>
                        </a:rPr>
                        <a:t>Управління персоналом та економіка праці</a:t>
                      </a:r>
                      <a:endParaRPr lang="uk-UA" sz="18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879682"/>
                  </a:ext>
                </a:extLst>
              </a:tr>
              <a:tr h="483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6.030506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Bookman Old Style" panose="02050604050505020204" pitchFamily="18" charset="0"/>
                        </a:rPr>
                        <a:t>Прикладна статистика</a:t>
                      </a:r>
                      <a:endParaRPr lang="uk-UA" sz="18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299969"/>
                  </a:ext>
                </a:extLst>
              </a:tr>
              <a:tr h="483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6.030507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Bookman Old Style" panose="02050604050505020204" pitchFamily="18" charset="0"/>
                        </a:rPr>
                        <a:t>Маркетинг</a:t>
                      </a:r>
                      <a:endParaRPr lang="uk-UA" sz="18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556532"/>
                  </a:ext>
                </a:extLst>
              </a:tr>
              <a:tr h="483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6.030508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Bookman Old Style" panose="02050604050505020204" pitchFamily="18" charset="0"/>
                        </a:rPr>
                        <a:t>Фінанси і кредит</a:t>
                      </a:r>
                      <a:endParaRPr lang="uk-UA" sz="18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86496"/>
                  </a:ext>
                </a:extLst>
              </a:tr>
              <a:tr h="483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6.030509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Bookman Old Style" panose="02050604050505020204" pitchFamily="18" charset="0"/>
                        </a:rPr>
                        <a:t>Облік і аудит</a:t>
                      </a:r>
                      <a:endParaRPr lang="uk-UA" sz="18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6804"/>
                  </a:ext>
                </a:extLst>
              </a:tr>
              <a:tr h="483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6.030510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Bookman Old Style" panose="02050604050505020204" pitchFamily="18" charset="0"/>
                        </a:rPr>
                        <a:t>Товарознавство і</a:t>
                      </a:r>
                      <a:r>
                        <a:rPr lang="uk-UA" sz="1800" baseline="0" dirty="0" smtClean="0">
                          <a:latin typeface="Bookman Old Style" panose="02050604050505020204" pitchFamily="18" charset="0"/>
                        </a:rPr>
                        <a:t> торговельне підприємництво</a:t>
                      </a:r>
                      <a:endParaRPr lang="uk-UA" sz="18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40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65641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Нормативно-правове регулювання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наукової діяльності 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526900"/>
              </p:ext>
            </p:extLst>
          </p:nvPr>
        </p:nvGraphicFramePr>
        <p:xfrm>
          <a:off x="0" y="1052736"/>
          <a:ext cx="9144000" cy="5805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5857">
                  <a:extLst>
                    <a:ext uri="{9D8B030D-6E8A-4147-A177-3AD203B41FA5}">
                      <a16:colId xmlns:a16="http://schemas.microsoft.com/office/drawing/2014/main" val="1814523329"/>
                    </a:ext>
                  </a:extLst>
                </a:gridCol>
                <a:gridCol w="5868143">
                  <a:extLst>
                    <a:ext uri="{9D8B030D-6E8A-4147-A177-3AD203B41FA5}">
                      <a16:colId xmlns:a16="http://schemas.microsoft.com/office/drawing/2014/main" val="2819849798"/>
                    </a:ext>
                  </a:extLst>
                </a:gridCol>
              </a:tblGrid>
              <a:tr h="2524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2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Нормативно-правовий акт</a:t>
                      </a:r>
                      <a:endParaRPr lang="uk-UA" sz="162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2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uk-UA" sz="162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4933619"/>
                  </a:ext>
                </a:extLst>
              </a:tr>
              <a:tr h="2524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20" i="1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620" i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20" i="1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620" i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1828277"/>
                  </a:ext>
                </a:extLst>
              </a:tr>
              <a:tr h="1262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2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Закон України “Про наукову і науково-технічну діяльність”</a:t>
                      </a:r>
                      <a:endParaRPr lang="uk-UA" sz="162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2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Визначає правові, організаційні та фінансові засади функціонування  і розвитку науково-технічної сфери, створює умови для наукової і науково-технічної діяльності, забезпечення  потреб суспільства і держави у технологічному розвитку</a:t>
                      </a:r>
                      <a:endParaRPr lang="uk-UA" sz="162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1572480"/>
                  </a:ext>
                </a:extLst>
              </a:tr>
              <a:tr h="1262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2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Закон України  “Про охорону прав на винаходи і корисні моделі”</a:t>
                      </a:r>
                      <a:endParaRPr lang="uk-UA" sz="162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2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Визначає правову охорону винаходів (корисних моделей), право та порядок одержання патенту, права та обов'язки, що випливають з патенту, припинення дії патенту та визнання його недійсним, захист прав </a:t>
                      </a:r>
                      <a:endParaRPr lang="uk-UA" sz="162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3432831"/>
                  </a:ext>
                </a:extLst>
              </a:tr>
              <a:tr h="1009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2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Закон України  “Про науково-технічну інформацію”</a:t>
                      </a:r>
                      <a:endParaRPr lang="uk-UA" sz="162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2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Визначає  основи  державної  політики в галузі науково-технічної інформації, порядок її формування і реалізації в інтересах науково-технічного, економічного і соціального  прогресу країни</a:t>
                      </a:r>
                      <a:endParaRPr lang="uk-UA" sz="162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538874"/>
                  </a:ext>
                </a:extLst>
              </a:tr>
              <a:tr h="1766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2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Рішення Міністерства освіти і науки, молоді та спорту України “Вища освіта і наука </a:t>
                      </a:r>
                      <a:r>
                        <a:rPr lang="uk-UA" sz="162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пріоритетні </a:t>
                      </a:r>
                      <a:r>
                        <a:rPr lang="uk-UA" sz="162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сфери розвитку суспільства у ХХІ столітті”    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2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Освіта і  наука проголошені  на державному рівні  пріоритетними,   зорієнтованими   на  потреби особистості,  регіонів,  держави,  сприяють   формуванню   базових цінностей:  державності,  суспільної  свідомості  та  національної безпеки, забезпечують нарощення інтелектуального потенціалу нації</a:t>
                      </a:r>
                      <a:endParaRPr lang="uk-UA" sz="162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5570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49118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Нормативно-правове регулювання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наукової діяльності 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367613"/>
              </p:ext>
            </p:extLst>
          </p:nvPr>
        </p:nvGraphicFramePr>
        <p:xfrm>
          <a:off x="0" y="1052736"/>
          <a:ext cx="9144000" cy="5805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5857">
                  <a:extLst>
                    <a:ext uri="{9D8B030D-6E8A-4147-A177-3AD203B41FA5}">
                      <a16:colId xmlns:a16="http://schemas.microsoft.com/office/drawing/2014/main" val="1814523329"/>
                    </a:ext>
                  </a:extLst>
                </a:gridCol>
                <a:gridCol w="5868143">
                  <a:extLst>
                    <a:ext uri="{9D8B030D-6E8A-4147-A177-3AD203B41FA5}">
                      <a16:colId xmlns:a16="http://schemas.microsoft.com/office/drawing/2014/main" val="2819849798"/>
                    </a:ext>
                  </a:extLst>
                </a:gridCol>
              </a:tblGrid>
              <a:tr h="2782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 i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800" i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1828277"/>
                  </a:ext>
                </a:extLst>
              </a:tr>
              <a:tr h="2364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Постанова  Кабінету Міністрів України “Про затвердження Державної цільової науково-технічної та соціальної програми "Наука в </a:t>
                      </a:r>
                      <a:r>
                        <a:rPr lang="uk-UA" sz="17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університетах</a:t>
                      </a:r>
                      <a:r>
                        <a:rPr lang="uk-UA" sz="17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 на </a:t>
                      </a:r>
                      <a:r>
                        <a:rPr lang="uk-UA" sz="17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2008–2012 </a:t>
                      </a:r>
                      <a:r>
                        <a:rPr lang="uk-UA" sz="17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рр.”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Спрямована  на  активізацію  наукової  діяльності університетів  та поглиблення її взаємодії з навчальним процесом з метою підготовки нового  покоління  висококваліфікованих  фахівців для   наукомістких  галузей   національної  економіки  і  виконання конкурентоспроможних наукових розробок,  провадження  інноваційної діяльності  в  ринкових  умовах  з  урахуванням  цілей  і завдань розвитку національної інноваційної системи</a:t>
                      </a:r>
                      <a:endParaRPr lang="uk-UA" sz="17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1572480"/>
                  </a:ext>
                </a:extLst>
              </a:tr>
              <a:tr h="2115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Положення  Національної Академії Наук України “Основні принципи організації та діяльності науково-дослідного інституту Національної Академії Наук України”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Визначає наукову, науково-організаційну та господарську діяльність</a:t>
                      </a:r>
                      <a:r>
                        <a:rPr lang="uk-UA" sz="17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науково-дослідного</a:t>
                      </a:r>
                      <a:r>
                        <a:rPr lang="uk-UA" sz="17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інституту; статут і структуру </a:t>
                      </a:r>
                      <a:r>
                        <a:rPr lang="uk-UA" sz="17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науково-дослідного</a:t>
                      </a:r>
                      <a:r>
                        <a:rPr lang="uk-UA" sz="17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інституту; управління </a:t>
                      </a:r>
                      <a:r>
                        <a:rPr lang="uk-UA" sz="17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науково-дослідним</a:t>
                      </a:r>
                      <a:r>
                        <a:rPr lang="uk-UA" sz="17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інститутом</a:t>
                      </a:r>
                      <a:endParaRPr lang="uk-UA" sz="17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3432831"/>
                  </a:ext>
                </a:extLst>
              </a:tr>
              <a:tr h="1046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Закон України  “Про охорону прав на знаки для товарів і послуг”</a:t>
                      </a:r>
                      <a:endParaRPr lang="uk-UA" sz="17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Регулює  відносини,  що  виникають  у  зв'язку з  набуттям і  здійсненням  права  власності  на  знаки для товарів і послуг в Україні</a:t>
                      </a:r>
                      <a:endParaRPr lang="uk-UA" sz="17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0835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11513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Назви академії наук</a:t>
            </a:r>
            <a:endParaRPr lang="uk-UA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955522"/>
              </p:ext>
            </p:extLst>
          </p:nvPr>
        </p:nvGraphicFramePr>
        <p:xfrm>
          <a:off x="0" y="1052738"/>
          <a:ext cx="9144000" cy="5805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940228242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163560286"/>
                    </a:ext>
                  </a:extLst>
                </a:gridCol>
              </a:tblGrid>
              <a:tr h="967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Назви Академії Наук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Роки діяльності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5557793"/>
                  </a:ext>
                </a:extLst>
              </a:tr>
              <a:tr h="967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академія наук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1918-1921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7703227"/>
                  </a:ext>
                </a:extLst>
              </a:tr>
              <a:tr h="967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Всеукраїнська академія наук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1921-1936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5888755"/>
                  </a:ext>
                </a:extLst>
              </a:tr>
              <a:tr h="967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Академія наук УРСР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1936-1991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1569996"/>
                  </a:ext>
                </a:extLst>
              </a:tr>
              <a:tr h="967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Академія наук України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1991-1993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8201473"/>
                  </a:ext>
                </a:extLst>
              </a:tr>
              <a:tr h="967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Національна Академія Наук України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1994 – до сьогодні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1503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42222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Структура організації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управління НДІ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251520" y="1786879"/>
            <a:ext cx="2160240" cy="936104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Заступник</a:t>
            </a:r>
            <a:r>
              <a:rPr kumimoji="0" lang="uk-UA" sz="1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директора з наукової роботи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3347864" y="1786879"/>
            <a:ext cx="2448272" cy="936104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Директор науково-дослідного інституту</a:t>
            </a: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6732240" y="1786879"/>
            <a:ext cx="2160240" cy="936104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Учений секретар</a:t>
            </a: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2051720" y="3428333"/>
            <a:ext cx="504056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Вчена</a:t>
            </a:r>
            <a:r>
              <a:rPr kumimoji="0" lang="uk-UA" sz="1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 рада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Прямокутник 8"/>
          <p:cNvSpPr/>
          <p:nvPr/>
        </p:nvSpPr>
        <p:spPr bwMode="auto">
          <a:xfrm>
            <a:off x="2051720" y="4148413"/>
            <a:ext cx="504056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Завідувач наукового відділу</a:t>
            </a:r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2051720" y="5589907"/>
            <a:ext cx="504056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Керівник тематичної (проблемної) групи</a:t>
            </a:r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2051720" y="4869160"/>
            <a:ext cx="504056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dirty="0">
                <a:latin typeface="Bookman Old Style" panose="02050604050505020204" pitchFamily="18" charset="0"/>
              </a:rPr>
              <a:t>Завідувач сектору (лабораторії)</a:t>
            </a:r>
          </a:p>
        </p:txBody>
      </p:sp>
      <p:cxnSp>
        <p:nvCxnSpPr>
          <p:cNvPr id="14" name="Пряма зі стрілкою 13"/>
          <p:cNvCxnSpPr>
            <a:stCxn id="8" idx="2"/>
            <a:endCxn id="9" idx="0"/>
          </p:cNvCxnSpPr>
          <p:nvPr/>
        </p:nvCxnSpPr>
        <p:spPr bwMode="auto">
          <a:xfrm>
            <a:off x="4572000" y="3788373"/>
            <a:ext cx="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Пряма зі стрілкою 14"/>
          <p:cNvCxnSpPr/>
          <p:nvPr/>
        </p:nvCxnSpPr>
        <p:spPr bwMode="auto">
          <a:xfrm>
            <a:off x="4572000" y="4509120"/>
            <a:ext cx="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Пряма зі стрілкою 15"/>
          <p:cNvCxnSpPr/>
          <p:nvPr/>
        </p:nvCxnSpPr>
        <p:spPr bwMode="auto">
          <a:xfrm>
            <a:off x="4572000" y="5229200"/>
            <a:ext cx="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Пряма сполучна лінія 21"/>
          <p:cNvCxnSpPr>
            <a:stCxn id="4" idx="2"/>
          </p:cNvCxnSpPr>
          <p:nvPr/>
        </p:nvCxnSpPr>
        <p:spPr bwMode="auto">
          <a:xfrm>
            <a:off x="1331640" y="2722983"/>
            <a:ext cx="0" cy="3459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Пряма сполучна лінія 23"/>
          <p:cNvCxnSpPr>
            <a:stCxn id="7" idx="2"/>
          </p:cNvCxnSpPr>
          <p:nvPr/>
        </p:nvCxnSpPr>
        <p:spPr bwMode="auto">
          <a:xfrm>
            <a:off x="7812360" y="2722983"/>
            <a:ext cx="0" cy="3459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Пряма сполучна лінія 25"/>
          <p:cNvCxnSpPr/>
          <p:nvPr/>
        </p:nvCxnSpPr>
        <p:spPr bwMode="auto">
          <a:xfrm>
            <a:off x="1331640" y="3068960"/>
            <a:ext cx="64807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Пряма зі стрілкою 31"/>
          <p:cNvCxnSpPr>
            <a:stCxn id="6" idx="2"/>
            <a:endCxn id="8" idx="0"/>
          </p:cNvCxnSpPr>
          <p:nvPr/>
        </p:nvCxnSpPr>
        <p:spPr bwMode="auto">
          <a:xfrm>
            <a:off x="4572000" y="2722983"/>
            <a:ext cx="0" cy="7053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1955485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Регіональні центри НАН України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6732240" y="1484784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108 установ</a:t>
            </a:r>
          </a:p>
        </p:txBody>
      </p:sp>
      <p:sp>
        <p:nvSpPr>
          <p:cNvPr id="17" name="Прямокутник 16"/>
          <p:cNvSpPr/>
          <p:nvPr/>
        </p:nvSpPr>
        <p:spPr bwMode="auto">
          <a:xfrm>
            <a:off x="3851920" y="1484784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>
                <a:latin typeface="Bookman Old Style" panose="02050604050505020204" pitchFamily="18" charset="0"/>
              </a:rPr>
              <a:t>м</a:t>
            </a: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. Київ</a:t>
            </a:r>
          </a:p>
        </p:txBody>
      </p:sp>
      <p:sp>
        <p:nvSpPr>
          <p:cNvPr id="18" name="Прямокутник 17"/>
          <p:cNvSpPr/>
          <p:nvPr/>
        </p:nvSpPr>
        <p:spPr bwMode="auto">
          <a:xfrm>
            <a:off x="6732240" y="2060848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Львів – 15 </a:t>
            </a:r>
          </a:p>
        </p:txBody>
      </p:sp>
      <p:sp>
        <p:nvSpPr>
          <p:cNvPr id="19" name="Прямокутник 18"/>
          <p:cNvSpPr/>
          <p:nvPr/>
        </p:nvSpPr>
        <p:spPr bwMode="auto">
          <a:xfrm>
            <a:off x="6732240" y="2634427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Чернівці – 2 </a:t>
            </a:r>
          </a:p>
        </p:txBody>
      </p:sp>
      <p:sp>
        <p:nvSpPr>
          <p:cNvPr id="20" name="Прямокутник 19"/>
          <p:cNvSpPr/>
          <p:nvPr/>
        </p:nvSpPr>
        <p:spPr bwMode="auto">
          <a:xfrm>
            <a:off x="6732240" y="3208006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Ужгород – 1 </a:t>
            </a:r>
          </a:p>
        </p:txBody>
      </p:sp>
      <p:sp>
        <p:nvSpPr>
          <p:cNvPr id="21" name="Прямокутник 20"/>
          <p:cNvSpPr/>
          <p:nvPr/>
        </p:nvSpPr>
        <p:spPr bwMode="auto">
          <a:xfrm>
            <a:off x="3851920" y="2634427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latin typeface="Bookman Old Style" panose="02050604050505020204" pitchFamily="18" charset="0"/>
              </a:rPr>
              <a:t>м. Львів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" name="Прямокутник 22"/>
          <p:cNvSpPr/>
          <p:nvPr/>
        </p:nvSpPr>
        <p:spPr bwMode="auto">
          <a:xfrm>
            <a:off x="251520" y="2634427"/>
            <a:ext cx="3240360" cy="360039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latin typeface="Bookman Old Style" panose="02050604050505020204" pitchFamily="18" charset="0"/>
              </a:rPr>
              <a:t>Західний науковий центр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8" name="Прямокутник 27"/>
          <p:cNvSpPr/>
          <p:nvPr/>
        </p:nvSpPr>
        <p:spPr bwMode="auto">
          <a:xfrm>
            <a:off x="6732240" y="3781584"/>
            <a:ext cx="2160240" cy="357806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Харків</a:t>
            </a:r>
            <a:r>
              <a:rPr kumimoji="0" lang="uk-UA" sz="1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 – 15 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9" name="Прямокутник 28"/>
          <p:cNvSpPr/>
          <p:nvPr/>
        </p:nvSpPr>
        <p:spPr bwMode="auto">
          <a:xfrm>
            <a:off x="6732240" y="4351768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Суми – 1 </a:t>
            </a:r>
          </a:p>
        </p:txBody>
      </p:sp>
      <p:sp>
        <p:nvSpPr>
          <p:cNvPr id="30" name="Прямокутник 29"/>
          <p:cNvSpPr/>
          <p:nvPr/>
        </p:nvSpPr>
        <p:spPr bwMode="auto">
          <a:xfrm>
            <a:off x="6732240" y="4924186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Полтава – 1 </a:t>
            </a:r>
          </a:p>
        </p:txBody>
      </p:sp>
      <p:sp>
        <p:nvSpPr>
          <p:cNvPr id="31" name="Прямокутник 30"/>
          <p:cNvSpPr/>
          <p:nvPr/>
        </p:nvSpPr>
        <p:spPr bwMode="auto">
          <a:xfrm>
            <a:off x="3851920" y="4351768"/>
            <a:ext cx="2160240" cy="360039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>
                <a:latin typeface="Bookman Old Style" panose="02050604050505020204" pitchFamily="18" charset="0"/>
              </a:rPr>
              <a:t>м</a:t>
            </a: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. Харків</a:t>
            </a:r>
          </a:p>
        </p:txBody>
      </p:sp>
      <p:sp>
        <p:nvSpPr>
          <p:cNvPr id="33" name="Прямокутник 32"/>
          <p:cNvSpPr/>
          <p:nvPr/>
        </p:nvSpPr>
        <p:spPr bwMode="auto">
          <a:xfrm>
            <a:off x="251520" y="4203045"/>
            <a:ext cx="3240360" cy="657484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latin typeface="Bookman Old Style" panose="02050604050505020204" pitchFamily="18" charset="0"/>
              </a:rPr>
              <a:t>Північно-східний науковий центр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4" name="Прямокутник 33"/>
          <p:cNvSpPr/>
          <p:nvPr/>
        </p:nvSpPr>
        <p:spPr bwMode="auto">
          <a:xfrm>
            <a:off x="6732240" y="5495530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Донецьк – 7 </a:t>
            </a:r>
          </a:p>
        </p:txBody>
      </p:sp>
      <p:sp>
        <p:nvSpPr>
          <p:cNvPr id="35" name="Прямокутник 34"/>
          <p:cNvSpPr/>
          <p:nvPr/>
        </p:nvSpPr>
        <p:spPr bwMode="auto">
          <a:xfrm>
            <a:off x="6732240" y="6066874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Луганськ – 2 </a:t>
            </a:r>
          </a:p>
        </p:txBody>
      </p:sp>
      <p:sp>
        <p:nvSpPr>
          <p:cNvPr id="38" name="Прямокутник 37"/>
          <p:cNvSpPr/>
          <p:nvPr/>
        </p:nvSpPr>
        <p:spPr bwMode="auto">
          <a:xfrm>
            <a:off x="3851920" y="5785767"/>
            <a:ext cx="2160240" cy="35091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>
                <a:latin typeface="Bookman Old Style" panose="02050604050505020204" pitchFamily="18" charset="0"/>
              </a:rPr>
              <a:t>м</a:t>
            </a: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. Донецьк</a:t>
            </a:r>
          </a:p>
        </p:txBody>
      </p:sp>
      <p:sp>
        <p:nvSpPr>
          <p:cNvPr id="40" name="Прямокутник 39"/>
          <p:cNvSpPr/>
          <p:nvPr/>
        </p:nvSpPr>
        <p:spPr bwMode="auto">
          <a:xfrm>
            <a:off x="251520" y="5632480"/>
            <a:ext cx="3240360" cy="657484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latin typeface="Bookman Old Style" panose="02050604050505020204" pitchFamily="18" charset="0"/>
              </a:rPr>
              <a:t>Донецький науковий центр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5" name="Пряма сполучна лінія 4"/>
          <p:cNvCxnSpPr>
            <a:stCxn id="23" idx="3"/>
            <a:endCxn id="21" idx="1"/>
          </p:cNvCxnSpPr>
          <p:nvPr/>
        </p:nvCxnSpPr>
        <p:spPr bwMode="auto">
          <a:xfrm>
            <a:off x="3491880" y="2814447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 сполучна лінія 12"/>
          <p:cNvCxnSpPr>
            <a:stCxn id="33" idx="3"/>
            <a:endCxn id="31" idx="1"/>
          </p:cNvCxnSpPr>
          <p:nvPr/>
        </p:nvCxnSpPr>
        <p:spPr bwMode="auto">
          <a:xfrm>
            <a:off x="3491880" y="4531787"/>
            <a:ext cx="36004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Пряма сполучна лінія 41"/>
          <p:cNvCxnSpPr>
            <a:stCxn id="40" idx="3"/>
            <a:endCxn id="38" idx="1"/>
          </p:cNvCxnSpPr>
          <p:nvPr/>
        </p:nvCxnSpPr>
        <p:spPr bwMode="auto">
          <a:xfrm>
            <a:off x="3491880" y="5961222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Пряма зі стрілкою 43"/>
          <p:cNvCxnSpPr>
            <a:stCxn id="17" idx="3"/>
            <a:endCxn id="7" idx="1"/>
          </p:cNvCxnSpPr>
          <p:nvPr/>
        </p:nvCxnSpPr>
        <p:spPr bwMode="auto">
          <a:xfrm>
            <a:off x="6012160" y="1664804"/>
            <a:ext cx="72008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Пряма зі стрілкою 45"/>
          <p:cNvCxnSpPr>
            <a:stCxn id="21" idx="3"/>
            <a:endCxn id="19" idx="1"/>
          </p:cNvCxnSpPr>
          <p:nvPr/>
        </p:nvCxnSpPr>
        <p:spPr bwMode="auto">
          <a:xfrm>
            <a:off x="6012160" y="2814447"/>
            <a:ext cx="72008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Пряма зі стрілкою 46"/>
          <p:cNvCxnSpPr>
            <a:stCxn id="31" idx="3"/>
            <a:endCxn id="29" idx="1"/>
          </p:cNvCxnSpPr>
          <p:nvPr/>
        </p:nvCxnSpPr>
        <p:spPr bwMode="auto">
          <a:xfrm>
            <a:off x="6012160" y="4531788"/>
            <a:ext cx="72008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Пряма зі стрілкою 49"/>
          <p:cNvCxnSpPr>
            <a:stCxn id="21" idx="3"/>
          </p:cNvCxnSpPr>
          <p:nvPr/>
        </p:nvCxnSpPr>
        <p:spPr bwMode="auto">
          <a:xfrm flipV="1">
            <a:off x="6012160" y="2240869"/>
            <a:ext cx="720080" cy="5735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Пряма зі стрілкою 51"/>
          <p:cNvCxnSpPr>
            <a:stCxn id="21" idx="3"/>
          </p:cNvCxnSpPr>
          <p:nvPr/>
        </p:nvCxnSpPr>
        <p:spPr bwMode="auto">
          <a:xfrm>
            <a:off x="6012160" y="2814447"/>
            <a:ext cx="706400" cy="5868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" name="Пряма зі стрілкою 3"/>
          <p:cNvCxnSpPr>
            <a:stCxn id="31" idx="3"/>
            <a:endCxn id="28" idx="1"/>
          </p:cNvCxnSpPr>
          <p:nvPr/>
        </p:nvCxnSpPr>
        <p:spPr bwMode="auto">
          <a:xfrm flipV="1">
            <a:off x="6012160" y="3960487"/>
            <a:ext cx="720080" cy="5713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Пряма зі стрілкою 7"/>
          <p:cNvCxnSpPr>
            <a:stCxn id="31" idx="3"/>
            <a:endCxn id="30" idx="1"/>
          </p:cNvCxnSpPr>
          <p:nvPr/>
        </p:nvCxnSpPr>
        <p:spPr bwMode="auto">
          <a:xfrm>
            <a:off x="6012160" y="4531788"/>
            <a:ext cx="720080" cy="5724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Пряма зі стрілкою 13"/>
          <p:cNvCxnSpPr>
            <a:stCxn id="38" idx="3"/>
            <a:endCxn id="34" idx="1"/>
          </p:cNvCxnSpPr>
          <p:nvPr/>
        </p:nvCxnSpPr>
        <p:spPr bwMode="auto">
          <a:xfrm flipV="1">
            <a:off x="6012160" y="5675550"/>
            <a:ext cx="720080" cy="2856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Пряма зі стрілкою 15"/>
          <p:cNvCxnSpPr>
            <a:stCxn id="38" idx="3"/>
            <a:endCxn id="35" idx="1"/>
          </p:cNvCxnSpPr>
          <p:nvPr/>
        </p:nvCxnSpPr>
        <p:spPr bwMode="auto">
          <a:xfrm>
            <a:off x="6012160" y="5961222"/>
            <a:ext cx="720080" cy="2856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5607962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Регіональні центри НАН України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6732240" y="1484784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Сімферополь – 4</a:t>
            </a:r>
          </a:p>
        </p:txBody>
      </p:sp>
      <p:sp>
        <p:nvSpPr>
          <p:cNvPr id="18" name="Прямокутник 17"/>
          <p:cNvSpPr/>
          <p:nvPr/>
        </p:nvSpPr>
        <p:spPr bwMode="auto">
          <a:xfrm>
            <a:off x="6732240" y="2060848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Севастополь – 3</a:t>
            </a:r>
          </a:p>
        </p:txBody>
      </p:sp>
      <p:sp>
        <p:nvSpPr>
          <p:cNvPr id="19" name="Прямокутник 18"/>
          <p:cNvSpPr/>
          <p:nvPr/>
        </p:nvSpPr>
        <p:spPr bwMode="auto">
          <a:xfrm>
            <a:off x="6732240" y="2634427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Керч –</a:t>
            </a:r>
            <a:r>
              <a:rPr kumimoji="0" lang="uk-UA" sz="1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 1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0" name="Прямокутник 19"/>
          <p:cNvSpPr/>
          <p:nvPr/>
        </p:nvSpPr>
        <p:spPr bwMode="auto">
          <a:xfrm>
            <a:off x="6732241" y="3177543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Дніпро - 5</a:t>
            </a:r>
          </a:p>
        </p:txBody>
      </p:sp>
      <p:sp>
        <p:nvSpPr>
          <p:cNvPr id="21" name="Прямокутник 20"/>
          <p:cNvSpPr/>
          <p:nvPr/>
        </p:nvSpPr>
        <p:spPr bwMode="auto">
          <a:xfrm>
            <a:off x="3851920" y="2060849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latin typeface="Bookman Old Style" panose="02050604050505020204" pitchFamily="18" charset="0"/>
              </a:rPr>
              <a:t>м. Сімферополь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8" name="Прямокутник 27"/>
          <p:cNvSpPr/>
          <p:nvPr/>
        </p:nvSpPr>
        <p:spPr bwMode="auto">
          <a:xfrm>
            <a:off x="6732240" y="3781584"/>
            <a:ext cx="2160240" cy="357806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Запоріжжя – 1</a:t>
            </a:r>
          </a:p>
        </p:txBody>
      </p:sp>
      <p:sp>
        <p:nvSpPr>
          <p:cNvPr id="29" name="Прямокутник 28"/>
          <p:cNvSpPr/>
          <p:nvPr/>
        </p:nvSpPr>
        <p:spPr bwMode="auto">
          <a:xfrm>
            <a:off x="6732240" y="4351768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Кривий Ріг - 1</a:t>
            </a:r>
          </a:p>
        </p:txBody>
      </p:sp>
      <p:sp>
        <p:nvSpPr>
          <p:cNvPr id="30" name="Прямокутник 29"/>
          <p:cNvSpPr/>
          <p:nvPr/>
        </p:nvSpPr>
        <p:spPr bwMode="auto">
          <a:xfrm>
            <a:off x="6732240" y="4924186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Одеса - 5</a:t>
            </a:r>
          </a:p>
        </p:txBody>
      </p:sp>
      <p:sp>
        <p:nvSpPr>
          <p:cNvPr id="31" name="Прямокутник 30"/>
          <p:cNvSpPr/>
          <p:nvPr/>
        </p:nvSpPr>
        <p:spPr bwMode="auto">
          <a:xfrm>
            <a:off x="3851920" y="3781585"/>
            <a:ext cx="2160240" cy="357806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>
                <a:latin typeface="Bookman Old Style" panose="02050604050505020204" pitchFamily="18" charset="0"/>
              </a:rPr>
              <a:t>м</a:t>
            </a:r>
            <a:r>
              <a:rPr lang="uk-UA" dirty="0" smtClean="0">
                <a:latin typeface="Bookman Old Style" panose="02050604050505020204" pitchFamily="18" charset="0"/>
              </a:rPr>
              <a:t>. Дніпро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3" name="Прямокутник 32"/>
          <p:cNvSpPr/>
          <p:nvPr/>
        </p:nvSpPr>
        <p:spPr bwMode="auto">
          <a:xfrm>
            <a:off x="251520" y="3631745"/>
            <a:ext cx="3240360" cy="657484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latin typeface="Bookman Old Style" panose="02050604050505020204" pitchFamily="18" charset="0"/>
              </a:rPr>
              <a:t>Придніпровський науковий центр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4" name="Прямокутник 33"/>
          <p:cNvSpPr/>
          <p:nvPr/>
        </p:nvSpPr>
        <p:spPr bwMode="auto">
          <a:xfrm>
            <a:off x="6732240" y="5495530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Миколаїв - 1</a:t>
            </a:r>
          </a:p>
        </p:txBody>
      </p:sp>
      <p:sp>
        <p:nvSpPr>
          <p:cNvPr id="35" name="Прямокутник 34"/>
          <p:cNvSpPr/>
          <p:nvPr/>
        </p:nvSpPr>
        <p:spPr bwMode="auto">
          <a:xfrm>
            <a:off x="6732240" y="6066874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Херсон - 1</a:t>
            </a:r>
          </a:p>
        </p:txBody>
      </p:sp>
      <p:sp>
        <p:nvSpPr>
          <p:cNvPr id="38" name="Прямокутник 37"/>
          <p:cNvSpPr/>
          <p:nvPr/>
        </p:nvSpPr>
        <p:spPr bwMode="auto">
          <a:xfrm>
            <a:off x="3851920" y="5495531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latin typeface="Bookman Old Style" panose="02050604050505020204" pitchFamily="18" charset="0"/>
              </a:rPr>
              <a:t>м. Одеса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0" name="Прямокутник 39"/>
          <p:cNvSpPr/>
          <p:nvPr/>
        </p:nvSpPr>
        <p:spPr bwMode="auto">
          <a:xfrm>
            <a:off x="262090" y="5345959"/>
            <a:ext cx="3240360" cy="657484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latin typeface="Bookman Old Style" panose="02050604050505020204" pitchFamily="18" charset="0"/>
              </a:rPr>
              <a:t>Південний науковий центр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2" name="Прямокутник 31"/>
          <p:cNvSpPr/>
          <p:nvPr/>
        </p:nvSpPr>
        <p:spPr bwMode="auto">
          <a:xfrm>
            <a:off x="251520" y="1912126"/>
            <a:ext cx="3240360" cy="657484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latin typeface="Bookman Old Style" panose="02050604050505020204" pitchFamily="18" charset="0"/>
              </a:rPr>
              <a:t>Кримський науковий центр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6" name="Пряма сполучна лінія 5"/>
          <p:cNvCxnSpPr>
            <a:stCxn id="32" idx="3"/>
            <a:endCxn id="21" idx="1"/>
          </p:cNvCxnSpPr>
          <p:nvPr/>
        </p:nvCxnSpPr>
        <p:spPr bwMode="auto">
          <a:xfrm>
            <a:off x="3491880" y="2240868"/>
            <a:ext cx="36004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Пряма сполучна лінія 9"/>
          <p:cNvCxnSpPr>
            <a:stCxn id="33" idx="3"/>
            <a:endCxn id="31" idx="1"/>
          </p:cNvCxnSpPr>
          <p:nvPr/>
        </p:nvCxnSpPr>
        <p:spPr bwMode="auto">
          <a:xfrm>
            <a:off x="3491880" y="3960487"/>
            <a:ext cx="36004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 сполучна лінія 11"/>
          <p:cNvCxnSpPr>
            <a:stCxn id="40" idx="3"/>
            <a:endCxn id="38" idx="1"/>
          </p:cNvCxnSpPr>
          <p:nvPr/>
        </p:nvCxnSpPr>
        <p:spPr bwMode="auto">
          <a:xfrm>
            <a:off x="3502450" y="5674701"/>
            <a:ext cx="349470" cy="8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Пряма зі стрілкою 23"/>
          <p:cNvCxnSpPr>
            <a:stCxn id="21" idx="3"/>
            <a:endCxn id="7" idx="1"/>
          </p:cNvCxnSpPr>
          <p:nvPr/>
        </p:nvCxnSpPr>
        <p:spPr bwMode="auto">
          <a:xfrm flipV="1">
            <a:off x="6012160" y="1664804"/>
            <a:ext cx="720080" cy="5760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Пряма зі стрілкою 25"/>
          <p:cNvCxnSpPr>
            <a:stCxn id="21" idx="3"/>
            <a:endCxn id="18" idx="1"/>
          </p:cNvCxnSpPr>
          <p:nvPr/>
        </p:nvCxnSpPr>
        <p:spPr bwMode="auto">
          <a:xfrm flipV="1">
            <a:off x="6012160" y="2240868"/>
            <a:ext cx="72008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Пряма зі стрілкою 36"/>
          <p:cNvCxnSpPr>
            <a:stCxn id="21" idx="3"/>
            <a:endCxn id="19" idx="1"/>
          </p:cNvCxnSpPr>
          <p:nvPr/>
        </p:nvCxnSpPr>
        <p:spPr bwMode="auto">
          <a:xfrm>
            <a:off x="6012160" y="2240869"/>
            <a:ext cx="720080" cy="5735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Пряма зі стрілкою 40"/>
          <p:cNvCxnSpPr>
            <a:stCxn id="31" idx="3"/>
            <a:endCxn id="20" idx="1"/>
          </p:cNvCxnSpPr>
          <p:nvPr/>
        </p:nvCxnSpPr>
        <p:spPr bwMode="auto">
          <a:xfrm flipV="1">
            <a:off x="6012160" y="3357563"/>
            <a:ext cx="720081" cy="6029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Пряма зі стрілкою 44"/>
          <p:cNvCxnSpPr>
            <a:stCxn id="31" idx="3"/>
            <a:endCxn id="28" idx="1"/>
          </p:cNvCxnSpPr>
          <p:nvPr/>
        </p:nvCxnSpPr>
        <p:spPr bwMode="auto">
          <a:xfrm flipV="1">
            <a:off x="6012160" y="3960487"/>
            <a:ext cx="72008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Пряма зі стрілкою 48"/>
          <p:cNvCxnSpPr>
            <a:stCxn id="31" idx="3"/>
            <a:endCxn id="29" idx="1"/>
          </p:cNvCxnSpPr>
          <p:nvPr/>
        </p:nvCxnSpPr>
        <p:spPr bwMode="auto">
          <a:xfrm>
            <a:off x="6012160" y="3960488"/>
            <a:ext cx="720080" cy="571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Пряма зі стрілкою 52"/>
          <p:cNvCxnSpPr>
            <a:stCxn id="38" idx="3"/>
            <a:endCxn id="30" idx="1"/>
          </p:cNvCxnSpPr>
          <p:nvPr/>
        </p:nvCxnSpPr>
        <p:spPr bwMode="auto">
          <a:xfrm flipV="1">
            <a:off x="6012160" y="5104206"/>
            <a:ext cx="720080" cy="5713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Пряма зі стрілкою 54"/>
          <p:cNvCxnSpPr>
            <a:stCxn id="38" idx="3"/>
            <a:endCxn id="34" idx="1"/>
          </p:cNvCxnSpPr>
          <p:nvPr/>
        </p:nvCxnSpPr>
        <p:spPr bwMode="auto">
          <a:xfrm flipV="1">
            <a:off x="6012160" y="5675550"/>
            <a:ext cx="72008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Пряма зі стрілкою 56"/>
          <p:cNvCxnSpPr>
            <a:stCxn id="38" idx="3"/>
            <a:endCxn id="35" idx="1"/>
          </p:cNvCxnSpPr>
          <p:nvPr/>
        </p:nvCxnSpPr>
        <p:spPr bwMode="auto">
          <a:xfrm>
            <a:off x="6012160" y="5675551"/>
            <a:ext cx="720080" cy="5713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9650621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Вищі державні наукові центри у країнах «Великої вісімки»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612139"/>
              </p:ext>
            </p:extLst>
          </p:nvPr>
        </p:nvGraphicFramePr>
        <p:xfrm>
          <a:off x="0" y="1052735"/>
          <a:ext cx="9144000" cy="5805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688">
                  <a:extLst>
                    <a:ext uri="{9D8B030D-6E8A-4147-A177-3AD203B41FA5}">
                      <a16:colId xmlns:a16="http://schemas.microsoft.com/office/drawing/2014/main" val="1512893115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776091586"/>
                    </a:ext>
                  </a:extLst>
                </a:gridCol>
                <a:gridCol w="4283968">
                  <a:extLst>
                    <a:ext uri="{9D8B030D-6E8A-4147-A177-3AD203B41FA5}">
                      <a16:colId xmlns:a16="http://schemas.microsoft.com/office/drawing/2014/main" val="2659521899"/>
                    </a:ext>
                  </a:extLst>
                </a:gridCol>
              </a:tblGrid>
              <a:tr h="5869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Країна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Вищий державний науковий центр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966515"/>
                  </a:ext>
                </a:extLst>
              </a:tr>
              <a:tr h="5869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0" i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6444992"/>
                  </a:ext>
                </a:extLst>
              </a:tr>
              <a:tr h="11578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США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Національна академія наук США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Провідна наукова організація, «радник нації в питаннях науки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техніки і медицини.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2690340"/>
                  </a:ext>
                </a:extLst>
              </a:tr>
              <a:tr h="8683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Японія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i="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Академія наук Японії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Почесна організація,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що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об'єднує провідних японських вчених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8899968"/>
                  </a:ext>
                </a:extLst>
              </a:tr>
              <a:tr h="11578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Франція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0" i="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Французька академія наук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Наукове товариство для заохочення й захисту духу французьких наукових досліджень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1489035"/>
                  </a:ext>
                </a:extLst>
              </a:tr>
              <a:tr h="14472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Німеччина 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i="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Товариство </a:t>
                      </a:r>
                      <a:r>
                        <a:rPr lang="uk-UA" sz="1800" b="0" i="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Лейбніца</a:t>
                      </a:r>
                      <a:endParaRPr lang="uk-UA" sz="1800" b="0" i="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Найбільше й найважливіше наукове товариство, що представляє 300-річну традицію Академії наук НДР.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5069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56429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228" y="1628800"/>
            <a:ext cx="8353425" cy="374441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4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.1. Передумови, принципи та ознаки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      класифікації наук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4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.2. Регулювання наукової діяльності в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      Україні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4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.3. Регулювання наукової діяльності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     за кордоном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Вищі державні наукові центри у країнах «Великої вісімки»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741796"/>
              </p:ext>
            </p:extLst>
          </p:nvPr>
        </p:nvGraphicFramePr>
        <p:xfrm>
          <a:off x="0" y="1052735"/>
          <a:ext cx="9144000" cy="5805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688">
                  <a:extLst>
                    <a:ext uri="{9D8B030D-6E8A-4147-A177-3AD203B41FA5}">
                      <a16:colId xmlns:a16="http://schemas.microsoft.com/office/drawing/2014/main" val="1512893115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776091586"/>
                    </a:ext>
                  </a:extLst>
                </a:gridCol>
                <a:gridCol w="4283968">
                  <a:extLst>
                    <a:ext uri="{9D8B030D-6E8A-4147-A177-3AD203B41FA5}">
                      <a16:colId xmlns:a16="http://schemas.microsoft.com/office/drawing/2014/main" val="2659521899"/>
                    </a:ext>
                  </a:extLst>
                </a:gridCol>
              </a:tblGrid>
              <a:tr h="5971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0" i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8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6444992"/>
                  </a:ext>
                </a:extLst>
              </a:tr>
              <a:tr h="16744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Велика Британія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Лондонське королівське товариство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Провідне наукове товариство, найстаріше у світі, діє як дорадчий орган при вирішенні основних питань наукової політики, виступаючи як національна академія наук.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2690340"/>
                  </a:ext>
                </a:extLst>
              </a:tr>
              <a:tr h="8834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Італія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Національна рада з досліджень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Формує наукові традиції країни, співпрацює з науковими інститутами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8899968"/>
                  </a:ext>
                </a:extLst>
              </a:tr>
              <a:tr h="1177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Канада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Національна дослідницька Рада Канади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 організація з питань досліджень та розвитку науки в країні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1489035"/>
                  </a:ext>
                </a:extLst>
              </a:tr>
              <a:tr h="1472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Російська академія наук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Вища наукова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установа Російської Федерації,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провідний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 фундаментальних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наукових досліджень.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5069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02986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Класифікація наук</a:t>
            </a:r>
            <a:endParaRPr lang="uk-UA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457505"/>
              </p:ext>
            </p:extLst>
          </p:nvPr>
        </p:nvGraphicFramePr>
        <p:xfrm>
          <a:off x="0" y="1052739"/>
          <a:ext cx="9144000" cy="5805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52">
                  <a:extLst>
                    <a:ext uri="{9D8B030D-6E8A-4147-A177-3AD203B41FA5}">
                      <a16:colId xmlns:a16="http://schemas.microsoft.com/office/drawing/2014/main" val="1506042869"/>
                    </a:ext>
                  </a:extLst>
                </a:gridCol>
                <a:gridCol w="6804248">
                  <a:extLst>
                    <a:ext uri="{9D8B030D-6E8A-4147-A177-3AD203B41FA5}">
                      <a16:colId xmlns:a16="http://schemas.microsoft.com/office/drawing/2014/main" val="2683197707"/>
                    </a:ext>
                  </a:extLst>
                </a:gridCol>
              </a:tblGrid>
              <a:tr h="4835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Класифікаційні групи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2878957"/>
                  </a:ext>
                </a:extLst>
              </a:tr>
              <a:tr h="4093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i="1" dirty="0" smtClean="0"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800" i="1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i="1" dirty="0" smtClean="0"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800" i="1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488374"/>
                  </a:ext>
                </a:extLst>
              </a:tr>
              <a:tr h="12280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Аристотель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Теоретичні (фізика і філософія), практичні (дає керівні ідеї для поведінки людини, етика і політика) і творчі, поетичні                           (пізнання ведеться для досягнення чого-небудь прекрасного, естетика)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7487451"/>
                  </a:ext>
                </a:extLst>
              </a:tr>
              <a:tr h="92106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Марк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Варрон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Граматика, діалектика, риторика, геометрія, арифметика, астрологія, музика, медицина та архітектура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5778309"/>
                  </a:ext>
                </a:extLst>
              </a:tr>
              <a:tr h="61404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Мусульманські арабські вчені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Арабські (поетика, ораторське мистецтво) та іноземні науки (астрономія, медицина, математика)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7271078"/>
                  </a:ext>
                </a:extLst>
              </a:tr>
              <a:tr h="122808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Гуго Сен-Вікторський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spc="2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Теоретичні науки (математика, фізика); практичні науки; механічні науки (навігація, сільське господарство, мисливство, медицина, театр); логіка, що включає граматику і риторику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1376201"/>
                  </a:ext>
                </a:extLst>
              </a:tr>
              <a:tr h="92106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Ф. Бекон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як опис фактів (у.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природна і громадянська); теоретичні науки, або “філософія” в широкому сенсі слова; поезія, література, мистецтво взагалі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6695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46120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Класифікація наук</a:t>
            </a:r>
            <a:endParaRPr lang="uk-UA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01594"/>
              </p:ext>
            </p:extLst>
          </p:nvPr>
        </p:nvGraphicFramePr>
        <p:xfrm>
          <a:off x="0" y="1052739"/>
          <a:ext cx="9144000" cy="580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52">
                  <a:extLst>
                    <a:ext uri="{9D8B030D-6E8A-4147-A177-3AD203B41FA5}">
                      <a16:colId xmlns:a16="http://schemas.microsoft.com/office/drawing/2014/main" val="1506042869"/>
                    </a:ext>
                  </a:extLst>
                </a:gridCol>
                <a:gridCol w="6804248">
                  <a:extLst>
                    <a:ext uri="{9D8B030D-6E8A-4147-A177-3AD203B41FA5}">
                      <a16:colId xmlns:a16="http://schemas.microsoft.com/office/drawing/2014/main" val="2683197707"/>
                    </a:ext>
                  </a:extLst>
                </a:gridCol>
              </a:tblGrid>
              <a:tr h="479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i="1" dirty="0" smtClean="0"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800" i="1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800" i="1" dirty="0" smtClean="0"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800" i="1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488374"/>
                  </a:ext>
                </a:extLst>
              </a:tr>
              <a:tr h="75979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О. Конт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Математика, фізика, хімія, біологія і соціологія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7487451"/>
                  </a:ext>
                </a:extLst>
              </a:tr>
              <a:tr h="56984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Гегель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Логіка, філософія природи і філософія духу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5778309"/>
                  </a:ext>
                </a:extLst>
              </a:tr>
              <a:tr h="71919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Роджер Бекон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Граматика і логіка, математика, натурфілософія, метафізика і етика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7271078"/>
                  </a:ext>
                </a:extLst>
              </a:tr>
              <a:tr h="75979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Ф. Енгельс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Механіка, фізика, хімія, біологія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1376201"/>
                  </a:ext>
                </a:extLst>
              </a:tr>
              <a:tr h="35959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В.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Дільтей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Наука, що вивчає життя природи і наука про людей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6695153"/>
                  </a:ext>
                </a:extLst>
              </a:tr>
              <a:tr h="71919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В.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Віндельбанд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                     Г. </a:t>
                      </a: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Ріккерт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Історичні і природні науки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535852"/>
                  </a:ext>
                </a:extLst>
              </a:tr>
              <a:tr h="14383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В. І. Вернадський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Наука, об’єкти (і закони) якої охоплюють усю реальність – як нашу планету і її біосферу, так і космічні простори; наука, об’єкти (і закони) якої притаманні тільки для нашої Землі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325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57007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Критерії відмінностей між природничими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та гуманітарними науками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90911"/>
              </p:ext>
            </p:extLst>
          </p:nvPr>
        </p:nvGraphicFramePr>
        <p:xfrm>
          <a:off x="0" y="1066240"/>
          <a:ext cx="9144000" cy="5791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350163699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491333214"/>
                    </a:ext>
                  </a:extLst>
                </a:gridCol>
                <a:gridCol w="3239344">
                  <a:extLst>
                    <a:ext uri="{9D8B030D-6E8A-4147-A177-3AD203B41FA5}">
                      <a16:colId xmlns:a16="http://schemas.microsoft.com/office/drawing/2014/main" val="375618159"/>
                    </a:ext>
                  </a:extLst>
                </a:gridCol>
              </a:tblGrid>
              <a:tr h="2757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Критерії розрізнення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Природничі науки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Гуманітарні науки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0253534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Об'єкт дослідження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Людина, суспільство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6502157"/>
                  </a:ext>
                </a:extLst>
              </a:tr>
              <a:tr h="55159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Провідна функція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Пояснення (істини доводяться)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Розуміння (істини тлумачаться)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6803936"/>
                  </a:ext>
                </a:extLst>
              </a:tr>
              <a:tr h="55159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 методології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Генералізуючий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(узагальнюючий)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Індивідуалізуючий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2186388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Вплив цінностей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Малопомітний, неявний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Істотний, відкритий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8406765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Антропоцентризм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Виключений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Неминучий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4903570"/>
                  </a:ext>
                </a:extLst>
              </a:tr>
              <a:tr h="55159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Ідеологічне навантаження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Ідеологічний нейтралітет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Ідеологічна завантаженість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8313108"/>
                  </a:ext>
                </a:extLst>
              </a:tr>
              <a:tr h="82739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Взаємовідносини суб'єкта та об'єкта пізнання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Строго розділені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Частково збігаються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3077258"/>
                  </a:ext>
                </a:extLst>
              </a:tr>
              <a:tr h="55159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Кількісно-якісні характеристики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Переважання кількісних оцінок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Переважання якісних оцінок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0351980"/>
                  </a:ext>
                </a:extLst>
              </a:tr>
              <a:tr h="82739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Застосування експериментальних методів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Становить основу методології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Відсутнє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688197"/>
                  </a:ext>
                </a:extLst>
              </a:tr>
              <a:tr h="82739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 об'єкта дослідження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а) матеріальний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б) відносно стійкий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а) більше ідеальний, ніж матеріальний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б) відносно мінливий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4224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52675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Основні галузі науки</a:t>
            </a:r>
            <a:endParaRPr lang="uk-UA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198423"/>
              </p:ext>
            </p:extLst>
          </p:nvPr>
        </p:nvGraphicFramePr>
        <p:xfrm>
          <a:off x="0" y="1052729"/>
          <a:ext cx="9144000" cy="5805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36951402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102827445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960589123"/>
                    </a:ext>
                  </a:extLst>
                </a:gridCol>
                <a:gridCol w="3563888">
                  <a:extLst>
                    <a:ext uri="{9D8B030D-6E8A-4147-A177-3AD203B41FA5}">
                      <a16:colId xmlns:a16="http://schemas.microsoft.com/office/drawing/2014/main" val="1856548760"/>
                    </a:ext>
                  </a:extLst>
                </a:gridCol>
              </a:tblGrid>
              <a:tr h="387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Основні галузі науки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Основні галузі науки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2880932"/>
                  </a:ext>
                </a:extLst>
              </a:tr>
              <a:tr h="387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Фізико-математичні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Фармацевтичні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2924416"/>
                  </a:ext>
                </a:extLst>
              </a:tr>
              <a:tr h="387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Хімічні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Ветеринарні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2083022"/>
                  </a:ext>
                </a:extLst>
              </a:tr>
              <a:tr h="387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Біологічні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Мистецтвознавство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6326640"/>
                  </a:ext>
                </a:extLst>
              </a:tr>
              <a:tr h="387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Геологічні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Архітектура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1352064"/>
                  </a:ext>
                </a:extLst>
              </a:tr>
              <a:tr h="387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Технічні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Психологічні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813404"/>
                  </a:ext>
                </a:extLst>
              </a:tr>
              <a:tr h="387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Сільськогосподарські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Військові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4517708"/>
                  </a:ext>
                </a:extLst>
              </a:tr>
              <a:tr h="387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Історичні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Національна безпека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1694367"/>
                  </a:ext>
                </a:extLst>
              </a:tr>
              <a:tr h="387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Економічні науки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Соціологічні науки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5961420"/>
                  </a:ext>
                </a:extLst>
              </a:tr>
              <a:tr h="387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Філософські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Політичні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6548172"/>
                  </a:ext>
                </a:extLst>
              </a:tr>
              <a:tr h="387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Філологічні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Фізичне виховання та спорт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8934119"/>
                  </a:ext>
                </a:extLst>
              </a:tr>
              <a:tr h="387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Географічні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Державне управління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8845315"/>
                  </a:ext>
                </a:extLst>
              </a:tr>
              <a:tr h="387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Юридичні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Культурологія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6336655"/>
                  </a:ext>
                </a:extLst>
              </a:tr>
              <a:tr h="387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Педагогічні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Соціальні комунікації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7153184"/>
                  </a:ext>
                </a:extLst>
              </a:tr>
              <a:tr h="387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Медичні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103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05384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Характеристика економічних наук</a:t>
            </a:r>
            <a:endParaRPr lang="uk-UA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274527"/>
              </p:ext>
            </p:extLst>
          </p:nvPr>
        </p:nvGraphicFramePr>
        <p:xfrm>
          <a:off x="0" y="1052731"/>
          <a:ext cx="9144000" cy="5805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24">
                  <a:extLst>
                    <a:ext uri="{9D8B030D-6E8A-4147-A177-3AD203B41FA5}">
                      <a16:colId xmlns:a16="http://schemas.microsoft.com/office/drawing/2014/main" val="4180730994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808323095"/>
                    </a:ext>
                  </a:extLst>
                </a:gridCol>
                <a:gridCol w="3923928">
                  <a:extLst>
                    <a:ext uri="{9D8B030D-6E8A-4147-A177-3AD203B41FA5}">
                      <a16:colId xmlns:a16="http://schemas.microsoft.com/office/drawing/2014/main" val="753881625"/>
                    </a:ext>
                  </a:extLst>
                </a:gridCol>
              </a:tblGrid>
              <a:tr h="1032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Економічні науки за призначенням і роллю в національній економіці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7725646"/>
                  </a:ext>
                </a:extLst>
              </a:tr>
              <a:tr h="3295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 i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800" i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7447847"/>
                  </a:ext>
                </a:extLst>
              </a:tr>
              <a:tr h="328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ЕКОНОМІЧНІ НАУКИ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b="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5080564"/>
                  </a:ext>
                </a:extLst>
              </a:tr>
              <a:tr h="681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08.00.01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 теорія та історія економічної думки   </a:t>
                      </a: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Визначають дію економічних законів у загальнотеоретичному і </a:t>
                      </a:r>
                      <a:r>
                        <a:rPr lang="uk-UA" sz="1800" b="0" i="0" dirty="0" err="1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політекономічному</a:t>
                      </a:r>
                      <a:r>
                        <a:rPr lang="uk-UA" sz="1800" b="0" i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аспектах, а також відображення їх у     мікро-, макроекономіці, досліджують розвиток економічної думки. Для економічної теорії, задоволення потреб людини є загальною теорією пізнання, яка орієнтує економічну теорію бути прикладною наукою</a:t>
                      </a:r>
                    </a:p>
                    <a:p>
                      <a:endParaRPr lang="uk-UA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7338345"/>
                  </a:ext>
                </a:extLst>
              </a:tr>
              <a:tr h="1035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08.00.02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Світове господарство і міжнародні економічні відносини    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152825"/>
                  </a:ext>
                </a:extLst>
              </a:tr>
              <a:tr h="681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08.00.03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0" spc="-6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Економіка та управління національним господарством         </a:t>
                      </a:r>
                      <a:endParaRPr lang="uk-UA" sz="18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844822"/>
                  </a:ext>
                </a:extLst>
              </a:tr>
              <a:tr h="1035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08.00.04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Економіка та управління підприємствами (за видами (економічної діяльності)            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073909"/>
                  </a:ext>
                </a:extLst>
              </a:tr>
              <a:tr h="681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08.00.05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0" spc="-4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Розвиток продуктивних сил і регіональна економіка              </a:t>
                      </a:r>
                      <a:endParaRPr lang="uk-UA" sz="18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084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52411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Характеристика економічних наук</a:t>
            </a:r>
            <a:endParaRPr lang="uk-UA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372259"/>
              </p:ext>
            </p:extLst>
          </p:nvPr>
        </p:nvGraphicFramePr>
        <p:xfrm>
          <a:off x="0" y="1052730"/>
          <a:ext cx="9144000" cy="5806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24">
                  <a:extLst>
                    <a:ext uri="{9D8B030D-6E8A-4147-A177-3AD203B41FA5}">
                      <a16:colId xmlns:a16="http://schemas.microsoft.com/office/drawing/2014/main" val="4180730994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808323095"/>
                    </a:ext>
                  </a:extLst>
                </a:gridCol>
                <a:gridCol w="3923928">
                  <a:extLst>
                    <a:ext uri="{9D8B030D-6E8A-4147-A177-3AD203B41FA5}">
                      <a16:colId xmlns:a16="http://schemas.microsoft.com/office/drawing/2014/main" val="753881625"/>
                    </a:ext>
                  </a:extLst>
                </a:gridCol>
              </a:tblGrid>
              <a:tr h="313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 i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800" i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uk-UA" sz="1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7447847"/>
                  </a:ext>
                </a:extLst>
              </a:tr>
              <a:tr h="1339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08.00.06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Економіка природокористування та охорони навколишнього середовища   </a:t>
                      </a: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0" i="0" dirty="0" smtClean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0" i="0" dirty="0" smtClean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0" i="0" dirty="0" smtClean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0" i="0" dirty="0" smtClean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0" i="0" dirty="0" smtClean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0" i="0" dirty="0" smtClean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0" i="0" dirty="0" smtClean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0" i="0" dirty="0" smtClean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//-//-//-//-//-//-//-//-//-//</a:t>
                      </a:r>
                      <a:endParaRPr lang="uk-UA" sz="1800" b="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5080564"/>
                  </a:ext>
                </a:extLst>
              </a:tr>
              <a:tr h="657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08.00.07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Демографія, економіка праці, соціальна економіка і політика     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7338345"/>
                  </a:ext>
                </a:extLst>
              </a:tr>
              <a:tr h="749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08.00.08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Гроші, фінанси і кредит            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152825"/>
                  </a:ext>
                </a:extLst>
              </a:tr>
              <a:tr h="998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08.00.09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Бухгалтерський облік, аналіз та аудит (за видами економічної діяльності)                        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844822"/>
                  </a:ext>
                </a:extLst>
              </a:tr>
              <a:tr h="749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08.00.10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Статистика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073909"/>
                  </a:ext>
                </a:extLst>
              </a:tr>
              <a:tr h="998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08.00.11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Математичні методи, моделі та інформаційні технології в економіці                          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084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08043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Напрями підготовки</a:t>
            </a:r>
            <a:endParaRPr lang="uk-UA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831691"/>
              </p:ext>
            </p:extLst>
          </p:nvPr>
        </p:nvGraphicFramePr>
        <p:xfrm>
          <a:off x="0" y="1052736"/>
          <a:ext cx="9144000" cy="6044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656">
                  <a:extLst>
                    <a:ext uri="{9D8B030D-6E8A-4147-A177-3AD203B41FA5}">
                      <a16:colId xmlns:a16="http://schemas.microsoft.com/office/drawing/2014/main" val="1377951464"/>
                    </a:ext>
                  </a:extLst>
                </a:gridCol>
                <a:gridCol w="7668344">
                  <a:extLst>
                    <a:ext uri="{9D8B030D-6E8A-4147-A177-3AD203B41FA5}">
                      <a16:colId xmlns:a16="http://schemas.microsoft.com/office/drawing/2014/main" val="3406340614"/>
                    </a:ext>
                  </a:extLst>
                </a:gridCol>
              </a:tblGrid>
              <a:tr h="299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Напрями підготовки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6634391"/>
                  </a:ext>
                </a:extLst>
              </a:tr>
              <a:tr h="366457">
                <a:tc>
                  <a:txBody>
                    <a:bodyPr/>
                    <a:lstStyle/>
                    <a:p>
                      <a:pPr algn="ctr"/>
                      <a:r>
                        <a:rPr lang="uk-UA" sz="1800" i="1" u="none" dirty="0" smtClean="0"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800" i="1" u="none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i="1" u="none" dirty="0" smtClean="0"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800" i="1" u="none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416243"/>
                  </a:ext>
                </a:extLst>
              </a:tr>
              <a:tr h="302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Педагогічна освіта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9307045"/>
                  </a:ext>
                </a:extLst>
              </a:tr>
              <a:tr h="302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Фізичне виховання, спорт і здоров’я людини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9746363"/>
                  </a:ext>
                </a:extLst>
              </a:tr>
              <a:tr h="302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Культура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6098886"/>
                  </a:ext>
                </a:extLst>
              </a:tr>
              <a:tr h="302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Мистецтво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7414728"/>
                  </a:ext>
                </a:extLst>
              </a:tr>
              <a:tr h="302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Гуманітарні науки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8312819"/>
                  </a:ext>
                </a:extLst>
              </a:tr>
              <a:tr h="302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Соціально-політичні науки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1291857"/>
                  </a:ext>
                </a:extLst>
              </a:tr>
              <a:tr h="302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Міжнародні відносини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1782633"/>
                  </a:ext>
                </a:extLst>
              </a:tr>
              <a:tr h="302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Журналістика та інформація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8163969"/>
                  </a:ext>
                </a:extLst>
              </a:tr>
              <a:tr h="302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Право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2154701"/>
                  </a:ext>
                </a:extLst>
              </a:tr>
              <a:tr h="302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Економіка та підприємництво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9113856"/>
                  </a:ext>
                </a:extLst>
              </a:tr>
              <a:tr h="302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Менеджмент і</a:t>
                      </a:r>
                      <a:r>
                        <a:rPr lang="uk-UA" baseline="0" dirty="0" smtClean="0">
                          <a:latin typeface="Bookman Old Style" panose="02050604050505020204" pitchFamily="18" charset="0"/>
                        </a:rPr>
                        <a:t> адміністрування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4172559"/>
                  </a:ext>
                </a:extLst>
              </a:tr>
              <a:tr h="302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Природничі науки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7821329"/>
                  </a:ext>
                </a:extLst>
              </a:tr>
              <a:tr h="302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u="none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Фізико-математичні науки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5879764"/>
                  </a:ext>
                </a:extLst>
              </a:tr>
              <a:tr h="302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Системі науки та кібернетика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7128978"/>
                  </a:ext>
                </a:extLst>
              </a:tr>
              <a:tr h="302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Інформатика та обчислювальна техніка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6765113"/>
                  </a:ext>
                </a:extLst>
              </a:tr>
              <a:tr h="302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Автоматика та управління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1253176"/>
                  </a:ext>
                </a:extLst>
              </a:tr>
              <a:tr h="302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0503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Bookman Old Style" panose="02050604050505020204" pitchFamily="18" charset="0"/>
                        </a:rPr>
                        <a:t>Розробка корисних копалин</a:t>
                      </a:r>
                      <a:endParaRPr lang="uk-UA" dirty="0"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337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47945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10572</TotalTime>
  <Words>1550</Words>
  <Application>Microsoft Office PowerPoint</Application>
  <PresentationFormat>Екран (4:3)</PresentationFormat>
  <Paragraphs>451</Paragraphs>
  <Slides>21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8" baseType="lpstr">
      <vt:lpstr>Arial</vt:lpstr>
      <vt:lpstr>Bookman Old Style</vt:lpstr>
      <vt:lpstr>Calibri</vt:lpstr>
      <vt:lpstr>Times New Roman</vt:lpstr>
      <vt:lpstr>Verdana</vt:lpstr>
      <vt:lpstr>Wingdings</vt:lpstr>
      <vt:lpstr>cdb2004100l</vt:lpstr>
      <vt:lpstr>Тема 4. Класифікація наук та регулярної наукової діяльності</vt:lpstr>
      <vt:lpstr>ЗМІСТ</vt:lpstr>
      <vt:lpstr>Класифікація наук</vt:lpstr>
      <vt:lpstr>Класифікація наук</vt:lpstr>
      <vt:lpstr>Критерії відмінностей між природничими  та гуманітарними науками</vt:lpstr>
      <vt:lpstr>Основні галузі науки</vt:lpstr>
      <vt:lpstr>Характеристика економічних наук</vt:lpstr>
      <vt:lpstr>Характеристика економічних наук</vt:lpstr>
      <vt:lpstr>Напрями підготовки</vt:lpstr>
      <vt:lpstr>Напрями підготовки</vt:lpstr>
      <vt:lpstr>Напрями підготовки</vt:lpstr>
      <vt:lpstr>Спеціальності напряму підготовки «Економіка та підприємництво»</vt:lpstr>
      <vt:lpstr>Нормативно-правове регулювання  наукової діяльності </vt:lpstr>
      <vt:lpstr>Нормативно-правове регулювання  наукової діяльності </vt:lpstr>
      <vt:lpstr>Назви академії наук</vt:lpstr>
      <vt:lpstr>Структура організації  управління НДІ</vt:lpstr>
      <vt:lpstr>Регіональні центри НАН України</vt:lpstr>
      <vt:lpstr>Регіональні центри НАН України</vt:lpstr>
      <vt:lpstr>Вищі державні наукові центри у країнах «Великої вісімки»</vt:lpstr>
      <vt:lpstr>Вищі державні наукові центри у країнах «Великої вісімки»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Камінська Тетяна Юріївна</cp:lastModifiedBy>
  <cp:revision>909</cp:revision>
  <dcterms:modified xsi:type="dcterms:W3CDTF">2017-09-01T10:27:32Z</dcterms:modified>
</cp:coreProperties>
</file>