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7"/>
  </p:notesMasterIdLst>
  <p:sldIdLst>
    <p:sldId id="310" r:id="rId2"/>
    <p:sldId id="916" r:id="rId3"/>
    <p:sldId id="917" r:id="rId4"/>
    <p:sldId id="920" r:id="rId5"/>
    <p:sldId id="914" r:id="rId6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61" d="100"/>
          <a:sy n="61" d="100"/>
        </p:scale>
        <p:origin x="66" y="144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9.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Бухгалтерські наукові школи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r>
              <a:rPr lang="ru-RU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19.1</a:t>
            </a:r>
            <a:r>
              <a:rPr lang="ru-RU" sz="3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 та характеристика бухгалтерських наукових шкіл</a:t>
            </a:r>
            <a:endParaRPr lang="uk-UA" sz="3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r>
              <a:rPr lang="ru-RU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19.2</a:t>
            </a:r>
            <a:r>
              <a:rPr lang="ru-RU" sz="3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Італійська школа бухгалтерського обліку</a:t>
            </a:r>
            <a:endParaRPr lang="uk-UA" sz="3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r>
              <a:rPr lang="ru-RU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19.3</a:t>
            </a:r>
            <a:r>
              <a:rPr lang="ru-RU" sz="3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Французька школа бухгалтерського обліку</a:t>
            </a:r>
            <a:endParaRPr lang="uk-UA" sz="3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19.4</a:t>
            </a: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Німецька школа бухгалтерського обліку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19.5. Англо-американська школа бухгалтерського обліку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19.6. Російська облікова школа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r>
              <a:rPr lang="uk-UA" sz="3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19.7. Українська облікова школа</a:t>
            </a:r>
            <a:endParaRPr lang="uk-UA" sz="3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endParaRPr lang="ru-RU" sz="3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/>
            </a:pPr>
            <a:endParaRPr lang="ru-RU" sz="3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63606"/>
              </p:ext>
            </p:extLst>
          </p:nvPr>
        </p:nvGraphicFramePr>
        <p:xfrm>
          <a:off x="0" y="1103927"/>
          <a:ext cx="9144000" cy="573830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979712">
                  <a:extLst>
                    <a:ext uri="{9D8B030D-6E8A-4147-A177-3AD203B41FA5}">
                      <a16:colId xmlns:a16="http://schemas.microsoft.com/office/drawing/2014/main" val="1825951124"/>
                    </a:ext>
                  </a:extLst>
                </a:gridCol>
                <a:gridCol w="7164288">
                  <a:extLst>
                    <a:ext uri="{9D8B030D-6E8A-4147-A177-3AD203B41FA5}">
                      <a16:colId xmlns:a16="http://schemas.microsoft.com/office/drawing/2014/main" val="4019805174"/>
                    </a:ext>
                  </a:extLst>
                </a:gridCol>
              </a:tblGrid>
              <a:tr h="255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Дефініція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246869"/>
                  </a:ext>
                </a:extLst>
              </a:tr>
              <a:tr h="1597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Вільна енциклопедія “Вікіпедія”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</a:rPr>
                        <a:t>Наукова школа – це форма організації колективної наукової роботи працівників під керівництвом </a:t>
                      </a:r>
                      <a:r>
                        <a:rPr lang="uk-UA" sz="1750" u="none" dirty="0">
                          <a:effectLst/>
                          <a:latin typeface="Bookman Old Style" panose="02050604050505020204" pitchFamily="18" charset="0"/>
                        </a:rPr>
                        <a:t>лідера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</a:rPr>
                        <a:t> школи, як правило, відомого вченого. Наукова школа є творчим колективом дослідників різних поколінь, об’єднаних загальною програмою і стилем дослідницької роботи, які діють під керівництвом визнаного лідера </a:t>
                      </a:r>
                      <a:endParaRPr lang="uk-UA" sz="175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98748"/>
                  </a:ext>
                </a:extLst>
              </a:tr>
              <a:tr h="53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Тлумачний словник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50">
                          <a:effectLst/>
                          <a:latin typeface="Bookman Old Style" panose="02050604050505020204" pitchFamily="18" charset="0"/>
                        </a:rPr>
                        <a:t>Наукова школа – це напрям у науці, пов'язаний єдністю спільних поглядів, наступністю принципів і методів</a:t>
                      </a:r>
                      <a:endParaRPr lang="uk-UA" sz="175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260569"/>
                  </a:ext>
                </a:extLst>
              </a:tr>
              <a:tr h="1327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К.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Ланге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</a:rPr>
                        <a:t>Наукова школа – це неформальний науковий колектив, сформований навколо відомого вченого на базі наукової установи, який поєднує з метою колективної розробки певної наукової ідеї, проблеми, напряму низку окремих наукових колективів</a:t>
                      </a:r>
                      <a:endParaRPr lang="uk-UA" sz="175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958770"/>
                  </a:ext>
                </a:extLst>
              </a:tr>
              <a:tr h="1327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Кедров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5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Наукова школа – це структурна ланка сучасної науки, яка дає змогу концентрувати зусилля</a:t>
                      </a:r>
                      <a:r>
                        <a:rPr lang="uk-UA" sz="175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молодих учених під керівництвом засновника певного наукового напряму на вирішення певної, окресленої галузі актуальних наукових проблем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630840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-54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latin typeface="Bookman Old Style" panose="02050604050505020204" pitchFamily="18" charset="0"/>
              </a:rPr>
              <a:t>Дефініція “наукова школа”</a:t>
            </a:r>
          </a:p>
        </p:txBody>
      </p:sp>
    </p:spTree>
    <p:extLst>
      <p:ext uri="{BB962C8B-B14F-4D97-AF65-F5344CB8AC3E}">
        <p14:creationId xmlns:p14="http://schemas.microsoft.com/office/powerpoint/2010/main" val="28654418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03637"/>
              </p:ext>
            </p:extLst>
          </p:nvPr>
        </p:nvGraphicFramePr>
        <p:xfrm>
          <a:off x="0" y="1013460"/>
          <a:ext cx="9144000" cy="584454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val="1825951124"/>
                    </a:ext>
                  </a:extLst>
                </a:gridCol>
                <a:gridCol w="7524328">
                  <a:extLst>
                    <a:ext uri="{9D8B030D-6E8A-4147-A177-3AD203B41FA5}">
                      <a16:colId xmlns:a16="http://schemas.microsoft.com/office/drawing/2014/main" val="4019805174"/>
                    </a:ext>
                  </a:extLst>
                </a:gridCol>
              </a:tblGrid>
              <a:tr h="214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155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effectLst/>
                          <a:latin typeface="Bookman Old Style" panose="02050604050505020204" pitchFamily="18" charset="0"/>
                        </a:rPr>
                        <a:t>Дефініція</a:t>
                      </a:r>
                      <a:endParaRPr lang="uk-UA" sz="155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246869"/>
                  </a:ext>
                </a:extLst>
              </a:tr>
              <a:tr h="1104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</a:t>
                      </a:r>
                      <a:r>
                        <a:rPr lang="uk-UA" sz="155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Гасилов</a:t>
                      </a:r>
                      <a:endParaRPr lang="uk-UA" sz="155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Наукова школа – це співтовариство вчених різних статусів, компетенції і спеціалізації, що координують під керівництвом лідера свою дослідницьку діяльність, зробили внесок в реалізацію і розвиток дослідницької програми і здатних активно представляти цілі і результати програми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98748"/>
                  </a:ext>
                </a:extLst>
              </a:tr>
              <a:tr h="8837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</a:t>
                      </a:r>
                      <a:r>
                        <a:rPr lang="uk-UA" sz="155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Родній</a:t>
                      </a:r>
                      <a:endParaRPr lang="uk-UA" sz="155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Наукова школа – це науковий колектив на чолі з науковим керівником, який є автором певної програми дослідження. Для наукових шкіл характерний певний стиль роботи, що залишається незмінним при зміні проблематики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260569"/>
                  </a:ext>
                </a:extLst>
              </a:tr>
              <a:tr h="13256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Баєв</a:t>
                      </a:r>
                      <a:endParaRPr lang="uk-UA" sz="155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 виникає питання про школи в сучасній науці, то у пошуках відповіді природно звернутися до реальної ситуації. І тоді доводиться зробити висновок, що важко знайти структуру, яка повністю володіла б ознаками наукової школи, тобто єдністю проблематики, методів дослідження і тлумачення наукових результатів, і до того ж була б пов’язана з певною особою і географічною зоною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958770"/>
                  </a:ext>
                </a:extLst>
              </a:tr>
              <a:tr h="1767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i="1" dirty="0" err="1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А.Богомолець</a:t>
                      </a:r>
                      <a:endParaRPr lang="uk-UA" sz="155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створення школи необхідний перш за все видатний учений, що має нову ідею узагальнюючого синтетичного значення. Проте цього замало,... необхідні співробітники. Коли вони заражаються ентузіазмом свого керівника, стають його учнями і впродовж багатьох років працюють над різними питаннями, проблеми, висунутої керівником, то школа поступово формується у процесі роботи над цією проблемою, в процесі оформлення цих робіт в єдине, гармонійне нове вчення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630840"/>
                  </a:ext>
                </a:extLst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-54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latin typeface="Bookman Old Style" panose="02050604050505020204" pitchFamily="18" charset="0"/>
              </a:rPr>
              <a:t>Дефініція “наукова школа”</a:t>
            </a:r>
          </a:p>
        </p:txBody>
      </p:sp>
    </p:spTree>
    <p:extLst>
      <p:ext uri="{BB962C8B-B14F-4D97-AF65-F5344CB8AC3E}">
        <p14:creationId xmlns:p14="http://schemas.microsoft.com/office/powerpoint/2010/main" val="253668020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12770</TotalTime>
  <Words>379</Words>
  <Application>Microsoft Office PowerPoint</Application>
  <PresentationFormat>Екран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19. Бухгалтерські наукові школи</vt:lpstr>
      <vt:lpstr>ЗМІСТ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1106</cp:revision>
  <dcterms:modified xsi:type="dcterms:W3CDTF">2017-09-11T09:42:03Z</dcterms:modified>
</cp:coreProperties>
</file>