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8"/>
  </p:notesMasterIdLst>
  <p:sldIdLst>
    <p:sldId id="310" r:id="rId2"/>
    <p:sldId id="916" r:id="rId3"/>
    <p:sldId id="918" r:id="rId4"/>
    <p:sldId id="920" r:id="rId5"/>
    <p:sldId id="921" r:id="rId6"/>
    <p:sldId id="914" r:id="rId7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26" autoAdjust="0"/>
  </p:normalViewPr>
  <p:slideViewPr>
    <p:cSldViewPr>
      <p:cViewPr varScale="1">
        <p:scale>
          <a:sx n="61" d="100"/>
          <a:sy n="61" d="100"/>
        </p:scale>
        <p:origin x="48" y="144"/>
      </p:cViewPr>
      <p:guideLst>
        <p:guide orient="horz" pos="19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8.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Етика наукової діяльності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196752"/>
            <a:ext cx="9117176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18.1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Поняття та основні складові етики наукової діяльності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18.2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Основні принципи та норми етики науки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18.3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Практичне використання етичних принципів у науковій діяльності студентів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18.4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Плагіат та засоби його пошуку</a:t>
            </a: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497628"/>
            <a:ext cx="972108" cy="689623"/>
          </a:xfrm>
          <a:prstGeom prst="bentConnector3">
            <a:avLst>
              <a:gd name="adj1" fmla="val 1647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61864" y="1891451"/>
            <a:ext cx="7992380" cy="591601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 smtClean="0">
                <a:latin typeface="Bookman Old Style" panose="02050604050505020204" pitchFamily="18" charset="0"/>
              </a:rPr>
              <a:t>Конфлікт інтересів через особисті стосунки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61862" y="2612402"/>
            <a:ext cx="7971099" cy="71155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latin typeface="Bookman Old Style" panose="02050604050505020204" pitchFamily="18" charset="0"/>
              </a:rPr>
              <a:t>Конфлікт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інтересів</a:t>
            </a:r>
            <a:r>
              <a:rPr lang="ru-RU" sz="2000" dirty="0">
                <a:latin typeface="Bookman Old Style" panose="02050604050505020204" pitchFamily="18" charset="0"/>
              </a:rPr>
              <a:t> через </a:t>
            </a:r>
            <a:r>
              <a:rPr lang="ru-RU" sz="2000" dirty="0" err="1">
                <a:latin typeface="Bookman Old Style" panose="02050604050505020204" pitchFamily="18" charset="0"/>
              </a:rPr>
              <a:t>обіймання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декількох</a:t>
            </a:r>
            <a:r>
              <a:rPr lang="ru-RU" sz="2000" dirty="0">
                <a:latin typeface="Bookman Old Style" panose="02050604050505020204" pitchFamily="18" charset="0"/>
              </a:rPr>
              <a:t> посад (ролей) в </a:t>
            </a:r>
            <a:r>
              <a:rPr lang="ru-RU" sz="2000" dirty="0" err="1">
                <a:latin typeface="Bookman Old Style" panose="02050604050505020204" pitchFamily="18" charset="0"/>
              </a:rPr>
              <a:t>науковому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колективі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61862" y="3477933"/>
            <a:ext cx="7971099" cy="6889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latin typeface="Bookman Old Style" panose="02050604050505020204" pitchFamily="18" charset="0"/>
              </a:rPr>
              <a:t>Конфлікт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інтересів</a:t>
            </a:r>
            <a:r>
              <a:rPr lang="ru-RU" sz="2000" dirty="0">
                <a:latin typeface="Bookman Old Style" panose="02050604050505020204" pitchFamily="18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</a:rPr>
              <a:t>який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виникає</a:t>
            </a:r>
            <a:r>
              <a:rPr lang="ru-RU" sz="2000" dirty="0">
                <a:latin typeface="Bookman Old Style" panose="02050604050505020204" pitchFamily="18" charset="0"/>
              </a:rPr>
              <a:t> через використання </a:t>
            </a:r>
            <a:r>
              <a:rPr lang="ru-RU" sz="2000" dirty="0" err="1">
                <a:latin typeface="Bookman Old Style" panose="02050604050505020204" pitchFamily="18" charset="0"/>
              </a:rPr>
              <a:t>ресурсів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наукової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організації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74562" y="4301650"/>
            <a:ext cx="7958399" cy="613471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матеріально-фінансові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інтереси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50426" y="5030031"/>
            <a:ext cx="7971097" cy="77167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до діяльності поза основною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організацією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endCxn id="5" idx="1"/>
          </p:cNvCxnSpPr>
          <p:nvPr/>
        </p:nvCxnSpPr>
        <p:spPr bwMode="auto">
          <a:xfrm rot="16200000" flipH="1">
            <a:off x="-78584" y="1827732"/>
            <a:ext cx="1470551" cy="810342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6" idx="1"/>
            <a:endCxn id="7" idx="1"/>
          </p:cNvCxnSpPr>
          <p:nvPr/>
        </p:nvCxnSpPr>
        <p:spPr bwMode="auto">
          <a:xfrm rot="10800000" flipH="1" flipV="1">
            <a:off x="1061862" y="3822404"/>
            <a:ext cx="12700" cy="785981"/>
          </a:xfrm>
          <a:prstGeom prst="bentConnector3">
            <a:avLst>
              <a:gd name="adj1" fmla="val -626896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5" idx="1"/>
            <a:endCxn id="6" idx="1"/>
          </p:cNvCxnSpPr>
          <p:nvPr/>
        </p:nvCxnSpPr>
        <p:spPr bwMode="auto">
          <a:xfrm rot="10800000" flipV="1">
            <a:off x="1061862" y="2968179"/>
            <a:ext cx="12700" cy="854226"/>
          </a:xfrm>
          <a:prstGeom prst="bentConnector3">
            <a:avLst>
              <a:gd name="adj1" fmla="val 6393102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рямокутник 8"/>
          <p:cNvSpPr/>
          <p:nvPr/>
        </p:nvSpPr>
        <p:spPr>
          <a:xfrm>
            <a:off x="0" y="-10874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err="1" smtClean="0">
                <a:latin typeface="Bookman Old Style" panose="02050604050505020204" pitchFamily="18" charset="0"/>
              </a:rPr>
              <a:t>Типи</a:t>
            </a:r>
            <a:r>
              <a:rPr lang="ru-RU" sz="3000" dirty="0" smtClean="0">
                <a:latin typeface="Bookman Old Style" panose="02050604050505020204" pitchFamily="18" charset="0"/>
              </a:rPr>
              <a:t> </a:t>
            </a:r>
            <a:r>
              <a:rPr lang="ru-RU" sz="3000" dirty="0" err="1" smtClean="0">
                <a:latin typeface="Bookman Old Style" panose="02050604050505020204" pitchFamily="18" charset="0"/>
              </a:rPr>
              <a:t>конфліктів</a:t>
            </a:r>
            <a:r>
              <a:rPr lang="ru-RU" sz="3000" dirty="0" smtClean="0">
                <a:latin typeface="Bookman Old Style" panose="02050604050505020204" pitchFamily="18" charset="0"/>
              </a:rPr>
              <a:t> </a:t>
            </a:r>
            <a:r>
              <a:rPr lang="ru-RU" sz="3000" dirty="0" err="1" smtClean="0">
                <a:latin typeface="Bookman Old Style" panose="02050604050505020204" pitchFamily="18" charset="0"/>
              </a:rPr>
              <a:t>інтересів</a:t>
            </a:r>
            <a:r>
              <a:rPr lang="ru-RU" sz="3000" dirty="0" smtClean="0">
                <a:latin typeface="Bookman Old Style" panose="02050604050505020204" pitchFamily="18" charset="0"/>
              </a:rPr>
              <a:t> у </a:t>
            </a:r>
            <a:r>
              <a:rPr lang="ru-RU" sz="3000" dirty="0" err="1" smtClean="0">
                <a:latin typeface="Bookman Old Style" panose="02050604050505020204" pitchFamily="18" charset="0"/>
              </a:rPr>
              <a:t>науковій</a:t>
            </a:r>
            <a:r>
              <a:rPr lang="ru-RU" sz="3000" dirty="0" smtClean="0">
                <a:latin typeface="Bookman Old Style" panose="02050604050505020204" pitchFamily="18" charset="0"/>
              </a:rPr>
              <a:t> діяльності</a:t>
            </a:r>
            <a:endParaRPr lang="uk-UA" sz="3000" dirty="0">
              <a:latin typeface="Bookman Old Style" panose="02050604050505020204" pitchFamily="18" charset="0"/>
            </a:endParaRP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1061863" y="5920174"/>
            <a:ext cx="7971097" cy="39428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Сполучна лінія уступом 23"/>
          <p:cNvCxnSpPr>
            <a:stCxn id="7" idx="1"/>
            <a:endCxn id="14" idx="1"/>
          </p:cNvCxnSpPr>
          <p:nvPr/>
        </p:nvCxnSpPr>
        <p:spPr bwMode="auto">
          <a:xfrm rot="10800000" flipV="1">
            <a:off x="1061864" y="4608385"/>
            <a:ext cx="12699" cy="1508931"/>
          </a:xfrm>
          <a:prstGeom prst="bentConnector3">
            <a:avLst>
              <a:gd name="adj1" fmla="val 636945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9"/>
            <a:ext cx="8964488" cy="5058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ТИПИ КОНФЛІКТІВ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Сполучна лінія уступом 36"/>
          <p:cNvCxnSpPr>
            <a:stCxn id="7" idx="1"/>
            <a:endCxn id="8" idx="1"/>
          </p:cNvCxnSpPr>
          <p:nvPr/>
        </p:nvCxnSpPr>
        <p:spPr bwMode="auto">
          <a:xfrm rot="10800000" flipV="1">
            <a:off x="1050426" y="4608386"/>
            <a:ext cx="24136" cy="807480"/>
          </a:xfrm>
          <a:prstGeom prst="bentConnector3">
            <a:avLst>
              <a:gd name="adj1" fmla="val 333331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69001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latin typeface="Bookman Old Style" panose="02050604050505020204" pitchFamily="18" charset="0"/>
              </a:rPr>
              <a:t>Основні</a:t>
            </a:r>
            <a:r>
              <a:rPr 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sz="2800" dirty="0" err="1" smtClean="0">
                <a:latin typeface="Bookman Old Style" panose="02050604050505020204" pitchFamily="18" charset="0"/>
              </a:rPr>
              <a:t>норми</a:t>
            </a:r>
            <a:r>
              <a:rPr 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sz="2800" dirty="0" err="1" smtClean="0">
                <a:latin typeface="Bookman Old Style" panose="02050604050505020204" pitchFamily="18" charset="0"/>
              </a:rPr>
              <a:t>наукової</a:t>
            </a:r>
            <a:r>
              <a:rPr 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sz="2800" dirty="0" err="1" smtClean="0">
                <a:latin typeface="Bookman Old Style" panose="02050604050505020204" pitchFamily="18" charset="0"/>
              </a:rPr>
              <a:t>етики</a:t>
            </a:r>
            <a:r>
              <a:rPr lang="ru-RU" sz="2800" dirty="0" smtClean="0">
                <a:latin typeface="Bookman Old Style" panose="02050604050505020204" pitchFamily="18" charset="0"/>
              </a:rPr>
              <a:t> у </a:t>
            </a:r>
            <a:r>
              <a:rPr lang="ru-RU" sz="2800" dirty="0" err="1" smtClean="0">
                <a:latin typeface="Bookman Old Style" panose="02050604050505020204" pitchFamily="18" charset="0"/>
              </a:rPr>
              <a:t>бухгалтерських</a:t>
            </a:r>
            <a:r>
              <a:rPr 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sz="2800" dirty="0" err="1" smtClean="0">
                <a:latin typeface="Bookman Old Style" panose="02050604050505020204" pitchFamily="18" charset="0"/>
              </a:rPr>
              <a:t>наукових</a:t>
            </a:r>
            <a:r>
              <a:rPr 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sz="2800" dirty="0" err="1" smtClean="0">
                <a:latin typeface="Bookman Old Style" panose="02050604050505020204" pitchFamily="18" charset="0"/>
              </a:rPr>
              <a:t>дослідженнях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83568" y="3431734"/>
            <a:ext cx="2696343" cy="1869473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Норми, що регулюють повсякденну наукову діяльність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255609" y="3431735"/>
            <a:ext cx="2972573" cy="18694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Норми, що регулюють стосунки між колегами і співробітниками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6500190" y="3431735"/>
            <a:ext cx="2432785" cy="18694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Норми, що регулюють публікацію результатів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0" name="Сполучна лінія уступом 9"/>
          <p:cNvCxnSpPr>
            <a:stCxn id="5" idx="2"/>
            <a:endCxn id="6" idx="0"/>
          </p:cNvCxnSpPr>
          <p:nvPr/>
        </p:nvCxnSpPr>
        <p:spPr bwMode="auto">
          <a:xfrm rot="5400000">
            <a:off x="2686457" y="1510187"/>
            <a:ext cx="866831" cy="2976264"/>
          </a:xfrm>
          <a:prstGeom prst="bentConnector3">
            <a:avLst>
              <a:gd name="adj1" fmla="val -99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Сполучна лінія уступом 11"/>
          <p:cNvCxnSpPr/>
          <p:nvPr/>
        </p:nvCxnSpPr>
        <p:spPr bwMode="auto">
          <a:xfrm rot="5400000">
            <a:off x="4172611" y="2996342"/>
            <a:ext cx="866831" cy="3956"/>
          </a:xfrm>
          <a:prstGeom prst="bentConnector3">
            <a:avLst>
              <a:gd name="adj1" fmla="val -7720"/>
            </a:avLst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2"/>
            <a:endCxn id="8" idx="0"/>
          </p:cNvCxnSpPr>
          <p:nvPr/>
        </p:nvCxnSpPr>
        <p:spPr bwMode="auto">
          <a:xfrm rot="16200000" flipH="1">
            <a:off x="5660877" y="1512031"/>
            <a:ext cx="866831" cy="2972576"/>
          </a:xfrm>
          <a:prstGeom prst="bentConnector3">
            <a:avLst>
              <a:gd name="adj1" fmla="val -99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Округлений прямокутник 4"/>
          <p:cNvSpPr/>
          <p:nvPr/>
        </p:nvSpPr>
        <p:spPr bwMode="auto">
          <a:xfrm>
            <a:off x="251520" y="1988840"/>
            <a:ext cx="8712968" cy="5760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Складові наукової етики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61118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latin typeface="Bookman Old Style" panose="02050604050505020204" pitchFamily="18" charset="0"/>
              </a:rPr>
              <a:t>Етичні</a:t>
            </a:r>
            <a:r>
              <a:rPr lang="ru-RU" sz="3200" dirty="0" smtClean="0">
                <a:latin typeface="Bookman Old Style" panose="02050604050505020204" pitchFamily="18" charset="0"/>
              </a:rPr>
              <a:t> принципи </a:t>
            </a:r>
            <a:r>
              <a:rPr lang="ru-RU" sz="3200" dirty="0" err="1" smtClean="0">
                <a:latin typeface="Bookman Old Style" panose="02050604050505020204" pitchFamily="18" charset="0"/>
              </a:rPr>
              <a:t>наукової</a:t>
            </a:r>
            <a:r>
              <a:rPr lang="ru-RU" sz="3200" dirty="0" smtClean="0">
                <a:latin typeface="Bookman Old Style" panose="02050604050505020204" pitchFamily="18" charset="0"/>
              </a:rPr>
              <a:t> діяльності </a:t>
            </a:r>
            <a:r>
              <a:rPr lang="ru-RU" sz="3200" dirty="0" err="1" smtClean="0">
                <a:latin typeface="Bookman Old Style" panose="02050604050505020204" pitchFamily="18" charset="0"/>
              </a:rPr>
              <a:t>студентів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1798150" y="2061311"/>
            <a:ext cx="7074236" cy="798179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Взаємодія з науковим керівником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1835696" y="3419164"/>
            <a:ext cx="7053997" cy="80903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Взаємодія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з партнерами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1815602" y="4787872"/>
            <a:ext cx="7039332" cy="73646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Взаємодія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з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колегами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26" name="Сполучна лінія уступом 25"/>
          <p:cNvCxnSpPr>
            <a:stCxn id="3" idx="0"/>
            <a:endCxn id="4" idx="1"/>
          </p:cNvCxnSpPr>
          <p:nvPr/>
        </p:nvCxnSpPr>
        <p:spPr bwMode="auto">
          <a:xfrm rot="16200000" flipH="1">
            <a:off x="699044" y="1361295"/>
            <a:ext cx="1119634" cy="1078578"/>
          </a:xfrm>
          <a:prstGeom prst="bentConnector4">
            <a:avLst>
              <a:gd name="adj1" fmla="val 99271"/>
              <a:gd name="adj2" fmla="val 29723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Сполучна лінія уступом 27"/>
          <p:cNvCxnSpPr>
            <a:endCxn id="6" idx="1"/>
          </p:cNvCxnSpPr>
          <p:nvPr/>
        </p:nvCxnSpPr>
        <p:spPr bwMode="auto">
          <a:xfrm rot="16200000" flipH="1">
            <a:off x="169403" y="2157388"/>
            <a:ext cx="2237618" cy="1094968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stCxn id="3" idx="0"/>
            <a:endCxn id="8" idx="1"/>
          </p:cNvCxnSpPr>
          <p:nvPr/>
        </p:nvCxnSpPr>
        <p:spPr bwMode="auto">
          <a:xfrm rot="16200000" flipH="1">
            <a:off x="-640082" y="2700420"/>
            <a:ext cx="3815337" cy="1096030"/>
          </a:xfrm>
          <a:prstGeom prst="bentConnector4">
            <a:avLst>
              <a:gd name="adj1" fmla="val 69626"/>
              <a:gd name="adj2" fmla="val 11346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Прямокутник 2"/>
          <p:cNvSpPr/>
          <p:nvPr/>
        </p:nvSpPr>
        <p:spPr bwMode="auto">
          <a:xfrm>
            <a:off x="179512" y="1340767"/>
            <a:ext cx="1080120" cy="511256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Етичні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принципи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діяльності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студентів</a:t>
            </a:r>
            <a:endParaRPr lang="ru-RU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72059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12760</TotalTime>
  <Words>122</Words>
  <Application>Microsoft Office PowerPoint</Application>
  <PresentationFormat>Екран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3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18. Етика наукової діяльності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1104</cp:revision>
  <dcterms:modified xsi:type="dcterms:W3CDTF">2017-09-11T09:31:44Z</dcterms:modified>
</cp:coreProperties>
</file>