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0"/>
  </p:notesMasterIdLst>
  <p:sldIdLst>
    <p:sldId id="310" r:id="rId2"/>
    <p:sldId id="916" r:id="rId3"/>
    <p:sldId id="917" r:id="rId4"/>
    <p:sldId id="923" r:id="rId5"/>
    <p:sldId id="924" r:id="rId6"/>
    <p:sldId id="925" r:id="rId7"/>
    <p:sldId id="926" r:id="rId8"/>
    <p:sldId id="914" r:id="rId9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3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7FD"/>
    <a:srgbClr val="C1D9F3"/>
    <a:srgbClr val="CDD9FC"/>
    <a:srgbClr val="D1DAE4"/>
    <a:srgbClr val="A7BDF6"/>
    <a:srgbClr val="1D528D"/>
    <a:srgbClr val="91AAEC"/>
    <a:srgbClr val="144378"/>
    <a:srgbClr val="3186E3"/>
    <a:srgbClr val="0F2E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Помірний стиль 4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Помірний стиль 3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ітлий стиль 2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Світлий стиль 2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ітлий стиль 3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Помірний стиль 1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Стиль із теми 1 –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із теми 2 –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4C1A8A3-306A-4EB7-A6B1-4F7E0EB9C5D6}" styleName="Помірний стиль 3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Помірний стиль 1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Світли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ітлий стиль 1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Помір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75DCB02-9BB8-47FD-8907-85C794F793BA}" styleName="Стиль із теми 1 –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Світлий стиль 2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Світлий стиль 3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2326" autoAdjust="0"/>
  </p:normalViewPr>
  <p:slideViewPr>
    <p:cSldViewPr>
      <p:cViewPr>
        <p:scale>
          <a:sx n="55" d="100"/>
          <a:sy n="55" d="100"/>
        </p:scale>
        <p:origin x="246" y="276"/>
      </p:cViewPr>
      <p:guideLst>
        <p:guide orient="horz" pos="193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6D5D5E-4555-4EF0-8AEE-7A76AEF5CAE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9" tIns="45389" rIns="90779" bIns="453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0779" tIns="45389" rIns="90779" bIns="453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2600"/>
            <a:ext cx="2919412" cy="495300"/>
          </a:xfrm>
          <a:prstGeom prst="rect">
            <a:avLst/>
          </a:prstGeom>
        </p:spPr>
        <p:txBody>
          <a:bodyPr vert="horz" wrap="square" lIns="90779" tIns="45389" rIns="90779" bIns="453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48B4526-B03E-4040-B591-F581FA3225D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2</a:t>
            </a:fld>
            <a:endParaRPr lang="ru-RU" alt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24B7-1AF8-422D-9ECD-83655AD77063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E69EE-5AEE-4D61-BEB5-FFBA04B6B967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4881985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6A1B-F1FC-4F9D-8735-539F3387C86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234D-8F3B-4B36-88F3-FF6DA08768BF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320398685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28725"/>
            <a:ext cx="8229600" cy="50958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C7B96-2133-482B-9A49-FB33CA307888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EAAE-AAF7-4598-9176-0E6337A1B09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38147353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189F-810A-42BE-A600-29357F47429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26E3-ADF1-4069-9592-3BBB5420D5B9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89942812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48A7-4F09-4AD6-96DC-558999BC23B1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022-9459-4DBC-9158-8503C78619C1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92335475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3E7F4-FAEE-413D-A6F2-5D6E657EA765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21591-235F-4382-8E52-81C71355E20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52994240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033B-C7C1-4090-A704-DAC5E94A6E6E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E7FE-B45A-4EDD-9D51-7705D656E2C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43509584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45D7-FA28-4CC1-B37C-FEB8251F7273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A99C-F9F3-454D-B324-30F05E80CAA3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76136659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4F03-9FAF-45E7-91E4-F69D2ED9C5E2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1FA4-F55E-4F74-A03E-CEAB45C5171D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68877130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2DC2-AFC0-4FE3-BD3F-2815475F871F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F389-3B31-48CB-83E6-A38D2F71DEF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73174158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F27D7-ACD6-4895-A554-A98199A5CD1A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C59C-E7A5-41ED-A33D-5E7C81EBCB6A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58426494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3186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027" name="Group 16"/>
          <p:cNvGrpSpPr>
            <a:grpSpLocks/>
          </p:cNvGrpSpPr>
          <p:nvPr/>
        </p:nvGrpSpPr>
        <p:grpSpPr bwMode="auto">
          <a:xfrm>
            <a:off x="-12700" y="0"/>
            <a:ext cx="9150350" cy="1012825"/>
            <a:chOff x="476" y="-638"/>
            <a:chExt cx="5764" cy="638"/>
          </a:xfrm>
        </p:grpSpPr>
        <p:sp>
          <p:nvSpPr>
            <p:cNvPr id="1035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6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7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8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2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0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1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2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3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4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5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6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7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8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9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0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1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2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3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4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5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6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7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8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9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0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1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2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3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4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65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5"/>
              <a:chOff x="-765" y="-1448"/>
              <a:chExt cx="1532" cy="2896"/>
            </a:xfrm>
          </p:grpSpPr>
          <p:sp>
            <p:nvSpPr>
              <p:cNvPr id="1111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2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3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4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5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6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7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8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9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0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1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2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66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7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8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9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0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1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2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3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4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5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6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7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78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5"/>
              <a:chOff x="-765" y="-1448"/>
              <a:chExt cx="1532" cy="2896"/>
            </a:xfrm>
          </p:grpSpPr>
          <p:sp>
            <p:nvSpPr>
              <p:cNvPr id="1099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0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1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2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3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4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5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6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7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8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9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0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79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0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1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2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3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4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5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6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7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8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9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90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1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2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3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4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5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6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7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8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129" name="Rectangle 105"/>
          <p:cNvSpPr>
            <a:spLocks noChangeArrowheads="1"/>
          </p:cNvSpPr>
          <p:nvPr/>
        </p:nvSpPr>
        <p:spPr bwMode="gray">
          <a:xfrm>
            <a:off x="0" y="8001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29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6625" cy="1008062"/>
          </a:xfrm>
          <a:prstGeom prst="ellipse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uk-UA" altLang="uk-UA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текста</a:t>
            </a:r>
          </a:p>
          <a:p>
            <a:pPr lvl="1"/>
            <a:r>
              <a:rPr lang="en-US" altLang="uk-UA" smtClean="0"/>
              <a:t>Второй уровень</a:t>
            </a:r>
          </a:p>
          <a:p>
            <a:pPr lvl="2"/>
            <a:r>
              <a:rPr lang="en-US" altLang="uk-UA" smtClean="0"/>
              <a:t>Третий уровень</a:t>
            </a:r>
          </a:p>
          <a:p>
            <a:pPr lvl="3"/>
            <a:r>
              <a:rPr lang="en-US" altLang="uk-UA" smtClean="0"/>
              <a:t>Четвертый уровень</a:t>
            </a:r>
          </a:p>
          <a:p>
            <a:pPr lvl="4"/>
            <a:r>
              <a:rPr lang="en-US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95AFC7E-0181-4ED6-9046-95DD480F976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9EE5AEF-E962-4A57-8304-8F18007BB3C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28600"/>
            <a:ext cx="7391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5" r:id="rId1"/>
    <p:sldLayoutId id="2147485276" r:id="rId2"/>
    <p:sldLayoutId id="2147485277" r:id="rId3"/>
    <p:sldLayoutId id="2147485278" r:id="rId4"/>
    <p:sldLayoutId id="2147485279" r:id="rId5"/>
    <p:sldLayoutId id="2147485280" r:id="rId6"/>
    <p:sldLayoutId id="2147485281" r:id="rId7"/>
    <p:sldLayoutId id="2147485282" r:id="rId8"/>
    <p:sldLayoutId id="2147485283" r:id="rId9"/>
    <p:sldLayoutId id="2147485284" r:id="rId10"/>
    <p:sldLayoutId id="2147485285" r:id="rId11"/>
  </p:sldLayoutIdLst>
  <p:transition>
    <p:strips dir="ld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929187"/>
          </a:xfrm>
        </p:spPr>
        <p:txBody>
          <a:bodyPr/>
          <a:lstStyle/>
          <a:p>
            <a:pPr algn="ctr">
              <a:defRPr/>
            </a:pP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Тема </a:t>
            </a:r>
            <a:r>
              <a:rPr lang="en-US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17</a:t>
            </a: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.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r>
              <a:rPr lang="uk-UA" sz="4400" i="0" dirty="0" smtClean="0">
                <a:latin typeface="Bookman Old Style" pitchFamily="18" charset="0"/>
              </a:rPr>
              <a:t>Критерії оцінювання науковості</a:t>
            </a:r>
            <a:endParaRPr lang="ru-RU" sz="5400" i="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algn="ctr">
              <a:defRPr/>
            </a:pPr>
            <a:r>
              <a:rPr lang="uk-UA" sz="5000" i="0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ЗМІСТ</a:t>
            </a:r>
            <a:endParaRPr lang="uk-UA" sz="5000" i="0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6824" y="1385392"/>
            <a:ext cx="9117176" cy="5472608"/>
          </a:xfrm>
        </p:spPr>
        <p:txBody>
          <a:bodyPr/>
          <a:lstStyle/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ru-RU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17.1</a:t>
            </a:r>
            <a:r>
              <a:rPr lang="ru-RU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Теоретичне розкриття критеріїв науковості</a:t>
            </a: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ru-RU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17.2</a:t>
            </a:r>
            <a:r>
              <a:rPr lang="ru-RU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Проблеми оцінювання наукової діяльності</a:t>
            </a: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ru-RU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17.3</a:t>
            </a:r>
            <a:r>
              <a:rPr lang="ru-RU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Показники для оцін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ювання науковості</a:t>
            </a: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17.4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 </a:t>
            </a:r>
            <a:r>
              <a:rPr lang="uk-UA" sz="3600" spc="-40" dirty="0" err="1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Наукометричні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бази даних</a:t>
            </a: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17.5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 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Електронні наукові публікації в системі </a:t>
            </a:r>
            <a:r>
              <a:rPr lang="uk-UA" sz="3600" spc="-40" dirty="0" err="1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наукометрії</a:t>
            </a:r>
            <a:endParaRPr lang="ru-RU" sz="36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endParaRPr lang="ru-RU" sz="36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390525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endParaRPr lang="ru-RU" sz="36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052504"/>
              </p:ext>
            </p:extLst>
          </p:nvPr>
        </p:nvGraphicFramePr>
        <p:xfrm>
          <a:off x="107504" y="1196752"/>
          <a:ext cx="8928992" cy="548640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449474">
                  <a:extLst>
                    <a:ext uri="{9D8B030D-6E8A-4147-A177-3AD203B41FA5}">
                      <a16:colId xmlns:a16="http://schemas.microsoft.com/office/drawing/2014/main" val="1391799594"/>
                    </a:ext>
                  </a:extLst>
                </a:gridCol>
                <a:gridCol w="6479518">
                  <a:extLst>
                    <a:ext uri="{9D8B030D-6E8A-4147-A177-3AD203B41FA5}">
                      <a16:colId xmlns:a16="http://schemas.microsoft.com/office/drawing/2014/main" val="1324490166"/>
                    </a:ext>
                  </a:extLst>
                </a:gridCol>
              </a:tblGrid>
              <a:tr h="2187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Видавництво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Продукти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18396211"/>
                  </a:ext>
                </a:extLst>
              </a:tr>
              <a:tr h="17503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 err="1">
                          <a:effectLst/>
                          <a:latin typeface="Bookman Old Style" panose="02050604050505020204" pitchFamily="18" charset="0"/>
                        </a:rPr>
                        <a:t>Google</a:t>
                      </a: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uk-UA" sz="1800" u="none" dirty="0" err="1">
                          <a:effectLst/>
                          <a:latin typeface="Bookman Old Style" panose="02050604050505020204" pitchFamily="18" charset="0"/>
                        </a:rPr>
                        <a:t>Scholar</a:t>
                      </a:r>
                      <a:endParaRPr lang="uk-UA" sz="1800" u="none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uk-UA" sz="1800" u="none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Інформаційно-пошукова система, орієнтована на пошук наукової літератури за різними галузями знань та за різними джерелами, включаючи рецензовані статті, дисертації, книги, реферати і звіти, що опубліковані видавництвами наукової літератури, професійними асоціаціями, вищими навчальними закладами та іншими науковими організаціями; модифікація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</a:rPr>
                        <a:t>Google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13010040"/>
                  </a:ext>
                </a:extLst>
              </a:tr>
              <a:tr h="2187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 err="1">
                          <a:effectLst/>
                          <a:latin typeface="Bookman Old Style" panose="02050604050505020204" pitchFamily="18" charset="0"/>
                        </a:rPr>
                        <a:t>Google</a:t>
                      </a: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uk-UA" sz="1800" u="none" dirty="0" err="1">
                          <a:effectLst/>
                          <a:latin typeface="Bookman Old Style" panose="02050604050505020204" pitchFamily="18" charset="0"/>
                        </a:rPr>
                        <a:t>Book</a:t>
                      </a: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uk-UA" sz="1800" u="none" dirty="0" err="1">
                          <a:effectLst/>
                          <a:latin typeface="Bookman Old Style" panose="02050604050505020204" pitchFamily="18" charset="0"/>
                        </a:rPr>
                        <a:t>Search</a:t>
                      </a:r>
                      <a:endParaRPr lang="uk-UA" sz="1800" u="none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Світова електронна бібліотека книг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29898660"/>
                  </a:ext>
                </a:extLst>
              </a:tr>
              <a:tr h="1093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 err="1">
                          <a:effectLst/>
                          <a:latin typeface="Bookman Old Style" panose="02050604050505020204" pitchFamily="18" charset="0"/>
                        </a:rPr>
                        <a:t>Scirus</a:t>
                      </a:r>
                      <a:endParaRPr lang="uk-UA" sz="1800" u="none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</a:rPr>
                        <a:t>Науковоорієнтована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 пошукова система. Здійснює пошук у понад 450 млн. наукових спеціалізованих веб-сторінок (латиницею), які містять наукові, навчальні, технічні і медичні дані (найновіші звіти, рецензовані статті, патенти, препринти і журнали)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39931671"/>
                  </a:ext>
                </a:extLst>
              </a:tr>
              <a:tr h="8751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</a:rPr>
                        <a:t>DOAJ</a:t>
                      </a:r>
                      <a:endParaRPr lang="uk-UA" sz="1800" u="none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</a:rPr>
                        <a:t>Directory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</a:rPr>
                        <a:t>of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</a:rPr>
                        <a:t>Open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 Access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</a:rPr>
                        <a:t>Journals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 – близько 3 тис. повнотекстових рецензованих наукових журналів (близько 200 тис. статей) з усіх галузей знань та різними мовами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75076605"/>
                  </a:ext>
                </a:extLst>
              </a:tr>
            </a:tbl>
          </a:graphicData>
        </a:graphic>
      </p:graphicFrame>
      <p:sp>
        <p:nvSpPr>
          <p:cNvPr id="5" name="Прямокутник 4"/>
          <p:cNvSpPr/>
          <p:nvPr/>
        </p:nvSpPr>
        <p:spPr>
          <a:xfrm>
            <a:off x="-34022" y="0"/>
            <a:ext cx="84016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>
                <a:latin typeface="Bookman Old Style" panose="02050604050505020204" pitchFamily="18" charset="0"/>
              </a:rPr>
              <a:t>Основні наукові пошукові системи</a:t>
            </a:r>
          </a:p>
        </p:txBody>
      </p:sp>
    </p:spTree>
    <p:extLst>
      <p:ext uri="{BB962C8B-B14F-4D97-AF65-F5344CB8AC3E}">
        <p14:creationId xmlns:p14="http://schemas.microsoft.com/office/powerpoint/2010/main" val="1473069688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205557"/>
              </p:ext>
            </p:extLst>
          </p:nvPr>
        </p:nvGraphicFramePr>
        <p:xfrm>
          <a:off x="107504" y="1124744"/>
          <a:ext cx="8928992" cy="5616623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449474">
                  <a:extLst>
                    <a:ext uri="{9D8B030D-6E8A-4147-A177-3AD203B41FA5}">
                      <a16:colId xmlns:a16="http://schemas.microsoft.com/office/drawing/2014/main" val="1391799594"/>
                    </a:ext>
                  </a:extLst>
                </a:gridCol>
                <a:gridCol w="6479518">
                  <a:extLst>
                    <a:ext uri="{9D8B030D-6E8A-4147-A177-3AD203B41FA5}">
                      <a16:colId xmlns:a16="http://schemas.microsoft.com/office/drawing/2014/main" val="1324490166"/>
                    </a:ext>
                  </a:extLst>
                </a:gridCol>
              </a:tblGrid>
              <a:tr h="2743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Видавництво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Продукти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18396211"/>
                  </a:ext>
                </a:extLst>
              </a:tr>
              <a:tr h="8001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u="non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arXiv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Найпопулярніший відкритий архів наукових публікацій. Містить понад 500 тис. статей з фізики, математики, комп'ютерних наук та біології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13010040"/>
                  </a:ext>
                </a:extLst>
              </a:tr>
              <a:tr h="10669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u="none" dirty="0" err="1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CiteSeerx</a:t>
                      </a:r>
                      <a:endParaRPr lang="uk-UA" sz="1800" b="1" u="non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Електронна бібліотека публікацій з комп’ютерних наук. Містить широкий спектр додаткових можливостей з аналізу автономного індексу цитування (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Autonomous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Citation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Indexing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ACI), пошуку та аналізу статей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29898660"/>
                  </a:ext>
                </a:extLst>
              </a:tr>
              <a:tr h="10669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PLoS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Public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Library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Science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8 журналів з медицини та біології неприбуткової </a:t>
                      </a:r>
                      <a:r>
                        <a:rPr lang="uk-UA" sz="1750" dirty="0" smtClean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організації</a:t>
                      </a:r>
                      <a:r>
                        <a:rPr lang="uk-UA" sz="1750" baseline="0" dirty="0" smtClean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науковців, діяльність якої спрямована на створення наукової літератури для </a:t>
                      </a:r>
                      <a:r>
                        <a:rPr lang="uk-UA" sz="1750" baseline="0" dirty="0" err="1" smtClean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поблічного</a:t>
                      </a:r>
                      <a:r>
                        <a:rPr lang="uk-UA" sz="1750" baseline="0" dirty="0" smtClean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відкритого доступу</a:t>
                      </a:r>
                      <a:endParaRPr lang="uk-UA" sz="175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39931671"/>
                  </a:ext>
                </a:extLst>
              </a:tr>
              <a:tr h="2743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 err="1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BioMed</a:t>
                      </a:r>
                      <a:r>
                        <a:rPr lang="uk-UA" sz="1800" u="non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u="none" dirty="0" err="1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Central</a:t>
                      </a:r>
                      <a:endParaRPr lang="uk-UA" sz="1800" u="non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196 наукових журналів з медицини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2675553"/>
                  </a:ext>
                </a:extLst>
              </a:tr>
              <a:tr h="21338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 err="1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PubMed</a:t>
                      </a:r>
                      <a:r>
                        <a:rPr lang="uk-UA" sz="1800" u="non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u="none" dirty="0" err="1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Central</a:t>
                      </a:r>
                      <a:endParaRPr lang="uk-UA" sz="1800" u="non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Безкоштовний цифровий архів з 530 журналів з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біомедичних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наук та наук про життя, що підтримується U.S.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National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Institutes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Health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(NIH) та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National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Center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Biotechnology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Information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(NCBI)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National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Library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Medicine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(NLM). Окремі журнали тимчасово недоступні з періодом ембарго від кількох місяців до півроку з моменту появи друкованого видання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5076605"/>
                  </a:ext>
                </a:extLst>
              </a:tr>
            </a:tbl>
          </a:graphicData>
        </a:graphic>
      </p:graphicFrame>
      <p:sp>
        <p:nvSpPr>
          <p:cNvPr id="5" name="Прямокутник 4"/>
          <p:cNvSpPr/>
          <p:nvPr/>
        </p:nvSpPr>
        <p:spPr>
          <a:xfrm>
            <a:off x="-34022" y="0"/>
            <a:ext cx="84016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>
                <a:latin typeface="Bookman Old Style" panose="02050604050505020204" pitchFamily="18" charset="0"/>
              </a:rPr>
              <a:t>Основні наукові пошукові системи</a:t>
            </a:r>
          </a:p>
        </p:txBody>
      </p:sp>
    </p:spTree>
    <p:extLst>
      <p:ext uri="{BB962C8B-B14F-4D97-AF65-F5344CB8AC3E}">
        <p14:creationId xmlns:p14="http://schemas.microsoft.com/office/powerpoint/2010/main" val="406721615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482491"/>
              </p:ext>
            </p:extLst>
          </p:nvPr>
        </p:nvGraphicFramePr>
        <p:xfrm>
          <a:off x="107504" y="1340768"/>
          <a:ext cx="8928992" cy="521208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449474">
                  <a:extLst>
                    <a:ext uri="{9D8B030D-6E8A-4147-A177-3AD203B41FA5}">
                      <a16:colId xmlns:a16="http://schemas.microsoft.com/office/drawing/2014/main" val="1391799594"/>
                    </a:ext>
                  </a:extLst>
                </a:gridCol>
                <a:gridCol w="6479518">
                  <a:extLst>
                    <a:ext uri="{9D8B030D-6E8A-4147-A177-3AD203B41FA5}">
                      <a16:colId xmlns:a16="http://schemas.microsoft.com/office/drawing/2014/main" val="1324490166"/>
                    </a:ext>
                  </a:extLst>
                </a:gridCol>
              </a:tblGrid>
              <a:tr h="2177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Видавництво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Продукти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18396211"/>
                  </a:ext>
                </a:extLst>
              </a:tr>
              <a:tr h="10886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OSTI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Citations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Database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(ECD) – наукова  база даних, що підтримується U.S.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Department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Office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Scientific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&amp;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Technical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Information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Містить понад 2,3 млн бібліографічних записів і понад 193 тис. електронних документів, починаючи з 1943 р.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13010040"/>
                  </a:ext>
                </a:extLst>
              </a:tr>
              <a:tr h="8708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NARCIS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Архів, що містить понад 163 тис. наукових публікацій та понад 20 тис. докторських дисертацій з університетів та наукових установ Данії. Більшість публікацій доступна у повних текстах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29898660"/>
                  </a:ext>
                </a:extLst>
              </a:tr>
              <a:tr h="4354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 err="1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CiteSeer</a:t>
                      </a:r>
                      <a:endParaRPr lang="uk-UA" sz="1800" u="non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Відкритий архів з комп'ютерних наук (понад 750 тис. документів)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39931671"/>
                  </a:ext>
                </a:extLst>
              </a:tr>
              <a:tr h="8708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 err="1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Cogprints</a:t>
                      </a:r>
                      <a:endParaRPr lang="uk-UA" sz="1800" u="non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Cognitive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Science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EPrint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Archive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відкритий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репозитариій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з когнітивних наук (психологія, нейрологія, лінгвістика, комп'ютерні науки, філософія, біологія)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52675553"/>
                  </a:ext>
                </a:extLst>
              </a:tr>
              <a:tr h="7649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E-LIS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open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archive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Library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Information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Science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репозитарій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наукових публікацій за підтримки Міністерства культури Іспанії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75076605"/>
                  </a:ext>
                </a:extLst>
              </a:tr>
            </a:tbl>
          </a:graphicData>
        </a:graphic>
      </p:graphicFrame>
      <p:sp>
        <p:nvSpPr>
          <p:cNvPr id="5" name="Прямокутник 4"/>
          <p:cNvSpPr/>
          <p:nvPr/>
        </p:nvSpPr>
        <p:spPr>
          <a:xfrm>
            <a:off x="-34022" y="0"/>
            <a:ext cx="84016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>
                <a:latin typeface="Bookman Old Style" panose="02050604050505020204" pitchFamily="18" charset="0"/>
              </a:rPr>
              <a:t>Основні наукові пошукові системи</a:t>
            </a:r>
          </a:p>
        </p:txBody>
      </p:sp>
    </p:spTree>
    <p:extLst>
      <p:ext uri="{BB962C8B-B14F-4D97-AF65-F5344CB8AC3E}">
        <p14:creationId xmlns:p14="http://schemas.microsoft.com/office/powerpoint/2010/main" val="3078974260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263657"/>
              </p:ext>
            </p:extLst>
          </p:nvPr>
        </p:nvGraphicFramePr>
        <p:xfrm>
          <a:off x="107504" y="1166855"/>
          <a:ext cx="8928992" cy="564642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449474">
                  <a:extLst>
                    <a:ext uri="{9D8B030D-6E8A-4147-A177-3AD203B41FA5}">
                      <a16:colId xmlns:a16="http://schemas.microsoft.com/office/drawing/2014/main" val="1391799594"/>
                    </a:ext>
                  </a:extLst>
                </a:gridCol>
                <a:gridCol w="6479518">
                  <a:extLst>
                    <a:ext uri="{9D8B030D-6E8A-4147-A177-3AD203B41FA5}">
                      <a16:colId xmlns:a16="http://schemas.microsoft.com/office/drawing/2014/main" val="1324490166"/>
                    </a:ext>
                  </a:extLst>
                </a:gridCol>
              </a:tblGrid>
              <a:tr h="2253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Видавництво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Продукти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18396211"/>
                  </a:ext>
                </a:extLst>
              </a:tr>
              <a:tr h="8763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HighWire Press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Репозитарій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підрозділу бібліотеки Стенфордського університету. Понад 1 тис. журналів, 4,5 млн повнотекстових рецензованих статей, з них 1,8 млн у вільному Інтернет доступі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010040"/>
                  </a:ext>
                </a:extLst>
              </a:tr>
              <a:tr h="6760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J-STAGE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Japan Science and Technology Information Aggregator, Electronic – понад 500 наукових журналів (близько 250 тисяч статей) з різних галузей знань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9898660"/>
                  </a:ext>
                </a:extLst>
              </a:tr>
              <a:tr h="15336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LISTA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Library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Information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Science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&amp;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Technology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Abstracts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професійна база даних для бібліотечних та інформаційних працівників, що включає понад 600 повнотекстових журналів, книг, дослідницьких звітів, матеріалів конференцій з усіх проблем бібліотечної справи та інформаційних технологій (ретроспектива з 1960-х рр.)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39931671"/>
                  </a:ext>
                </a:extLst>
              </a:tr>
              <a:tr h="4506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 err="1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Open</a:t>
                      </a:r>
                      <a:r>
                        <a:rPr lang="uk-UA" sz="1800" u="non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J-</a:t>
                      </a:r>
                      <a:r>
                        <a:rPr lang="uk-UA" sz="1800" u="none" dirty="0" err="1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Gate</a:t>
                      </a:r>
                      <a:endParaRPr lang="uk-UA" sz="1800" u="non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Портал електронних журналів – понад  4 тис. назв журналів, 50%  яких – рецензовані академічні.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2675553"/>
                  </a:ext>
                </a:extLst>
              </a:tr>
              <a:tr h="8763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RePEc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Research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Papers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Economics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відкритий архів з економіки (робочі документи, журнальні статті, компоненти програмного забезпечення. Містить 700 тис. документів, 600 тис. з яких є у відкритому доступі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5076605"/>
                  </a:ext>
                </a:extLst>
              </a:tr>
            </a:tbl>
          </a:graphicData>
        </a:graphic>
      </p:graphicFrame>
      <p:sp>
        <p:nvSpPr>
          <p:cNvPr id="5" name="Прямокутник 4"/>
          <p:cNvSpPr/>
          <p:nvPr/>
        </p:nvSpPr>
        <p:spPr>
          <a:xfrm>
            <a:off x="-34022" y="0"/>
            <a:ext cx="84016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>
                <a:latin typeface="Bookman Old Style" panose="02050604050505020204" pitchFamily="18" charset="0"/>
              </a:rPr>
              <a:t>Основні наукові пошукові системи</a:t>
            </a:r>
          </a:p>
        </p:txBody>
      </p:sp>
    </p:spTree>
    <p:extLst>
      <p:ext uri="{BB962C8B-B14F-4D97-AF65-F5344CB8AC3E}">
        <p14:creationId xmlns:p14="http://schemas.microsoft.com/office/powerpoint/2010/main" val="1309889738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489235"/>
              </p:ext>
            </p:extLst>
          </p:nvPr>
        </p:nvGraphicFramePr>
        <p:xfrm>
          <a:off x="107504" y="1124744"/>
          <a:ext cx="8928992" cy="563880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1391799594"/>
                    </a:ext>
                  </a:extLst>
                </a:gridCol>
                <a:gridCol w="6984776">
                  <a:extLst>
                    <a:ext uri="{9D8B030D-6E8A-4147-A177-3AD203B41FA5}">
                      <a16:colId xmlns:a16="http://schemas.microsoft.com/office/drawing/2014/main" val="1324490166"/>
                    </a:ext>
                  </a:extLst>
                </a:gridCol>
              </a:tblGrid>
              <a:tr h="220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Видавництво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Продукти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18396211"/>
                  </a:ext>
                </a:extLst>
              </a:tr>
              <a:tr h="10728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TRC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50" spc="-1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lang="uk-UA" sz="1750" spc="-1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spc="-1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</a:t>
                      </a:r>
                      <a:r>
                        <a:rPr lang="uk-UA" sz="1750" spc="-1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spc="-1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Center</a:t>
                      </a:r>
                      <a:r>
                        <a:rPr lang="uk-UA" sz="1750" spc="-1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260 найбільш популярних освітніх, в </a:t>
                      </a:r>
                      <a:r>
                        <a:rPr lang="uk-UA" sz="1750" spc="-1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uk-UA" sz="1750" spc="-1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  адміністративних професійних журналів, періодики та книжок для вчителів та бібліотекарів (оподаткування, безперервна освіта, педагогічні дослідження, навчальні медіа тощо)</a:t>
                      </a:r>
                      <a:endParaRPr lang="uk-UA" sz="175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3010040"/>
                  </a:ext>
                </a:extLst>
              </a:tr>
              <a:tr h="4413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Theses Canada </a:t>
                      </a:r>
                      <a:r>
                        <a:rPr lang="uk-UA" sz="1800" u="none" dirty="0" err="1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Portal</a:t>
                      </a:r>
                      <a:endParaRPr lang="uk-UA" sz="1800" u="non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Загальнодоступні канадські дисертації за період 1998–2002 рр.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9898660"/>
                  </a:ext>
                </a:extLst>
              </a:tr>
              <a:tr h="6436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U.S. PTO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50" spc="3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U.S.Patent</a:t>
                      </a:r>
                      <a:r>
                        <a:rPr lang="uk-UA" sz="1750" spc="3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spc="3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uk-UA" sz="1750" spc="3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spc="3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Trademark</a:t>
                      </a:r>
                      <a:r>
                        <a:rPr lang="uk-UA" sz="1750" spc="3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Office – патенти США за період 1790–1975 рр. Пошук за номерами патентів і </a:t>
                      </a:r>
                      <a:r>
                        <a:rPr lang="uk-UA" sz="1750" spc="3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Current</a:t>
                      </a:r>
                      <a:r>
                        <a:rPr lang="uk-UA" sz="1750" spc="3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US </a:t>
                      </a:r>
                      <a:r>
                        <a:rPr lang="uk-UA" sz="1750" spc="3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Classification</a:t>
                      </a:r>
                      <a:endParaRPr lang="uk-UA" sz="175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2686325"/>
                  </a:ext>
                </a:extLst>
              </a:tr>
              <a:tr h="6436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 err="1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Hindawi</a:t>
                      </a:r>
                      <a:endParaRPr lang="uk-UA" sz="1800" u="none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Hindawi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Publishing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Corporation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понад100 рецензованих журналів з інженерії, математики, фізики, природничих наук та медицині у відкритому доступі.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39931671"/>
                  </a:ext>
                </a:extLst>
              </a:tr>
              <a:tr h="10728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EZB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50" spc="2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Elektronische</a:t>
                      </a:r>
                      <a:r>
                        <a:rPr lang="uk-UA" sz="1750" spc="2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50" spc="2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Zeitschriftenbibliothek</a:t>
                      </a:r>
                      <a:r>
                        <a:rPr lang="uk-UA" sz="1750" spc="2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електронна бібліотека журналів при бібліотеці університету </a:t>
                      </a:r>
                      <a:r>
                        <a:rPr lang="uk-UA" sz="1750" spc="2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Регенсбурга</a:t>
                      </a:r>
                      <a:r>
                        <a:rPr lang="uk-UA" sz="1750" spc="2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; доступ до змісту журналів та до повних текстів статей. Понад 30 тис. журналів, у </a:t>
                      </a:r>
                      <a:r>
                        <a:rPr lang="uk-UA" sz="1750" spc="2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uk-UA" sz="1750" spc="2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понад 15 тис. безкоштовних (позначені зеленим)</a:t>
                      </a:r>
                      <a:endParaRPr lang="uk-UA" sz="175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2675553"/>
                  </a:ext>
                </a:extLst>
              </a:tr>
              <a:tr h="4413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u="none" dirty="0" err="1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Free</a:t>
                      </a:r>
                      <a:r>
                        <a:rPr lang="uk-UA" sz="1800" u="non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u="none" dirty="0" err="1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Medical</a:t>
                      </a:r>
                      <a:r>
                        <a:rPr lang="uk-UA" sz="1800" u="non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u="none" dirty="0" err="1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Journals</a:t>
                      </a:r>
                      <a:r>
                        <a:rPr lang="uk-UA" sz="1800" u="non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База даних медичних журналів; доступ до реєстрів і повних текстів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5076605"/>
                  </a:ext>
                </a:extLst>
              </a:tr>
            </a:tbl>
          </a:graphicData>
        </a:graphic>
      </p:graphicFrame>
      <p:sp>
        <p:nvSpPr>
          <p:cNvPr id="5" name="Прямокутник 4"/>
          <p:cNvSpPr/>
          <p:nvPr/>
        </p:nvSpPr>
        <p:spPr>
          <a:xfrm>
            <a:off x="-34022" y="0"/>
            <a:ext cx="84016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dirty="0">
                <a:latin typeface="Bookman Old Style" panose="02050604050505020204" pitchFamily="18" charset="0"/>
              </a:rPr>
              <a:t>Основні наукові пошукові системи</a:t>
            </a:r>
          </a:p>
        </p:txBody>
      </p:sp>
    </p:spTree>
    <p:extLst>
      <p:ext uri="{BB962C8B-B14F-4D97-AF65-F5344CB8AC3E}">
        <p14:creationId xmlns:p14="http://schemas.microsoft.com/office/powerpoint/2010/main" val="136787502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Дякую </a:t>
            </a:r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 увагу! </a:t>
            </a:r>
            <a:endParaRPr lang="uk-UA" sz="8000" b="1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00l">
  <a:themeElements>
    <a:clrScheme name="cdb2004100l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F85F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C2FA"/>
      </a:accent5>
      <a:accent6>
        <a:srgbClr val="E78A00"/>
      </a:accent6>
      <a:hlink>
        <a:srgbClr val="5AD9F2"/>
      </a:hlink>
      <a:folHlink>
        <a:srgbClr val="969696"/>
      </a:folHlink>
    </a:clrScheme>
    <a:fontScheme name="cdb2004100l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00l 1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0099CC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AACAE2"/>
        </a:accent5>
        <a:accent6>
          <a:srgbClr val="E78A2D"/>
        </a:accent6>
        <a:hlink>
          <a:srgbClr val="33CCCC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2">
        <a:dk1>
          <a:srgbClr val="592C0D"/>
        </a:dk1>
        <a:lt1>
          <a:srgbClr val="FFFFFF"/>
        </a:lt1>
        <a:dk2>
          <a:srgbClr val="000000"/>
        </a:dk2>
        <a:lt2>
          <a:srgbClr val="C0C0C0"/>
        </a:lt2>
        <a:accent1>
          <a:srgbClr val="5B9569"/>
        </a:accent1>
        <a:accent2>
          <a:srgbClr val="5D8FC1"/>
        </a:accent2>
        <a:accent3>
          <a:srgbClr val="FFFFFF"/>
        </a:accent3>
        <a:accent4>
          <a:srgbClr val="4B2409"/>
        </a:accent4>
        <a:accent5>
          <a:srgbClr val="B5C8B9"/>
        </a:accent5>
        <a:accent6>
          <a:srgbClr val="5381AF"/>
        </a:accent6>
        <a:hlink>
          <a:srgbClr val="C5C059"/>
        </a:hlink>
        <a:folHlink>
          <a:srgbClr val="999C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F85F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C2FA"/>
        </a:accent5>
        <a:accent6>
          <a:srgbClr val="E78A00"/>
        </a:accent6>
        <a:hlink>
          <a:srgbClr val="5AD9F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12735</TotalTime>
  <Words>707</Words>
  <Application>Microsoft Office PowerPoint</Application>
  <PresentationFormat>Екран (4:3)</PresentationFormat>
  <Paragraphs>85</Paragraphs>
  <Slides>8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5" baseType="lpstr">
      <vt:lpstr>Arial</vt:lpstr>
      <vt:lpstr>Bookman Old Style</vt:lpstr>
      <vt:lpstr>Calibri</vt:lpstr>
      <vt:lpstr>Times New Roman</vt:lpstr>
      <vt:lpstr>Verdana</vt:lpstr>
      <vt:lpstr>Wingdings</vt:lpstr>
      <vt:lpstr>cdb2004100l</vt:lpstr>
      <vt:lpstr>Тема 17. Критерії оцінювання науковості</vt:lpstr>
      <vt:lpstr>ЗМІСТ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Інститути та їх функції в економіці. Базисні інститути національної економіки</dc:title>
  <dc:creator>Baggio</dc:creator>
  <cp:lastModifiedBy>Камінська Тетяна Юріївна</cp:lastModifiedBy>
  <cp:revision>1099</cp:revision>
  <dcterms:modified xsi:type="dcterms:W3CDTF">2017-09-11T09:05:44Z</dcterms:modified>
</cp:coreProperties>
</file>