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0"/>
  </p:notesMasterIdLst>
  <p:sldIdLst>
    <p:sldId id="310" r:id="rId2"/>
    <p:sldId id="916" r:id="rId3"/>
    <p:sldId id="917" r:id="rId4"/>
    <p:sldId id="923" r:id="rId5"/>
    <p:sldId id="924" r:id="rId6"/>
    <p:sldId id="925" r:id="rId7"/>
    <p:sldId id="926" r:id="rId8"/>
    <p:sldId id="914" r:id="rId9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>
        <p:scale>
          <a:sx n="55" d="100"/>
          <a:sy n="55" d="100"/>
        </p:scale>
        <p:origin x="246" y="276"/>
      </p:cViewPr>
      <p:guideLst>
        <p:guide orient="horz" pos="19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17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Критерії оцінювання науковості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385392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17.1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Теоретичне розкриття критеріїв науковості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17.2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Проблеми оцінювання наукової діяльності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17.3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Показники для оцін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ювання науковості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17.4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uk-UA" sz="36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Наукометричні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бази даних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17.5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Електронні наукові публікації в системі </a:t>
            </a:r>
            <a:r>
              <a:rPr lang="uk-UA" sz="36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наукометрії</a:t>
            </a: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52504"/>
              </p:ext>
            </p:extLst>
          </p:nvPr>
        </p:nvGraphicFramePr>
        <p:xfrm>
          <a:off x="107504" y="1196752"/>
          <a:ext cx="8928992" cy="54864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449474">
                  <a:extLst>
                    <a:ext uri="{9D8B030D-6E8A-4147-A177-3AD203B41FA5}">
                      <a16:colId xmlns:a16="http://schemas.microsoft.com/office/drawing/2014/main" val="1391799594"/>
                    </a:ext>
                  </a:extLst>
                </a:gridCol>
                <a:gridCol w="6479518">
                  <a:extLst>
                    <a:ext uri="{9D8B030D-6E8A-4147-A177-3AD203B41FA5}">
                      <a16:colId xmlns:a16="http://schemas.microsoft.com/office/drawing/2014/main" val="1324490166"/>
                    </a:ext>
                  </a:extLst>
                </a:gridCol>
              </a:tblGrid>
              <a:tr h="218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Видавництво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Продукти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96211"/>
                  </a:ext>
                </a:extLst>
              </a:tr>
              <a:tr h="17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effectLst/>
                          <a:latin typeface="Bookman Old Style" panose="02050604050505020204" pitchFamily="18" charset="0"/>
                        </a:rPr>
                        <a:t>Google</a:t>
                      </a: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800" u="none" dirty="0" err="1">
                          <a:effectLst/>
                          <a:latin typeface="Bookman Old Style" panose="02050604050505020204" pitchFamily="18" charset="0"/>
                        </a:rPr>
                        <a:t>Scholar</a:t>
                      </a:r>
                      <a:endParaRPr lang="uk-UA" sz="1800" u="none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800" u="none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Інформаційно-пошукова система, орієнтована на пошук наукової літератури за різними галузями знань та за різними джерелами, включаючи рецензовані статті, дисертації, книги, реферати і звіти, що опубліковані видавництвами наукової літератури, професійними асоціаціями, вищими навчальними закладами та іншими науковими організаціями; модифікація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Google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3010040"/>
                  </a:ext>
                </a:extLst>
              </a:tr>
              <a:tr h="218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effectLst/>
                          <a:latin typeface="Bookman Old Style" panose="02050604050505020204" pitchFamily="18" charset="0"/>
                        </a:rPr>
                        <a:t>Google</a:t>
                      </a: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800" u="none" dirty="0" err="1">
                          <a:effectLst/>
                          <a:latin typeface="Bookman Old Style" panose="02050604050505020204" pitchFamily="18" charset="0"/>
                        </a:rPr>
                        <a:t>Book</a:t>
                      </a: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800" u="none" dirty="0" err="1">
                          <a:effectLst/>
                          <a:latin typeface="Bookman Old Style" panose="02050604050505020204" pitchFamily="18" charset="0"/>
                        </a:rPr>
                        <a:t>Search</a:t>
                      </a:r>
                      <a:endParaRPr lang="uk-UA" sz="1800" u="none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Світова електронна бібліотека книг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9898660"/>
                  </a:ext>
                </a:extLst>
              </a:tr>
              <a:tr h="1093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effectLst/>
                          <a:latin typeface="Bookman Old Style" panose="02050604050505020204" pitchFamily="18" charset="0"/>
                        </a:rPr>
                        <a:t>Scirus</a:t>
                      </a:r>
                      <a:endParaRPr lang="uk-UA" sz="1800" u="none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Науковоорієнтована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 пошукова система. Здійснює пошук у понад 450 млн. наукових спеціалізованих веб-сторінок (латиницею), які містять наукові, навчальні, технічні і медичні дані (найновіші звіти, рецензовані статті, патенти, препринти і журнали)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9931671"/>
                  </a:ext>
                </a:extLst>
              </a:tr>
              <a:tr h="875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</a:rPr>
                        <a:t>DOAJ</a:t>
                      </a:r>
                      <a:endParaRPr lang="uk-UA" sz="1800" u="none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Directory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of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Open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 Access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Journals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 – близько 3 тис. повнотекстових рецензованих наукових журналів (близько 200 тис. статей) з усіх галузей знань та різними мовами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5076605"/>
                  </a:ext>
                </a:extLst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-34022" y="0"/>
            <a:ext cx="840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latin typeface="Bookman Old Style" panose="02050604050505020204" pitchFamily="18" charset="0"/>
              </a:rPr>
              <a:t>Основні наукові пошукові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147306968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205557"/>
              </p:ext>
            </p:extLst>
          </p:nvPr>
        </p:nvGraphicFramePr>
        <p:xfrm>
          <a:off x="107504" y="1124744"/>
          <a:ext cx="8928992" cy="561662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449474">
                  <a:extLst>
                    <a:ext uri="{9D8B030D-6E8A-4147-A177-3AD203B41FA5}">
                      <a16:colId xmlns:a16="http://schemas.microsoft.com/office/drawing/2014/main" val="1391799594"/>
                    </a:ext>
                  </a:extLst>
                </a:gridCol>
                <a:gridCol w="6479518">
                  <a:extLst>
                    <a:ext uri="{9D8B030D-6E8A-4147-A177-3AD203B41FA5}">
                      <a16:colId xmlns:a16="http://schemas.microsoft.com/office/drawing/2014/main" val="1324490166"/>
                    </a:ext>
                  </a:extLst>
                </a:gridCol>
              </a:tblGrid>
              <a:tr h="274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Видавництво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Продукти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96211"/>
                  </a:ext>
                </a:extLst>
              </a:tr>
              <a:tr h="800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arXiv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Найпопулярніший відкритий архів наукових публікацій. Містить понад 500 тис. статей з фізики, математики, комп'ютерних наук та біології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3010040"/>
                  </a:ext>
                </a:extLst>
              </a:tr>
              <a:tr h="1066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CiteSeerx</a:t>
                      </a:r>
                      <a:endParaRPr lang="uk-UA" sz="1800" b="1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Електронна бібліотека публікацій з комп’ютерних наук. Містить широкий спектр додаткових можливостей з аналізу автономного індексу цитування (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Autonomous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Citation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Indexing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ACI), пошуку та аналізу статей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9898660"/>
                  </a:ext>
                </a:extLst>
              </a:tr>
              <a:tr h="1066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Library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8 журналів з медицини та біології неприбуткової </a:t>
                      </a:r>
                      <a:r>
                        <a:rPr lang="uk-UA" sz="175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uk-UA" sz="1750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науковців, діяльність якої спрямована на створення наукової літератури для </a:t>
                      </a:r>
                      <a:r>
                        <a:rPr lang="uk-UA" sz="1750" baseline="0" dirty="0" err="1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поблічного</a:t>
                      </a:r>
                      <a:r>
                        <a:rPr lang="uk-UA" sz="1750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відкритого доступу</a:t>
                      </a:r>
                      <a:endParaRPr lang="uk-UA" sz="175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931671"/>
                  </a:ext>
                </a:extLst>
              </a:tr>
              <a:tr h="274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BioMed</a:t>
                      </a: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Central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 наукових журналів з медицини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2675553"/>
                  </a:ext>
                </a:extLst>
              </a:tr>
              <a:tr h="213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PubMed</a:t>
                      </a: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Central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Безкоштовний цифровий архів з 530 журналів з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біомедичних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 та наук про життя, що підтримується U.S.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Institutes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(NIH) та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Biotechnology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(NCBI)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Library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Medicine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(NLM). Окремі журнали тимчасово недоступні з періодом ембарго від кількох місяців до півроку з моменту появи друкованого видання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076605"/>
                  </a:ext>
                </a:extLst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-34022" y="0"/>
            <a:ext cx="840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latin typeface="Bookman Old Style" panose="02050604050505020204" pitchFamily="18" charset="0"/>
              </a:rPr>
              <a:t>Основні наукові пошукові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406721615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482491"/>
              </p:ext>
            </p:extLst>
          </p:nvPr>
        </p:nvGraphicFramePr>
        <p:xfrm>
          <a:off x="107504" y="1340768"/>
          <a:ext cx="8928992" cy="52120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449474">
                  <a:extLst>
                    <a:ext uri="{9D8B030D-6E8A-4147-A177-3AD203B41FA5}">
                      <a16:colId xmlns:a16="http://schemas.microsoft.com/office/drawing/2014/main" val="1391799594"/>
                    </a:ext>
                  </a:extLst>
                </a:gridCol>
                <a:gridCol w="6479518">
                  <a:extLst>
                    <a:ext uri="{9D8B030D-6E8A-4147-A177-3AD203B41FA5}">
                      <a16:colId xmlns:a16="http://schemas.microsoft.com/office/drawing/2014/main" val="1324490166"/>
                    </a:ext>
                  </a:extLst>
                </a:gridCol>
              </a:tblGrid>
              <a:tr h="21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Видавництво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Продукти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96211"/>
                  </a:ext>
                </a:extLst>
              </a:tr>
              <a:tr h="1088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Citations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Database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(ECD) – наукова  база даних, що підтримується U.S.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Office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Scientific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Містить понад 2,3 млн бібліографічних записів і понад 193 тис. електронних документів, починаючи з 1943 р.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3010040"/>
                  </a:ext>
                </a:extLst>
              </a:tr>
              <a:tr h="870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NARCIS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Архів, що містить понад 163 тис. наукових публікацій та понад 20 тис. докторських дисертацій з університетів та наукових установ Данії. Більшість публікацій доступна у повних текстах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9898660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CiteSeer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Відкритий архів з комп'ютерних наук (понад 750 тис. документів)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9931671"/>
                  </a:ext>
                </a:extLst>
              </a:tr>
              <a:tr h="870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Cogprints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EPrint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Archive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відкритий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репозитариій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когнітивних наук (психологія, нейрологія, лінгвістика, комп'ютерні науки, філософія, біологія)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2675553"/>
                  </a:ext>
                </a:extLst>
              </a:tr>
              <a:tr h="764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E-LIS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archive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Library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репозитарій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наукових публікацій за підтримки Міністерства культури Іспанії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5076605"/>
                  </a:ext>
                </a:extLst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-34022" y="0"/>
            <a:ext cx="840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latin typeface="Bookman Old Style" panose="02050604050505020204" pitchFamily="18" charset="0"/>
              </a:rPr>
              <a:t>Основні наукові пошукові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307897426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263657"/>
              </p:ext>
            </p:extLst>
          </p:nvPr>
        </p:nvGraphicFramePr>
        <p:xfrm>
          <a:off x="107504" y="1166855"/>
          <a:ext cx="8928992" cy="56464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449474">
                  <a:extLst>
                    <a:ext uri="{9D8B030D-6E8A-4147-A177-3AD203B41FA5}">
                      <a16:colId xmlns:a16="http://schemas.microsoft.com/office/drawing/2014/main" val="1391799594"/>
                    </a:ext>
                  </a:extLst>
                </a:gridCol>
                <a:gridCol w="6479518">
                  <a:extLst>
                    <a:ext uri="{9D8B030D-6E8A-4147-A177-3AD203B41FA5}">
                      <a16:colId xmlns:a16="http://schemas.microsoft.com/office/drawing/2014/main" val="1324490166"/>
                    </a:ext>
                  </a:extLst>
                </a:gridCol>
              </a:tblGrid>
              <a:tr h="225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Видавництво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Продукти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96211"/>
                  </a:ext>
                </a:extLst>
              </a:tr>
              <a:tr h="876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HighWire Press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Репозитарій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підрозділу бібліотеки Стенфордського університету. Понад 1 тис. журналів, 4,5 млн повнотекстових рецензованих статей, з них 1,8 млн у вільному Інтернет доступі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010040"/>
                  </a:ext>
                </a:extLst>
              </a:tr>
              <a:tr h="676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J-STAGE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Japan Science and Technology Information Aggregator, Electronic – понад 500 наукових журналів (близько 250 тисяч статей) з різних галузей знань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898660"/>
                  </a:ext>
                </a:extLst>
              </a:tr>
              <a:tr h="1533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Library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Abstracts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професійна база даних для бібліотечних та інформаційних працівників, що включає понад 600 повнотекстових журналів, книг, дослідницьких звітів, матеріалів конференцій з усіх проблем бібліотечної справи та інформаційних технологій (ретроспектива з 1960-х рр.)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931671"/>
                  </a:ext>
                </a:extLst>
              </a:tr>
              <a:tr h="450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J-</a:t>
                      </a: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Gate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 електронних журналів – понад  4 тис. назв журналів, 50%  яких – рецензовані академічні.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2675553"/>
                  </a:ext>
                </a:extLst>
              </a:tr>
              <a:tr h="876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RePEc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Papers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Economics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відкритий архів з економіки (робочі документи, журнальні статті, компоненти програмного забезпечення. Містить 700 тис. документів, 600 тис. з яких є у відкритому доступі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076605"/>
                  </a:ext>
                </a:extLst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-34022" y="0"/>
            <a:ext cx="840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latin typeface="Bookman Old Style" panose="02050604050505020204" pitchFamily="18" charset="0"/>
              </a:rPr>
              <a:t>Основні наукові пошукові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130988973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489235"/>
              </p:ext>
            </p:extLst>
          </p:nvPr>
        </p:nvGraphicFramePr>
        <p:xfrm>
          <a:off x="107504" y="1124744"/>
          <a:ext cx="8928992" cy="56388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1391799594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1324490166"/>
                    </a:ext>
                  </a:extLst>
                </a:gridCol>
              </a:tblGrid>
              <a:tr h="220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Видавництво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Продукти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96211"/>
                  </a:ext>
                </a:extLst>
              </a:tr>
              <a:tr h="1072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spc="-1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</a:t>
                      </a:r>
                      <a:r>
                        <a:rPr lang="uk-UA" sz="1750" spc="-1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spc="-1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</a:t>
                      </a:r>
                      <a:r>
                        <a:rPr lang="uk-UA" sz="1750" spc="-1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spc="-1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uk-UA" sz="1750" spc="-1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260 найбільш популярних освітніх, в </a:t>
                      </a:r>
                      <a:r>
                        <a:rPr lang="uk-UA" sz="1750" spc="-1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uk-UA" sz="1750" spc="-1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 адміністративних професійних журналів, періодики та книжок для вчителів та бібліотекарів (оподаткування, безперервна освіта, педагогічні дослідження, навчальні медіа тощо)</a:t>
                      </a:r>
                      <a:endParaRPr lang="uk-UA" sz="175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010040"/>
                  </a:ext>
                </a:extLst>
              </a:tr>
              <a:tr h="441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Theses Canada </a:t>
                      </a: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Portal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Загальнодоступні канадські дисертації за період 1998–2002 рр.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898660"/>
                  </a:ext>
                </a:extLst>
              </a:tr>
              <a:tr h="64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 PTO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spc="3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U.S.Patent</a:t>
                      </a:r>
                      <a:r>
                        <a:rPr lang="uk-UA" sz="1750" spc="3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spc="3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uk-UA" sz="1750" spc="3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spc="3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Trademark</a:t>
                      </a:r>
                      <a:r>
                        <a:rPr lang="uk-UA" sz="1750" spc="3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Office – патенти США за період 1790–1975 рр. Пошук за номерами патентів і </a:t>
                      </a:r>
                      <a:r>
                        <a:rPr lang="uk-UA" sz="1750" spc="3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uk-UA" sz="1750" spc="3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 </a:t>
                      </a:r>
                      <a:r>
                        <a:rPr lang="uk-UA" sz="1750" spc="3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Classification</a:t>
                      </a:r>
                      <a:endParaRPr lang="uk-UA" sz="175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2686325"/>
                  </a:ext>
                </a:extLst>
              </a:tr>
              <a:tr h="64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Hindawi</a:t>
                      </a:r>
                      <a:endParaRPr lang="uk-UA" sz="18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Hindawi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Publishing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Corporation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понад100 рецензованих журналів з інженерії, математики, фізики, природничих наук та медицині у відкритому доступі.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931671"/>
                  </a:ext>
                </a:extLst>
              </a:tr>
              <a:tr h="1072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EZB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spc="2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Elektronische</a:t>
                      </a:r>
                      <a:r>
                        <a:rPr lang="uk-UA" sz="1750" spc="2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spc="2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Zeitschriftenbibliothek</a:t>
                      </a:r>
                      <a:r>
                        <a:rPr lang="uk-UA" sz="1750" spc="2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електронна бібліотека журналів при бібліотеці університету </a:t>
                      </a:r>
                      <a:r>
                        <a:rPr lang="uk-UA" sz="1750" spc="2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Регенсбурга</a:t>
                      </a:r>
                      <a:r>
                        <a:rPr lang="uk-UA" sz="1750" spc="2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доступ до змісту журналів та до повних текстів статей. Понад 30 тис. журналів, у </a:t>
                      </a:r>
                      <a:r>
                        <a:rPr lang="uk-UA" sz="1750" spc="2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uk-UA" sz="1750" spc="2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понад 15 тис. безкоштовних (позначені зеленим)</a:t>
                      </a:r>
                      <a:endParaRPr lang="uk-UA" sz="175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2675553"/>
                  </a:ext>
                </a:extLst>
              </a:tr>
              <a:tr h="441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Free</a:t>
                      </a: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Journals</a:t>
                      </a:r>
                      <a:r>
                        <a:rPr lang="uk-UA" sz="1800" u="non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База даних медичних журналів; доступ до реєстрів і повних текстів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076605"/>
                  </a:ext>
                </a:extLst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-34022" y="0"/>
            <a:ext cx="840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latin typeface="Bookman Old Style" panose="02050604050505020204" pitchFamily="18" charset="0"/>
              </a:rPr>
              <a:t>Основні наукові пошукові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136787502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12735</TotalTime>
  <Words>707</Words>
  <Application>Microsoft Office PowerPoint</Application>
  <PresentationFormat>Екран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5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17. Критерії оцінювання науковості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1099</cp:revision>
  <dcterms:modified xsi:type="dcterms:W3CDTF">2017-09-11T09:05:44Z</dcterms:modified>
</cp:coreProperties>
</file>