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8"/>
  </p:notesMasterIdLst>
  <p:sldIdLst>
    <p:sldId id="310" r:id="rId2"/>
    <p:sldId id="916" r:id="rId3"/>
    <p:sldId id="917" r:id="rId4"/>
    <p:sldId id="923" r:id="rId5"/>
    <p:sldId id="918" r:id="rId6"/>
    <p:sldId id="914" r:id="rId7"/>
  </p:sldIdLst>
  <p:sldSz cx="9144000" cy="6858000" type="screen4x3"/>
  <p:notesSz cx="6735763" cy="98694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93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E7FD"/>
    <a:srgbClr val="C1D9F3"/>
    <a:srgbClr val="CDD9FC"/>
    <a:srgbClr val="D1DAE4"/>
    <a:srgbClr val="A7BDF6"/>
    <a:srgbClr val="1D528D"/>
    <a:srgbClr val="91AAEC"/>
    <a:srgbClr val="144378"/>
    <a:srgbClr val="3186E3"/>
    <a:srgbClr val="0F2E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Помірний стиль 4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Помірний стиль 4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Помірний стиль 4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Світлий стиль 3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Помірний стиль 3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ітлий стиль 2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Світлий стиль 2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ітлий стиль 3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Помірний стиль 2 –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Помірний стиль 1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5758FB7-9AC5-4552-8A53-C91805E547FA}" styleName="Стиль із теми 1 –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27F97BB-C833-4FB7-BDE5-3F7075034690}" styleName="Стиль із теми 2 –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Помірний стиль 3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ітлий стиль 1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Помір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75DCB02-9BB8-47FD-8907-85C794F793BA}" styleName="Стиль із теми 1 –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012ECD-51FC-41F1-AA8D-1B2483CD663E}" styleName="Світлий стиль 2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Світлий стиль 3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2326" autoAdjust="0"/>
  </p:normalViewPr>
  <p:slideViewPr>
    <p:cSldViewPr>
      <p:cViewPr varScale="1">
        <p:scale>
          <a:sx n="61" d="100"/>
          <a:sy n="61" d="100"/>
        </p:scale>
        <p:origin x="66" y="144"/>
      </p:cViewPr>
      <p:guideLst>
        <p:guide orient="horz" pos="193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6D5D5E-4555-4EF0-8AEE-7A76AEF5CAEB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9" tIns="45389" rIns="90779" bIns="45389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0779" tIns="45389" rIns="90779" bIns="4538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9412" cy="495300"/>
          </a:xfrm>
          <a:prstGeom prst="rect">
            <a:avLst/>
          </a:prstGeom>
        </p:spPr>
        <p:txBody>
          <a:bodyPr vert="horz" wrap="square" lIns="90779" tIns="45389" rIns="90779" bIns="453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B4526-B03E-4040-B591-F581FA3225D8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A05ABA2-E792-4668-BF0F-AA519D8506F7}" type="slidenum">
              <a:rPr lang="ru-RU" altLang="uk-UA" smtClean="0"/>
              <a:pPr/>
              <a:t>2</a:t>
            </a:fld>
            <a:endParaRPr lang="ru-RU" alt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924B7-1AF8-422D-9ECD-83655AD77063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E69EE-5AEE-4D61-BEB5-FFBA04B6B967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4881985"/>
      </p:ext>
    </p:extLst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6A1B-F1FC-4F9D-8735-539F3387C86B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234D-8F3B-4B36-88F3-FF6DA08768BF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20398685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0958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7B96-2133-482B-9A49-FB33CA307888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8EAAE-AAF7-4598-9176-0E6337A1B095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38147353"/>
      </p:ext>
    </p:extLst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5189F-810A-42BE-A600-29357F47429B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726E3-ADF1-4069-9592-3BBB5420D5B9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989942812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748A7-4F09-4AD6-96DC-558999BC23B1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F2022-9459-4DBC-9158-8503C78619C1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92335475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3E7F4-FAEE-413D-A6F2-5D6E657EA765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1591-235F-4382-8E52-81C71355E20E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52994240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7033B-C7C1-4090-A704-DAC5E94A6E6E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DE7FE-B45A-4EDD-9D51-7705D656E2CE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43509584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D45D7-FA28-4CC1-B37C-FEB8251F7273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0A99C-F9F3-454D-B324-30F05E80CAA3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76136659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D4F03-9FAF-45E7-91E4-F69D2ED9C5E2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1FA4-F55E-4F74-A03E-CEAB45C5171D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68877130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F2DC2-AFC0-4FE3-BD3F-2815475F871F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FF389-3B31-48CB-83E6-A38D2F71DEF5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73174158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F27D7-ACD6-4895-A554-A98199A5CD1A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FC59C-E7A5-41ED-A33D-5E7C81EBCB6A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5842649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4763"/>
            <a:ext cx="9144000" cy="93186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-12700" y="0"/>
            <a:ext cx="9150350" cy="1012825"/>
            <a:chOff x="476" y="-638"/>
            <a:chExt cx="5764" cy="638"/>
          </a:xfrm>
        </p:grpSpPr>
        <p:sp>
          <p:nvSpPr>
            <p:cNvPr id="1035" name="Oval 17"/>
            <p:cNvSpPr>
              <a:spLocks noChangeArrowheads="1"/>
            </p:cNvSpPr>
            <p:nvPr userDrawn="1"/>
          </p:nvSpPr>
          <p:spPr bwMode="gray">
            <a:xfrm>
              <a:off x="555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6" name="Oval 18"/>
            <p:cNvSpPr>
              <a:spLocks noChangeArrowheads="1"/>
            </p:cNvSpPr>
            <p:nvPr userDrawn="1"/>
          </p:nvSpPr>
          <p:spPr bwMode="gray">
            <a:xfrm>
              <a:off x="553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7" name="Oval 19"/>
            <p:cNvSpPr>
              <a:spLocks noChangeArrowheads="1"/>
            </p:cNvSpPr>
            <p:nvPr userDrawn="1"/>
          </p:nvSpPr>
          <p:spPr bwMode="gray">
            <a:xfrm>
              <a:off x="843" y="-42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8" name="Oval 20"/>
            <p:cNvSpPr>
              <a:spLocks noChangeArrowheads="1"/>
            </p:cNvSpPr>
            <p:nvPr userDrawn="1"/>
          </p:nvSpPr>
          <p:spPr bwMode="gray">
            <a:xfrm>
              <a:off x="843" y="-13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2" name="Oval 21"/>
            <p:cNvSpPr>
              <a:spLocks noChangeArrowheads="1"/>
            </p:cNvSpPr>
            <p:nvPr userDrawn="1"/>
          </p:nvSpPr>
          <p:spPr bwMode="gray">
            <a:xfrm>
              <a:off x="1113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0" name="Oval 22"/>
            <p:cNvSpPr>
              <a:spLocks noChangeArrowheads="1"/>
            </p:cNvSpPr>
            <p:nvPr userDrawn="1"/>
          </p:nvSpPr>
          <p:spPr bwMode="gray">
            <a:xfrm>
              <a:off x="1249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1" name="Line 23"/>
            <p:cNvSpPr>
              <a:spLocks noChangeShapeType="1"/>
            </p:cNvSpPr>
            <p:nvPr userDrawn="1"/>
          </p:nvSpPr>
          <p:spPr bwMode="gray">
            <a:xfrm>
              <a:off x="577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2" name="Line 24"/>
            <p:cNvSpPr>
              <a:spLocks noChangeShapeType="1"/>
            </p:cNvSpPr>
            <p:nvPr userDrawn="1"/>
          </p:nvSpPr>
          <p:spPr bwMode="gray">
            <a:xfrm>
              <a:off x="71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3" name="Line 25"/>
            <p:cNvSpPr>
              <a:spLocks noChangeShapeType="1"/>
            </p:cNvSpPr>
            <p:nvPr userDrawn="1"/>
          </p:nvSpPr>
          <p:spPr bwMode="gray">
            <a:xfrm>
              <a:off x="864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4" name="Line 26"/>
            <p:cNvSpPr>
              <a:spLocks noChangeShapeType="1"/>
            </p:cNvSpPr>
            <p:nvPr userDrawn="1"/>
          </p:nvSpPr>
          <p:spPr bwMode="gray">
            <a:xfrm>
              <a:off x="1000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5" name="Line 27"/>
            <p:cNvSpPr>
              <a:spLocks noChangeShapeType="1"/>
            </p:cNvSpPr>
            <p:nvPr userDrawn="1"/>
          </p:nvSpPr>
          <p:spPr bwMode="gray">
            <a:xfrm>
              <a:off x="1136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6" name="Line 28"/>
            <p:cNvSpPr>
              <a:spLocks noChangeShapeType="1"/>
            </p:cNvSpPr>
            <p:nvPr userDrawn="1"/>
          </p:nvSpPr>
          <p:spPr bwMode="gray">
            <a:xfrm>
              <a:off x="1272" y="-635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7" name="Line 29"/>
            <p:cNvSpPr>
              <a:spLocks noChangeShapeType="1"/>
            </p:cNvSpPr>
            <p:nvPr userDrawn="1"/>
          </p:nvSpPr>
          <p:spPr bwMode="gray">
            <a:xfrm>
              <a:off x="1414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8" name="Line 30"/>
            <p:cNvSpPr>
              <a:spLocks noChangeShapeType="1"/>
            </p:cNvSpPr>
            <p:nvPr userDrawn="1"/>
          </p:nvSpPr>
          <p:spPr bwMode="gray">
            <a:xfrm>
              <a:off x="1565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9" name="Line 31"/>
            <p:cNvSpPr>
              <a:spLocks noChangeShapeType="1"/>
            </p:cNvSpPr>
            <p:nvPr userDrawn="1"/>
          </p:nvSpPr>
          <p:spPr bwMode="gray">
            <a:xfrm>
              <a:off x="1701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0" name="Line 32"/>
            <p:cNvSpPr>
              <a:spLocks noChangeShapeType="1"/>
            </p:cNvSpPr>
            <p:nvPr userDrawn="1"/>
          </p:nvSpPr>
          <p:spPr bwMode="gray">
            <a:xfrm>
              <a:off x="1837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1" name="Line 33"/>
            <p:cNvSpPr>
              <a:spLocks noChangeShapeType="1"/>
            </p:cNvSpPr>
            <p:nvPr userDrawn="1"/>
          </p:nvSpPr>
          <p:spPr bwMode="gray">
            <a:xfrm>
              <a:off x="1973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2" name="Line 34"/>
            <p:cNvSpPr>
              <a:spLocks noChangeShapeType="1"/>
            </p:cNvSpPr>
            <p:nvPr userDrawn="1"/>
          </p:nvSpPr>
          <p:spPr bwMode="gray">
            <a:xfrm>
              <a:off x="210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3" name="Oval 35"/>
            <p:cNvSpPr>
              <a:spLocks noChangeArrowheads="1"/>
            </p:cNvSpPr>
            <p:nvPr userDrawn="1"/>
          </p:nvSpPr>
          <p:spPr bwMode="gray">
            <a:xfrm>
              <a:off x="1392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4" name="Oval 36"/>
            <p:cNvSpPr>
              <a:spLocks noChangeArrowheads="1"/>
            </p:cNvSpPr>
            <p:nvPr userDrawn="1"/>
          </p:nvSpPr>
          <p:spPr bwMode="gray">
            <a:xfrm>
              <a:off x="1390" y="-542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5" name="Oval 37"/>
            <p:cNvSpPr>
              <a:spLocks noChangeArrowheads="1"/>
            </p:cNvSpPr>
            <p:nvPr userDrawn="1"/>
          </p:nvSpPr>
          <p:spPr bwMode="gray">
            <a:xfrm>
              <a:off x="1680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6" name="Oval 38"/>
            <p:cNvSpPr>
              <a:spLocks noChangeArrowheads="1"/>
            </p:cNvSpPr>
            <p:nvPr userDrawn="1"/>
          </p:nvSpPr>
          <p:spPr bwMode="gray">
            <a:xfrm>
              <a:off x="1680" y="-54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7" name="Oval 39"/>
            <p:cNvSpPr>
              <a:spLocks noChangeArrowheads="1"/>
            </p:cNvSpPr>
            <p:nvPr userDrawn="1"/>
          </p:nvSpPr>
          <p:spPr bwMode="gray">
            <a:xfrm>
              <a:off x="1950" y="-28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8" name="Oval 40"/>
            <p:cNvSpPr>
              <a:spLocks noChangeArrowheads="1"/>
            </p:cNvSpPr>
            <p:nvPr userDrawn="1"/>
          </p:nvSpPr>
          <p:spPr bwMode="gray">
            <a:xfrm>
              <a:off x="2086" y="-1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9" name="Oval 41"/>
            <p:cNvSpPr>
              <a:spLocks noChangeArrowheads="1"/>
            </p:cNvSpPr>
            <p:nvPr userDrawn="1"/>
          </p:nvSpPr>
          <p:spPr bwMode="gray">
            <a:xfrm>
              <a:off x="2224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0" name="Oval 42"/>
            <p:cNvSpPr>
              <a:spLocks noChangeArrowheads="1"/>
            </p:cNvSpPr>
            <p:nvPr userDrawn="1"/>
          </p:nvSpPr>
          <p:spPr bwMode="gray">
            <a:xfrm>
              <a:off x="2222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1" name="Oval 43"/>
            <p:cNvSpPr>
              <a:spLocks noChangeArrowheads="1"/>
            </p:cNvSpPr>
            <p:nvPr userDrawn="1"/>
          </p:nvSpPr>
          <p:spPr bwMode="gray">
            <a:xfrm>
              <a:off x="2512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2" name="Oval 44"/>
            <p:cNvSpPr>
              <a:spLocks noChangeArrowheads="1"/>
            </p:cNvSpPr>
            <p:nvPr userDrawn="1"/>
          </p:nvSpPr>
          <p:spPr bwMode="gray">
            <a:xfrm>
              <a:off x="2512" y="-15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3" name="Oval 45"/>
            <p:cNvSpPr>
              <a:spLocks noChangeArrowheads="1"/>
            </p:cNvSpPr>
            <p:nvPr userDrawn="1"/>
          </p:nvSpPr>
          <p:spPr bwMode="gray">
            <a:xfrm>
              <a:off x="2782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4" name="Oval 46"/>
            <p:cNvSpPr>
              <a:spLocks noChangeArrowheads="1"/>
            </p:cNvSpPr>
            <p:nvPr userDrawn="1"/>
          </p:nvSpPr>
          <p:spPr bwMode="gray">
            <a:xfrm>
              <a:off x="2918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65" name="Group 47"/>
            <p:cNvGrpSpPr>
              <a:grpSpLocks/>
            </p:cNvGrpSpPr>
            <p:nvPr userDrawn="1"/>
          </p:nvGrpSpPr>
          <p:grpSpPr bwMode="auto">
            <a:xfrm>
              <a:off x="2246" y="-638"/>
              <a:ext cx="1532" cy="635"/>
              <a:chOff x="-765" y="-1448"/>
              <a:chExt cx="1532" cy="2896"/>
            </a:xfrm>
          </p:grpSpPr>
          <p:sp>
            <p:nvSpPr>
              <p:cNvPr id="1111" name="Line 48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2" name="Line 49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3" name="Line 50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4" name="Line 51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5" name="Line 52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6" name="Line 53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7" name="Line 54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8" name="Line 55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9" name="Line 56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0" name="Line 57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1" name="Line 58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2" name="Line 59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66" name="Oval 60"/>
            <p:cNvSpPr>
              <a:spLocks noChangeArrowheads="1"/>
            </p:cNvSpPr>
            <p:nvPr userDrawn="1"/>
          </p:nvSpPr>
          <p:spPr bwMode="gray">
            <a:xfrm>
              <a:off x="3061" y="-41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7" name="Oval 61"/>
            <p:cNvSpPr>
              <a:spLocks noChangeArrowheads="1"/>
            </p:cNvSpPr>
            <p:nvPr userDrawn="1"/>
          </p:nvSpPr>
          <p:spPr bwMode="gray">
            <a:xfrm>
              <a:off x="3059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8" name="Oval 62"/>
            <p:cNvSpPr>
              <a:spLocks noChangeArrowheads="1"/>
            </p:cNvSpPr>
            <p:nvPr userDrawn="1"/>
          </p:nvSpPr>
          <p:spPr bwMode="gray">
            <a:xfrm>
              <a:off x="3349" y="-41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9" name="Oval 63"/>
            <p:cNvSpPr>
              <a:spLocks noChangeArrowheads="1"/>
            </p:cNvSpPr>
            <p:nvPr userDrawn="1"/>
          </p:nvSpPr>
          <p:spPr bwMode="gray">
            <a:xfrm>
              <a:off x="3349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0" name="Oval 64"/>
            <p:cNvSpPr>
              <a:spLocks noChangeArrowheads="1"/>
            </p:cNvSpPr>
            <p:nvPr userDrawn="1"/>
          </p:nvSpPr>
          <p:spPr bwMode="gray">
            <a:xfrm>
              <a:off x="3619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1" name="Oval 65"/>
            <p:cNvSpPr>
              <a:spLocks noChangeArrowheads="1"/>
            </p:cNvSpPr>
            <p:nvPr userDrawn="1"/>
          </p:nvSpPr>
          <p:spPr bwMode="gray">
            <a:xfrm>
              <a:off x="3755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2" name="Oval 66"/>
            <p:cNvSpPr>
              <a:spLocks noChangeArrowheads="1"/>
            </p:cNvSpPr>
            <p:nvPr userDrawn="1"/>
          </p:nvSpPr>
          <p:spPr bwMode="gray">
            <a:xfrm>
              <a:off x="3913" y="-27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3" name="Oval 67"/>
            <p:cNvSpPr>
              <a:spLocks noChangeArrowheads="1"/>
            </p:cNvSpPr>
            <p:nvPr userDrawn="1"/>
          </p:nvSpPr>
          <p:spPr bwMode="gray">
            <a:xfrm>
              <a:off x="3911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4" name="Oval 68"/>
            <p:cNvSpPr>
              <a:spLocks noChangeArrowheads="1"/>
            </p:cNvSpPr>
            <p:nvPr userDrawn="1"/>
          </p:nvSpPr>
          <p:spPr bwMode="gray">
            <a:xfrm>
              <a:off x="4201" y="-45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5" name="Oval 69"/>
            <p:cNvSpPr>
              <a:spLocks noChangeArrowheads="1"/>
            </p:cNvSpPr>
            <p:nvPr userDrawn="1"/>
          </p:nvSpPr>
          <p:spPr bwMode="gray">
            <a:xfrm>
              <a:off x="4201" y="-1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6" name="Oval 70"/>
            <p:cNvSpPr>
              <a:spLocks noChangeArrowheads="1"/>
            </p:cNvSpPr>
            <p:nvPr userDrawn="1"/>
          </p:nvSpPr>
          <p:spPr bwMode="gray">
            <a:xfrm>
              <a:off x="4471" y="-29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7" name="Oval 71"/>
            <p:cNvSpPr>
              <a:spLocks noChangeArrowheads="1"/>
            </p:cNvSpPr>
            <p:nvPr userDrawn="1"/>
          </p:nvSpPr>
          <p:spPr bwMode="gray">
            <a:xfrm>
              <a:off x="4607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78" name="Group 72"/>
            <p:cNvGrpSpPr>
              <a:grpSpLocks/>
            </p:cNvGrpSpPr>
            <p:nvPr userDrawn="1"/>
          </p:nvGrpSpPr>
          <p:grpSpPr bwMode="auto">
            <a:xfrm>
              <a:off x="3935" y="-638"/>
              <a:ext cx="1532" cy="635"/>
              <a:chOff x="-765" y="-1448"/>
              <a:chExt cx="1532" cy="2896"/>
            </a:xfrm>
          </p:grpSpPr>
          <p:sp>
            <p:nvSpPr>
              <p:cNvPr id="1099" name="Line 73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0" name="Line 74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1" name="Line 75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2" name="Line 76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3" name="Line 77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4" name="Line 78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5" name="Line 79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6" name="Line 80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7" name="Line 81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8" name="Line 82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9" name="Line 83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0" name="Line 84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79" name="Oval 85"/>
            <p:cNvSpPr>
              <a:spLocks noChangeArrowheads="1"/>
            </p:cNvSpPr>
            <p:nvPr userDrawn="1"/>
          </p:nvSpPr>
          <p:spPr bwMode="gray">
            <a:xfrm>
              <a:off x="4750" y="-36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0" name="Oval 86"/>
            <p:cNvSpPr>
              <a:spLocks noChangeArrowheads="1"/>
            </p:cNvSpPr>
            <p:nvPr userDrawn="1"/>
          </p:nvSpPr>
          <p:spPr bwMode="gray">
            <a:xfrm>
              <a:off x="4748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1" name="Oval 87"/>
            <p:cNvSpPr>
              <a:spLocks noChangeArrowheads="1"/>
            </p:cNvSpPr>
            <p:nvPr userDrawn="1"/>
          </p:nvSpPr>
          <p:spPr bwMode="gray">
            <a:xfrm>
              <a:off x="5038" y="-42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2" name="Oval 88"/>
            <p:cNvSpPr>
              <a:spLocks noChangeArrowheads="1"/>
            </p:cNvSpPr>
            <p:nvPr userDrawn="1"/>
          </p:nvSpPr>
          <p:spPr bwMode="gray">
            <a:xfrm>
              <a:off x="5038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3" name="Oval 89"/>
            <p:cNvSpPr>
              <a:spLocks noChangeArrowheads="1"/>
            </p:cNvSpPr>
            <p:nvPr userDrawn="1"/>
          </p:nvSpPr>
          <p:spPr bwMode="gray">
            <a:xfrm>
              <a:off x="5308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4" name="Oval 90"/>
            <p:cNvSpPr>
              <a:spLocks noChangeArrowheads="1"/>
            </p:cNvSpPr>
            <p:nvPr userDrawn="1"/>
          </p:nvSpPr>
          <p:spPr bwMode="gray">
            <a:xfrm>
              <a:off x="5444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5" name="Oval 91"/>
            <p:cNvSpPr>
              <a:spLocks noChangeArrowheads="1"/>
            </p:cNvSpPr>
            <p:nvPr userDrawn="1"/>
          </p:nvSpPr>
          <p:spPr bwMode="gray">
            <a:xfrm>
              <a:off x="5580" y="-28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6" name="Oval 92"/>
            <p:cNvSpPr>
              <a:spLocks noChangeArrowheads="1"/>
            </p:cNvSpPr>
            <p:nvPr userDrawn="1"/>
          </p:nvSpPr>
          <p:spPr bwMode="gray">
            <a:xfrm>
              <a:off x="5578" y="-5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7" name="Oval 93"/>
            <p:cNvSpPr>
              <a:spLocks noChangeArrowheads="1"/>
            </p:cNvSpPr>
            <p:nvPr userDrawn="1"/>
          </p:nvSpPr>
          <p:spPr bwMode="gray">
            <a:xfrm>
              <a:off x="5868" y="-42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8" name="Oval 94"/>
            <p:cNvSpPr>
              <a:spLocks noChangeArrowheads="1"/>
            </p:cNvSpPr>
            <p:nvPr userDrawn="1"/>
          </p:nvSpPr>
          <p:spPr bwMode="gray">
            <a:xfrm>
              <a:off x="5868" y="-15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9" name="Oval 95"/>
            <p:cNvSpPr>
              <a:spLocks noChangeArrowheads="1"/>
            </p:cNvSpPr>
            <p:nvPr userDrawn="1"/>
          </p:nvSpPr>
          <p:spPr bwMode="gray">
            <a:xfrm>
              <a:off x="6138" y="-28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90" name="Line 96"/>
            <p:cNvSpPr>
              <a:spLocks noChangeShapeType="1"/>
            </p:cNvSpPr>
            <p:nvPr userDrawn="1"/>
          </p:nvSpPr>
          <p:spPr bwMode="gray">
            <a:xfrm>
              <a:off x="5602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1" name="Line 97"/>
            <p:cNvSpPr>
              <a:spLocks noChangeShapeType="1"/>
            </p:cNvSpPr>
            <p:nvPr userDrawn="1"/>
          </p:nvSpPr>
          <p:spPr bwMode="gray">
            <a:xfrm>
              <a:off x="5753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2" name="Line 98"/>
            <p:cNvSpPr>
              <a:spLocks noChangeShapeType="1"/>
            </p:cNvSpPr>
            <p:nvPr userDrawn="1"/>
          </p:nvSpPr>
          <p:spPr bwMode="gray">
            <a:xfrm>
              <a:off x="5889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3" name="Line 99"/>
            <p:cNvSpPr>
              <a:spLocks noChangeShapeType="1"/>
            </p:cNvSpPr>
            <p:nvPr userDrawn="1"/>
          </p:nvSpPr>
          <p:spPr bwMode="gray">
            <a:xfrm>
              <a:off x="6025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4" name="Line 100"/>
            <p:cNvSpPr>
              <a:spLocks noChangeShapeType="1"/>
            </p:cNvSpPr>
            <p:nvPr userDrawn="1"/>
          </p:nvSpPr>
          <p:spPr bwMode="gray">
            <a:xfrm>
              <a:off x="6161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5" name="Line 101"/>
            <p:cNvSpPr>
              <a:spLocks noChangeShapeType="1"/>
            </p:cNvSpPr>
            <p:nvPr userDrawn="1"/>
          </p:nvSpPr>
          <p:spPr bwMode="gray">
            <a:xfrm>
              <a:off x="476" y="-525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6" name="Line 102"/>
            <p:cNvSpPr>
              <a:spLocks noChangeShapeType="1"/>
            </p:cNvSpPr>
            <p:nvPr userDrawn="1"/>
          </p:nvSpPr>
          <p:spPr bwMode="gray">
            <a:xfrm>
              <a:off x="477" y="-389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7" name="Line 103"/>
            <p:cNvSpPr>
              <a:spLocks noChangeShapeType="1"/>
            </p:cNvSpPr>
            <p:nvPr userDrawn="1"/>
          </p:nvSpPr>
          <p:spPr bwMode="gray">
            <a:xfrm>
              <a:off x="478" y="-253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8" name="Line 104"/>
            <p:cNvSpPr>
              <a:spLocks noChangeShapeType="1"/>
            </p:cNvSpPr>
            <p:nvPr userDrawn="1"/>
          </p:nvSpPr>
          <p:spPr bwMode="gray">
            <a:xfrm>
              <a:off x="480" y="-126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129" name="Rectangle 105"/>
          <p:cNvSpPr>
            <a:spLocks noChangeArrowheads="1"/>
          </p:cNvSpPr>
          <p:nvPr/>
        </p:nvSpPr>
        <p:spPr bwMode="gray">
          <a:xfrm>
            <a:off x="0" y="800100"/>
            <a:ext cx="9144000" cy="301625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29" name="Oval 106" descr="06_original_w"/>
          <p:cNvSpPr>
            <a:spLocks noChangeArrowheads="1"/>
          </p:cNvSpPr>
          <p:nvPr/>
        </p:nvSpPr>
        <p:spPr bwMode="gray">
          <a:xfrm>
            <a:off x="7956550" y="404813"/>
            <a:ext cx="936625" cy="1008062"/>
          </a:xfrm>
          <a:prstGeom prst="ellipse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uk-UA" altLang="uk-UA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текста</a:t>
            </a:r>
          </a:p>
          <a:p>
            <a:pPr lvl="1"/>
            <a:r>
              <a:rPr lang="en-US" altLang="uk-UA" smtClean="0"/>
              <a:t>Второй уровень</a:t>
            </a:r>
          </a:p>
          <a:p>
            <a:pPr lvl="2"/>
            <a:r>
              <a:rPr lang="en-US" altLang="uk-UA" smtClean="0"/>
              <a:t>Третий уровень</a:t>
            </a:r>
          </a:p>
          <a:p>
            <a:pPr lvl="3"/>
            <a:r>
              <a:rPr lang="en-US" altLang="uk-UA" smtClean="0"/>
              <a:t>Четвертый уровень</a:t>
            </a:r>
          </a:p>
          <a:p>
            <a:pPr lvl="4"/>
            <a:r>
              <a:rPr lang="en-US" alt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95AFC7E-0181-4ED6-9046-95DD480F976B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9EE5AEF-E962-4A57-8304-8F18007BB3C8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28600"/>
            <a:ext cx="7391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5" r:id="rId1"/>
    <p:sldLayoutId id="2147485276" r:id="rId2"/>
    <p:sldLayoutId id="2147485277" r:id="rId3"/>
    <p:sldLayoutId id="2147485278" r:id="rId4"/>
    <p:sldLayoutId id="2147485279" r:id="rId5"/>
    <p:sldLayoutId id="2147485280" r:id="rId6"/>
    <p:sldLayoutId id="2147485281" r:id="rId7"/>
    <p:sldLayoutId id="2147485282" r:id="rId8"/>
    <p:sldLayoutId id="2147485283" r:id="rId9"/>
    <p:sldLayoutId id="2147485284" r:id="rId10"/>
    <p:sldLayoutId id="2147485285" r:id="rId11"/>
  </p:sldLayoutIdLst>
  <p:transition>
    <p:strips dir="ld"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4929187"/>
          </a:xfrm>
        </p:spPr>
        <p:txBody>
          <a:bodyPr/>
          <a:lstStyle/>
          <a:p>
            <a:pPr algn="ctr">
              <a:defRPr/>
            </a:pP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Тема </a:t>
            </a:r>
            <a:r>
              <a:rPr lang="en-US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1</a:t>
            </a: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6.</a:t>
            </a:r>
            <a:r>
              <a:rPr lang="ru-RU" sz="4400" i="0" dirty="0">
                <a:latin typeface="Bookman Old Style" pitchFamily="18" charset="0"/>
              </a:rPr>
              <a:t/>
            </a:r>
            <a:br>
              <a:rPr lang="ru-RU" sz="4400" i="0" dirty="0">
                <a:latin typeface="Bookman Old Style" pitchFamily="18" charset="0"/>
              </a:rPr>
            </a:br>
            <a:r>
              <a:rPr lang="uk-UA" sz="4400" i="0" dirty="0" smtClean="0">
                <a:latin typeface="Bookman Old Style" pitchFamily="18" charset="0"/>
              </a:rPr>
              <a:t>Порядок написання наукової статті</a:t>
            </a:r>
            <a:endParaRPr lang="ru-RU" sz="5400" i="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353425" cy="563563"/>
          </a:xfrm>
        </p:spPr>
        <p:txBody>
          <a:bodyPr/>
          <a:lstStyle/>
          <a:p>
            <a:pPr algn="ctr">
              <a:defRPr/>
            </a:pPr>
            <a:r>
              <a:rPr lang="uk-UA" sz="5000" i="0" dirty="0" smtClean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ЗМІСТ</a:t>
            </a:r>
            <a:endParaRPr lang="uk-UA" sz="5000" i="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6824" y="1385392"/>
            <a:ext cx="9117176" cy="5472608"/>
          </a:xfrm>
        </p:spPr>
        <p:txBody>
          <a:bodyPr/>
          <a:lstStyle/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r>
              <a:rPr lang="ru-RU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16.1</a:t>
            </a:r>
            <a:r>
              <a:rPr lang="ru-RU" sz="36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</a:t>
            </a: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Поняття та сучасні види наукових статей</a:t>
            </a:r>
            <a:endParaRPr lang="uk-UA" sz="36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r>
              <a:rPr lang="ru-RU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16.2</a:t>
            </a:r>
            <a:r>
              <a:rPr lang="ru-RU" sz="36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</a:t>
            </a: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Методика написання наукової статті</a:t>
            </a:r>
            <a:endParaRPr lang="uk-UA" sz="36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r>
              <a:rPr lang="ru-RU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16.3</a:t>
            </a:r>
            <a:r>
              <a:rPr lang="ru-RU" sz="36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</a:t>
            </a: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Окремі вимоги до написання наукової статті</a:t>
            </a:r>
            <a:endParaRPr lang="uk-UA" sz="36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16.4</a:t>
            </a: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 </a:t>
            </a: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Опублікування наукової статті</a:t>
            </a: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16.5. </a:t>
            </a:r>
            <a:r>
              <a:rPr lang="uk-UA" sz="36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Основні помилки при написанні наукової статті</a:t>
            </a:r>
            <a:endParaRPr lang="ru-RU" sz="36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endParaRPr lang="ru-RU" sz="36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390525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endParaRPr lang="ru-RU" sz="36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uk-UA" sz="36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круглений прямокутник 3"/>
          <p:cNvSpPr/>
          <p:nvPr/>
        </p:nvSpPr>
        <p:spPr bwMode="auto">
          <a:xfrm>
            <a:off x="2267744" y="1268760"/>
            <a:ext cx="4608512" cy="64807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ВИДИ НАУКОВИХ СТАТЕЙ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445650" y="2239581"/>
            <a:ext cx="3550285" cy="57574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Метастатті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445649" y="3081016"/>
            <a:ext cx="3550285" cy="57574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«Битви матеріалів»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445649" y="4030239"/>
            <a:ext cx="3539728" cy="57574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«Хіт-паради»</a:t>
            </a:r>
            <a:endParaRPr kumimoji="0" lang="uk-UA" sz="2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456205" y="4963016"/>
            <a:ext cx="3529171" cy="714879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Інструкції, методики</a:t>
            </a:r>
            <a:r>
              <a:rPr kumimoji="0" lang="uk-UA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та алгоритми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9" name="Округлений прямокутник 8"/>
          <p:cNvSpPr/>
          <p:nvPr/>
        </p:nvSpPr>
        <p:spPr bwMode="auto">
          <a:xfrm>
            <a:off x="461779" y="5859842"/>
            <a:ext cx="3539730" cy="57574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Думки експертів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0" name="Округлений прямокутник 9"/>
          <p:cNvSpPr/>
          <p:nvPr/>
        </p:nvSpPr>
        <p:spPr bwMode="auto">
          <a:xfrm>
            <a:off x="5089330" y="2323327"/>
            <a:ext cx="3659132" cy="57574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Інтерв’ю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1" name="Округлений прямокутник 10"/>
          <p:cNvSpPr/>
          <p:nvPr/>
        </p:nvSpPr>
        <p:spPr bwMode="auto">
          <a:xfrm>
            <a:off x="5089329" y="3081016"/>
            <a:ext cx="3659133" cy="767276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Випадок з</a:t>
            </a:r>
            <a:r>
              <a:rPr kumimoji="0" lang="uk-UA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життя (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case study</a:t>
            </a:r>
            <a:r>
              <a:rPr kumimoji="0" lang="uk-UA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)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2" name="Округлений прямокутник 11"/>
          <p:cNvSpPr/>
          <p:nvPr/>
        </p:nvSpPr>
        <p:spPr bwMode="auto">
          <a:xfrm>
            <a:off x="5089329" y="4030239"/>
            <a:ext cx="3659133" cy="750830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Кейс брифінг (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case briefing</a:t>
            </a: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)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3" name="Округлений прямокутник 12"/>
          <p:cNvSpPr/>
          <p:nvPr/>
        </p:nvSpPr>
        <p:spPr bwMode="auto">
          <a:xfrm>
            <a:off x="5089329" y="4963016"/>
            <a:ext cx="3659133" cy="714879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Історія успіху (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success stories</a:t>
            </a: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)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4" name="Округлений прямокутник 13"/>
          <p:cNvSpPr/>
          <p:nvPr/>
        </p:nvSpPr>
        <p:spPr bwMode="auto">
          <a:xfrm>
            <a:off x="5089329" y="5859842"/>
            <a:ext cx="3659133" cy="64807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Свій контент за аналогією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cxnSp>
        <p:nvCxnSpPr>
          <p:cNvPr id="16" name="Сполучна лінія уступом 15"/>
          <p:cNvCxnSpPr>
            <a:stCxn id="4" idx="1"/>
            <a:endCxn id="5" idx="1"/>
          </p:cNvCxnSpPr>
          <p:nvPr/>
        </p:nvCxnSpPr>
        <p:spPr bwMode="auto">
          <a:xfrm rot="10800000" flipV="1">
            <a:off x="445650" y="1592796"/>
            <a:ext cx="1822094" cy="934656"/>
          </a:xfrm>
          <a:prstGeom prst="bentConnector3">
            <a:avLst>
              <a:gd name="adj1" fmla="val 112546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Сполучна лінія уступом 17"/>
          <p:cNvCxnSpPr>
            <a:stCxn id="5" idx="1"/>
            <a:endCxn id="6" idx="1"/>
          </p:cNvCxnSpPr>
          <p:nvPr/>
        </p:nvCxnSpPr>
        <p:spPr bwMode="auto">
          <a:xfrm rot="10800000" flipV="1">
            <a:off x="445650" y="2527451"/>
            <a:ext cx="1" cy="841435"/>
          </a:xfrm>
          <a:prstGeom prst="bentConnector3">
            <a:avLst>
              <a:gd name="adj1" fmla="val 228601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Сполучна лінія уступом 19"/>
          <p:cNvCxnSpPr>
            <a:stCxn id="6" idx="1"/>
            <a:endCxn id="7" idx="1"/>
          </p:cNvCxnSpPr>
          <p:nvPr/>
        </p:nvCxnSpPr>
        <p:spPr bwMode="auto">
          <a:xfrm rot="10800000" flipV="1">
            <a:off x="445649" y="3368886"/>
            <a:ext cx="12700" cy="949223"/>
          </a:xfrm>
          <a:prstGeom prst="bentConnector3">
            <a:avLst>
              <a:gd name="adj1" fmla="val 1924134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Сполучна лінія уступом 21"/>
          <p:cNvCxnSpPr>
            <a:stCxn id="7" idx="1"/>
            <a:endCxn id="8" idx="1"/>
          </p:cNvCxnSpPr>
          <p:nvPr/>
        </p:nvCxnSpPr>
        <p:spPr bwMode="auto">
          <a:xfrm rot="10800000" flipH="1" flipV="1">
            <a:off x="445649" y="4318110"/>
            <a:ext cx="10556" cy="1002346"/>
          </a:xfrm>
          <a:prstGeom prst="bentConnector3">
            <a:avLst>
              <a:gd name="adj1" fmla="val -2165593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Сполучна лінія уступом 23"/>
          <p:cNvCxnSpPr>
            <a:stCxn id="8" idx="1"/>
            <a:endCxn id="9" idx="1"/>
          </p:cNvCxnSpPr>
          <p:nvPr/>
        </p:nvCxnSpPr>
        <p:spPr bwMode="auto">
          <a:xfrm rot="10800000" flipH="1" flipV="1">
            <a:off x="456205" y="5320455"/>
            <a:ext cx="5574" cy="827257"/>
          </a:xfrm>
          <a:prstGeom prst="bentConnector3">
            <a:avLst>
              <a:gd name="adj1" fmla="val -4384015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Сполучна лінія уступом 27"/>
          <p:cNvCxnSpPr>
            <a:stCxn id="4" idx="3"/>
            <a:endCxn id="10" idx="3"/>
          </p:cNvCxnSpPr>
          <p:nvPr/>
        </p:nvCxnSpPr>
        <p:spPr bwMode="auto">
          <a:xfrm>
            <a:off x="6876256" y="1592796"/>
            <a:ext cx="1872206" cy="1018402"/>
          </a:xfrm>
          <a:prstGeom prst="bentConnector3">
            <a:avLst>
              <a:gd name="adj1" fmla="val 11221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Сполучна лінія уступом 29"/>
          <p:cNvCxnSpPr>
            <a:stCxn id="10" idx="3"/>
            <a:endCxn id="11" idx="3"/>
          </p:cNvCxnSpPr>
          <p:nvPr/>
        </p:nvCxnSpPr>
        <p:spPr bwMode="auto">
          <a:xfrm>
            <a:off x="8748462" y="2611198"/>
            <a:ext cx="12700" cy="853456"/>
          </a:xfrm>
          <a:prstGeom prst="bentConnector3">
            <a:avLst>
              <a:gd name="adj1" fmla="val 18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Сполучна лінія уступом 31"/>
          <p:cNvCxnSpPr>
            <a:stCxn id="11" idx="3"/>
            <a:endCxn id="12" idx="3"/>
          </p:cNvCxnSpPr>
          <p:nvPr/>
        </p:nvCxnSpPr>
        <p:spPr bwMode="auto">
          <a:xfrm>
            <a:off x="8748462" y="3464654"/>
            <a:ext cx="12700" cy="941000"/>
          </a:xfrm>
          <a:prstGeom prst="bentConnector3">
            <a:avLst>
              <a:gd name="adj1" fmla="val 18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Сполучна лінія уступом 33"/>
          <p:cNvCxnSpPr>
            <a:stCxn id="12" idx="3"/>
            <a:endCxn id="13" idx="3"/>
          </p:cNvCxnSpPr>
          <p:nvPr/>
        </p:nvCxnSpPr>
        <p:spPr bwMode="auto">
          <a:xfrm>
            <a:off x="8748462" y="4405654"/>
            <a:ext cx="12700" cy="914802"/>
          </a:xfrm>
          <a:prstGeom prst="bentConnector3">
            <a:avLst>
              <a:gd name="adj1" fmla="val 18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Сполучна лінія уступом 35"/>
          <p:cNvCxnSpPr>
            <a:stCxn id="13" idx="3"/>
            <a:endCxn id="14" idx="3"/>
          </p:cNvCxnSpPr>
          <p:nvPr/>
        </p:nvCxnSpPr>
        <p:spPr bwMode="auto">
          <a:xfrm>
            <a:off x="8748462" y="5320456"/>
            <a:ext cx="12700" cy="863422"/>
          </a:xfrm>
          <a:prstGeom prst="bentConnector3">
            <a:avLst>
              <a:gd name="adj1" fmla="val 18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Прямокутник 36"/>
          <p:cNvSpPr/>
          <p:nvPr/>
        </p:nvSpPr>
        <p:spPr>
          <a:xfrm>
            <a:off x="31570" y="-46204"/>
            <a:ext cx="91124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dirty="0">
                <a:latin typeface="Bookman Old Style" panose="02050604050505020204" pitchFamily="18" charset="0"/>
              </a:rPr>
              <a:t>Види наукових статей</a:t>
            </a:r>
          </a:p>
        </p:txBody>
      </p:sp>
    </p:spTree>
    <p:extLst>
      <p:ext uri="{BB962C8B-B14F-4D97-AF65-F5344CB8AC3E}">
        <p14:creationId xmlns:p14="http://schemas.microsoft.com/office/powerpoint/2010/main" val="887156877"/>
      </p:ext>
    </p:extLst>
  </p:cSld>
  <p:clrMapOvr>
    <a:masterClrMapping/>
  </p:clrMapOvr>
  <p:transition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07504" y="-1714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err="1" smtClean="0">
                <a:latin typeface="Bookman Old Style" panose="02050604050505020204" pitchFamily="18" charset="0"/>
              </a:rPr>
              <a:t>Елементи</a:t>
            </a:r>
            <a:r>
              <a:rPr lang="ru-RU" sz="3200" dirty="0" smtClean="0">
                <a:latin typeface="Bookman Old Style" panose="02050604050505020204" pitchFamily="18" charset="0"/>
              </a:rPr>
              <a:t>, </a:t>
            </a:r>
            <a:r>
              <a:rPr lang="ru-RU" sz="3200" dirty="0" err="1" smtClean="0">
                <a:latin typeface="Bookman Old Style" panose="02050604050505020204" pitchFamily="18" charset="0"/>
              </a:rPr>
              <a:t>що</a:t>
            </a:r>
            <a:r>
              <a:rPr lang="ru-RU" sz="3200" dirty="0" smtClean="0">
                <a:latin typeface="Bookman Old Style" panose="02050604050505020204" pitchFamily="18" charset="0"/>
              </a:rPr>
              <a:t> </a:t>
            </a:r>
            <a:r>
              <a:rPr lang="ru-RU" sz="3200" dirty="0" err="1" smtClean="0">
                <a:latin typeface="Bookman Old Style" panose="02050604050505020204" pitchFamily="18" charset="0"/>
              </a:rPr>
              <a:t>впливають</a:t>
            </a:r>
            <a:r>
              <a:rPr lang="ru-RU" sz="3200" dirty="0" smtClean="0">
                <a:latin typeface="Bookman Old Style" panose="02050604050505020204" pitchFamily="18" charset="0"/>
              </a:rPr>
              <a:t> на </a:t>
            </a:r>
            <a:r>
              <a:rPr lang="ru-RU" sz="3200" dirty="0" err="1" smtClean="0">
                <a:latin typeface="Bookman Old Style" panose="02050604050505020204" pitchFamily="18" charset="0"/>
              </a:rPr>
              <a:t>формування</a:t>
            </a:r>
            <a:r>
              <a:rPr lang="ru-RU" sz="3200" dirty="0" smtClean="0">
                <a:latin typeface="Bookman Old Style" panose="02050604050505020204" pitchFamily="18" charset="0"/>
              </a:rPr>
              <a:t> </a:t>
            </a:r>
            <a:r>
              <a:rPr lang="ru-RU" sz="3200" dirty="0" err="1" smtClean="0">
                <a:latin typeface="Bookman Old Style" panose="02050604050505020204" pitchFamily="18" charset="0"/>
              </a:rPr>
              <a:t>задуму</a:t>
            </a:r>
            <a:r>
              <a:rPr lang="ru-RU" sz="3200" dirty="0" smtClean="0">
                <a:latin typeface="Bookman Old Style" panose="02050604050505020204" pitchFamily="18" charset="0"/>
              </a:rPr>
              <a:t> </a:t>
            </a:r>
            <a:r>
              <a:rPr lang="ru-RU" sz="3200" dirty="0" err="1" smtClean="0">
                <a:latin typeface="Bookman Old Style" panose="02050604050505020204" pitchFamily="18" charset="0"/>
              </a:rPr>
              <a:t>наукової</a:t>
            </a:r>
            <a:r>
              <a:rPr lang="ru-RU" sz="3200" dirty="0" smtClean="0">
                <a:latin typeface="Bookman Old Style" panose="02050604050505020204" pitchFamily="18" charset="0"/>
              </a:rPr>
              <a:t> </a:t>
            </a:r>
            <a:r>
              <a:rPr lang="ru-RU" sz="3200" dirty="0" err="1" smtClean="0">
                <a:latin typeface="Bookman Old Style" panose="02050604050505020204" pitchFamily="18" charset="0"/>
              </a:rPr>
              <a:t>статті</a:t>
            </a:r>
            <a:endParaRPr lang="uk-UA" sz="3200" dirty="0">
              <a:latin typeface="Bookman Old Style" panose="02050604050505020204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 bwMode="auto">
          <a:xfrm>
            <a:off x="1837970" y="1478693"/>
            <a:ext cx="7074236" cy="445450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uk-UA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мета наукової статті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 bwMode="auto">
          <a:xfrm>
            <a:off x="1865026" y="4843774"/>
            <a:ext cx="7044906" cy="670497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яке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теоретичне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чи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практичне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спрямування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наукової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статті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6" name="Прямокутник 5"/>
          <p:cNvSpPr/>
          <p:nvPr/>
        </p:nvSpPr>
        <p:spPr bwMode="auto">
          <a:xfrm>
            <a:off x="1850361" y="2109355"/>
            <a:ext cx="7053997" cy="630372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на яке коло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читачів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розрахована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наукова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стаття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7" name="Прямокутник 6"/>
          <p:cNvSpPr/>
          <p:nvPr/>
        </p:nvSpPr>
        <p:spPr bwMode="auto">
          <a:xfrm>
            <a:off x="1865026" y="3667539"/>
            <a:ext cx="7044906" cy="1033904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яка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повнота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і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ґрунтовність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викладу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матеріалу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передбачається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у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науковій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статті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 bwMode="auto">
          <a:xfrm>
            <a:off x="1850361" y="2882058"/>
            <a:ext cx="7039332" cy="635889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які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матеріали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подавати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в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науковій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статті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3" name="Прямокутник 12"/>
          <p:cNvSpPr/>
          <p:nvPr/>
        </p:nvSpPr>
        <p:spPr bwMode="auto">
          <a:xfrm>
            <a:off x="1865026" y="5661249"/>
            <a:ext cx="7062358" cy="699764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які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ілюстративні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матеріали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необхідні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для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розкриття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змісту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наукової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статті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cxnSp>
        <p:nvCxnSpPr>
          <p:cNvPr id="18" name="Сполучна лінія уступом 17"/>
          <p:cNvCxnSpPr>
            <a:stCxn id="3" idx="2"/>
          </p:cNvCxnSpPr>
          <p:nvPr/>
        </p:nvCxnSpPr>
        <p:spPr bwMode="auto">
          <a:xfrm rot="5400000" flipH="1" flipV="1">
            <a:off x="1027656" y="5685877"/>
            <a:ext cx="511834" cy="1128003"/>
          </a:xfrm>
          <a:prstGeom prst="bentConnector4">
            <a:avLst>
              <a:gd name="adj1" fmla="val 93946"/>
              <a:gd name="adj2" fmla="val 23624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Сполучна лінія уступом 21"/>
          <p:cNvCxnSpPr>
            <a:stCxn id="3" idx="2"/>
            <a:endCxn id="7" idx="1"/>
          </p:cNvCxnSpPr>
          <p:nvPr/>
        </p:nvCxnSpPr>
        <p:spPr bwMode="auto">
          <a:xfrm rot="5400000" flipH="1" flipV="1">
            <a:off x="131646" y="4772417"/>
            <a:ext cx="2321305" cy="1145454"/>
          </a:xfrm>
          <a:prstGeom prst="bentConnector4">
            <a:avLst>
              <a:gd name="adj1" fmla="val 96781"/>
              <a:gd name="adj2" fmla="val 30907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Сполучна лінія уступом 23"/>
          <p:cNvCxnSpPr>
            <a:stCxn id="3" idx="2"/>
            <a:endCxn id="5" idx="1"/>
          </p:cNvCxnSpPr>
          <p:nvPr/>
        </p:nvCxnSpPr>
        <p:spPr bwMode="auto">
          <a:xfrm rot="5400000" flipH="1" flipV="1">
            <a:off x="628912" y="5269683"/>
            <a:ext cx="1326773" cy="1145454"/>
          </a:xfrm>
          <a:prstGeom prst="bentConnector4">
            <a:avLst>
              <a:gd name="adj1" fmla="val 99220"/>
              <a:gd name="adj2" fmla="val 14391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Сполучна лінія уступом 25"/>
          <p:cNvCxnSpPr>
            <a:stCxn id="3" idx="0"/>
            <a:endCxn id="4" idx="1"/>
          </p:cNvCxnSpPr>
          <p:nvPr/>
        </p:nvCxnSpPr>
        <p:spPr bwMode="auto">
          <a:xfrm rot="16200000" flipH="1">
            <a:off x="1166271" y="1049980"/>
            <a:ext cx="222725" cy="1116124"/>
          </a:xfrm>
          <a:prstGeom prst="bentConnector4">
            <a:avLst>
              <a:gd name="adj1" fmla="val 109716"/>
              <a:gd name="adj2" fmla="val 103857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Сполучна лінія уступом 27"/>
          <p:cNvCxnSpPr>
            <a:stCxn id="3" idx="0"/>
            <a:endCxn id="6" idx="1"/>
          </p:cNvCxnSpPr>
          <p:nvPr/>
        </p:nvCxnSpPr>
        <p:spPr bwMode="auto">
          <a:xfrm rot="16200000" flipH="1">
            <a:off x="743079" y="1317260"/>
            <a:ext cx="1083773" cy="1130789"/>
          </a:xfrm>
          <a:prstGeom prst="bentConnector4">
            <a:avLst>
              <a:gd name="adj1" fmla="val 98191"/>
              <a:gd name="adj2" fmla="val 5564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Сполучна лінія уступом 29"/>
          <p:cNvCxnSpPr>
            <a:endCxn id="8" idx="1"/>
          </p:cNvCxnSpPr>
          <p:nvPr/>
        </p:nvCxnSpPr>
        <p:spPr bwMode="auto">
          <a:xfrm rot="16200000" flipH="1">
            <a:off x="502606" y="1857711"/>
            <a:ext cx="1564720" cy="1130790"/>
          </a:xfrm>
          <a:prstGeom prst="bentConnector2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Прямокутник 2"/>
          <p:cNvSpPr/>
          <p:nvPr/>
        </p:nvSpPr>
        <p:spPr bwMode="auto">
          <a:xfrm>
            <a:off x="179512" y="1340768"/>
            <a:ext cx="1080120" cy="51650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Елементи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задуму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наукової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роботи</a:t>
            </a:r>
            <a:endParaRPr lang="ru-RU" sz="20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ctr" eaLnBrk="1" hangingPunct="1"/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(І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етап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наукового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дослідження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8325879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latin typeface="Bookman Old Style" panose="02050604050505020204" pitchFamily="18" charset="0"/>
              </a:rPr>
              <a:t>Хронологія</a:t>
            </a:r>
            <a:r>
              <a:rPr lang="ru-RU" sz="2400" dirty="0">
                <a:latin typeface="Bookman Old Style" panose="02050604050505020204" pitchFamily="18" charset="0"/>
              </a:rPr>
              <a:t> використання </a:t>
            </a:r>
            <a:r>
              <a:rPr lang="ru-RU" sz="2400" dirty="0" err="1">
                <a:latin typeface="Bookman Old Style" panose="02050604050505020204" pitchFamily="18" charset="0"/>
              </a:rPr>
              <a:t>подвійного</a:t>
            </a:r>
            <a:r>
              <a:rPr lang="ru-RU" sz="2400" dirty="0"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latin typeface="Bookman Old Style" panose="02050604050505020204" pitchFamily="18" charset="0"/>
              </a:rPr>
              <a:t>запису</a:t>
            </a:r>
            <a:r>
              <a:rPr lang="ru-RU" sz="2400" dirty="0">
                <a:latin typeface="Bookman Old Style" panose="02050604050505020204" pitchFamily="18" charset="0"/>
              </a:rPr>
              <a:t> та </a:t>
            </a:r>
            <a:r>
              <a:rPr lang="ru-RU" sz="2400" dirty="0" err="1">
                <a:latin typeface="Bookman Old Style" panose="02050604050505020204" pitchFamily="18" charset="0"/>
              </a:rPr>
              <a:t>подвійної</a:t>
            </a:r>
            <a:r>
              <a:rPr lang="ru-RU" sz="2400" dirty="0"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latin typeface="Bookman Old Style" panose="02050604050505020204" pitchFamily="18" charset="0"/>
              </a:rPr>
              <a:t>бухгалтерії</a:t>
            </a:r>
            <a:r>
              <a:rPr lang="ru-RU" sz="2400" dirty="0">
                <a:latin typeface="Bookman Old Style" panose="02050604050505020204" pitchFamily="18" charset="0"/>
              </a:rPr>
              <a:t> у </a:t>
            </a:r>
            <a:r>
              <a:rPr lang="ru-RU" sz="2400" dirty="0" err="1">
                <a:latin typeface="Bookman Old Style" panose="02050604050505020204" pitchFamily="18" charset="0"/>
              </a:rPr>
              <a:t>різних</a:t>
            </a:r>
            <a:r>
              <a:rPr lang="ru-RU" sz="2400" dirty="0"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latin typeface="Bookman Old Style" panose="02050604050505020204" pitchFamily="18" charset="0"/>
              </a:rPr>
              <a:t>країнах</a:t>
            </a:r>
            <a:r>
              <a:rPr lang="ru-RU" sz="2400" dirty="0">
                <a:latin typeface="Bookman Old Style" panose="02050604050505020204" pitchFamily="18" charset="0"/>
              </a:rPr>
              <a:t> світу у </a:t>
            </a:r>
            <a:r>
              <a:rPr lang="ru-RU" sz="2400" dirty="0" err="1">
                <a:latin typeface="Bookman Old Style" panose="02050604050505020204" pitchFamily="18" charset="0"/>
              </a:rPr>
              <a:t>різні</a:t>
            </a:r>
            <a:r>
              <a:rPr lang="ru-RU" sz="2400" dirty="0"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latin typeface="Bookman Old Style" panose="02050604050505020204" pitchFamily="18" charset="0"/>
              </a:rPr>
              <a:t>часи</a:t>
            </a:r>
            <a:r>
              <a:rPr lang="ru-RU" sz="2400" dirty="0">
                <a:latin typeface="Bookman Old Style" panose="02050604050505020204" pitchFamily="18" charset="0"/>
              </a:rPr>
              <a:t> </a:t>
            </a:r>
            <a:endParaRPr lang="uk-UA" sz="24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594268"/>
              </p:ext>
            </p:extLst>
          </p:nvPr>
        </p:nvGraphicFramePr>
        <p:xfrm>
          <a:off x="107504" y="1124744"/>
          <a:ext cx="8928992" cy="560832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108168">
                  <a:extLst>
                    <a:ext uri="{9D8B030D-6E8A-4147-A177-3AD203B41FA5}">
                      <a16:colId xmlns:a16="http://schemas.microsoft.com/office/drawing/2014/main" val="2365025525"/>
                    </a:ext>
                  </a:extLst>
                </a:gridCol>
                <a:gridCol w="7820824">
                  <a:extLst>
                    <a:ext uri="{9D8B030D-6E8A-4147-A177-3AD203B41FA5}">
                      <a16:colId xmlns:a16="http://schemas.microsoft.com/office/drawing/2014/main" val="1072106720"/>
                    </a:ext>
                  </a:extLst>
                </a:gridCol>
              </a:tblGrid>
              <a:tr h="1667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Період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Характеристика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24481554"/>
                  </a:ext>
                </a:extLst>
              </a:tr>
              <a:tr h="3335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І тис. н.е.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Найдавніші згадки про використання системи подвійного запису в Центральних Андах (Перу, Болівія) як способу ведення обліку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5714505"/>
                  </a:ext>
                </a:extLst>
              </a:tr>
              <a:tr h="3335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І–ІІ ст. до н.е.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Давня Греція – батьківщина подвійного запису (дослідження Г. </a:t>
                      </a:r>
                      <a:r>
                        <a:rPr lang="uk-UA" sz="1600" dirty="0" err="1">
                          <a:effectLst/>
                        </a:rPr>
                        <a:t>Нерра</a:t>
                      </a:r>
                      <a:r>
                        <a:rPr lang="uk-UA" sz="1600" dirty="0">
                          <a:effectLst/>
                        </a:rPr>
                        <a:t>, </a:t>
                      </a:r>
                      <a:r>
                        <a:rPr lang="uk-UA" sz="1600" dirty="0" err="1" smtClean="0">
                          <a:effectLst/>
                        </a:rPr>
                        <a:t>К.Гільярда</a:t>
                      </a:r>
                      <a:r>
                        <a:rPr lang="uk-UA" sz="1600" dirty="0">
                          <a:effectLst/>
                        </a:rPr>
                        <a:t>)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79840093"/>
                  </a:ext>
                </a:extLst>
              </a:tr>
              <a:tr h="3335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І ст.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Давній Рим – місце виникнення подвійного запису (дослідження Г. Нібура, К.Ю. Циганкова)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7435966"/>
                  </a:ext>
                </a:extLst>
              </a:tr>
              <a:tr h="16676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ІХ–ХІІ ст. 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Застосування подвійного запису в бухгалтерському обліку в ісламських країнах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72815381"/>
                  </a:ext>
                </a:extLst>
              </a:tr>
              <a:tr h="3335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ХІІІ ст.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Подвійний запис – винахід італійських купців, які здійснювали торгівлю у трикутнику Генуя – Венеція – Флоренція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42535599"/>
                  </a:ext>
                </a:extLst>
              </a:tr>
              <a:tr h="3335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ХІІІ ст. 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Збережені документи, які відповідають формі подвійного запису, що належали флорентійському купцеві Аматіно Мануці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2723160"/>
                  </a:ext>
                </a:extLst>
              </a:tr>
              <a:tr h="3335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XIV ст.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Подвійний запис використовувався у бухгалтерських журналах торговельного дому флорентійських торгівців – братів Фіні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09007566"/>
                  </a:ext>
                </a:extLst>
              </a:tr>
              <a:tr h="3335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XIV ст.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Франческо де Марко Датіні використовував діаграфічний спосіб (подвійний запис) складання балансу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40049048"/>
                  </a:ext>
                </a:extLst>
              </a:tr>
              <a:tr h="3335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XIV ст. 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Джованні де Біччі з сімейства Медічі представив подвійний запис у родинному банку Медічі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7749725"/>
                  </a:ext>
                </a:extLst>
              </a:tr>
              <a:tr h="3335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XV ст.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Манускрипт “La Riegola de Libro (1439 р.)” містить основи подвійного запису з прикладами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57270006"/>
                  </a:ext>
                </a:extLst>
              </a:tr>
              <a:tr h="50028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XV ст.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Купці та підприємці Венеції уже широко використовували систему подвійного запису. Лука </a:t>
                      </a:r>
                      <a:r>
                        <a:rPr lang="uk-UA" sz="1600" dirty="0" err="1">
                          <a:effectLst/>
                        </a:rPr>
                        <a:t>Пачолі</a:t>
                      </a:r>
                      <a:r>
                        <a:rPr lang="uk-UA" sz="1600" dirty="0">
                          <a:effectLst/>
                        </a:rPr>
                        <a:t>, чернець і співробітник Леонардо да Вінчі, першим кодифікував систему подвійного запису у підручнику з математики (1494 р.)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8983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886136"/>
      </p:ext>
    </p:extLst>
  </p:cSld>
  <p:clrMapOvr>
    <a:masterClrMapping/>
  </p:clrMapOvr>
  <p:transition>
    <p:strips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Дякую </a:t>
            </a:r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за увагу! </a:t>
            </a:r>
            <a:endParaRPr lang="uk-UA" sz="8000" b="1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00l">
  <a:themeElements>
    <a:clrScheme name="cdb2004100l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F85F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C2FA"/>
      </a:accent5>
      <a:accent6>
        <a:srgbClr val="E78A00"/>
      </a:accent6>
      <a:hlink>
        <a:srgbClr val="5AD9F2"/>
      </a:hlink>
      <a:folHlink>
        <a:srgbClr val="969696"/>
      </a:folHlink>
    </a:clrScheme>
    <a:fontScheme name="cdb2004100l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b2004100l 1">
        <a:dk1>
          <a:srgbClr val="29698D"/>
        </a:dk1>
        <a:lt1>
          <a:srgbClr val="FFFFFF"/>
        </a:lt1>
        <a:dk2>
          <a:srgbClr val="000000"/>
        </a:dk2>
        <a:lt2>
          <a:srgbClr val="D6E1E2"/>
        </a:lt2>
        <a:accent1>
          <a:srgbClr val="0099CC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AACAE2"/>
        </a:accent5>
        <a:accent6>
          <a:srgbClr val="E78A2D"/>
        </a:accent6>
        <a:hlink>
          <a:srgbClr val="33CCCC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2">
        <a:dk1>
          <a:srgbClr val="592C0D"/>
        </a:dk1>
        <a:lt1>
          <a:srgbClr val="FFFFFF"/>
        </a:lt1>
        <a:dk2>
          <a:srgbClr val="000000"/>
        </a:dk2>
        <a:lt2>
          <a:srgbClr val="C0C0C0"/>
        </a:lt2>
        <a:accent1>
          <a:srgbClr val="5B9569"/>
        </a:accent1>
        <a:accent2>
          <a:srgbClr val="5D8FC1"/>
        </a:accent2>
        <a:accent3>
          <a:srgbClr val="FFFFFF"/>
        </a:accent3>
        <a:accent4>
          <a:srgbClr val="4B2409"/>
        </a:accent4>
        <a:accent5>
          <a:srgbClr val="B5C8B9"/>
        </a:accent5>
        <a:accent6>
          <a:srgbClr val="5381AF"/>
        </a:accent6>
        <a:hlink>
          <a:srgbClr val="C5C059"/>
        </a:hlink>
        <a:folHlink>
          <a:srgbClr val="999C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F85F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C2FA"/>
        </a:accent5>
        <a:accent6>
          <a:srgbClr val="E78A00"/>
        </a:accent6>
        <a:hlink>
          <a:srgbClr val="5AD9F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12710</TotalTime>
  <Words>342</Words>
  <Application>Microsoft Office PowerPoint</Application>
  <PresentationFormat>Екран (4:3)</PresentationFormat>
  <Paragraphs>64</Paragraphs>
  <Slides>6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3" baseType="lpstr">
      <vt:lpstr>Arial</vt:lpstr>
      <vt:lpstr>Bookman Old Style</vt:lpstr>
      <vt:lpstr>Calibri</vt:lpstr>
      <vt:lpstr>Times New Roman</vt:lpstr>
      <vt:lpstr>Verdana</vt:lpstr>
      <vt:lpstr>Wingdings</vt:lpstr>
      <vt:lpstr>cdb2004100l</vt:lpstr>
      <vt:lpstr>Тема 16. Порядок написання наукової статті</vt:lpstr>
      <vt:lpstr>ЗМІСТ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Інститути та їх функції в економіці. Базисні інститути національної економіки</dc:title>
  <dc:creator>Baggio</dc:creator>
  <cp:lastModifiedBy>Камінська Тетяна Юріївна</cp:lastModifiedBy>
  <cp:revision>1095</cp:revision>
  <dcterms:modified xsi:type="dcterms:W3CDTF">2017-09-11T08:40:11Z</dcterms:modified>
</cp:coreProperties>
</file>