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0"/>
  </p:notesMasterIdLst>
  <p:sldIdLst>
    <p:sldId id="310" r:id="rId2"/>
    <p:sldId id="916" r:id="rId3"/>
    <p:sldId id="933" r:id="rId4"/>
    <p:sldId id="934" r:id="rId5"/>
    <p:sldId id="917" r:id="rId6"/>
    <p:sldId id="935" r:id="rId7"/>
    <p:sldId id="918" r:id="rId8"/>
    <p:sldId id="914" r:id="rId9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2326" autoAdjust="0"/>
  </p:normalViewPr>
  <p:slideViewPr>
    <p:cSldViewPr>
      <p:cViewPr>
        <p:scale>
          <a:sx n="37" d="100"/>
          <a:sy n="37" d="100"/>
        </p:scale>
        <p:origin x="756" y="660"/>
      </p:cViewPr>
      <p:guideLst>
        <p:guide orient="horz" pos="19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11.09.2017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‹№›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15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Методика підготовки тез наукової доповіді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15.1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Загальні вимоги до тез наукової доповіді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15.2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Типи тез, класифікація способів та алгоритм написання тез</a:t>
            </a: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15.3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Приклад написання тез наукової доповіді у галузі бухгалтерського обліку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15.4. Методика підготовки доповіді на конференції</a:t>
            </a: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7" idx="1"/>
            <a:endCxn id="8" idx="1"/>
          </p:cNvCxnSpPr>
          <p:nvPr/>
        </p:nvCxnSpPr>
        <p:spPr bwMode="auto">
          <a:xfrm rot="10800000" flipV="1">
            <a:off x="1061865" y="4537865"/>
            <a:ext cx="1850503" cy="822328"/>
          </a:xfrm>
          <a:prstGeom prst="bentConnector3">
            <a:avLst>
              <a:gd name="adj1" fmla="val 1437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497628"/>
            <a:ext cx="972108" cy="689623"/>
          </a:xfrm>
          <a:prstGeom prst="bentConnector3">
            <a:avLst>
              <a:gd name="adj1" fmla="val 1647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61864" y="1891451"/>
            <a:ext cx="7992380" cy="591601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Bookman Old Style" panose="02050604050505020204" pitchFamily="18" charset="0"/>
              </a:rPr>
              <a:t>Ознайомити учасників конференції із змістом тез доповіді, щоб вони могли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2915816" y="2612402"/>
            <a:ext cx="6117145" cy="71155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000" dirty="0">
                <a:latin typeface="Bookman Old Style" panose="02050604050505020204" pitchFamily="18" charset="0"/>
              </a:rPr>
              <a:t>Виділити для себе найцікавіші моменти доповіді, теми і </a:t>
            </a:r>
            <a:r>
              <a:rPr lang="uk-UA" sz="2000" dirty="0" smtClean="0">
                <a:latin typeface="Bookman Old Style" panose="02050604050505020204" pitchFamily="18" charset="0"/>
              </a:rPr>
              <a:t>проблеми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912367" y="3477933"/>
            <a:ext cx="6120594" cy="6889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000" dirty="0">
                <a:latin typeface="Bookman Old Style" panose="02050604050505020204" pitchFamily="18" charset="0"/>
              </a:rPr>
              <a:t>Прогнозувати можливості дискусії і свою участь у </a:t>
            </a:r>
            <a:r>
              <a:rPr lang="uk-UA" sz="2000" dirty="0" smtClean="0">
                <a:latin typeface="Bookman Old Style" panose="02050604050505020204" pitchFamily="18" charset="0"/>
              </a:rPr>
              <a:t>ній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2912367" y="4301651"/>
            <a:ext cx="6120594" cy="47242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т.д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61864" y="4915122"/>
            <a:ext cx="7971097" cy="8901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Донести в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доступній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до тих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причин не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виступити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4" idx="1"/>
            <a:endCxn id="5" idx="1"/>
          </p:cNvCxnSpPr>
          <p:nvPr/>
        </p:nvCxnSpPr>
        <p:spPr bwMode="auto">
          <a:xfrm rot="10800000" flipH="1" flipV="1">
            <a:off x="1061864" y="2187251"/>
            <a:ext cx="1853952" cy="780927"/>
          </a:xfrm>
          <a:prstGeom prst="bentConnector3">
            <a:avLst>
              <a:gd name="adj1" fmla="val -4382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6" idx="1"/>
            <a:endCxn id="7" idx="1"/>
          </p:cNvCxnSpPr>
          <p:nvPr/>
        </p:nvCxnSpPr>
        <p:spPr bwMode="auto">
          <a:xfrm rot="10800000" flipV="1">
            <a:off x="2912367" y="3822405"/>
            <a:ext cx="12700" cy="715460"/>
          </a:xfrm>
          <a:prstGeom prst="bentConnector3">
            <a:avLst>
              <a:gd name="adj1" fmla="val 2106274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5" idx="1"/>
            <a:endCxn id="6" idx="1"/>
          </p:cNvCxnSpPr>
          <p:nvPr/>
        </p:nvCxnSpPr>
        <p:spPr bwMode="auto">
          <a:xfrm rot="10800000" flipV="1">
            <a:off x="2912368" y="2968179"/>
            <a:ext cx="3449" cy="854226"/>
          </a:xfrm>
          <a:prstGeom prst="bentConnector3">
            <a:avLst>
              <a:gd name="adj1" fmla="val 7727932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кутник 8"/>
          <p:cNvSpPr/>
          <p:nvPr/>
        </p:nvSpPr>
        <p:spPr>
          <a:xfrm>
            <a:off x="0" y="1409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latin typeface="Bookman Old Style" panose="02050604050505020204" pitchFamily="18" charset="0"/>
              </a:rPr>
              <a:t>Призначення</a:t>
            </a:r>
            <a:r>
              <a:rPr lang="ru-RU" sz="4000" dirty="0" smtClean="0">
                <a:latin typeface="Bookman Old Style" panose="02050604050505020204" pitchFamily="18" charset="0"/>
              </a:rPr>
              <a:t> тез</a:t>
            </a:r>
            <a:endParaRPr lang="uk-UA" sz="4000" dirty="0">
              <a:latin typeface="Bookman Old Style" panose="02050604050505020204" pitchFamily="18" charset="0"/>
            </a:endParaRP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1061863" y="5920174"/>
            <a:ext cx="7971097" cy="8901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Оприлюднити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надбанням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зацікавлених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інформації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Сполучна лінія уступом 23"/>
          <p:cNvCxnSpPr>
            <a:stCxn id="7" idx="1"/>
            <a:endCxn id="14" idx="1"/>
          </p:cNvCxnSpPr>
          <p:nvPr/>
        </p:nvCxnSpPr>
        <p:spPr bwMode="auto">
          <a:xfrm rot="10800000" flipV="1">
            <a:off x="1061863" y="4537865"/>
            <a:ext cx="1850504" cy="1827380"/>
          </a:xfrm>
          <a:prstGeom prst="bentConnector3">
            <a:avLst>
              <a:gd name="adj1" fmla="val 14375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9"/>
            <a:ext cx="8964488" cy="5058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Призначення тез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7" name="Пряма зі стрілкою 66"/>
          <p:cNvCxnSpPr/>
          <p:nvPr/>
        </p:nvCxnSpPr>
        <p:spPr bwMode="auto">
          <a:xfrm>
            <a:off x="251520" y="6309320"/>
            <a:ext cx="0" cy="44507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13958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5" idx="1"/>
            <a:endCxn id="7" idx="1"/>
          </p:cNvCxnSpPr>
          <p:nvPr/>
        </p:nvCxnSpPr>
        <p:spPr bwMode="auto">
          <a:xfrm rot="10800000" flipH="1" flipV="1">
            <a:off x="1061863" y="2581108"/>
            <a:ext cx="12700" cy="2373124"/>
          </a:xfrm>
          <a:prstGeom prst="bentConnector3">
            <a:avLst>
              <a:gd name="adj1" fmla="val -634898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endCxn id="4" idx="1"/>
          </p:cNvCxnSpPr>
          <p:nvPr/>
        </p:nvCxnSpPr>
        <p:spPr bwMode="auto">
          <a:xfrm rot="16200000" flipH="1">
            <a:off x="241011" y="905782"/>
            <a:ext cx="831360" cy="810343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61863" y="1430833"/>
            <a:ext cx="7992380" cy="591601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000" dirty="0" err="1">
                <a:latin typeface="Bookman Old Style" panose="02050604050505020204" pitchFamily="18" charset="0"/>
              </a:rPr>
              <a:t>Встановити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пріоритет</a:t>
            </a:r>
            <a:r>
              <a:rPr lang="ru-RU" sz="2000" dirty="0">
                <a:latin typeface="Bookman Old Style" panose="02050604050505020204" pitchFamily="18" charset="0"/>
              </a:rPr>
              <a:t> автора (дата </a:t>
            </a:r>
            <a:r>
              <a:rPr lang="ru-RU" sz="2000" dirty="0" err="1">
                <a:latin typeface="Bookman Old Style" panose="02050604050505020204" pitchFamily="18" charset="0"/>
              </a:rPr>
              <a:t>підписання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публікації</a:t>
            </a:r>
            <a:r>
              <a:rPr lang="ru-RU" sz="2000" dirty="0">
                <a:latin typeface="Bookman Old Style" panose="02050604050505020204" pitchFamily="18" charset="0"/>
              </a:rPr>
              <a:t> до </a:t>
            </a:r>
            <a:r>
              <a:rPr lang="ru-RU" sz="2000" dirty="0" err="1">
                <a:latin typeface="Bookman Old Style" panose="02050604050505020204" pitchFamily="18" charset="0"/>
              </a:rPr>
              <a:t>друку</a:t>
            </a:r>
            <a:r>
              <a:rPr lang="ru-RU" sz="2000" dirty="0">
                <a:latin typeface="Bookman Old Style" panose="02050604050505020204" pitchFamily="18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</a:rPr>
              <a:t>це</a:t>
            </a:r>
            <a:r>
              <a:rPr lang="ru-RU" sz="2000" dirty="0">
                <a:latin typeface="Bookman Old Style" panose="02050604050505020204" pitchFamily="18" charset="0"/>
              </a:rPr>
              <a:t> дата </a:t>
            </a:r>
            <a:r>
              <a:rPr lang="ru-RU" sz="2000" dirty="0" err="1">
                <a:latin typeface="Bookman Old Style" panose="02050604050505020204" pitchFamily="18" charset="0"/>
              </a:rPr>
              <a:t>пріоритету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науковця</a:t>
            </a:r>
            <a:r>
              <a:rPr lang="ru-RU" sz="2000" dirty="0">
                <a:latin typeface="Bookman Old Style" panose="02050604050505020204" pitchFamily="18" charset="0"/>
              </a:rPr>
              <a:t>)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61863" y="2225331"/>
            <a:ext cx="7971098" cy="71155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latin typeface="Bookman Old Style" panose="02050604050505020204" pitchFamily="18" charset="0"/>
              </a:rPr>
              <a:t>Засвідчити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особистий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внесок</a:t>
            </a:r>
            <a:r>
              <a:rPr lang="ru-RU" sz="2000" dirty="0">
                <a:latin typeface="Bookman Old Style" panose="02050604050505020204" pitchFamily="18" charset="0"/>
              </a:rPr>
              <a:t> як </a:t>
            </a:r>
            <a:r>
              <a:rPr lang="ru-RU" sz="2000" dirty="0" err="1">
                <a:latin typeface="Bookman Old Style" panose="02050604050505020204" pitchFamily="18" charset="0"/>
              </a:rPr>
              <a:t>дослідника</a:t>
            </a:r>
            <a:r>
              <a:rPr lang="ru-RU" sz="2000" dirty="0">
                <a:latin typeface="Bookman Old Style" panose="02050604050505020204" pitchFamily="18" charset="0"/>
              </a:rPr>
              <a:t> у </a:t>
            </a:r>
            <a:r>
              <a:rPr lang="ru-RU" sz="2000" dirty="0" err="1">
                <a:latin typeface="Bookman Old Style" panose="02050604050505020204" pitchFamily="18" charset="0"/>
              </a:rPr>
              <a:t>розробку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наукової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проблеми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61862" y="3087440"/>
            <a:ext cx="7971099" cy="134309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000" dirty="0">
                <a:latin typeface="Bookman Old Style" panose="02050604050505020204" pitchFamily="18" charset="0"/>
              </a:rPr>
              <a:t>Підтвердити достовірність основних результатів і висновки наукової роботи, її новизну і рівень (оскільки після виходу у світ публікація стає об'єктом вивчення й оцінювання широкої наукової громадськості)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74563" y="4607256"/>
            <a:ext cx="7958398" cy="69395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Підтвердити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факт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апробації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праці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68212" y="5512906"/>
            <a:ext cx="7971097" cy="8901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Відобразити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завершеність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цілому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4" idx="1"/>
            <a:endCxn id="5" idx="1"/>
          </p:cNvCxnSpPr>
          <p:nvPr/>
        </p:nvCxnSpPr>
        <p:spPr bwMode="auto">
          <a:xfrm rot="10800000" flipV="1">
            <a:off x="1061863" y="1726634"/>
            <a:ext cx="12700" cy="854474"/>
          </a:xfrm>
          <a:prstGeom prst="bentConnector3">
            <a:avLst>
              <a:gd name="adj1" fmla="val 648152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кутник 8"/>
          <p:cNvSpPr/>
          <p:nvPr/>
        </p:nvSpPr>
        <p:spPr>
          <a:xfrm>
            <a:off x="0" y="1409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latin typeface="Bookman Old Style" panose="02050604050505020204" pitchFamily="18" charset="0"/>
              </a:rPr>
              <a:t>Призначення</a:t>
            </a:r>
            <a:r>
              <a:rPr lang="ru-RU" sz="4000" dirty="0" smtClean="0">
                <a:latin typeface="Bookman Old Style" panose="02050604050505020204" pitchFamily="18" charset="0"/>
              </a:rPr>
              <a:t> тез</a:t>
            </a:r>
            <a:endParaRPr lang="uk-UA" sz="4000" dirty="0">
              <a:latin typeface="Bookman Old Style" panose="02050604050505020204" pitchFamily="18" charset="0"/>
            </a:endParaRPr>
          </a:p>
        </p:txBody>
      </p:sp>
      <p:cxnSp>
        <p:nvCxnSpPr>
          <p:cNvPr id="46" name="Сполучна лінія уступом 45"/>
          <p:cNvCxnSpPr>
            <a:stCxn id="7" idx="1"/>
            <a:endCxn id="8" idx="1"/>
          </p:cNvCxnSpPr>
          <p:nvPr/>
        </p:nvCxnSpPr>
        <p:spPr bwMode="auto">
          <a:xfrm rot="10800000" flipV="1">
            <a:off x="1068213" y="4954231"/>
            <a:ext cx="6351" cy="1003745"/>
          </a:xfrm>
          <a:prstGeom prst="bentConnector3">
            <a:avLst>
              <a:gd name="adj1" fmla="val 1295512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 зі стрілкою 54"/>
          <p:cNvCxnSpPr>
            <a:endCxn id="6" idx="1"/>
          </p:cNvCxnSpPr>
          <p:nvPr/>
        </p:nvCxnSpPr>
        <p:spPr bwMode="auto">
          <a:xfrm>
            <a:off x="251519" y="3758985"/>
            <a:ext cx="81034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21854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Типи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видань</a:t>
            </a:r>
            <a:r>
              <a:rPr lang="ru-RU" sz="2800" dirty="0">
                <a:latin typeface="Bookman Old Style" panose="02050604050505020204" pitchFamily="18" charset="0"/>
              </a:rPr>
              <a:t>,  де </a:t>
            </a:r>
            <a:r>
              <a:rPr lang="ru-RU" sz="2800" dirty="0" err="1">
                <a:latin typeface="Bookman Old Style" panose="02050604050505020204" pitchFamily="18" charset="0"/>
              </a:rPr>
              <a:t>публікуються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тези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доповіді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251520" y="1988840"/>
            <a:ext cx="8712968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Типи видань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83568" y="3431735"/>
            <a:ext cx="2696343" cy="12961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Збірник праць конференцій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51919" y="3431735"/>
            <a:ext cx="2704257" cy="12961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Збірник матеріалів з’їздів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6228184" y="3431735"/>
            <a:ext cx="2704792" cy="12961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Збірник симпозіуму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0" name="Сполучна лінія уступом 9"/>
          <p:cNvCxnSpPr>
            <a:stCxn id="5" idx="2"/>
            <a:endCxn id="6" idx="0"/>
          </p:cNvCxnSpPr>
          <p:nvPr/>
        </p:nvCxnSpPr>
        <p:spPr bwMode="auto">
          <a:xfrm rot="5400000">
            <a:off x="2686457" y="1510187"/>
            <a:ext cx="866831" cy="2976264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Сполучна лінія уступом 11"/>
          <p:cNvCxnSpPr/>
          <p:nvPr/>
        </p:nvCxnSpPr>
        <p:spPr bwMode="auto">
          <a:xfrm rot="5400000">
            <a:off x="4172611" y="2996342"/>
            <a:ext cx="866831" cy="3956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2"/>
            <a:endCxn id="8" idx="0"/>
          </p:cNvCxnSpPr>
          <p:nvPr/>
        </p:nvCxnSpPr>
        <p:spPr bwMode="auto">
          <a:xfrm rot="16200000" flipH="1">
            <a:off x="5660877" y="1512031"/>
            <a:ext cx="866831" cy="2972576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8246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Типи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наукових</a:t>
            </a:r>
            <a:r>
              <a:rPr lang="ru-RU" sz="2800" dirty="0">
                <a:latin typeface="Bookman Old Style" panose="02050604050505020204" pitchFamily="18" charset="0"/>
              </a:rPr>
              <a:t> тез у </a:t>
            </a:r>
            <a:r>
              <a:rPr lang="ru-RU" sz="2800" dirty="0" err="1">
                <a:latin typeface="Bookman Old Style" panose="02050604050505020204" pitchFamily="18" charset="0"/>
              </a:rPr>
              <a:t>бухгалтерських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дослідженнях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83568" y="3431734"/>
            <a:ext cx="2696343" cy="1869473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1. Постановка проблеми або завдання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51919" y="3431735"/>
            <a:ext cx="2704257" cy="18694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2. Результати дослідження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6228184" y="3431735"/>
            <a:ext cx="2704792" cy="18694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3. Нова методика досліджень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0" name="Сполучна лінія уступом 9"/>
          <p:cNvCxnSpPr>
            <a:stCxn id="5" idx="2"/>
            <a:endCxn id="6" idx="0"/>
          </p:cNvCxnSpPr>
          <p:nvPr/>
        </p:nvCxnSpPr>
        <p:spPr bwMode="auto">
          <a:xfrm rot="5400000">
            <a:off x="2686457" y="1510187"/>
            <a:ext cx="866831" cy="2976264"/>
          </a:xfrm>
          <a:prstGeom prst="bentConnector3">
            <a:avLst>
              <a:gd name="adj1" fmla="val -99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Сполучна лінія уступом 11"/>
          <p:cNvCxnSpPr/>
          <p:nvPr/>
        </p:nvCxnSpPr>
        <p:spPr bwMode="auto">
          <a:xfrm rot="5400000">
            <a:off x="4172611" y="2996342"/>
            <a:ext cx="866831" cy="3956"/>
          </a:xfrm>
          <a:prstGeom prst="bentConnector3">
            <a:avLst>
              <a:gd name="adj1" fmla="val -772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2"/>
            <a:endCxn id="8" idx="0"/>
          </p:cNvCxnSpPr>
          <p:nvPr/>
        </p:nvCxnSpPr>
        <p:spPr bwMode="auto">
          <a:xfrm rot="16200000" flipH="1">
            <a:off x="5660877" y="1512031"/>
            <a:ext cx="866831" cy="2972576"/>
          </a:xfrm>
          <a:prstGeom prst="bentConnector3">
            <a:avLst>
              <a:gd name="adj1" fmla="val -99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Округлений прямокутник 4"/>
          <p:cNvSpPr/>
          <p:nvPr/>
        </p:nvSpPr>
        <p:spPr bwMode="auto">
          <a:xfrm>
            <a:off x="251520" y="1988840"/>
            <a:ext cx="8712968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Типи наукових тез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6425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366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>
                <a:latin typeface="Bookman Old Style" panose="02050604050505020204" pitchFamily="18" charset="0"/>
              </a:rPr>
              <a:t>Дерево страху</a:t>
            </a: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979712" y="1180794"/>
            <a:ext cx="4752528" cy="8669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втратити обличчя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5112854" y="2676397"/>
            <a:ext cx="3960440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все забути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5112854" y="5823826"/>
            <a:ext cx="3960440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помилитися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4702" y="2676397"/>
            <a:ext cx="3529186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Страх запитань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1948" y="4209370"/>
            <a:ext cx="3533614" cy="9190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некомпетентності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0274" y="5823826"/>
            <a:ext cx="3533614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</a:t>
            </a:r>
            <a:r>
              <a:rPr kumimoji="0" lang="uk-UA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ворожості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5114890" y="4152964"/>
            <a:ext cx="3960440" cy="103185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показати свій</a:t>
            </a:r>
            <a:r>
              <a:rPr kumimoji="0" lang="uk-UA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страх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1" name="Сполучна лінія уступом 10"/>
          <p:cNvCxnSpPr>
            <a:stCxn id="3" idx="2"/>
            <a:endCxn id="4" idx="1"/>
          </p:cNvCxnSpPr>
          <p:nvPr/>
        </p:nvCxnSpPr>
        <p:spPr bwMode="auto">
          <a:xfrm rot="16200000" flipH="1">
            <a:off x="4240090" y="2163673"/>
            <a:ext cx="988650" cy="75687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Сполучна лінія уступом 12"/>
          <p:cNvCxnSpPr>
            <a:stCxn id="3" idx="2"/>
            <a:endCxn id="5" idx="1"/>
          </p:cNvCxnSpPr>
          <p:nvPr/>
        </p:nvCxnSpPr>
        <p:spPr bwMode="auto">
          <a:xfrm rot="16200000" flipH="1">
            <a:off x="2666376" y="3737387"/>
            <a:ext cx="4136079" cy="75687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Сполучна лінія уступом 13"/>
          <p:cNvCxnSpPr>
            <a:stCxn id="3" idx="2"/>
            <a:endCxn id="8" idx="3"/>
          </p:cNvCxnSpPr>
          <p:nvPr/>
        </p:nvCxnSpPr>
        <p:spPr bwMode="auto">
          <a:xfrm rot="5400000">
            <a:off x="1891893" y="3719782"/>
            <a:ext cx="4136079" cy="79208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Сполучна лінія уступом 14"/>
          <p:cNvCxnSpPr>
            <a:stCxn id="3" idx="2"/>
            <a:endCxn id="7" idx="3"/>
          </p:cNvCxnSpPr>
          <p:nvPr/>
        </p:nvCxnSpPr>
        <p:spPr bwMode="auto">
          <a:xfrm rot="5400000">
            <a:off x="2650217" y="2963132"/>
            <a:ext cx="2621104" cy="790414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Сполучна лінія уступом 15"/>
          <p:cNvCxnSpPr>
            <a:stCxn id="3" idx="2"/>
            <a:endCxn id="9" idx="1"/>
          </p:cNvCxnSpPr>
          <p:nvPr/>
        </p:nvCxnSpPr>
        <p:spPr bwMode="auto">
          <a:xfrm rot="16200000" flipH="1">
            <a:off x="3424881" y="2978882"/>
            <a:ext cx="2621104" cy="758914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Сполучна лінія уступом 16"/>
          <p:cNvCxnSpPr>
            <a:stCxn id="3" idx="2"/>
            <a:endCxn id="6" idx="3"/>
          </p:cNvCxnSpPr>
          <p:nvPr/>
        </p:nvCxnSpPr>
        <p:spPr bwMode="auto">
          <a:xfrm rot="5400000">
            <a:off x="3465607" y="2146068"/>
            <a:ext cx="988650" cy="79208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69397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12553</TotalTime>
  <Words>226</Words>
  <Application>Microsoft Office PowerPoint</Application>
  <PresentationFormat>Екран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5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15. Методика підготовки тез наукової доповіді</vt:lpstr>
      <vt:lpstr>ЗМІСТ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Камінська Тетяна Юріївна</cp:lastModifiedBy>
  <cp:revision>1089</cp:revision>
  <dcterms:modified xsi:type="dcterms:W3CDTF">2017-09-11T06:02:13Z</dcterms:modified>
</cp:coreProperties>
</file>