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9"/>
  </p:notesMasterIdLst>
  <p:sldIdLst>
    <p:sldId id="310" r:id="rId2"/>
    <p:sldId id="916" r:id="rId3"/>
    <p:sldId id="922" r:id="rId4"/>
    <p:sldId id="923" r:id="rId5"/>
    <p:sldId id="924" r:id="rId6"/>
    <p:sldId id="925" r:id="rId7"/>
    <p:sldId id="914" r:id="rId8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 varScale="1">
        <p:scale>
          <a:sx n="83" d="100"/>
          <a:sy n="83" d="100"/>
        </p:scale>
        <p:origin x="1548" y="9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11</a:t>
            </a:r>
            <a:r>
              <a:rPr lang="uk-UA" sz="5400" i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>
                <a:latin typeface="Bookman Old Style" pitchFamily="18" charset="0"/>
              </a:rPr>
              <a:t>План </a:t>
            </a:r>
            <a:r>
              <a:rPr lang="ru-RU" sz="4400" i="0" dirty="0" err="1">
                <a:latin typeface="Bookman Old Style" pitchFamily="18" charset="0"/>
              </a:rPr>
              <a:t>бухгалтерського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наукового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дослідження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9481120" cy="5472608"/>
          </a:xfrm>
        </p:spPr>
        <p:txBody>
          <a:bodyPr/>
          <a:lstStyle/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План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роботи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    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 види </a:t>
            </a: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Порядок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складання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плану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роботи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у галузі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бухгалтерського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обліку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План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окремих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видів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бухгалтерських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робіт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+mn-lt"/>
              </a:rPr>
              <a:t>Дефініції “план наукової роботи”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33157"/>
              </p:ext>
            </p:extLst>
          </p:nvPr>
        </p:nvGraphicFramePr>
        <p:xfrm>
          <a:off x="107504" y="559713"/>
          <a:ext cx="8928992" cy="62982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0">
                  <a:extLst>
                    <a:ext uri="{9D8B030D-6E8A-4147-A177-3AD203B41FA5}">
                      <a16:colId xmlns:a16="http://schemas.microsoft.com/office/drawing/2014/main" val="600950125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1102259251"/>
                    </a:ext>
                  </a:extLst>
                </a:gridCol>
              </a:tblGrid>
              <a:tr h="4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15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15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455374"/>
                  </a:ext>
                </a:extLst>
              </a:tr>
              <a:tr h="94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15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15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наукової роботи – це “скелет” наукової роботи, який </a:t>
                      </a:r>
                      <a:r>
                        <a:rPr lang="uk-UA" sz="21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компактно</a:t>
                      </a: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відображає послідовність викладення матеріалу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157148"/>
                  </a:ext>
                </a:extLst>
              </a:tr>
              <a:tr h="94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Л. Г. </a:t>
                      </a:r>
                      <a:r>
                        <a:rPr lang="uk-UA" sz="2150" i="1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Подоляк </a:t>
                      </a:r>
                      <a:endParaRPr lang="uk-UA" sz="215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наукової роботи – це точний і короткий перелік положень у тому порядку, в якому вони розташовуватимуться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671162"/>
                  </a:ext>
                </a:extLst>
              </a:tr>
              <a:tr h="94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А. </a:t>
                      </a:r>
                      <a:r>
                        <a:rPr lang="uk-UA" sz="215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Горелікова</a:t>
                      </a: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15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наукової роботи – це  перелік дослідницьких та експериментальних робіт, методи, способи й терміни виконання наукової роботи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136387"/>
                  </a:ext>
                </a:extLst>
              </a:tr>
              <a:tr h="943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 С. </a:t>
                      </a:r>
                      <a:r>
                        <a:rPr lang="uk-UA" sz="215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15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наукової роботи – це сукупність взаємопов’язаних і логічно побудованих питан</a:t>
                      </a:r>
                      <a:r>
                        <a:rPr lang="uk-UA" sz="215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ь, що дають </a:t>
                      </a:r>
                      <a:r>
                        <a:rPr lang="uk-UA" sz="2150" spc="1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змогурозкрити</a:t>
                      </a:r>
                      <a:r>
                        <a:rPr lang="uk-UA" sz="2150" spc="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тему</a:t>
                      </a:r>
                      <a:endParaRPr lang="uk-UA" sz="21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068542"/>
                  </a:ext>
                </a:extLst>
              </a:tr>
              <a:tr h="1886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Р. Романенко, С. Я. </a:t>
                      </a:r>
                      <a:r>
                        <a:rPr lang="uk-UA" sz="215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Огородник</a:t>
                      </a:r>
                      <a:r>
                        <a:rPr lang="uk-UA" sz="215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15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наукової роботи – це основа роботи, тому його складання є одним із найважливіших етапів її підготовки; має відображати напрями дослідження обраної теми, логічний зв’язок між її окремими складовими частинами, проблемну постановку окремих питань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18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96552" y="-993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Види плану наукового дослідження</a:t>
            </a: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1720165"/>
            <a:ext cx="8928992" cy="3343313"/>
            <a:chOff x="1134" y="4644"/>
            <a:chExt cx="9360" cy="153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134" y="4644"/>
              <a:ext cx="9360" cy="1530"/>
              <a:chOff x="1134" y="9868"/>
              <a:chExt cx="9360" cy="1530"/>
            </a:xfrm>
          </p:grpSpPr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2304" y="9868"/>
                <a:ext cx="7020" cy="6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ПЛАН НАУКОВОЇ РОБОТИ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8"/>
              <p:cNvSpPr>
                <a:spLocks noChangeArrowheads="1"/>
              </p:cNvSpPr>
              <p:nvPr/>
            </p:nvSpPr>
            <p:spPr bwMode="auto">
              <a:xfrm>
                <a:off x="1134" y="10822"/>
                <a:ext cx="3095" cy="576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попередній</a:t>
                </a:r>
                <a:endParaRPr kumimoji="0" lang="uk-UA" altLang="uk-UA" sz="6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4374" y="10822"/>
                <a:ext cx="2880" cy="576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робочий</a:t>
                </a:r>
                <a:endParaRPr kumimoji="0" lang="uk-UA" altLang="uk-UA" sz="6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7399" y="10822"/>
                <a:ext cx="3095" cy="576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остаточний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568" y="5244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6000">
                <a:solidFill>
                  <a:schemeClr val="bg1"/>
                </a:solidFill>
              </a:endParaRPr>
            </a:p>
          </p:txBody>
        </p:sp>
        <p:sp>
          <p:nvSpPr>
            <p:cNvPr id="8" name="Line 3"/>
            <p:cNvSpPr>
              <a:spLocks noChangeShapeType="1"/>
            </p:cNvSpPr>
            <p:nvPr/>
          </p:nvSpPr>
          <p:spPr bwMode="auto">
            <a:xfrm>
              <a:off x="5588" y="5238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6000">
                <a:solidFill>
                  <a:schemeClr val="bg1"/>
                </a:solidFill>
              </a:endParaRPr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8874" y="5244"/>
              <a:ext cx="0" cy="36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60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11817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871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Принципи </a:t>
            </a:r>
            <a:r>
              <a:rPr lang="ru-RU" sz="2800" b="1" dirty="0" err="1">
                <a:latin typeface="+mn-lt"/>
              </a:rPr>
              <a:t>розробки</a:t>
            </a:r>
            <a:r>
              <a:rPr lang="ru-RU" sz="2800" b="1" dirty="0">
                <a:latin typeface="+mn-lt"/>
              </a:rPr>
              <a:t> плану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у галузі </a:t>
            </a: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uk-UA" sz="2800" b="1" dirty="0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7620" y="772791"/>
            <a:ext cx="8858877" cy="5950360"/>
            <a:chOff x="1519" y="8039"/>
            <a:chExt cx="9362" cy="359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519" y="8039"/>
              <a:ext cx="9362" cy="3593"/>
              <a:chOff x="1519" y="10937"/>
              <a:chExt cx="9362" cy="3593"/>
            </a:xfrm>
          </p:grpSpPr>
          <p:sp>
            <p:nvSpPr>
              <p:cNvPr id="16" name="Rectangle 20"/>
              <p:cNvSpPr>
                <a:spLocks noChangeArrowheads="1"/>
              </p:cNvSpPr>
              <p:nvPr/>
            </p:nvSpPr>
            <p:spPr bwMode="auto">
              <a:xfrm>
                <a:off x="2421" y="10937"/>
                <a:ext cx="8100" cy="74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Принципи розробки плану наукового дослідження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7" name="Group 17"/>
              <p:cNvGrpSpPr>
                <a:grpSpLocks/>
              </p:cNvGrpSpPr>
              <p:nvPr/>
            </p:nvGrpSpPr>
            <p:grpSpPr bwMode="auto">
              <a:xfrm>
                <a:off x="1701" y="11744"/>
                <a:ext cx="9180" cy="887"/>
                <a:chOff x="1701" y="3917"/>
                <a:chExt cx="9180" cy="887"/>
              </a:xfrm>
            </p:grpSpPr>
            <p:sp>
              <p:nvSpPr>
                <p:cNvPr id="31" name="Rectangle 19"/>
                <p:cNvSpPr>
                  <a:spLocks noChangeArrowheads="1"/>
                </p:cNvSpPr>
                <p:nvPr/>
              </p:nvSpPr>
              <p:spPr bwMode="auto">
                <a:xfrm>
                  <a:off x="1701" y="4066"/>
                  <a:ext cx="2700" cy="54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повнота</a:t>
                  </a: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Rectangle 18"/>
                <p:cNvSpPr>
                  <a:spLocks noChangeArrowheads="1"/>
                </p:cNvSpPr>
                <p:nvPr/>
              </p:nvSpPr>
              <p:spPr bwMode="auto">
                <a:xfrm>
                  <a:off x="4581" y="3917"/>
                  <a:ext cx="6300" cy="88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охоплення всіх важливих елементів наукового дослідження </a:t>
                  </a:r>
                  <a:endPara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>
                <a:off x="1701" y="12669"/>
                <a:ext cx="9180" cy="906"/>
                <a:chOff x="1701" y="3942"/>
                <a:chExt cx="9180" cy="906"/>
              </a:xfrm>
            </p:grpSpPr>
            <p:sp>
              <p:nvSpPr>
                <p:cNvPr id="29" name="Rectangle 16"/>
                <p:cNvSpPr>
                  <a:spLocks noChangeArrowheads="1"/>
                </p:cNvSpPr>
                <p:nvPr/>
              </p:nvSpPr>
              <p:spPr bwMode="auto">
                <a:xfrm>
                  <a:off x="1701" y="4117"/>
                  <a:ext cx="2709" cy="54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3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підпорядкованість</a:t>
                  </a:r>
                  <a:endParaRPr kumimoji="0" lang="uk-UA" altLang="uk-UA" sz="23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Rectangle 15"/>
                <p:cNvSpPr>
                  <a:spLocks noChangeArrowheads="1"/>
                </p:cNvSpPr>
                <p:nvPr/>
              </p:nvSpPr>
              <p:spPr bwMode="auto">
                <a:xfrm>
                  <a:off x="4581" y="3942"/>
                  <a:ext cx="6300" cy="906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кожна частина наукової роботи повинна випливати з теми і мети дослідження</a:t>
                  </a:r>
                  <a:endPara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>
                <a:off x="1699" y="13613"/>
                <a:ext cx="9182" cy="917"/>
                <a:chOff x="1699" y="3986"/>
                <a:chExt cx="9182" cy="917"/>
              </a:xfrm>
            </p:grpSpPr>
            <p:sp>
              <p:nvSpPr>
                <p:cNvPr id="27" name="Rectangle 13"/>
                <p:cNvSpPr>
                  <a:spLocks noChangeArrowheads="1"/>
                </p:cNvSpPr>
                <p:nvPr/>
              </p:nvSpPr>
              <p:spPr bwMode="auto">
                <a:xfrm>
                  <a:off x="1699" y="4168"/>
                  <a:ext cx="2700" cy="54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виключення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" name="Rectangle 12"/>
                <p:cNvSpPr>
                  <a:spLocks noChangeArrowheads="1"/>
                </p:cNvSpPr>
                <p:nvPr/>
              </p:nvSpPr>
              <p:spPr bwMode="auto">
                <a:xfrm>
                  <a:off x="4581" y="3986"/>
                  <a:ext cx="6300" cy="91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окреме питання наукового дослідження не можна розглядати декілька разів</a:t>
                  </a:r>
                  <a:endPara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 flipH="1">
                <a:off x="1521" y="11481"/>
                <a:ext cx="90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1521" y="11481"/>
                <a:ext cx="7" cy="258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1532" y="12159"/>
                <a:ext cx="1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1519" y="13123"/>
                <a:ext cx="18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4" name="Line 6"/>
              <p:cNvSpPr>
                <a:spLocks noChangeShapeType="1"/>
              </p:cNvSpPr>
              <p:nvPr/>
            </p:nvSpPr>
            <p:spPr bwMode="auto">
              <a:xfrm>
                <a:off x="4405" y="12163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4401" y="13108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  <p:sp>
            <p:nvSpPr>
              <p:cNvPr id="26" name="Line 4"/>
              <p:cNvSpPr>
                <a:spLocks noChangeShapeType="1"/>
              </p:cNvSpPr>
              <p:nvPr/>
            </p:nvSpPr>
            <p:spPr bwMode="auto">
              <a:xfrm>
                <a:off x="4399" y="1406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000"/>
              </a:p>
            </p:txBody>
          </p:sp>
        </p:grpSp>
        <p:sp>
          <p:nvSpPr>
            <p:cNvPr id="15" name="AutoShape 2"/>
            <p:cNvSpPr>
              <a:spLocks noChangeShapeType="1"/>
            </p:cNvSpPr>
            <p:nvPr/>
          </p:nvSpPr>
          <p:spPr bwMode="auto">
            <a:xfrm>
              <a:off x="1532" y="11165"/>
              <a:ext cx="18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</p:grp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1073324" y="3381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175992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80528" y="-6795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>
                <a:latin typeface="+mn-lt"/>
              </a:rPr>
              <a:t>Примірний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err="1" smtClean="0">
                <a:latin typeface="+mn-lt"/>
              </a:rPr>
              <a:t>перелік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err="1" smtClean="0">
                <a:latin typeface="+mn-lt"/>
              </a:rPr>
              <a:t>питань</a:t>
            </a:r>
            <a:r>
              <a:rPr lang="ru-RU" sz="2200" b="1" dirty="0" smtClean="0">
                <a:latin typeface="+mn-lt"/>
              </a:rPr>
              <a:t>, </a:t>
            </a:r>
            <a:r>
              <a:rPr lang="ru-RU" sz="2200" b="1" dirty="0" err="1" smtClean="0">
                <a:latin typeface="+mn-lt"/>
              </a:rPr>
              <a:t>які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err="1" smtClean="0">
                <a:latin typeface="+mn-lt"/>
              </a:rPr>
              <a:t>розглядаються</a:t>
            </a:r>
            <a:r>
              <a:rPr lang="ru-RU" sz="2200" b="1" dirty="0" smtClean="0">
                <a:latin typeface="+mn-lt"/>
              </a:rPr>
              <a:t> у параграфах </a:t>
            </a:r>
          </a:p>
          <a:p>
            <a:pPr algn="ctr"/>
            <a:r>
              <a:rPr lang="ru-RU" sz="2200" b="1" dirty="0" err="1" smtClean="0">
                <a:latin typeface="+mn-lt"/>
              </a:rPr>
              <a:t>наукової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err="1" smtClean="0">
                <a:latin typeface="+mn-lt"/>
              </a:rPr>
              <a:t>роботи</a:t>
            </a:r>
            <a:r>
              <a:rPr lang="ru-RU" sz="2200" b="1" dirty="0" smtClean="0">
                <a:latin typeface="+mn-lt"/>
              </a:rPr>
              <a:t> в галузі </a:t>
            </a:r>
            <a:r>
              <a:rPr lang="ru-RU" sz="2200" b="1" dirty="0" err="1" smtClean="0">
                <a:latin typeface="+mn-lt"/>
              </a:rPr>
              <a:t>бухгалтерського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err="1" smtClean="0">
                <a:latin typeface="+mn-lt"/>
              </a:rPr>
              <a:t>обліку</a:t>
            </a:r>
            <a:endParaRPr lang="ru-RU" sz="2200" b="1" dirty="0">
              <a:latin typeface="+mn-lt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1073324" y="3381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762646"/>
            <a:ext cx="8855968" cy="5960441"/>
            <a:chOff x="1134" y="7292"/>
            <a:chExt cx="9540" cy="8395"/>
          </a:xfrm>
        </p:grpSpPr>
        <p:sp>
          <p:nvSpPr>
            <p:cNvPr id="6" name="Line 26"/>
            <p:cNvSpPr>
              <a:spLocks noChangeShapeType="1"/>
            </p:cNvSpPr>
            <p:nvPr/>
          </p:nvSpPr>
          <p:spPr bwMode="auto">
            <a:xfrm>
              <a:off x="1314" y="8148"/>
              <a:ext cx="0" cy="729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</a:pPr>
              <a:endParaRPr lang="uk-UA" sz="2400">
                <a:solidFill>
                  <a:schemeClr val="tx2"/>
                </a:solidFill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134" y="7292"/>
              <a:ext cx="9540" cy="8395"/>
              <a:chOff x="1134" y="1230"/>
              <a:chExt cx="9540" cy="8395"/>
            </a:xfrm>
          </p:grpSpPr>
          <p:sp>
            <p:nvSpPr>
              <p:cNvPr id="8" name="AutoShape 25"/>
              <p:cNvSpPr>
                <a:spLocks noChangeArrowheads="1"/>
              </p:cNvSpPr>
              <p:nvPr/>
            </p:nvSpPr>
            <p:spPr bwMode="auto">
              <a:xfrm>
                <a:off x="1134" y="1230"/>
                <a:ext cx="95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ПРИМІРНИЙ ПЕРЕЛІК ПИТАНЬ, ЩО РОЗГЛЯДАЮТЬСЬ У ПАРАГРАФАХ 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rial Unicode MS" charset="-128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НАУКОВОЇ РОБОТИ В ГАЛУЗІ БУХГАЛТЕРСЬКОГО ОБЛІКУ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14"/>
              <p:cNvGrpSpPr>
                <a:grpSpLocks/>
              </p:cNvGrpSpPr>
              <p:nvPr/>
            </p:nvGrpSpPr>
            <p:grpSpPr bwMode="auto">
              <a:xfrm>
                <a:off x="1314" y="2455"/>
                <a:ext cx="9180" cy="3780"/>
                <a:chOff x="1881" y="6319"/>
                <a:chExt cx="9180" cy="3780"/>
              </a:xfrm>
            </p:grpSpPr>
            <p:sp>
              <p:nvSpPr>
                <p:cNvPr id="41" name="AutoShape 24"/>
                <p:cNvSpPr>
                  <a:spLocks noChangeArrowheads="1"/>
                </p:cNvSpPr>
                <p:nvPr/>
              </p:nvSpPr>
              <p:spPr bwMode="auto">
                <a:xfrm>
                  <a:off x="2061" y="631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висвітлення предмета параграфа в інших літературних джерелах</a:t>
                  </a:r>
                  <a:endPara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" name="AutoShape 23"/>
                <p:cNvSpPr>
                  <a:spLocks noChangeArrowheads="1"/>
                </p:cNvSpPr>
                <p:nvPr/>
              </p:nvSpPr>
              <p:spPr bwMode="auto">
                <a:xfrm>
                  <a:off x="2061" y="703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4488" algn="l"/>
                    </a:tabLst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власна позиція щодо предмета, яка випливає з концепції наукової роботи</a:t>
                  </a:r>
                  <a:endParaRPr kumimoji="0" lang="ru-RU" altLang="uk-UA" sz="1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4488" algn="l"/>
                    </a:tabLst>
                  </a:pPr>
                  <a:endPara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3" name="AutoShape 22"/>
                <p:cNvSpPr>
                  <a:spLocks noChangeArrowheads="1"/>
                </p:cNvSpPr>
                <p:nvPr/>
              </p:nvSpPr>
              <p:spPr bwMode="auto">
                <a:xfrm>
                  <a:off x="2061" y="775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аргументи на користь позиції, що обстоюється, обраного варіанта</a:t>
                  </a:r>
                  <a:endParaRPr kumimoji="0" lang="ru-RU" altLang="uk-UA" sz="1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" name="AutoShape 21"/>
                <p:cNvSpPr>
                  <a:spLocks noChangeArrowheads="1"/>
                </p:cNvSpPr>
                <p:nvPr/>
              </p:nvSpPr>
              <p:spPr bwMode="auto">
                <a:xfrm>
                  <a:off x="2061" y="847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r>
                    <a:rPr kumimoji="0" lang="uk-UA" altLang="uk-UA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факти, які можна обґрунтувати з огляду на підхід, що пропонується</a:t>
                  </a:r>
                  <a:endParaRPr kumimoji="0" lang="ru-RU" altLang="uk-UA" sz="16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endPara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AutoShape 20"/>
                <p:cNvSpPr>
                  <a:spLocks noChangeArrowheads="1"/>
                </p:cNvSpPr>
                <p:nvPr/>
              </p:nvSpPr>
              <p:spPr bwMode="auto">
                <a:xfrm>
                  <a:off x="2061" y="9199"/>
                  <a:ext cx="9000" cy="90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r>
                    <a:rPr kumimoji="0" lang="uk-UA" altLang="uk-UA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можливі наукові заперечення, наукові сумніви з приводу положень, наведених у науковій роботі, шляхи їх заперечення</a:t>
                  </a:r>
                  <a:endPara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46" name="Line 19"/>
                <p:cNvSpPr>
                  <a:spLocks noChangeShapeType="1"/>
                </p:cNvSpPr>
                <p:nvPr/>
              </p:nvSpPr>
              <p:spPr bwMode="auto">
                <a:xfrm>
                  <a:off x="1881" y="6606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7" name="Line 18"/>
                <p:cNvSpPr>
                  <a:spLocks noChangeShapeType="1"/>
                </p:cNvSpPr>
                <p:nvPr/>
              </p:nvSpPr>
              <p:spPr bwMode="auto">
                <a:xfrm>
                  <a:off x="1881" y="733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8" name="Line 17"/>
                <p:cNvSpPr>
                  <a:spLocks noChangeShapeType="1"/>
                </p:cNvSpPr>
                <p:nvPr/>
              </p:nvSpPr>
              <p:spPr bwMode="auto">
                <a:xfrm>
                  <a:off x="1881" y="805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9" name="Line 16"/>
                <p:cNvSpPr>
                  <a:spLocks noChangeShapeType="1"/>
                </p:cNvSpPr>
                <p:nvPr/>
              </p:nvSpPr>
              <p:spPr bwMode="auto">
                <a:xfrm>
                  <a:off x="1881" y="877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50" name="Line 15"/>
                <p:cNvSpPr>
                  <a:spLocks noChangeShapeType="1"/>
                </p:cNvSpPr>
                <p:nvPr/>
              </p:nvSpPr>
              <p:spPr bwMode="auto">
                <a:xfrm>
                  <a:off x="1881" y="9796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10" name="Group 3"/>
              <p:cNvGrpSpPr>
                <a:grpSpLocks/>
              </p:cNvGrpSpPr>
              <p:nvPr/>
            </p:nvGrpSpPr>
            <p:grpSpPr bwMode="auto">
              <a:xfrm>
                <a:off x="1314" y="6379"/>
                <a:ext cx="9180" cy="3246"/>
                <a:chOff x="1881" y="6319"/>
                <a:chExt cx="9180" cy="3780"/>
              </a:xfrm>
            </p:grpSpPr>
            <p:sp>
              <p:nvSpPr>
                <p:cNvPr id="11" name="AutoShape 13"/>
                <p:cNvSpPr>
                  <a:spLocks noChangeArrowheads="1"/>
                </p:cNvSpPr>
                <p:nvPr/>
              </p:nvSpPr>
              <p:spPr bwMode="auto">
                <a:xfrm>
                  <a:off x="2061" y="631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внесок змісту цього параграфа у вирішення загальної наукової проблеми</a:t>
                  </a:r>
                  <a:endParaRPr kumimoji="0" lang="uk-UA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AutoShape 12"/>
                <p:cNvSpPr>
                  <a:spLocks noChangeArrowheads="1"/>
                </p:cNvSpPr>
                <p:nvPr/>
              </p:nvSpPr>
              <p:spPr bwMode="auto">
                <a:xfrm>
                  <a:off x="2061" y="703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4488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4488" algn="l"/>
                    </a:tabLst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складові предмета цього параграфа, які слід висвітлити докладніше</a:t>
                  </a:r>
                  <a:endParaRPr kumimoji="0" lang="ru-RU" altLang="uk-UA" sz="1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4488" algn="l"/>
                    </a:tabLst>
                  </a:pPr>
                  <a:endPara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AutoShape 11"/>
                <p:cNvSpPr>
                  <a:spLocks noChangeArrowheads="1"/>
                </p:cNvSpPr>
                <p:nvPr/>
              </p:nvSpPr>
              <p:spPr bwMode="auto">
                <a:xfrm>
                  <a:off x="2061" y="775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вплив положень, викладених у цьому параграфі, на наступні розділи  наукової роботи</a:t>
                  </a:r>
                  <a:endParaRPr kumimoji="0" lang="ru-RU" altLang="uk-UA" sz="1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AutoShape 10"/>
                <p:cNvSpPr>
                  <a:spLocks noChangeArrowheads="1"/>
                </p:cNvSpPr>
                <p:nvPr/>
              </p:nvSpPr>
              <p:spPr bwMode="auto">
                <a:xfrm>
                  <a:off x="2061" y="8479"/>
                  <a:ext cx="9000" cy="54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наукова інформація, яку обов’язково слід відобразити в параграфі наукової роботи</a:t>
                  </a:r>
                  <a:endParaRPr kumimoji="0" lang="ru-RU" altLang="uk-UA" sz="16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endPara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AutoShape 9"/>
                <p:cNvSpPr>
                  <a:spLocks noChangeArrowheads="1"/>
                </p:cNvSpPr>
                <p:nvPr/>
              </p:nvSpPr>
              <p:spPr bwMode="auto">
                <a:xfrm>
                  <a:off x="2061" y="9199"/>
                  <a:ext cx="9000" cy="900"/>
                </a:xfrm>
                <a:prstGeom prst="foldedCorner">
                  <a:avLst>
                    <a:gd name="adj" fmla="val 12500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347663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347663" algn="l"/>
                    </a:tabLst>
                  </a:pPr>
                  <a:r>
                    <a:rPr kumimoji="0" lang="uk-UA" altLang="uk-UA" sz="16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наукові висновки на основі матеріалів, викладених у цьому параграфі наукової роботи</a:t>
                  </a:r>
                  <a:endParaRPr kumimoji="0" lang="uk-UA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endParaRPr>
                </a:p>
              </p:txBody>
            </p:sp>
            <p:sp>
              <p:nvSpPr>
                <p:cNvPr id="36" name="Line 8"/>
                <p:cNvSpPr>
                  <a:spLocks noChangeShapeType="1"/>
                </p:cNvSpPr>
                <p:nvPr/>
              </p:nvSpPr>
              <p:spPr bwMode="auto">
                <a:xfrm>
                  <a:off x="1881" y="6606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7" name="Line 7"/>
                <p:cNvSpPr>
                  <a:spLocks noChangeShapeType="1"/>
                </p:cNvSpPr>
                <p:nvPr/>
              </p:nvSpPr>
              <p:spPr bwMode="auto">
                <a:xfrm>
                  <a:off x="1881" y="733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1881" y="805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9" name="Line 5"/>
                <p:cNvSpPr>
                  <a:spLocks noChangeShapeType="1"/>
                </p:cNvSpPr>
                <p:nvPr/>
              </p:nvSpPr>
              <p:spPr bwMode="auto">
                <a:xfrm>
                  <a:off x="1881" y="8773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40" name="Line 4"/>
                <p:cNvSpPr>
                  <a:spLocks noChangeShapeType="1"/>
                </p:cNvSpPr>
                <p:nvPr/>
              </p:nvSpPr>
              <p:spPr bwMode="auto">
                <a:xfrm>
                  <a:off x="1881" y="9796"/>
                  <a:ext cx="180" cy="0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</a:pPr>
                  <a:endParaRPr lang="uk-UA" sz="2400">
                    <a:solidFill>
                      <a:schemeClr val="tx2"/>
                    </a:solidFill>
                  </a:endParaRPr>
                </a:p>
              </p:txBody>
            </p:sp>
          </p:grpSp>
        </p:grpSp>
      </p:grpSp>
      <p:sp>
        <p:nvSpPr>
          <p:cNvPr id="51" name="Rectangle 39"/>
          <p:cNvSpPr>
            <a:spLocks noChangeArrowheads="1"/>
          </p:cNvSpPr>
          <p:nvPr/>
        </p:nvSpPr>
        <p:spPr bwMode="auto">
          <a:xfrm>
            <a:off x="1475656" y="14430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615431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12209</TotalTime>
  <Words>352</Words>
  <Application>Microsoft Office PowerPoint</Application>
  <PresentationFormat>Екран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Arial</vt:lpstr>
      <vt:lpstr>Arial Unicode MS</vt:lpstr>
      <vt:lpstr>Bookman Old Style</vt:lpstr>
      <vt:lpstr>Calibri</vt:lpstr>
      <vt:lpstr>Times New Roman</vt:lpstr>
      <vt:lpstr>Verdana</vt:lpstr>
      <vt:lpstr>Wingdings</vt:lpstr>
      <vt:lpstr>cdb2004100l</vt:lpstr>
      <vt:lpstr>Тема 11. План бухгалтерського наукового дослідження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1038</cp:revision>
  <dcterms:modified xsi:type="dcterms:W3CDTF">2017-09-08T13:21:15Z</dcterms:modified>
</cp:coreProperties>
</file>