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33"/>
  </p:notesMasterIdLst>
  <p:sldIdLst>
    <p:sldId id="310" r:id="rId2"/>
    <p:sldId id="916" r:id="rId3"/>
    <p:sldId id="917" r:id="rId4"/>
    <p:sldId id="918" r:id="rId5"/>
    <p:sldId id="919" r:id="rId6"/>
    <p:sldId id="920" r:id="rId7"/>
    <p:sldId id="921" r:id="rId8"/>
    <p:sldId id="922" r:id="rId9"/>
    <p:sldId id="923" r:id="rId10"/>
    <p:sldId id="924" r:id="rId11"/>
    <p:sldId id="925" r:id="rId12"/>
    <p:sldId id="926" r:id="rId13"/>
    <p:sldId id="927" r:id="rId14"/>
    <p:sldId id="928" r:id="rId15"/>
    <p:sldId id="929" r:id="rId16"/>
    <p:sldId id="930" r:id="rId17"/>
    <p:sldId id="931" r:id="rId18"/>
    <p:sldId id="932" r:id="rId19"/>
    <p:sldId id="933" r:id="rId20"/>
    <p:sldId id="934" r:id="rId21"/>
    <p:sldId id="935" r:id="rId22"/>
    <p:sldId id="936" r:id="rId23"/>
    <p:sldId id="937" r:id="rId24"/>
    <p:sldId id="938" r:id="rId25"/>
    <p:sldId id="939" r:id="rId26"/>
    <p:sldId id="940" r:id="rId27"/>
    <p:sldId id="941" r:id="rId28"/>
    <p:sldId id="942" r:id="rId29"/>
    <p:sldId id="943" r:id="rId30"/>
    <p:sldId id="944" r:id="rId31"/>
    <p:sldId id="914" r:id="rId32"/>
  </p:sldIdLst>
  <p:sldSz cx="9144000" cy="6858000" type="screen4x3"/>
  <p:notesSz cx="6735763" cy="9869488"/>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2E51"/>
    <a:srgbClr val="CDD9FC"/>
    <a:srgbClr val="1D528D"/>
    <a:srgbClr val="91AAEC"/>
    <a:srgbClr val="FFFFFF"/>
    <a:srgbClr val="3186E3"/>
    <a:srgbClr val="E6E6E6"/>
    <a:srgbClr val="E8EDFD"/>
    <a:srgbClr val="2F85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Помір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Помір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Помір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Світли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4868" autoAdjust="0"/>
  </p:normalViewPr>
  <p:slideViewPr>
    <p:cSldViewPr>
      <p:cViewPr varScale="1">
        <p:scale>
          <a:sx n="83" d="100"/>
          <a:sy n="83" d="100"/>
        </p:scale>
        <p:origin x="154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5300"/>
          </a:xfrm>
          <a:prstGeom prst="rect">
            <a:avLst/>
          </a:prstGeom>
        </p:spPr>
        <p:txBody>
          <a:bodyPr vert="horz" lIns="90779" tIns="45389" rIns="90779" bIns="45389" rtlCol="0"/>
          <a:lstStyle>
            <a:lvl1pPr algn="l" eaLnBrk="1" hangingPunct="1">
              <a:defRPr sz="1200">
                <a:latin typeface="Arial" pitchFamily="34" charset="0"/>
                <a:cs typeface="Arial" pitchFamily="34" charset="0"/>
              </a:defRPr>
            </a:lvl1pPr>
          </a:lstStyle>
          <a:p>
            <a:pPr>
              <a:defRPr/>
            </a:pPr>
            <a:endParaRPr lang="ru-RU"/>
          </a:p>
        </p:txBody>
      </p:sp>
      <p:sp>
        <p:nvSpPr>
          <p:cNvPr id="3" name="Дата 2"/>
          <p:cNvSpPr>
            <a:spLocks noGrp="1"/>
          </p:cNvSpPr>
          <p:nvPr>
            <p:ph type="dt" idx="1"/>
          </p:nvPr>
        </p:nvSpPr>
        <p:spPr>
          <a:xfrm>
            <a:off x="3814763" y="0"/>
            <a:ext cx="2919412" cy="495300"/>
          </a:xfrm>
          <a:prstGeom prst="rect">
            <a:avLst/>
          </a:prstGeom>
        </p:spPr>
        <p:txBody>
          <a:bodyPr vert="horz" lIns="90779" tIns="45389" rIns="90779" bIns="45389" rtlCol="0"/>
          <a:lstStyle>
            <a:lvl1pPr algn="r" eaLnBrk="1" hangingPunct="1">
              <a:defRPr sz="1200">
                <a:latin typeface="Arial" pitchFamily="34" charset="0"/>
                <a:cs typeface="Arial" pitchFamily="34" charset="0"/>
              </a:defRPr>
            </a:lvl1pPr>
          </a:lstStyle>
          <a:p>
            <a:pPr>
              <a:defRPr/>
            </a:pPr>
            <a:fld id="{2E6D5D5E-4555-4EF0-8AEE-7A76AEF5CAEB}" type="datetimeFigureOut">
              <a:rPr lang="ru-RU"/>
              <a:pPr>
                <a:defRPr/>
              </a:pPr>
              <a:t>29.08.2017</a:t>
            </a:fld>
            <a:endParaRPr lang="ru-RU"/>
          </a:p>
        </p:txBody>
      </p:sp>
      <p:sp>
        <p:nvSpPr>
          <p:cNvPr id="4" name="Образ слайда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0779" tIns="45389" rIns="90779" bIns="45389" rtlCol="0" anchor="ctr"/>
          <a:lstStyle/>
          <a:p>
            <a:pPr lvl="0"/>
            <a:endParaRPr lang="ru-RU" noProof="0" smtClean="0"/>
          </a:p>
        </p:txBody>
      </p:sp>
      <p:sp>
        <p:nvSpPr>
          <p:cNvPr id="5" name="Заметки 4"/>
          <p:cNvSpPr>
            <a:spLocks noGrp="1"/>
          </p:cNvSpPr>
          <p:nvPr>
            <p:ph type="body" sz="quarter" idx="3"/>
          </p:nvPr>
        </p:nvSpPr>
        <p:spPr>
          <a:xfrm>
            <a:off x="673100" y="4687888"/>
            <a:ext cx="5389563" cy="4441825"/>
          </a:xfrm>
          <a:prstGeom prst="rect">
            <a:avLst/>
          </a:prstGeom>
        </p:spPr>
        <p:txBody>
          <a:bodyPr vert="horz" lIns="90779" tIns="45389" rIns="90779" bIns="45389"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372600"/>
            <a:ext cx="2919413" cy="495300"/>
          </a:xfrm>
          <a:prstGeom prst="rect">
            <a:avLst/>
          </a:prstGeom>
        </p:spPr>
        <p:txBody>
          <a:bodyPr vert="horz" lIns="90779" tIns="45389" rIns="90779" bIns="45389" rtlCol="0" anchor="b"/>
          <a:lstStyle>
            <a:lvl1pPr algn="l" eaLnBrk="1" hangingPunct="1">
              <a:defRPr sz="1200">
                <a:latin typeface="Arial" pitchFamily="34" charset="0"/>
                <a:cs typeface="Arial" pitchFamily="34" charset="0"/>
              </a:defRPr>
            </a:lvl1pPr>
          </a:lstStyle>
          <a:p>
            <a:pPr>
              <a:defRPr/>
            </a:pPr>
            <a:endParaRPr lang="ru-RU"/>
          </a:p>
        </p:txBody>
      </p:sp>
      <p:sp>
        <p:nvSpPr>
          <p:cNvPr id="7" name="Номер слайда 6"/>
          <p:cNvSpPr>
            <a:spLocks noGrp="1"/>
          </p:cNvSpPr>
          <p:nvPr>
            <p:ph type="sldNum" sz="quarter" idx="5"/>
          </p:nvPr>
        </p:nvSpPr>
        <p:spPr>
          <a:xfrm>
            <a:off x="3814763" y="9372600"/>
            <a:ext cx="2919412" cy="495300"/>
          </a:xfrm>
          <a:prstGeom prst="rect">
            <a:avLst/>
          </a:prstGeom>
        </p:spPr>
        <p:txBody>
          <a:bodyPr vert="horz" wrap="square" lIns="90779" tIns="45389" rIns="90779" bIns="45389" numCol="1" anchor="b" anchorCtr="0" compatLnSpc="1">
            <a:prstTxWarp prst="textNoShape">
              <a:avLst/>
            </a:prstTxWarp>
          </a:bodyPr>
          <a:lstStyle>
            <a:lvl1pPr algn="r" eaLnBrk="1" hangingPunct="1">
              <a:defRPr sz="1200"/>
            </a:lvl1pPr>
          </a:lstStyle>
          <a:p>
            <a:pPr>
              <a:defRPr/>
            </a:pPr>
            <a:fld id="{848B4526-B03E-4040-B591-F581FA3225D8}" type="slidenum">
              <a:rPr lang="ru-RU" altLang="uk-UA"/>
              <a:pPr>
                <a:defRPr/>
              </a:pPr>
              <a:t>‹№›</a:t>
            </a:fld>
            <a:endParaRPr lang="ru-RU" altLang="uk-U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Місце для зображення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Місце для нотаток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uk-UA" altLang="uk-UA" smtClean="0"/>
          </a:p>
        </p:txBody>
      </p:sp>
      <p:sp>
        <p:nvSpPr>
          <p:cNvPr id="18436" name="Місце для номера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05ABA2-E792-4668-BF0F-AA519D8506F7}" type="slidenum">
              <a:rPr lang="ru-RU" altLang="uk-UA" smtClean="0"/>
              <a:pPr/>
              <a:t>2</a:t>
            </a:fld>
            <a:endParaRPr lang="ru-RU" altLang="uk-U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FB5924B7-1AF8-422D-9ECD-83655AD77063}" type="datetimeFigureOut">
              <a:rPr lang="ru-RU"/>
              <a:pPr>
                <a:defRPr/>
              </a:pPr>
              <a:t>29.08.2017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55E69EE-5AEE-4D61-BEB5-FFBA04B6B967}" type="slidenum">
              <a:rPr lang="ru-RU" altLang="uk-UA"/>
              <a:pPr>
                <a:defRPr/>
              </a:pPr>
              <a:t>‹№›</a:t>
            </a:fld>
            <a:endParaRPr lang="ru-RU" altLang="uk-UA"/>
          </a:p>
        </p:txBody>
      </p:sp>
    </p:spTree>
    <p:extLst>
      <p:ext uri="{BB962C8B-B14F-4D97-AF65-F5344CB8AC3E}">
        <p14:creationId xmlns:p14="http://schemas.microsoft.com/office/powerpoint/2010/main" val="394881985"/>
      </p:ext>
    </p:extLst>
  </p:cSld>
  <p:clrMapOvr>
    <a:masterClrMapping/>
  </p:clrMapOvr>
  <p:transition>
    <p:strips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28600"/>
            <a:ext cx="2057400" cy="6096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28600"/>
            <a:ext cx="6019800" cy="6096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D876A1B-F1FC-4F9D-8735-539F3387C86B}" type="datetimeFigureOut">
              <a:rPr lang="ru-RU"/>
              <a:pPr>
                <a:defRPr/>
              </a:pPr>
              <a:t>29.08.2017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344234D-8F3B-4B36-88F3-FF6DA08768BF}" type="slidenum">
              <a:rPr lang="ru-RU" altLang="uk-UA"/>
              <a:pPr>
                <a:defRPr/>
              </a:pPr>
              <a:t>‹№›</a:t>
            </a:fld>
            <a:endParaRPr lang="ru-RU" altLang="uk-UA"/>
          </a:p>
        </p:txBody>
      </p:sp>
    </p:spTree>
    <p:extLst>
      <p:ext uri="{BB962C8B-B14F-4D97-AF65-F5344CB8AC3E}">
        <p14:creationId xmlns:p14="http://schemas.microsoft.com/office/powerpoint/2010/main" val="1320398685"/>
      </p:ext>
    </p:extLst>
  </p:cSld>
  <p:clrMapOvr>
    <a:masterClrMapping/>
  </p:clrMapOvr>
  <p:transition>
    <p:strips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7391400" cy="563563"/>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228725"/>
            <a:ext cx="8229600" cy="5095875"/>
          </a:xfrm>
        </p:spPr>
        <p:txBody>
          <a:bodyPr/>
          <a:lstStyle/>
          <a:p>
            <a:pPr lvl="0"/>
            <a:r>
              <a:rPr lang="ru-RU" noProof="0" smtClean="0"/>
              <a:t>Вставка таблицы</a:t>
            </a:r>
            <a:endParaRPr lang="ru-RU" noProof="0"/>
          </a:p>
        </p:txBody>
      </p:sp>
      <p:sp>
        <p:nvSpPr>
          <p:cNvPr id="4" name="Rectangle 4"/>
          <p:cNvSpPr>
            <a:spLocks noGrp="1" noChangeArrowheads="1"/>
          </p:cNvSpPr>
          <p:nvPr>
            <p:ph type="dt" sz="half" idx="10"/>
          </p:nvPr>
        </p:nvSpPr>
        <p:spPr>
          <a:ln/>
        </p:spPr>
        <p:txBody>
          <a:bodyPr/>
          <a:lstStyle>
            <a:lvl1pPr>
              <a:defRPr/>
            </a:lvl1pPr>
          </a:lstStyle>
          <a:p>
            <a:pPr>
              <a:defRPr/>
            </a:pPr>
            <a:fld id="{F8AC7B96-2133-482B-9A49-FB33CA307888}" type="datetimeFigureOut">
              <a:rPr lang="ru-RU"/>
              <a:pPr>
                <a:defRPr/>
              </a:pPr>
              <a:t>29.08.2017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2C8EAAE-AAF7-4598-9176-0E6337A1B095}" type="slidenum">
              <a:rPr lang="ru-RU" altLang="uk-UA"/>
              <a:pPr>
                <a:defRPr/>
              </a:pPr>
              <a:t>‹№›</a:t>
            </a:fld>
            <a:endParaRPr lang="ru-RU" altLang="uk-UA"/>
          </a:p>
        </p:txBody>
      </p:sp>
    </p:spTree>
    <p:extLst>
      <p:ext uri="{BB962C8B-B14F-4D97-AF65-F5344CB8AC3E}">
        <p14:creationId xmlns:p14="http://schemas.microsoft.com/office/powerpoint/2010/main" val="2638147353"/>
      </p:ext>
    </p:extLst>
  </p:cSld>
  <p:clrMapOvr>
    <a:masterClrMapping/>
  </p:clrMapOvr>
  <p:transition>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1935189F-810A-42BE-A600-29357F47429B}" type="datetimeFigureOut">
              <a:rPr lang="ru-RU"/>
              <a:pPr>
                <a:defRPr/>
              </a:pPr>
              <a:t>29.08.2017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E7726E3-ADF1-4069-9592-3BBB5420D5B9}" type="slidenum">
              <a:rPr lang="ru-RU" altLang="uk-UA"/>
              <a:pPr>
                <a:defRPr/>
              </a:pPr>
              <a:t>‹№›</a:t>
            </a:fld>
            <a:endParaRPr lang="ru-RU" altLang="uk-UA"/>
          </a:p>
        </p:txBody>
      </p:sp>
    </p:spTree>
    <p:extLst>
      <p:ext uri="{BB962C8B-B14F-4D97-AF65-F5344CB8AC3E}">
        <p14:creationId xmlns:p14="http://schemas.microsoft.com/office/powerpoint/2010/main" val="1989942812"/>
      </p:ext>
    </p:extLst>
  </p:cSld>
  <p:clrMapOvr>
    <a:masterClrMapping/>
  </p:clrMapOvr>
  <p:transition>
    <p:strips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fld id="{84B748A7-4F09-4AD6-96DC-558999BC23B1}" type="datetimeFigureOut">
              <a:rPr lang="ru-RU"/>
              <a:pPr>
                <a:defRPr/>
              </a:pPr>
              <a:t>29.08.2017</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9AF2022-9459-4DBC-9158-8503C78619C1}" type="slidenum">
              <a:rPr lang="ru-RU" altLang="uk-UA"/>
              <a:pPr>
                <a:defRPr/>
              </a:pPr>
              <a:t>‹№›</a:t>
            </a:fld>
            <a:endParaRPr lang="ru-RU" altLang="uk-UA"/>
          </a:p>
        </p:txBody>
      </p:sp>
    </p:spTree>
    <p:extLst>
      <p:ext uri="{BB962C8B-B14F-4D97-AF65-F5344CB8AC3E}">
        <p14:creationId xmlns:p14="http://schemas.microsoft.com/office/powerpoint/2010/main" val="2292335475"/>
      </p:ext>
    </p:extLst>
  </p:cSld>
  <p:clrMapOvr>
    <a:masterClrMapping/>
  </p:clrMapOvr>
  <p:transition>
    <p:strips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fld id="{5533E7F4-FAEE-413D-A6F2-5D6E657EA765}" type="datetimeFigureOut">
              <a:rPr lang="ru-RU"/>
              <a:pPr>
                <a:defRPr/>
              </a:pPr>
              <a:t>29.08.2017</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49121591-235F-4382-8E52-81C71355E20E}" type="slidenum">
              <a:rPr lang="ru-RU" altLang="uk-UA"/>
              <a:pPr>
                <a:defRPr/>
              </a:pPr>
              <a:t>‹№›</a:t>
            </a:fld>
            <a:endParaRPr lang="ru-RU" altLang="uk-UA"/>
          </a:p>
        </p:txBody>
      </p:sp>
    </p:spTree>
    <p:extLst>
      <p:ext uri="{BB962C8B-B14F-4D97-AF65-F5344CB8AC3E}">
        <p14:creationId xmlns:p14="http://schemas.microsoft.com/office/powerpoint/2010/main" val="752994240"/>
      </p:ext>
    </p:extLst>
  </p:cSld>
  <p:clrMapOvr>
    <a:masterClrMapping/>
  </p:clrMapOvr>
  <p:transition>
    <p:strips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F6F7033B-C7C1-4090-A704-DAC5E94A6E6E}" type="datetimeFigureOut">
              <a:rPr lang="ru-RU"/>
              <a:pPr>
                <a:defRPr/>
              </a:pPr>
              <a:t>29.08.2017</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C3BDE7FE-B45A-4EDD-9D51-7705D656E2CE}" type="slidenum">
              <a:rPr lang="ru-RU" altLang="uk-UA"/>
              <a:pPr>
                <a:defRPr/>
              </a:pPr>
              <a:t>‹№›</a:t>
            </a:fld>
            <a:endParaRPr lang="ru-RU" altLang="uk-UA"/>
          </a:p>
        </p:txBody>
      </p:sp>
    </p:spTree>
    <p:extLst>
      <p:ext uri="{BB962C8B-B14F-4D97-AF65-F5344CB8AC3E}">
        <p14:creationId xmlns:p14="http://schemas.microsoft.com/office/powerpoint/2010/main" val="3043509584"/>
      </p:ext>
    </p:extLst>
  </p:cSld>
  <p:clrMapOvr>
    <a:masterClrMapping/>
  </p:clrMapOvr>
  <p:transition>
    <p:strips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E4D45D7-FA28-4CC1-B37C-FEB8251F7273}" type="datetimeFigureOut">
              <a:rPr lang="ru-RU"/>
              <a:pPr>
                <a:defRPr/>
              </a:pPr>
              <a:t>29.08.2017</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1CA0A99C-F9F3-454D-B324-30F05E80CAA3}" type="slidenum">
              <a:rPr lang="ru-RU" altLang="uk-UA"/>
              <a:pPr>
                <a:defRPr/>
              </a:pPr>
              <a:t>‹№›</a:t>
            </a:fld>
            <a:endParaRPr lang="ru-RU" altLang="uk-UA"/>
          </a:p>
        </p:txBody>
      </p:sp>
    </p:spTree>
    <p:extLst>
      <p:ext uri="{BB962C8B-B14F-4D97-AF65-F5344CB8AC3E}">
        <p14:creationId xmlns:p14="http://schemas.microsoft.com/office/powerpoint/2010/main" val="476136659"/>
      </p:ext>
    </p:extLst>
  </p:cSld>
  <p:clrMapOvr>
    <a:masterClrMapping/>
  </p:clrMapOvr>
  <p:transition>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E5BD4F03-9FAF-45E7-91E4-F69D2ED9C5E2}" type="datetimeFigureOut">
              <a:rPr lang="ru-RU"/>
              <a:pPr>
                <a:defRPr/>
              </a:pPr>
              <a:t>29.08.2017</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5AC1FA4-F55E-4F74-A03E-CEAB45C5171D}" type="slidenum">
              <a:rPr lang="ru-RU" altLang="uk-UA"/>
              <a:pPr>
                <a:defRPr/>
              </a:pPr>
              <a:t>‹№›</a:t>
            </a:fld>
            <a:endParaRPr lang="ru-RU" altLang="uk-UA"/>
          </a:p>
        </p:txBody>
      </p:sp>
    </p:spTree>
    <p:extLst>
      <p:ext uri="{BB962C8B-B14F-4D97-AF65-F5344CB8AC3E}">
        <p14:creationId xmlns:p14="http://schemas.microsoft.com/office/powerpoint/2010/main" val="3768877130"/>
      </p:ext>
    </p:extLst>
  </p:cSld>
  <p:clrMapOvr>
    <a:masterClrMapping/>
  </p:clrMapOvr>
  <p:transition>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812F2DC2-AFC0-4FE3-BD3F-2815475F871F}" type="datetimeFigureOut">
              <a:rPr lang="ru-RU"/>
              <a:pPr>
                <a:defRPr/>
              </a:pPr>
              <a:t>29.08.2017</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833FF389-3B31-48CB-83E6-A38D2F71DEF5}" type="slidenum">
              <a:rPr lang="ru-RU" altLang="uk-UA"/>
              <a:pPr>
                <a:defRPr/>
              </a:pPr>
              <a:t>‹№›</a:t>
            </a:fld>
            <a:endParaRPr lang="ru-RU" altLang="uk-UA"/>
          </a:p>
        </p:txBody>
      </p:sp>
    </p:spTree>
    <p:extLst>
      <p:ext uri="{BB962C8B-B14F-4D97-AF65-F5344CB8AC3E}">
        <p14:creationId xmlns:p14="http://schemas.microsoft.com/office/powerpoint/2010/main" val="3573174158"/>
      </p:ext>
    </p:extLst>
  </p:cSld>
  <p:clrMapOvr>
    <a:masterClrMapping/>
  </p:clrMapOvr>
  <p:transition>
    <p:strips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9AF27D7-ACD6-4895-A554-A98199A5CD1A}" type="datetimeFigureOut">
              <a:rPr lang="ru-RU"/>
              <a:pPr>
                <a:defRPr/>
              </a:pPr>
              <a:t>29.08.2017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9BFC59C-E7A5-41ED-A33D-5E7C81EBCB6A}" type="slidenum">
              <a:rPr lang="ru-RU" altLang="uk-UA"/>
              <a:pPr>
                <a:defRPr/>
              </a:pPr>
              <a:t>‹№›</a:t>
            </a:fld>
            <a:endParaRPr lang="ru-RU" altLang="uk-UA"/>
          </a:p>
        </p:txBody>
      </p:sp>
    </p:spTree>
    <p:extLst>
      <p:ext uri="{BB962C8B-B14F-4D97-AF65-F5344CB8AC3E}">
        <p14:creationId xmlns:p14="http://schemas.microsoft.com/office/powerpoint/2010/main" val="558426494"/>
      </p:ext>
    </p:extLst>
  </p:cSld>
  <p:clrMapOvr>
    <a:masterClrMapping/>
  </p:clrMapOvr>
  <p:transition>
    <p:strips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gray">
          <a:xfrm>
            <a:off x="1588" y="4763"/>
            <a:ext cx="9144000" cy="931862"/>
          </a:xfrm>
          <a:prstGeom prst="rect">
            <a:avLst/>
          </a:prstGeom>
          <a:gradFill rotWithShape="1">
            <a:gsLst>
              <a:gs pos="0">
                <a:schemeClr val="hlink"/>
              </a:gs>
              <a:gs pos="50000">
                <a:schemeClr val="hlink">
                  <a:gamma/>
                  <a:tint val="0"/>
                  <a:invGamma/>
                </a:schemeClr>
              </a:gs>
              <a:gs pos="100000">
                <a:schemeClr val="hlink"/>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grpSp>
        <p:nvGrpSpPr>
          <p:cNvPr id="1027" name="Group 16"/>
          <p:cNvGrpSpPr>
            <a:grpSpLocks/>
          </p:cNvGrpSpPr>
          <p:nvPr/>
        </p:nvGrpSpPr>
        <p:grpSpPr bwMode="auto">
          <a:xfrm>
            <a:off x="-12700" y="0"/>
            <a:ext cx="9150350" cy="1012825"/>
            <a:chOff x="476" y="-638"/>
            <a:chExt cx="5764" cy="638"/>
          </a:xfrm>
        </p:grpSpPr>
        <p:sp>
          <p:nvSpPr>
            <p:cNvPr id="1035" name="Oval 17"/>
            <p:cNvSpPr>
              <a:spLocks noChangeArrowheads="1"/>
            </p:cNvSpPr>
            <p:nvPr userDrawn="1"/>
          </p:nvSpPr>
          <p:spPr bwMode="gray">
            <a:xfrm>
              <a:off x="555"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6" name="Oval 18"/>
            <p:cNvSpPr>
              <a:spLocks noChangeArrowheads="1"/>
            </p:cNvSpPr>
            <p:nvPr userDrawn="1"/>
          </p:nvSpPr>
          <p:spPr bwMode="gray">
            <a:xfrm>
              <a:off x="553"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7" name="Oval 19"/>
            <p:cNvSpPr>
              <a:spLocks noChangeArrowheads="1"/>
            </p:cNvSpPr>
            <p:nvPr userDrawn="1"/>
          </p:nvSpPr>
          <p:spPr bwMode="gray">
            <a:xfrm>
              <a:off x="843" y="-42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8" name="Oval 20"/>
            <p:cNvSpPr>
              <a:spLocks noChangeArrowheads="1"/>
            </p:cNvSpPr>
            <p:nvPr userDrawn="1"/>
          </p:nvSpPr>
          <p:spPr bwMode="gray">
            <a:xfrm>
              <a:off x="843" y="-13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2" name="Oval 21"/>
            <p:cNvSpPr>
              <a:spLocks noChangeArrowheads="1"/>
            </p:cNvSpPr>
            <p:nvPr userDrawn="1"/>
          </p:nvSpPr>
          <p:spPr bwMode="gray">
            <a:xfrm>
              <a:off x="1113"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0" name="Oval 22"/>
            <p:cNvSpPr>
              <a:spLocks noChangeArrowheads="1"/>
            </p:cNvSpPr>
            <p:nvPr userDrawn="1"/>
          </p:nvSpPr>
          <p:spPr bwMode="gray">
            <a:xfrm>
              <a:off x="1249"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1" name="Line 23"/>
            <p:cNvSpPr>
              <a:spLocks noChangeShapeType="1"/>
            </p:cNvSpPr>
            <p:nvPr userDrawn="1"/>
          </p:nvSpPr>
          <p:spPr bwMode="gray">
            <a:xfrm>
              <a:off x="577"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2" name="Line 24"/>
            <p:cNvSpPr>
              <a:spLocks noChangeShapeType="1"/>
            </p:cNvSpPr>
            <p:nvPr userDrawn="1"/>
          </p:nvSpPr>
          <p:spPr bwMode="gray">
            <a:xfrm>
              <a:off x="71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3" name="Line 25"/>
            <p:cNvSpPr>
              <a:spLocks noChangeShapeType="1"/>
            </p:cNvSpPr>
            <p:nvPr userDrawn="1"/>
          </p:nvSpPr>
          <p:spPr bwMode="gray">
            <a:xfrm>
              <a:off x="864"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4" name="Line 26"/>
            <p:cNvSpPr>
              <a:spLocks noChangeShapeType="1"/>
            </p:cNvSpPr>
            <p:nvPr userDrawn="1"/>
          </p:nvSpPr>
          <p:spPr bwMode="gray">
            <a:xfrm>
              <a:off x="1000"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5" name="Line 27"/>
            <p:cNvSpPr>
              <a:spLocks noChangeShapeType="1"/>
            </p:cNvSpPr>
            <p:nvPr userDrawn="1"/>
          </p:nvSpPr>
          <p:spPr bwMode="gray">
            <a:xfrm>
              <a:off x="1136"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6" name="Line 28"/>
            <p:cNvSpPr>
              <a:spLocks noChangeShapeType="1"/>
            </p:cNvSpPr>
            <p:nvPr userDrawn="1"/>
          </p:nvSpPr>
          <p:spPr bwMode="gray">
            <a:xfrm>
              <a:off x="1272" y="-635"/>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7" name="Line 29"/>
            <p:cNvSpPr>
              <a:spLocks noChangeShapeType="1"/>
            </p:cNvSpPr>
            <p:nvPr userDrawn="1"/>
          </p:nvSpPr>
          <p:spPr bwMode="gray">
            <a:xfrm>
              <a:off x="1414"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8" name="Line 30"/>
            <p:cNvSpPr>
              <a:spLocks noChangeShapeType="1"/>
            </p:cNvSpPr>
            <p:nvPr userDrawn="1"/>
          </p:nvSpPr>
          <p:spPr bwMode="gray">
            <a:xfrm>
              <a:off x="1565"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9" name="Line 31"/>
            <p:cNvSpPr>
              <a:spLocks noChangeShapeType="1"/>
            </p:cNvSpPr>
            <p:nvPr userDrawn="1"/>
          </p:nvSpPr>
          <p:spPr bwMode="gray">
            <a:xfrm>
              <a:off x="1701"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0" name="Line 32"/>
            <p:cNvSpPr>
              <a:spLocks noChangeShapeType="1"/>
            </p:cNvSpPr>
            <p:nvPr userDrawn="1"/>
          </p:nvSpPr>
          <p:spPr bwMode="gray">
            <a:xfrm>
              <a:off x="1837"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1" name="Line 33"/>
            <p:cNvSpPr>
              <a:spLocks noChangeShapeType="1"/>
            </p:cNvSpPr>
            <p:nvPr userDrawn="1"/>
          </p:nvSpPr>
          <p:spPr bwMode="gray">
            <a:xfrm>
              <a:off x="1973"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2" name="Line 34"/>
            <p:cNvSpPr>
              <a:spLocks noChangeShapeType="1"/>
            </p:cNvSpPr>
            <p:nvPr userDrawn="1"/>
          </p:nvSpPr>
          <p:spPr bwMode="gray">
            <a:xfrm>
              <a:off x="210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3" name="Oval 35"/>
            <p:cNvSpPr>
              <a:spLocks noChangeArrowheads="1"/>
            </p:cNvSpPr>
            <p:nvPr userDrawn="1"/>
          </p:nvSpPr>
          <p:spPr bwMode="gray">
            <a:xfrm>
              <a:off x="1392"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4" name="Oval 36"/>
            <p:cNvSpPr>
              <a:spLocks noChangeArrowheads="1"/>
            </p:cNvSpPr>
            <p:nvPr userDrawn="1"/>
          </p:nvSpPr>
          <p:spPr bwMode="gray">
            <a:xfrm>
              <a:off x="1390" y="-542"/>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5" name="Oval 37"/>
            <p:cNvSpPr>
              <a:spLocks noChangeArrowheads="1"/>
            </p:cNvSpPr>
            <p:nvPr userDrawn="1"/>
          </p:nvSpPr>
          <p:spPr bwMode="gray">
            <a:xfrm>
              <a:off x="1680"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6" name="Oval 38"/>
            <p:cNvSpPr>
              <a:spLocks noChangeArrowheads="1"/>
            </p:cNvSpPr>
            <p:nvPr userDrawn="1"/>
          </p:nvSpPr>
          <p:spPr bwMode="gray">
            <a:xfrm>
              <a:off x="1680" y="-54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7" name="Oval 39"/>
            <p:cNvSpPr>
              <a:spLocks noChangeArrowheads="1"/>
            </p:cNvSpPr>
            <p:nvPr userDrawn="1"/>
          </p:nvSpPr>
          <p:spPr bwMode="gray">
            <a:xfrm>
              <a:off x="1950" y="-28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8" name="Oval 40"/>
            <p:cNvSpPr>
              <a:spLocks noChangeArrowheads="1"/>
            </p:cNvSpPr>
            <p:nvPr userDrawn="1"/>
          </p:nvSpPr>
          <p:spPr bwMode="gray">
            <a:xfrm>
              <a:off x="2086" y="-1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9" name="Oval 41"/>
            <p:cNvSpPr>
              <a:spLocks noChangeArrowheads="1"/>
            </p:cNvSpPr>
            <p:nvPr userDrawn="1"/>
          </p:nvSpPr>
          <p:spPr bwMode="gray">
            <a:xfrm>
              <a:off x="2224"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0" name="Oval 42"/>
            <p:cNvSpPr>
              <a:spLocks noChangeArrowheads="1"/>
            </p:cNvSpPr>
            <p:nvPr userDrawn="1"/>
          </p:nvSpPr>
          <p:spPr bwMode="gray">
            <a:xfrm>
              <a:off x="2222"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1" name="Oval 43"/>
            <p:cNvSpPr>
              <a:spLocks noChangeArrowheads="1"/>
            </p:cNvSpPr>
            <p:nvPr userDrawn="1"/>
          </p:nvSpPr>
          <p:spPr bwMode="gray">
            <a:xfrm>
              <a:off x="2512"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2" name="Oval 44"/>
            <p:cNvSpPr>
              <a:spLocks noChangeArrowheads="1"/>
            </p:cNvSpPr>
            <p:nvPr userDrawn="1"/>
          </p:nvSpPr>
          <p:spPr bwMode="gray">
            <a:xfrm>
              <a:off x="2512" y="-15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3" name="Oval 45"/>
            <p:cNvSpPr>
              <a:spLocks noChangeArrowheads="1"/>
            </p:cNvSpPr>
            <p:nvPr userDrawn="1"/>
          </p:nvSpPr>
          <p:spPr bwMode="gray">
            <a:xfrm>
              <a:off x="2782"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4" name="Oval 46"/>
            <p:cNvSpPr>
              <a:spLocks noChangeArrowheads="1"/>
            </p:cNvSpPr>
            <p:nvPr userDrawn="1"/>
          </p:nvSpPr>
          <p:spPr bwMode="gray">
            <a:xfrm>
              <a:off x="2918"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65" name="Group 47"/>
            <p:cNvGrpSpPr>
              <a:grpSpLocks/>
            </p:cNvGrpSpPr>
            <p:nvPr userDrawn="1"/>
          </p:nvGrpSpPr>
          <p:grpSpPr bwMode="auto">
            <a:xfrm>
              <a:off x="2246" y="-638"/>
              <a:ext cx="1532" cy="635"/>
              <a:chOff x="-765" y="-1448"/>
              <a:chExt cx="1532" cy="2896"/>
            </a:xfrm>
          </p:grpSpPr>
          <p:sp>
            <p:nvSpPr>
              <p:cNvPr id="1111" name="Line 48"/>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2" name="Line 49"/>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3" name="Line 50"/>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4" name="Line 51"/>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5" name="Line 52"/>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6" name="Line 53"/>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7" name="Line 54"/>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8" name="Line 55"/>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9" name="Line 56"/>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0" name="Line 57"/>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1" name="Line 58"/>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2" name="Line 59"/>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66" name="Oval 60"/>
            <p:cNvSpPr>
              <a:spLocks noChangeArrowheads="1"/>
            </p:cNvSpPr>
            <p:nvPr userDrawn="1"/>
          </p:nvSpPr>
          <p:spPr bwMode="gray">
            <a:xfrm>
              <a:off x="3061" y="-41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7" name="Oval 61"/>
            <p:cNvSpPr>
              <a:spLocks noChangeArrowheads="1"/>
            </p:cNvSpPr>
            <p:nvPr userDrawn="1"/>
          </p:nvSpPr>
          <p:spPr bwMode="gray">
            <a:xfrm>
              <a:off x="3059"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8" name="Oval 62"/>
            <p:cNvSpPr>
              <a:spLocks noChangeArrowheads="1"/>
            </p:cNvSpPr>
            <p:nvPr userDrawn="1"/>
          </p:nvSpPr>
          <p:spPr bwMode="gray">
            <a:xfrm>
              <a:off x="3349" y="-41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9" name="Oval 63"/>
            <p:cNvSpPr>
              <a:spLocks noChangeArrowheads="1"/>
            </p:cNvSpPr>
            <p:nvPr userDrawn="1"/>
          </p:nvSpPr>
          <p:spPr bwMode="gray">
            <a:xfrm>
              <a:off x="3349"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0" name="Oval 64"/>
            <p:cNvSpPr>
              <a:spLocks noChangeArrowheads="1"/>
            </p:cNvSpPr>
            <p:nvPr userDrawn="1"/>
          </p:nvSpPr>
          <p:spPr bwMode="gray">
            <a:xfrm>
              <a:off x="3619"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1" name="Oval 65"/>
            <p:cNvSpPr>
              <a:spLocks noChangeArrowheads="1"/>
            </p:cNvSpPr>
            <p:nvPr userDrawn="1"/>
          </p:nvSpPr>
          <p:spPr bwMode="gray">
            <a:xfrm>
              <a:off x="3755"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2" name="Oval 66"/>
            <p:cNvSpPr>
              <a:spLocks noChangeArrowheads="1"/>
            </p:cNvSpPr>
            <p:nvPr userDrawn="1"/>
          </p:nvSpPr>
          <p:spPr bwMode="gray">
            <a:xfrm>
              <a:off x="3913" y="-27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3" name="Oval 67"/>
            <p:cNvSpPr>
              <a:spLocks noChangeArrowheads="1"/>
            </p:cNvSpPr>
            <p:nvPr userDrawn="1"/>
          </p:nvSpPr>
          <p:spPr bwMode="gray">
            <a:xfrm>
              <a:off x="3911"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4" name="Oval 68"/>
            <p:cNvSpPr>
              <a:spLocks noChangeArrowheads="1"/>
            </p:cNvSpPr>
            <p:nvPr userDrawn="1"/>
          </p:nvSpPr>
          <p:spPr bwMode="gray">
            <a:xfrm>
              <a:off x="4201" y="-45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5" name="Oval 69"/>
            <p:cNvSpPr>
              <a:spLocks noChangeArrowheads="1"/>
            </p:cNvSpPr>
            <p:nvPr userDrawn="1"/>
          </p:nvSpPr>
          <p:spPr bwMode="gray">
            <a:xfrm>
              <a:off x="4201" y="-1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6" name="Oval 70"/>
            <p:cNvSpPr>
              <a:spLocks noChangeArrowheads="1"/>
            </p:cNvSpPr>
            <p:nvPr userDrawn="1"/>
          </p:nvSpPr>
          <p:spPr bwMode="gray">
            <a:xfrm>
              <a:off x="4471" y="-29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7" name="Oval 71"/>
            <p:cNvSpPr>
              <a:spLocks noChangeArrowheads="1"/>
            </p:cNvSpPr>
            <p:nvPr userDrawn="1"/>
          </p:nvSpPr>
          <p:spPr bwMode="gray">
            <a:xfrm>
              <a:off x="4607"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78" name="Group 72"/>
            <p:cNvGrpSpPr>
              <a:grpSpLocks/>
            </p:cNvGrpSpPr>
            <p:nvPr userDrawn="1"/>
          </p:nvGrpSpPr>
          <p:grpSpPr bwMode="auto">
            <a:xfrm>
              <a:off x="3935" y="-638"/>
              <a:ext cx="1532" cy="635"/>
              <a:chOff x="-765" y="-1448"/>
              <a:chExt cx="1532" cy="2896"/>
            </a:xfrm>
          </p:grpSpPr>
          <p:sp>
            <p:nvSpPr>
              <p:cNvPr id="1099" name="Line 73"/>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0" name="Line 74"/>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1" name="Line 75"/>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2" name="Line 76"/>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3" name="Line 77"/>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4" name="Line 78"/>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5" name="Line 79"/>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6" name="Line 80"/>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7" name="Line 81"/>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8" name="Line 82"/>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9" name="Line 83"/>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0" name="Line 84"/>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79" name="Oval 85"/>
            <p:cNvSpPr>
              <a:spLocks noChangeArrowheads="1"/>
            </p:cNvSpPr>
            <p:nvPr userDrawn="1"/>
          </p:nvSpPr>
          <p:spPr bwMode="gray">
            <a:xfrm>
              <a:off x="4750" y="-36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0" name="Oval 86"/>
            <p:cNvSpPr>
              <a:spLocks noChangeArrowheads="1"/>
            </p:cNvSpPr>
            <p:nvPr userDrawn="1"/>
          </p:nvSpPr>
          <p:spPr bwMode="gray">
            <a:xfrm>
              <a:off x="4748"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1" name="Oval 87"/>
            <p:cNvSpPr>
              <a:spLocks noChangeArrowheads="1"/>
            </p:cNvSpPr>
            <p:nvPr userDrawn="1"/>
          </p:nvSpPr>
          <p:spPr bwMode="gray">
            <a:xfrm>
              <a:off x="5038" y="-42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2" name="Oval 88"/>
            <p:cNvSpPr>
              <a:spLocks noChangeArrowheads="1"/>
            </p:cNvSpPr>
            <p:nvPr userDrawn="1"/>
          </p:nvSpPr>
          <p:spPr bwMode="gray">
            <a:xfrm>
              <a:off x="5038"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3" name="Oval 89"/>
            <p:cNvSpPr>
              <a:spLocks noChangeArrowheads="1"/>
            </p:cNvSpPr>
            <p:nvPr userDrawn="1"/>
          </p:nvSpPr>
          <p:spPr bwMode="gray">
            <a:xfrm>
              <a:off x="5308"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4" name="Oval 90"/>
            <p:cNvSpPr>
              <a:spLocks noChangeArrowheads="1"/>
            </p:cNvSpPr>
            <p:nvPr userDrawn="1"/>
          </p:nvSpPr>
          <p:spPr bwMode="gray">
            <a:xfrm>
              <a:off x="5444"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5" name="Oval 91"/>
            <p:cNvSpPr>
              <a:spLocks noChangeArrowheads="1"/>
            </p:cNvSpPr>
            <p:nvPr userDrawn="1"/>
          </p:nvSpPr>
          <p:spPr bwMode="gray">
            <a:xfrm>
              <a:off x="5580" y="-28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6" name="Oval 92"/>
            <p:cNvSpPr>
              <a:spLocks noChangeArrowheads="1"/>
            </p:cNvSpPr>
            <p:nvPr userDrawn="1"/>
          </p:nvSpPr>
          <p:spPr bwMode="gray">
            <a:xfrm>
              <a:off x="5578" y="-5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7" name="Oval 93"/>
            <p:cNvSpPr>
              <a:spLocks noChangeArrowheads="1"/>
            </p:cNvSpPr>
            <p:nvPr userDrawn="1"/>
          </p:nvSpPr>
          <p:spPr bwMode="gray">
            <a:xfrm>
              <a:off x="5868" y="-42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8" name="Oval 94"/>
            <p:cNvSpPr>
              <a:spLocks noChangeArrowheads="1"/>
            </p:cNvSpPr>
            <p:nvPr userDrawn="1"/>
          </p:nvSpPr>
          <p:spPr bwMode="gray">
            <a:xfrm>
              <a:off x="5868" y="-15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9" name="Oval 95"/>
            <p:cNvSpPr>
              <a:spLocks noChangeArrowheads="1"/>
            </p:cNvSpPr>
            <p:nvPr userDrawn="1"/>
          </p:nvSpPr>
          <p:spPr bwMode="gray">
            <a:xfrm>
              <a:off x="6138" y="-28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90" name="Line 96"/>
            <p:cNvSpPr>
              <a:spLocks noChangeShapeType="1"/>
            </p:cNvSpPr>
            <p:nvPr userDrawn="1"/>
          </p:nvSpPr>
          <p:spPr bwMode="gray">
            <a:xfrm>
              <a:off x="5602"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1" name="Line 97"/>
            <p:cNvSpPr>
              <a:spLocks noChangeShapeType="1"/>
            </p:cNvSpPr>
            <p:nvPr userDrawn="1"/>
          </p:nvSpPr>
          <p:spPr bwMode="gray">
            <a:xfrm>
              <a:off x="5753"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2" name="Line 98"/>
            <p:cNvSpPr>
              <a:spLocks noChangeShapeType="1"/>
            </p:cNvSpPr>
            <p:nvPr userDrawn="1"/>
          </p:nvSpPr>
          <p:spPr bwMode="gray">
            <a:xfrm>
              <a:off x="5889"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3" name="Line 99"/>
            <p:cNvSpPr>
              <a:spLocks noChangeShapeType="1"/>
            </p:cNvSpPr>
            <p:nvPr userDrawn="1"/>
          </p:nvSpPr>
          <p:spPr bwMode="gray">
            <a:xfrm>
              <a:off x="6025"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4" name="Line 100"/>
            <p:cNvSpPr>
              <a:spLocks noChangeShapeType="1"/>
            </p:cNvSpPr>
            <p:nvPr userDrawn="1"/>
          </p:nvSpPr>
          <p:spPr bwMode="gray">
            <a:xfrm>
              <a:off x="6161"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5" name="Line 101"/>
            <p:cNvSpPr>
              <a:spLocks noChangeShapeType="1"/>
            </p:cNvSpPr>
            <p:nvPr userDrawn="1"/>
          </p:nvSpPr>
          <p:spPr bwMode="gray">
            <a:xfrm>
              <a:off x="476" y="-525"/>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6" name="Line 102"/>
            <p:cNvSpPr>
              <a:spLocks noChangeShapeType="1"/>
            </p:cNvSpPr>
            <p:nvPr userDrawn="1"/>
          </p:nvSpPr>
          <p:spPr bwMode="gray">
            <a:xfrm>
              <a:off x="477" y="-389"/>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7" name="Line 103"/>
            <p:cNvSpPr>
              <a:spLocks noChangeShapeType="1"/>
            </p:cNvSpPr>
            <p:nvPr userDrawn="1"/>
          </p:nvSpPr>
          <p:spPr bwMode="gray">
            <a:xfrm>
              <a:off x="478" y="-253"/>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8" name="Line 104"/>
            <p:cNvSpPr>
              <a:spLocks noChangeShapeType="1"/>
            </p:cNvSpPr>
            <p:nvPr userDrawn="1"/>
          </p:nvSpPr>
          <p:spPr bwMode="gray">
            <a:xfrm>
              <a:off x="480" y="-126"/>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129" name="Rectangle 105"/>
          <p:cNvSpPr>
            <a:spLocks noChangeArrowheads="1"/>
          </p:cNvSpPr>
          <p:nvPr/>
        </p:nvSpPr>
        <p:spPr bwMode="gray">
          <a:xfrm>
            <a:off x="0" y="800100"/>
            <a:ext cx="9144000" cy="301625"/>
          </a:xfrm>
          <a:prstGeom prst="rect">
            <a:avLst/>
          </a:prstGeom>
          <a:gradFill rotWithShape="1">
            <a:gsLst>
              <a:gs pos="0">
                <a:schemeClr val="tx1">
                  <a:gamma/>
                  <a:shade val="46275"/>
                  <a:invGamma/>
                </a:schemeClr>
              </a:gs>
              <a:gs pos="100000">
                <a:schemeClr val="tx1"/>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sp>
        <p:nvSpPr>
          <p:cNvPr id="1029" name="Oval 106" descr="06_original_w"/>
          <p:cNvSpPr>
            <a:spLocks noChangeArrowheads="1"/>
          </p:cNvSpPr>
          <p:nvPr/>
        </p:nvSpPr>
        <p:spPr bwMode="gray">
          <a:xfrm>
            <a:off x="7956550" y="404813"/>
            <a:ext cx="936625" cy="1008062"/>
          </a:xfrm>
          <a:prstGeom prst="ellipse">
            <a:avLst/>
          </a:prstGeom>
          <a:blipFill dpi="0" rotWithShape="1">
            <a:blip r:embed="rId13"/>
            <a:srcRect/>
            <a:stretch>
              <a:fillRect/>
            </a:stretch>
          </a:blipFill>
          <a:ln w="57150">
            <a:solidFill>
              <a:schemeClr val="tx1"/>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0" name="Rectangle 3"/>
          <p:cNvSpPr>
            <a:spLocks noGrp="1" noChangeArrowheads="1"/>
          </p:cNvSpPr>
          <p:nvPr>
            <p:ph type="body" idx="1"/>
          </p:nvPr>
        </p:nvSpPr>
        <p:spPr bwMode="auto">
          <a:xfrm>
            <a:off x="457200" y="1228725"/>
            <a:ext cx="8229600" cy="509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uk-UA" smtClean="0"/>
              <a:t>Образец текста</a:t>
            </a:r>
          </a:p>
          <a:p>
            <a:pPr lvl="1"/>
            <a:r>
              <a:rPr lang="en-US" altLang="uk-UA" smtClean="0"/>
              <a:t>Второй уровень</a:t>
            </a:r>
          </a:p>
          <a:p>
            <a:pPr lvl="2"/>
            <a:r>
              <a:rPr lang="en-US" altLang="uk-UA" smtClean="0"/>
              <a:t>Третий уровень</a:t>
            </a:r>
          </a:p>
          <a:p>
            <a:pPr lvl="3"/>
            <a:r>
              <a:rPr lang="en-US" altLang="uk-UA" smtClean="0"/>
              <a:t>Четвертый уровень</a:t>
            </a:r>
          </a:p>
          <a:p>
            <a:pPr lvl="4"/>
            <a:r>
              <a:rPr lang="en-US" altLang="uk-UA" smtClean="0"/>
              <a:t>Пятый уровень</a:t>
            </a:r>
          </a:p>
        </p:txBody>
      </p:sp>
      <p:sp>
        <p:nvSpPr>
          <p:cNvPr id="1028" name="Rectangle 4"/>
          <p:cNvSpPr>
            <a:spLocks noGrp="1" noChangeArrowheads="1"/>
          </p:cNvSpPr>
          <p:nvPr>
            <p:ph type="dt" sz="half" idx="2"/>
          </p:nvPr>
        </p:nvSpPr>
        <p:spPr bwMode="auto">
          <a:xfrm>
            <a:off x="457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b="0">
                <a:latin typeface="+mn-lt"/>
                <a:cs typeface="+mn-cs"/>
              </a:defRPr>
            </a:lvl1pPr>
          </a:lstStyle>
          <a:p>
            <a:pPr>
              <a:defRPr/>
            </a:pPr>
            <a:fld id="{A95AFC7E-0181-4ED6-9046-95DD480F976B}" type="datetimeFigureOut">
              <a:rPr lang="ru-RU"/>
              <a:pPr>
                <a:defRPr/>
              </a:pPr>
              <a:t>29.08.2017</a:t>
            </a:fld>
            <a:endParaRPr lang="ru-RU"/>
          </a:p>
        </p:txBody>
      </p:sp>
      <p:sp>
        <p:nvSpPr>
          <p:cNvPr id="3" name="Rectangle 5"/>
          <p:cNvSpPr>
            <a:spLocks noGrp="1" noChangeArrowheads="1"/>
          </p:cNvSpPr>
          <p:nvPr>
            <p:ph type="ftr" sz="quarter" idx="3"/>
          </p:nvPr>
        </p:nvSpPr>
        <p:spPr bwMode="auto">
          <a:xfrm>
            <a:off x="3124200" y="6400800"/>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b="0">
                <a:latin typeface="+mn-lt"/>
                <a:cs typeface="+mn-cs"/>
              </a:defRPr>
            </a:lvl1pPr>
          </a:lstStyle>
          <a:p>
            <a:pPr>
              <a:defRPr/>
            </a:pPr>
            <a:endParaRPr lang="ru-RU"/>
          </a:p>
        </p:txBody>
      </p:sp>
      <p:sp>
        <p:nvSpPr>
          <p:cNvPr id="4" name="Rectangle 6"/>
          <p:cNvSpPr>
            <a:spLocks noGrp="1" noChangeArrowheads="1"/>
          </p:cNvSpPr>
          <p:nvPr>
            <p:ph type="sldNum" sz="quarter" idx="4"/>
          </p:nvPr>
        </p:nvSpPr>
        <p:spPr bwMode="auto">
          <a:xfrm>
            <a:off x="6553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9EE5AEF-E962-4A57-8304-8F18007BB3C8}" type="slidenum">
              <a:rPr lang="ru-RU" altLang="uk-UA"/>
              <a:pPr>
                <a:defRPr/>
              </a:pPr>
              <a:t>‹№›</a:t>
            </a:fld>
            <a:endParaRPr lang="ru-RU" altLang="uk-UA"/>
          </a:p>
        </p:txBody>
      </p:sp>
      <p:sp>
        <p:nvSpPr>
          <p:cNvPr id="1034" name="Rectangle 2"/>
          <p:cNvSpPr>
            <a:spLocks noGrp="1" noChangeArrowheads="1"/>
          </p:cNvSpPr>
          <p:nvPr>
            <p:ph type="title"/>
          </p:nvPr>
        </p:nvSpPr>
        <p:spPr bwMode="black">
          <a:xfrm>
            <a:off x="457200" y="228600"/>
            <a:ext cx="73914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uk-UA" smtClean="0"/>
              <a:t>Образец заголовка</a:t>
            </a:r>
          </a:p>
        </p:txBody>
      </p:sp>
    </p:spTree>
  </p:cSld>
  <p:clrMap bg1="lt1" tx1="dk1" bg2="lt2" tx2="dk2" accent1="accent1" accent2="accent2" accent3="accent3" accent4="accent4" accent5="accent5" accent6="accent6" hlink="hlink" folHlink="folHlink"/>
  <p:sldLayoutIdLst>
    <p:sldLayoutId id="2147485275" r:id="rId1"/>
    <p:sldLayoutId id="2147485276" r:id="rId2"/>
    <p:sldLayoutId id="2147485277" r:id="rId3"/>
    <p:sldLayoutId id="2147485278" r:id="rId4"/>
    <p:sldLayoutId id="2147485279" r:id="rId5"/>
    <p:sldLayoutId id="2147485280" r:id="rId6"/>
    <p:sldLayoutId id="2147485281" r:id="rId7"/>
    <p:sldLayoutId id="2147485282" r:id="rId8"/>
    <p:sldLayoutId id="2147485283" r:id="rId9"/>
    <p:sldLayoutId id="2147485284" r:id="rId10"/>
    <p:sldLayoutId id="2147485285" r:id="rId11"/>
  </p:sldLayoutIdLst>
  <p:transition>
    <p:strips dir="ld"/>
  </p:transition>
  <p:txStyles>
    <p:titleStyle>
      <a:lvl1pPr algn="r" rtl="0" eaLnBrk="0" fontAlgn="base" hangingPunct="0">
        <a:spcBef>
          <a:spcPct val="0"/>
        </a:spcBef>
        <a:spcAft>
          <a:spcPct val="0"/>
        </a:spcAft>
        <a:defRPr sz="2800" b="1" i="1">
          <a:solidFill>
            <a:schemeClr val="tx1"/>
          </a:solidFill>
          <a:latin typeface="+mj-lt"/>
          <a:ea typeface="+mj-ea"/>
          <a:cs typeface="+mj-cs"/>
        </a:defRPr>
      </a:lvl1pPr>
      <a:lvl2pPr algn="r" rtl="0" eaLnBrk="0" fontAlgn="base" hangingPunct="0">
        <a:spcBef>
          <a:spcPct val="0"/>
        </a:spcBef>
        <a:spcAft>
          <a:spcPct val="0"/>
        </a:spcAft>
        <a:defRPr sz="2800" b="1" i="1">
          <a:solidFill>
            <a:schemeClr val="tx1"/>
          </a:solidFill>
          <a:latin typeface="Verdana" pitchFamily="34" charset="0"/>
        </a:defRPr>
      </a:lvl2pPr>
      <a:lvl3pPr algn="r" rtl="0" eaLnBrk="0" fontAlgn="base" hangingPunct="0">
        <a:spcBef>
          <a:spcPct val="0"/>
        </a:spcBef>
        <a:spcAft>
          <a:spcPct val="0"/>
        </a:spcAft>
        <a:defRPr sz="2800" b="1" i="1">
          <a:solidFill>
            <a:schemeClr val="tx1"/>
          </a:solidFill>
          <a:latin typeface="Verdana" pitchFamily="34" charset="0"/>
        </a:defRPr>
      </a:lvl3pPr>
      <a:lvl4pPr algn="r" rtl="0" eaLnBrk="0" fontAlgn="base" hangingPunct="0">
        <a:spcBef>
          <a:spcPct val="0"/>
        </a:spcBef>
        <a:spcAft>
          <a:spcPct val="0"/>
        </a:spcAft>
        <a:defRPr sz="2800" b="1" i="1">
          <a:solidFill>
            <a:schemeClr val="tx1"/>
          </a:solidFill>
          <a:latin typeface="Verdana" pitchFamily="34" charset="0"/>
        </a:defRPr>
      </a:lvl4pPr>
      <a:lvl5pPr algn="r" rtl="0" eaLnBrk="0" fontAlgn="base" hangingPunct="0">
        <a:spcBef>
          <a:spcPct val="0"/>
        </a:spcBef>
        <a:spcAft>
          <a:spcPct val="0"/>
        </a:spcAft>
        <a:defRPr sz="2800" b="1" i="1">
          <a:solidFill>
            <a:schemeClr val="tx1"/>
          </a:solidFill>
          <a:latin typeface="Verdana" pitchFamily="34" charset="0"/>
        </a:defRPr>
      </a:lvl5pPr>
      <a:lvl6pPr marL="457200" algn="r" rtl="0" eaLnBrk="1" fontAlgn="base" hangingPunct="1">
        <a:spcBef>
          <a:spcPct val="0"/>
        </a:spcBef>
        <a:spcAft>
          <a:spcPct val="0"/>
        </a:spcAft>
        <a:defRPr sz="2800" b="1" i="1">
          <a:solidFill>
            <a:schemeClr val="tx1"/>
          </a:solidFill>
          <a:latin typeface="Verdana" pitchFamily="34" charset="0"/>
        </a:defRPr>
      </a:lvl6pPr>
      <a:lvl7pPr marL="914400" algn="r" rtl="0" eaLnBrk="1" fontAlgn="base" hangingPunct="1">
        <a:spcBef>
          <a:spcPct val="0"/>
        </a:spcBef>
        <a:spcAft>
          <a:spcPct val="0"/>
        </a:spcAft>
        <a:defRPr sz="2800" b="1" i="1">
          <a:solidFill>
            <a:schemeClr val="tx1"/>
          </a:solidFill>
          <a:latin typeface="Verdana" pitchFamily="34" charset="0"/>
        </a:defRPr>
      </a:lvl7pPr>
      <a:lvl8pPr marL="1371600" algn="r" rtl="0" eaLnBrk="1" fontAlgn="base" hangingPunct="1">
        <a:spcBef>
          <a:spcPct val="0"/>
        </a:spcBef>
        <a:spcAft>
          <a:spcPct val="0"/>
        </a:spcAft>
        <a:defRPr sz="2800" b="1" i="1">
          <a:solidFill>
            <a:schemeClr val="tx1"/>
          </a:solidFill>
          <a:latin typeface="Verdana" pitchFamily="34" charset="0"/>
        </a:defRPr>
      </a:lvl8pPr>
      <a:lvl9pPr marL="1828800" algn="r" rtl="0" eaLnBrk="1" fontAlgn="base" hangingPunct="1">
        <a:spcBef>
          <a:spcPct val="0"/>
        </a:spcBef>
        <a:spcAft>
          <a:spcPct val="0"/>
        </a:spcAft>
        <a:defRPr sz="2800" b="1" i="1">
          <a:solidFill>
            <a:schemeClr val="tx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64704"/>
            <a:ext cx="9144000" cy="4929187"/>
          </a:xfrm>
        </p:spPr>
        <p:txBody>
          <a:bodyPr/>
          <a:lstStyle/>
          <a:p>
            <a:pPr algn="ctr">
              <a:defRPr/>
            </a:pPr>
            <a:r>
              <a:rPr lang="uk-UA" sz="5400" i="0" dirty="0" smtClean="0">
                <a:solidFill>
                  <a:schemeClr val="accent4">
                    <a:lumMod val="50000"/>
                  </a:schemeClr>
                </a:solidFill>
                <a:latin typeface="Bookman Old Style" pitchFamily="18" charset="0"/>
              </a:rPr>
              <a:t>Тема 1.</a:t>
            </a:r>
            <a:r>
              <a:rPr lang="ru-RU" sz="4400" i="0" dirty="0">
                <a:latin typeface="Bookman Old Style" pitchFamily="18" charset="0"/>
              </a:rPr>
              <a:t/>
            </a:r>
            <a:br>
              <a:rPr lang="ru-RU" sz="4400" i="0" dirty="0">
                <a:latin typeface="Bookman Old Style" pitchFamily="18" charset="0"/>
              </a:rPr>
            </a:br>
            <a:r>
              <a:rPr lang="ru-RU" sz="4400" i="0" dirty="0" err="1">
                <a:latin typeface="Bookman Old Style" pitchFamily="18" charset="0"/>
              </a:rPr>
              <a:t>Процес</a:t>
            </a:r>
            <a:r>
              <a:rPr lang="ru-RU" sz="4400" i="0" dirty="0">
                <a:latin typeface="Bookman Old Style" pitchFamily="18" charset="0"/>
              </a:rPr>
              <a:t> </a:t>
            </a:r>
            <a:r>
              <a:rPr lang="ru-RU" sz="4400" i="0" dirty="0" err="1">
                <a:latin typeface="Bookman Old Style" pitchFamily="18" charset="0"/>
              </a:rPr>
              <a:t>пізнання</a:t>
            </a:r>
            <a:r>
              <a:rPr lang="ru-RU" sz="4400" i="0" dirty="0">
                <a:latin typeface="Bookman Old Style" pitchFamily="18" charset="0"/>
              </a:rPr>
              <a:t> та </a:t>
            </a:r>
            <a:r>
              <a:rPr lang="ru-RU" sz="4400" i="0" dirty="0" err="1">
                <a:latin typeface="Bookman Old Style" pitchFamily="18" charset="0"/>
              </a:rPr>
              <a:t>його</a:t>
            </a:r>
            <a:r>
              <a:rPr lang="ru-RU" sz="4400" i="0" dirty="0">
                <a:latin typeface="Bookman Old Style" pitchFamily="18" charset="0"/>
              </a:rPr>
              <a:t> генезис як основа </a:t>
            </a:r>
            <a:r>
              <a:rPr lang="ru-RU" sz="4400" i="0" dirty="0" err="1">
                <a:latin typeface="Bookman Old Style" pitchFamily="18" charset="0"/>
              </a:rPr>
              <a:t>наукової</a:t>
            </a:r>
            <a:r>
              <a:rPr lang="ru-RU" sz="4400" i="0" dirty="0">
                <a:latin typeface="Bookman Old Style" pitchFamily="18" charset="0"/>
              </a:rPr>
              <a:t> діяльності</a:t>
            </a:r>
            <a:endParaRPr lang="ru-RU" sz="5400" i="0" dirty="0">
              <a:latin typeface="Bookman Old Style" pitchFamily="18" charset="0"/>
            </a:endParaRPr>
          </a:p>
        </p:txBody>
      </p:sp>
    </p:spTree>
  </p:cSld>
  <p:clrMapOvr>
    <a:masterClrMapping/>
  </p:clrMapOvr>
  <p:transition>
    <p:strips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324544" y="0"/>
            <a:ext cx="9001000" cy="600164"/>
          </a:xfrm>
          <a:prstGeom prst="rect">
            <a:avLst/>
          </a:prstGeom>
        </p:spPr>
        <p:txBody>
          <a:bodyPr wrap="square">
            <a:spAutoFit/>
          </a:bodyPr>
          <a:lstStyle/>
          <a:p>
            <a:pPr algn="ctr">
              <a:spcAft>
                <a:spcPts val="0"/>
              </a:spcAft>
            </a:pPr>
            <a:r>
              <a:rPr lang="ru-RU" sz="3300" b="1" dirty="0">
                <a:latin typeface="+mn-lt"/>
                <a:ea typeface="Calibri" panose="020F0502020204030204" pitchFamily="34" charset="0"/>
              </a:rPr>
              <a:t>Динаміка </a:t>
            </a:r>
            <a:r>
              <a:rPr lang="ru-RU" sz="3300" b="1" dirty="0" err="1">
                <a:latin typeface="+mn-lt"/>
                <a:ea typeface="Calibri" panose="020F0502020204030204" pitchFamily="34" charset="0"/>
              </a:rPr>
              <a:t>пізнання</a:t>
            </a:r>
            <a:r>
              <a:rPr lang="ru-RU" sz="3300" b="1" dirty="0">
                <a:latin typeface="+mn-lt"/>
                <a:ea typeface="Calibri" panose="020F0502020204030204" pitchFamily="34" charset="0"/>
              </a:rPr>
              <a:t> на системному </a:t>
            </a:r>
            <a:r>
              <a:rPr lang="ru-RU" sz="3300" b="1" dirty="0" err="1">
                <a:latin typeface="+mn-lt"/>
                <a:ea typeface="Calibri" panose="020F0502020204030204" pitchFamily="34" charset="0"/>
              </a:rPr>
              <a:t>рівні</a:t>
            </a:r>
            <a:endParaRPr lang="uk-UA" sz="3300" dirty="0">
              <a:effectLst/>
              <a:latin typeface="+mn-lt"/>
              <a:ea typeface="Calibri" panose="020F0502020204030204" pitchFamily="34" charset="0"/>
            </a:endParaRPr>
          </a:p>
        </p:txBody>
      </p:sp>
      <p:pic>
        <p:nvPicPr>
          <p:cNvPr id="2" name="Рисунок 1"/>
          <p:cNvPicPr>
            <a:picLocks noChangeAspect="1"/>
          </p:cNvPicPr>
          <p:nvPr/>
        </p:nvPicPr>
        <p:blipFill>
          <a:blip r:embed="rId2"/>
          <a:stretch>
            <a:fillRect/>
          </a:stretch>
        </p:blipFill>
        <p:spPr>
          <a:xfrm>
            <a:off x="179512" y="1484784"/>
            <a:ext cx="8640960" cy="5373215"/>
          </a:xfrm>
          <a:prstGeom prst="rect">
            <a:avLst/>
          </a:prstGeom>
        </p:spPr>
      </p:pic>
    </p:spTree>
    <p:extLst>
      <p:ext uri="{BB962C8B-B14F-4D97-AF65-F5344CB8AC3E}">
        <p14:creationId xmlns:p14="http://schemas.microsoft.com/office/powerpoint/2010/main" val="3005915317"/>
      </p:ext>
    </p:extLst>
  </p:cSld>
  <p:clrMapOvr>
    <a:masterClrMapping/>
  </p:clrMapOvr>
  <p:transition>
    <p:strips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324544" y="-99392"/>
            <a:ext cx="9001000" cy="954107"/>
          </a:xfrm>
          <a:prstGeom prst="rect">
            <a:avLst/>
          </a:prstGeom>
        </p:spPr>
        <p:txBody>
          <a:bodyPr wrap="square">
            <a:spAutoFit/>
          </a:bodyPr>
          <a:lstStyle/>
          <a:p>
            <a:pPr algn="ctr">
              <a:spcAft>
                <a:spcPts val="0"/>
              </a:spcAft>
            </a:pPr>
            <a:r>
              <a:rPr lang="ru-RU" sz="2800" b="1" dirty="0">
                <a:latin typeface="+mn-lt"/>
                <a:ea typeface="Calibri" panose="020F0502020204030204" pitchFamily="34" charset="0"/>
              </a:rPr>
              <a:t>Пропозиції </a:t>
            </a:r>
            <a:r>
              <a:rPr lang="ru-RU" sz="2800" b="1" dirty="0" err="1">
                <a:latin typeface="+mn-lt"/>
                <a:ea typeface="Calibri" panose="020F0502020204030204" pitchFamily="34" charset="0"/>
              </a:rPr>
              <a:t>вчених</a:t>
            </a:r>
            <a:r>
              <a:rPr lang="ru-RU" sz="2800" b="1" dirty="0">
                <a:latin typeface="+mn-lt"/>
                <a:ea typeface="Calibri" panose="020F0502020204030204" pitchFamily="34" charset="0"/>
              </a:rPr>
              <a:t> </a:t>
            </a:r>
            <a:r>
              <a:rPr lang="ru-RU" sz="2800" b="1" dirty="0" err="1">
                <a:latin typeface="+mn-lt"/>
                <a:ea typeface="Calibri" panose="020F0502020204030204" pitchFamily="34" charset="0"/>
              </a:rPr>
              <a:t>щодо</a:t>
            </a:r>
            <a:r>
              <a:rPr lang="ru-RU" sz="2800" b="1" dirty="0">
                <a:latin typeface="+mn-lt"/>
                <a:ea typeface="Calibri" panose="020F0502020204030204" pitchFamily="34" charset="0"/>
              </a:rPr>
              <a:t> </a:t>
            </a:r>
            <a:r>
              <a:rPr lang="ru-RU" sz="2800" b="1" dirty="0" err="1">
                <a:latin typeface="+mn-lt"/>
                <a:ea typeface="Calibri" panose="020F0502020204030204" pitchFamily="34" charset="0"/>
              </a:rPr>
              <a:t>класифікації</a:t>
            </a:r>
            <a:r>
              <a:rPr lang="ru-RU" sz="2800" b="1" dirty="0">
                <a:latin typeface="+mn-lt"/>
                <a:ea typeface="Calibri" panose="020F0502020204030204" pitchFamily="34" charset="0"/>
              </a:rPr>
              <a:t> </a:t>
            </a:r>
            <a:r>
              <a:rPr lang="ru-RU" sz="2800" b="1" dirty="0" err="1">
                <a:latin typeface="+mn-lt"/>
                <a:ea typeface="Calibri" panose="020F0502020204030204" pitchFamily="34" charset="0"/>
              </a:rPr>
              <a:t>рівнів</a:t>
            </a:r>
            <a:r>
              <a:rPr lang="ru-RU" sz="2800" b="1" dirty="0">
                <a:latin typeface="+mn-lt"/>
                <a:ea typeface="Calibri" panose="020F0502020204030204" pitchFamily="34" charset="0"/>
              </a:rPr>
              <a:t> </a:t>
            </a:r>
            <a:r>
              <a:rPr lang="ru-RU" sz="2800" b="1" dirty="0" err="1">
                <a:latin typeface="+mn-lt"/>
                <a:ea typeface="Calibri" panose="020F0502020204030204" pitchFamily="34" charset="0"/>
              </a:rPr>
              <a:t>пізнання</a:t>
            </a:r>
            <a:r>
              <a:rPr lang="ru-RU" sz="2800" b="1" dirty="0">
                <a:latin typeface="+mn-lt"/>
                <a:ea typeface="Calibri" panose="020F0502020204030204" pitchFamily="34" charset="0"/>
              </a:rPr>
              <a:t> </a:t>
            </a:r>
            <a:endParaRPr lang="uk-UA" sz="2800" dirty="0">
              <a:effectLst/>
              <a:latin typeface="+mn-lt"/>
              <a:ea typeface="Calibri" panose="020F0502020204030204" pitchFamily="34" charset="0"/>
            </a:endParaRPr>
          </a:p>
        </p:txBody>
      </p:sp>
      <p:graphicFrame>
        <p:nvGraphicFramePr>
          <p:cNvPr id="4" name="Таблиця 3"/>
          <p:cNvGraphicFramePr>
            <a:graphicFrameLocks noGrp="1"/>
          </p:cNvGraphicFramePr>
          <p:nvPr>
            <p:extLst>
              <p:ext uri="{D42A27DB-BD31-4B8C-83A1-F6EECF244321}">
                <p14:modId xmlns:p14="http://schemas.microsoft.com/office/powerpoint/2010/main" val="801986999"/>
              </p:ext>
            </p:extLst>
          </p:nvPr>
        </p:nvGraphicFramePr>
        <p:xfrm>
          <a:off x="53752" y="845140"/>
          <a:ext cx="9090249" cy="6062460"/>
        </p:xfrm>
        <a:graphic>
          <a:graphicData uri="http://schemas.openxmlformats.org/drawingml/2006/table">
            <a:tbl>
              <a:tblPr firstRow="1" firstCol="1" lastRow="1" lastCol="1" bandRow="1" bandCol="1">
                <a:tableStyleId>{BC89EF96-8CEA-46FF-86C4-4CE0E7609802}</a:tableStyleId>
              </a:tblPr>
              <a:tblGrid>
                <a:gridCol w="1570483">
                  <a:extLst>
                    <a:ext uri="{9D8B030D-6E8A-4147-A177-3AD203B41FA5}">
                      <a16:colId xmlns:a16="http://schemas.microsoft.com/office/drawing/2014/main" val="1869942325"/>
                    </a:ext>
                  </a:extLst>
                </a:gridCol>
                <a:gridCol w="4328885">
                  <a:extLst>
                    <a:ext uri="{9D8B030D-6E8A-4147-A177-3AD203B41FA5}">
                      <a16:colId xmlns:a16="http://schemas.microsoft.com/office/drawing/2014/main" val="1256866036"/>
                    </a:ext>
                  </a:extLst>
                </a:gridCol>
                <a:gridCol w="3190881">
                  <a:extLst>
                    <a:ext uri="{9D8B030D-6E8A-4147-A177-3AD203B41FA5}">
                      <a16:colId xmlns:a16="http://schemas.microsoft.com/office/drawing/2014/main" val="532178690"/>
                    </a:ext>
                  </a:extLst>
                </a:gridCol>
              </a:tblGrid>
              <a:tr h="143465">
                <a:tc>
                  <a:txBody>
                    <a:bodyPr/>
                    <a:lstStyle/>
                    <a:p>
                      <a:pPr algn="ctr">
                        <a:spcAft>
                          <a:spcPts val="0"/>
                        </a:spcAft>
                      </a:pPr>
                      <a:r>
                        <a:rPr lang="uk-UA" sz="1200" b="1" dirty="0">
                          <a:solidFill>
                            <a:schemeClr val="tx2"/>
                          </a:solidFill>
                          <a:effectLst/>
                          <a:latin typeface="+mn-lt"/>
                        </a:rPr>
                        <a:t>Учений (учені)</a:t>
                      </a:r>
                      <a:endParaRPr lang="uk-UA" sz="1200" b="1" dirty="0">
                        <a:solidFill>
                          <a:schemeClr val="tx2"/>
                        </a:solidFill>
                        <a:effectLst/>
                        <a:latin typeface="+mn-lt"/>
                        <a:ea typeface="Calibri" panose="020F0502020204030204" pitchFamily="34" charset="0"/>
                        <a:cs typeface="Times New Roman" panose="02020603050405020304" pitchFamily="18" charset="0"/>
                      </a:endParaRPr>
                    </a:p>
                  </a:txBody>
                  <a:tcPr marL="56205" marR="562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60020" algn="l"/>
                        </a:tabLst>
                      </a:pPr>
                      <a:r>
                        <a:rPr lang="uk-UA" sz="1200" b="1" dirty="0">
                          <a:solidFill>
                            <a:schemeClr val="tx2"/>
                          </a:solidFill>
                          <a:effectLst/>
                          <a:latin typeface="+mn-lt"/>
                        </a:rPr>
                        <a:t>Характеристика рівнів</a:t>
                      </a:r>
                      <a:endParaRPr lang="uk-UA" sz="1200" b="1" dirty="0">
                        <a:solidFill>
                          <a:schemeClr val="tx2"/>
                        </a:solidFill>
                        <a:effectLst/>
                        <a:latin typeface="+mn-lt"/>
                        <a:ea typeface="Calibri" panose="020F0502020204030204" pitchFamily="34" charset="0"/>
                        <a:cs typeface="Times New Roman" panose="02020603050405020304" pitchFamily="18" charset="0"/>
                      </a:endParaRPr>
                    </a:p>
                  </a:txBody>
                  <a:tcPr marL="56205" marR="562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60020" algn="l"/>
                        </a:tabLst>
                      </a:pPr>
                      <a:r>
                        <a:rPr lang="uk-UA" sz="1200" b="1" dirty="0">
                          <a:solidFill>
                            <a:schemeClr val="tx2"/>
                          </a:solidFill>
                          <a:effectLst/>
                          <a:latin typeface="+mn-lt"/>
                        </a:rPr>
                        <a:t>Джерело</a:t>
                      </a:r>
                      <a:endParaRPr lang="uk-UA" sz="1200" b="1" dirty="0">
                        <a:solidFill>
                          <a:schemeClr val="tx2"/>
                        </a:solidFill>
                        <a:effectLst/>
                        <a:latin typeface="+mn-lt"/>
                        <a:ea typeface="Calibri" panose="020F0502020204030204" pitchFamily="34" charset="0"/>
                        <a:cs typeface="Times New Roman" panose="02020603050405020304" pitchFamily="18" charset="0"/>
                      </a:endParaRPr>
                    </a:p>
                  </a:txBody>
                  <a:tcPr marL="56205" marR="562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30883514"/>
                  </a:ext>
                </a:extLst>
              </a:tr>
              <a:tr h="2013114">
                <a:tc>
                  <a:txBody>
                    <a:bodyPr/>
                    <a:lstStyle/>
                    <a:p>
                      <a:pPr>
                        <a:spcAft>
                          <a:spcPts val="0"/>
                        </a:spcAft>
                      </a:pPr>
                      <a:r>
                        <a:rPr lang="uk-UA" sz="1600" b="0" i="1" dirty="0" err="1">
                          <a:solidFill>
                            <a:schemeClr val="tx2"/>
                          </a:solidFill>
                          <a:effectLst>
                            <a:outerShdw blurRad="38100" dist="38100" dir="2700000" algn="tl">
                              <a:srgbClr val="000000">
                                <a:alpha val="43137"/>
                              </a:srgbClr>
                            </a:outerShdw>
                          </a:effectLst>
                          <a:latin typeface="+mn-lt"/>
                        </a:rPr>
                        <a:t>Йосеф</a:t>
                      </a:r>
                      <a:r>
                        <a:rPr lang="uk-UA" sz="1600" b="0" i="1" dirty="0">
                          <a:solidFill>
                            <a:schemeClr val="tx2"/>
                          </a:solidFill>
                          <a:effectLst>
                            <a:outerShdw blurRad="38100" dist="38100" dir="2700000" algn="tl">
                              <a:srgbClr val="000000">
                                <a:alpha val="43137"/>
                              </a:srgbClr>
                            </a:outerShdw>
                          </a:effectLst>
                          <a:latin typeface="+mn-lt"/>
                        </a:rPr>
                        <a:t> Бен-</a:t>
                      </a:r>
                      <a:r>
                        <a:rPr lang="uk-UA" sz="1600" b="0" i="1" dirty="0" err="1">
                          <a:solidFill>
                            <a:schemeClr val="tx2"/>
                          </a:solidFill>
                          <a:effectLst>
                            <a:outerShdw blurRad="38100" dist="38100" dir="2700000" algn="tl">
                              <a:srgbClr val="000000">
                                <a:alpha val="43137"/>
                              </a:srgbClr>
                            </a:outerShdw>
                          </a:effectLst>
                          <a:latin typeface="+mn-lt"/>
                        </a:rPr>
                        <a:t>Шломо</a:t>
                      </a:r>
                      <a:endParaRPr lang="uk-UA" sz="1600" b="0" i="1" dirty="0">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56205" marR="562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9FC"/>
                    </a:solidFill>
                  </a:tcPr>
                </a:tc>
                <a:tc>
                  <a:txBody>
                    <a:bodyPr/>
                    <a:lstStyle/>
                    <a:p>
                      <a:pPr>
                        <a:lnSpc>
                          <a:spcPct val="115000"/>
                        </a:lnSpc>
                        <a:spcAft>
                          <a:spcPts val="0"/>
                        </a:spcAft>
                      </a:pPr>
                      <a:r>
                        <a:rPr lang="uk-UA" sz="1250" b="0" spc="-50" dirty="0">
                          <a:solidFill>
                            <a:schemeClr val="tx2"/>
                          </a:solidFill>
                          <a:effectLst/>
                          <a:latin typeface="+mn-lt"/>
                        </a:rPr>
                        <a:t>Раціональність як розумова діяльність, яка полягає у </a:t>
                      </a:r>
                      <a:r>
                        <a:rPr lang="uk-UA" sz="1250" b="0" spc="-50" dirty="0" err="1">
                          <a:solidFill>
                            <a:schemeClr val="tx2"/>
                          </a:solidFill>
                          <a:effectLst/>
                          <a:latin typeface="+mn-lt"/>
                        </a:rPr>
                        <a:t>зівставленні</a:t>
                      </a:r>
                      <a:r>
                        <a:rPr lang="uk-UA" sz="1250" b="0" spc="-50" dirty="0">
                          <a:solidFill>
                            <a:schemeClr val="tx2"/>
                          </a:solidFill>
                          <a:effectLst/>
                          <a:latin typeface="+mn-lt"/>
                        </a:rPr>
                        <a:t>, активному </a:t>
                      </a:r>
                      <a:r>
                        <a:rPr lang="uk-UA" sz="1250" b="0" spc="-50" dirty="0" err="1">
                          <a:solidFill>
                            <a:schemeClr val="tx2"/>
                          </a:solidFill>
                          <a:effectLst/>
                          <a:latin typeface="+mn-lt"/>
                        </a:rPr>
                        <a:t>співбутті</a:t>
                      </a:r>
                      <a:r>
                        <a:rPr lang="uk-UA" sz="1250" b="0" spc="-50" dirty="0">
                          <a:solidFill>
                            <a:schemeClr val="tx2"/>
                          </a:solidFill>
                          <a:effectLst/>
                          <a:latin typeface="+mn-lt"/>
                        </a:rPr>
                        <a:t> уявлень за допомогою уявлень. Інтуїція – це осягнення пізнання, яке досягається тільки через </a:t>
                      </a:r>
                      <a:r>
                        <a:rPr lang="uk-UA" sz="1250" b="0" spc="-50" dirty="0" err="1">
                          <a:solidFill>
                            <a:schemeClr val="tx2"/>
                          </a:solidFill>
                          <a:effectLst/>
                          <a:latin typeface="+mn-lt"/>
                        </a:rPr>
                        <a:t>надраціональне</a:t>
                      </a:r>
                      <a:r>
                        <a:rPr lang="uk-UA" sz="1250" b="0" spc="-50" dirty="0">
                          <a:solidFill>
                            <a:schemeClr val="tx2"/>
                          </a:solidFill>
                          <a:effectLst/>
                          <a:latin typeface="+mn-lt"/>
                        </a:rPr>
                        <a:t> знання. Інстинкт – пізнавальна реакція на навколишню ситуацію, яка виникає ще до того, як ми раціонально обміркували і проаналізували цю ситуацію</a:t>
                      </a:r>
                      <a:endParaRPr lang="uk-UA" sz="1250" b="0" dirty="0">
                        <a:solidFill>
                          <a:schemeClr val="tx2"/>
                        </a:solidFill>
                        <a:effectLst/>
                        <a:latin typeface="+mn-lt"/>
                        <a:ea typeface="Calibri" panose="020F0502020204030204" pitchFamily="34" charset="0"/>
                        <a:cs typeface="Times New Roman" panose="02020603050405020304" pitchFamily="18" charset="0"/>
                      </a:endParaRPr>
                    </a:p>
                  </a:txBody>
                  <a:tcPr marL="56205" marR="562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9FC"/>
                    </a:solidFill>
                  </a:tcPr>
                </a:tc>
                <a:tc>
                  <a:txBody>
                    <a:bodyPr/>
                    <a:lstStyle/>
                    <a:p>
                      <a:pPr>
                        <a:spcAft>
                          <a:spcPts val="0"/>
                        </a:spcAft>
                      </a:pPr>
                      <a:r>
                        <a:rPr lang="uk-UA" sz="1200" b="0" dirty="0">
                          <a:solidFill>
                            <a:schemeClr val="tx2"/>
                          </a:solidFill>
                          <a:effectLst/>
                          <a:latin typeface="+mn-lt"/>
                        </a:rPr>
                        <a:t>Бен-</a:t>
                      </a:r>
                      <a:r>
                        <a:rPr lang="uk-UA" sz="1200" b="0" dirty="0" err="1">
                          <a:solidFill>
                            <a:schemeClr val="tx2"/>
                          </a:solidFill>
                          <a:effectLst/>
                          <a:latin typeface="+mn-lt"/>
                        </a:rPr>
                        <a:t>Шломо</a:t>
                      </a:r>
                      <a:r>
                        <a:rPr lang="uk-UA" sz="1200" b="0" dirty="0">
                          <a:solidFill>
                            <a:schemeClr val="tx2"/>
                          </a:solidFill>
                          <a:effectLst/>
                          <a:latin typeface="+mn-lt"/>
                        </a:rPr>
                        <a:t> </a:t>
                      </a:r>
                      <a:r>
                        <a:rPr lang="uk-UA" sz="1200" b="0" dirty="0" err="1">
                          <a:solidFill>
                            <a:schemeClr val="tx2"/>
                          </a:solidFill>
                          <a:effectLst/>
                          <a:latin typeface="+mn-lt"/>
                        </a:rPr>
                        <a:t>Йосеф</a:t>
                      </a:r>
                      <a:r>
                        <a:rPr lang="uk-UA" sz="1200" b="0" dirty="0">
                          <a:solidFill>
                            <a:schemeClr val="tx2"/>
                          </a:solidFill>
                          <a:effectLst/>
                          <a:latin typeface="+mn-lt"/>
                        </a:rPr>
                        <a:t>. </a:t>
                      </a:r>
                      <a:r>
                        <a:rPr lang="uk-UA" sz="1200" b="0" dirty="0" err="1">
                          <a:solidFill>
                            <a:schemeClr val="tx2"/>
                          </a:solidFill>
                          <a:effectLst/>
                          <a:latin typeface="+mn-lt"/>
                        </a:rPr>
                        <a:t>Введение</a:t>
                      </a:r>
                      <a:r>
                        <a:rPr lang="uk-UA" sz="1200" b="0" dirty="0">
                          <a:solidFill>
                            <a:schemeClr val="tx2"/>
                          </a:solidFill>
                          <a:effectLst/>
                          <a:latin typeface="+mn-lt"/>
                        </a:rPr>
                        <a:t> в </a:t>
                      </a:r>
                      <a:r>
                        <a:rPr lang="uk-UA" sz="1200" b="0" dirty="0" err="1">
                          <a:solidFill>
                            <a:schemeClr val="tx2"/>
                          </a:solidFill>
                          <a:effectLst/>
                          <a:latin typeface="+mn-lt"/>
                        </a:rPr>
                        <a:t>философию</a:t>
                      </a:r>
                      <a:r>
                        <a:rPr lang="uk-UA" sz="1200" b="0" dirty="0">
                          <a:solidFill>
                            <a:schemeClr val="tx2"/>
                          </a:solidFill>
                          <a:effectLst/>
                          <a:latin typeface="+mn-lt"/>
                        </a:rPr>
                        <a:t> </a:t>
                      </a:r>
                      <a:r>
                        <a:rPr lang="uk-UA" sz="1200" b="0" dirty="0" err="1">
                          <a:solidFill>
                            <a:schemeClr val="tx2"/>
                          </a:solidFill>
                          <a:effectLst/>
                          <a:latin typeface="+mn-lt"/>
                        </a:rPr>
                        <a:t>иудаизма</a:t>
                      </a:r>
                      <a:r>
                        <a:rPr lang="uk-UA" sz="1200" b="0" dirty="0">
                          <a:solidFill>
                            <a:schemeClr val="tx2"/>
                          </a:solidFill>
                          <a:effectLst/>
                          <a:latin typeface="+mn-lt"/>
                        </a:rPr>
                        <a:t> [Електронний ресурс] – </a:t>
                      </a:r>
                      <a:r>
                        <a:rPr lang="uk-UA" sz="1200" b="0" dirty="0" smtClean="0">
                          <a:solidFill>
                            <a:schemeClr val="tx2"/>
                          </a:solidFill>
                          <a:effectLst/>
                          <a:latin typeface="+mn-lt"/>
                        </a:rPr>
                        <a:t>Режим</a:t>
                      </a:r>
                      <a:r>
                        <a:rPr lang="en-US" sz="1200" b="0" baseline="0" dirty="0" smtClean="0">
                          <a:solidFill>
                            <a:schemeClr val="tx2"/>
                          </a:solidFill>
                          <a:effectLst/>
                          <a:latin typeface="+mn-lt"/>
                        </a:rPr>
                        <a:t> </a:t>
                      </a:r>
                      <a:r>
                        <a:rPr lang="uk-UA" sz="1200" b="0" dirty="0" smtClean="0">
                          <a:solidFill>
                            <a:schemeClr val="tx2"/>
                          </a:solidFill>
                          <a:effectLst/>
                          <a:latin typeface="+mn-lt"/>
                        </a:rPr>
                        <a:t>доступу</a:t>
                      </a:r>
                      <a:r>
                        <a:rPr lang="uk-UA" sz="1200" b="0" dirty="0">
                          <a:solidFill>
                            <a:schemeClr val="tx2"/>
                          </a:solidFill>
                          <a:effectLst/>
                          <a:latin typeface="+mn-lt"/>
                        </a:rPr>
                        <a:t>:  </a:t>
                      </a:r>
                      <a:r>
                        <a:rPr lang="en-US" sz="1200" b="0" dirty="0" smtClean="0">
                          <a:solidFill>
                            <a:schemeClr val="tx2"/>
                          </a:solidFill>
                          <a:effectLst/>
                          <a:latin typeface="+mn-lt"/>
                        </a:rPr>
                        <a:t>http://www.machanaim. org/</a:t>
                      </a:r>
                      <a:r>
                        <a:rPr lang="en-US" sz="1200" b="0" dirty="0" err="1" smtClean="0">
                          <a:solidFill>
                            <a:schemeClr val="tx2"/>
                          </a:solidFill>
                          <a:effectLst/>
                          <a:latin typeface="+mn-lt"/>
                        </a:rPr>
                        <a:t>philosof</a:t>
                      </a:r>
                      <a:r>
                        <a:rPr lang="en-US" sz="1200" b="0" dirty="0" smtClean="0">
                          <a:solidFill>
                            <a:schemeClr val="tx2"/>
                          </a:solidFill>
                          <a:effectLst/>
                          <a:latin typeface="+mn-lt"/>
                        </a:rPr>
                        <a:t>/in_vv.htm</a:t>
                      </a:r>
                    </a:p>
                    <a:p>
                      <a:pPr>
                        <a:spcAft>
                          <a:spcPts val="0"/>
                        </a:spcAft>
                      </a:pPr>
                      <a:endParaRPr lang="uk-UA" sz="1200" b="0" dirty="0">
                        <a:solidFill>
                          <a:schemeClr val="tx2"/>
                        </a:solidFill>
                        <a:effectLst/>
                        <a:latin typeface="+mn-lt"/>
                      </a:endParaRPr>
                    </a:p>
                    <a:p>
                      <a:pPr>
                        <a:spcAft>
                          <a:spcPts val="0"/>
                        </a:spcAft>
                      </a:pPr>
                      <a:r>
                        <a:rPr lang="uk-UA" sz="1200" b="0" dirty="0">
                          <a:solidFill>
                            <a:schemeClr val="tx2"/>
                          </a:solidFill>
                          <a:effectLst/>
                          <a:latin typeface="+mn-lt"/>
                        </a:rPr>
                        <a:t> </a:t>
                      </a:r>
                      <a:endParaRPr lang="uk-UA" sz="1200" b="0" dirty="0">
                        <a:solidFill>
                          <a:schemeClr val="tx2"/>
                        </a:solidFill>
                        <a:effectLst/>
                        <a:latin typeface="+mn-lt"/>
                        <a:ea typeface="Calibri" panose="020F0502020204030204" pitchFamily="34" charset="0"/>
                        <a:cs typeface="Times New Roman" panose="02020603050405020304" pitchFamily="18" charset="0"/>
                      </a:endParaRPr>
                    </a:p>
                  </a:txBody>
                  <a:tcPr marL="56205" marR="562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9FC"/>
                    </a:solidFill>
                  </a:tcPr>
                </a:tc>
                <a:extLst>
                  <a:ext uri="{0D108BD9-81ED-4DB2-BD59-A6C34878D82A}">
                    <a16:rowId xmlns:a16="http://schemas.microsoft.com/office/drawing/2014/main" val="2599050684"/>
                  </a:ext>
                </a:extLst>
              </a:tr>
              <a:tr h="1578109">
                <a:tc>
                  <a:txBody>
                    <a:bodyPr/>
                    <a:lstStyle/>
                    <a:p>
                      <a:pPr>
                        <a:spcAft>
                          <a:spcPts val="0"/>
                        </a:spcAft>
                      </a:pPr>
                      <a:r>
                        <a:rPr lang="uk-UA" sz="1600" b="0" i="1" dirty="0">
                          <a:solidFill>
                            <a:schemeClr val="tx2"/>
                          </a:solidFill>
                          <a:effectLst>
                            <a:outerShdw blurRad="38100" dist="38100" dir="2700000" algn="tl">
                              <a:srgbClr val="000000">
                                <a:alpha val="43137"/>
                              </a:srgbClr>
                            </a:outerShdw>
                          </a:effectLst>
                          <a:latin typeface="+mn-lt"/>
                        </a:rPr>
                        <a:t>Клаус Отто </a:t>
                      </a:r>
                      <a:r>
                        <a:rPr lang="uk-UA" sz="1600" b="0" i="1" dirty="0" err="1">
                          <a:solidFill>
                            <a:schemeClr val="tx2"/>
                          </a:solidFill>
                          <a:effectLst>
                            <a:outerShdw blurRad="38100" dist="38100" dir="2700000" algn="tl">
                              <a:srgbClr val="000000">
                                <a:alpha val="43137"/>
                              </a:srgbClr>
                            </a:outerShdw>
                          </a:effectLst>
                          <a:latin typeface="+mn-lt"/>
                        </a:rPr>
                        <a:t>Шемер</a:t>
                      </a:r>
                      <a:endParaRPr lang="uk-UA" sz="1600" b="0" i="1" dirty="0">
                        <a:solidFill>
                          <a:schemeClr val="tx2"/>
                        </a:solidFill>
                        <a:effectLst>
                          <a:outerShdw blurRad="38100" dist="38100" dir="2700000" algn="tl">
                            <a:srgbClr val="000000">
                              <a:alpha val="43137"/>
                            </a:srgbClr>
                          </a:outerShdw>
                        </a:effectLst>
                        <a:latin typeface="+mn-lt"/>
                      </a:endParaRPr>
                    </a:p>
                    <a:p>
                      <a:pPr>
                        <a:spcAft>
                          <a:spcPts val="0"/>
                        </a:spcAft>
                      </a:pPr>
                      <a:r>
                        <a:rPr lang="uk-UA" sz="1600" b="0" i="1" dirty="0">
                          <a:solidFill>
                            <a:schemeClr val="tx2"/>
                          </a:solidFill>
                          <a:effectLst>
                            <a:outerShdw blurRad="38100" dist="38100" dir="2700000" algn="tl">
                              <a:srgbClr val="000000">
                                <a:alpha val="43137"/>
                              </a:srgbClr>
                            </a:outerShdw>
                          </a:effectLst>
                          <a:latin typeface="+mn-lt"/>
                        </a:rPr>
                        <a:t>(</a:t>
                      </a:r>
                      <a:r>
                        <a:rPr lang="uk-UA" sz="1600" b="0" i="1" dirty="0" err="1">
                          <a:solidFill>
                            <a:schemeClr val="tx2"/>
                          </a:solidFill>
                          <a:effectLst>
                            <a:outerShdw blurRad="38100" dist="38100" dir="2700000" algn="tl">
                              <a:srgbClr val="000000">
                                <a:alpha val="43137"/>
                              </a:srgbClr>
                            </a:outerShdw>
                          </a:effectLst>
                          <a:latin typeface="+mn-lt"/>
                        </a:rPr>
                        <a:t>Dr</a:t>
                      </a:r>
                      <a:r>
                        <a:rPr lang="uk-UA" sz="1600" b="0" i="1" dirty="0">
                          <a:solidFill>
                            <a:schemeClr val="tx2"/>
                          </a:solidFill>
                          <a:effectLst>
                            <a:outerShdw blurRad="38100" dist="38100" dir="2700000" algn="tl">
                              <a:srgbClr val="000000">
                                <a:alpha val="43137"/>
                              </a:srgbClr>
                            </a:outerShdw>
                          </a:effectLst>
                          <a:latin typeface="+mn-lt"/>
                        </a:rPr>
                        <a:t>. </a:t>
                      </a:r>
                      <a:r>
                        <a:rPr lang="uk-UA" sz="1600" b="0" i="1" dirty="0" err="1">
                          <a:solidFill>
                            <a:schemeClr val="tx2"/>
                          </a:solidFill>
                          <a:effectLst>
                            <a:outerShdw blurRad="38100" dist="38100" dir="2700000" algn="tl">
                              <a:srgbClr val="000000">
                                <a:alpha val="43137"/>
                              </a:srgbClr>
                            </a:outerShdw>
                          </a:effectLst>
                          <a:latin typeface="+mn-lt"/>
                        </a:rPr>
                        <a:t>Claus</a:t>
                      </a:r>
                      <a:r>
                        <a:rPr lang="uk-UA" sz="1600" b="0" i="1" dirty="0">
                          <a:solidFill>
                            <a:schemeClr val="tx2"/>
                          </a:solidFill>
                          <a:effectLst>
                            <a:outerShdw blurRad="38100" dist="38100" dir="2700000" algn="tl">
                              <a:srgbClr val="000000">
                                <a:alpha val="43137"/>
                              </a:srgbClr>
                            </a:outerShdw>
                          </a:effectLst>
                          <a:latin typeface="+mn-lt"/>
                        </a:rPr>
                        <a:t> </a:t>
                      </a:r>
                      <a:r>
                        <a:rPr lang="uk-UA" sz="1600" b="0" i="1" dirty="0" err="1">
                          <a:solidFill>
                            <a:schemeClr val="tx2"/>
                          </a:solidFill>
                          <a:effectLst>
                            <a:outerShdw blurRad="38100" dist="38100" dir="2700000" algn="tl">
                              <a:srgbClr val="000000">
                                <a:alpha val="43137"/>
                              </a:srgbClr>
                            </a:outerShdw>
                          </a:effectLst>
                          <a:latin typeface="+mn-lt"/>
                        </a:rPr>
                        <a:t>Otto</a:t>
                      </a:r>
                      <a:r>
                        <a:rPr lang="uk-UA" sz="1600" b="0" i="1" dirty="0">
                          <a:solidFill>
                            <a:schemeClr val="tx2"/>
                          </a:solidFill>
                          <a:effectLst>
                            <a:outerShdw blurRad="38100" dist="38100" dir="2700000" algn="tl">
                              <a:srgbClr val="000000">
                                <a:alpha val="43137"/>
                              </a:srgbClr>
                            </a:outerShdw>
                          </a:effectLst>
                          <a:latin typeface="+mn-lt"/>
                        </a:rPr>
                        <a:t> </a:t>
                      </a:r>
                      <a:r>
                        <a:rPr lang="uk-UA" sz="1600" b="0" i="1" dirty="0" err="1">
                          <a:solidFill>
                            <a:schemeClr val="tx2"/>
                          </a:solidFill>
                          <a:effectLst>
                            <a:outerShdw blurRad="38100" dist="38100" dir="2700000" algn="tl">
                              <a:srgbClr val="000000">
                                <a:alpha val="43137"/>
                              </a:srgbClr>
                            </a:outerShdw>
                          </a:effectLst>
                          <a:latin typeface="+mn-lt"/>
                        </a:rPr>
                        <a:t>Scharmer</a:t>
                      </a:r>
                      <a:r>
                        <a:rPr lang="uk-UA" sz="1600" b="0" i="1" dirty="0">
                          <a:solidFill>
                            <a:schemeClr val="tx2"/>
                          </a:solidFill>
                          <a:effectLst>
                            <a:outerShdw blurRad="38100" dist="38100" dir="2700000" algn="tl">
                              <a:srgbClr val="000000">
                                <a:alpha val="43137"/>
                              </a:srgbClr>
                            </a:outerShdw>
                          </a:effectLst>
                          <a:latin typeface="+mn-lt"/>
                        </a:rPr>
                        <a:t>)</a:t>
                      </a:r>
                      <a:endParaRPr lang="uk-UA" sz="1600" b="0" i="1" dirty="0">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56205" marR="562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9FC"/>
                    </a:solidFill>
                  </a:tcPr>
                </a:tc>
                <a:tc>
                  <a:txBody>
                    <a:bodyPr/>
                    <a:lstStyle/>
                    <a:p>
                      <a:pPr>
                        <a:spcAft>
                          <a:spcPts val="0"/>
                        </a:spcAft>
                      </a:pPr>
                      <a:r>
                        <a:rPr lang="uk-UA" sz="1250" b="0" spc="-70" dirty="0">
                          <a:solidFill>
                            <a:schemeClr val="tx2"/>
                          </a:solidFill>
                          <a:effectLst/>
                          <a:latin typeface="+mn-lt"/>
                        </a:rPr>
                        <a:t>Завантаження розумової моделі – пізнання на цьому рівні означає ви-</a:t>
                      </a:r>
                      <a:r>
                        <a:rPr lang="uk-UA" sz="1250" b="0" spc="-70" dirty="0" err="1">
                          <a:solidFill>
                            <a:schemeClr val="tx2"/>
                          </a:solidFill>
                          <a:effectLst/>
                          <a:latin typeface="+mn-lt"/>
                        </a:rPr>
                        <a:t>користовувати</a:t>
                      </a:r>
                      <a:r>
                        <a:rPr lang="uk-UA" sz="1250" b="0" spc="-70" dirty="0">
                          <a:solidFill>
                            <a:schemeClr val="tx2"/>
                          </a:solidFill>
                          <a:effectLst/>
                          <a:latin typeface="+mn-lt"/>
                        </a:rPr>
                        <a:t> свої розумові моделі і звички мислення. Відображення та </a:t>
                      </a:r>
                      <a:r>
                        <a:rPr lang="uk-UA" sz="1250" b="0" spc="-70" dirty="0" err="1">
                          <a:solidFill>
                            <a:schemeClr val="tx2"/>
                          </a:solidFill>
                          <a:effectLst/>
                          <a:latin typeface="+mn-lt"/>
                        </a:rPr>
                        <a:t>реінтерпретація</a:t>
                      </a:r>
                      <a:r>
                        <a:rPr lang="uk-UA" sz="1250" b="0" spc="-70" dirty="0">
                          <a:solidFill>
                            <a:schemeClr val="tx2"/>
                          </a:solidFill>
                          <a:effectLst/>
                          <a:latin typeface="+mn-lt"/>
                        </a:rPr>
                        <a:t> –  пізнання дає змогу розмірковувати про явище і дає змогу формувати відповідну структуру думки. Уява ґрунтується на глибокому пізнанні через увагу, що дає змогу відчути явище зсередини. Удосконалення – пізнання  знаходиться на найвищому і найбільш тонкому рівні, що дає йому змогу стати єдиним і цілісним</a:t>
                      </a:r>
                      <a:endParaRPr lang="uk-UA" sz="1250" b="0" dirty="0">
                        <a:solidFill>
                          <a:schemeClr val="tx2"/>
                        </a:solidFill>
                        <a:effectLst/>
                        <a:latin typeface="+mn-lt"/>
                        <a:ea typeface="Calibri" panose="020F0502020204030204" pitchFamily="34" charset="0"/>
                        <a:cs typeface="Times New Roman" panose="02020603050405020304" pitchFamily="18" charset="0"/>
                      </a:endParaRPr>
                    </a:p>
                  </a:txBody>
                  <a:tcPr marL="56205" marR="562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9FC"/>
                    </a:solidFill>
                  </a:tcPr>
                </a:tc>
                <a:tc>
                  <a:txBody>
                    <a:bodyPr/>
                    <a:lstStyle/>
                    <a:p>
                      <a:pPr>
                        <a:lnSpc>
                          <a:spcPct val="115000"/>
                        </a:lnSpc>
                        <a:spcAft>
                          <a:spcPts val="0"/>
                        </a:spcAft>
                      </a:pPr>
                      <a:r>
                        <a:rPr lang="uk-UA" sz="1200" b="0" dirty="0" err="1">
                          <a:solidFill>
                            <a:schemeClr val="tx2"/>
                          </a:solidFill>
                          <a:effectLst/>
                          <a:latin typeface="+mn-lt"/>
                        </a:rPr>
                        <a:t>Scharmer</a:t>
                      </a:r>
                      <a:r>
                        <a:rPr lang="uk-UA" sz="1200" b="0" dirty="0">
                          <a:solidFill>
                            <a:schemeClr val="tx2"/>
                          </a:solidFill>
                          <a:effectLst/>
                          <a:latin typeface="+mn-lt"/>
                        </a:rPr>
                        <a:t> </a:t>
                      </a:r>
                      <a:r>
                        <a:rPr lang="uk-UA" sz="1200" b="0" dirty="0" err="1">
                          <a:solidFill>
                            <a:schemeClr val="tx2"/>
                          </a:solidFill>
                          <a:effectLst/>
                          <a:latin typeface="+mn-lt"/>
                        </a:rPr>
                        <a:t>Dr</a:t>
                      </a:r>
                      <a:r>
                        <a:rPr lang="uk-UA" sz="1200" b="0" dirty="0">
                          <a:solidFill>
                            <a:schemeClr val="tx2"/>
                          </a:solidFill>
                          <a:effectLst/>
                          <a:latin typeface="+mn-lt"/>
                        </a:rPr>
                        <a:t>. </a:t>
                      </a:r>
                      <a:r>
                        <a:rPr lang="uk-UA" sz="1200" b="0" dirty="0" err="1">
                          <a:solidFill>
                            <a:schemeClr val="tx2"/>
                          </a:solidFill>
                          <a:effectLst/>
                          <a:latin typeface="+mn-lt"/>
                        </a:rPr>
                        <a:t>Claus</a:t>
                      </a:r>
                      <a:r>
                        <a:rPr lang="uk-UA" sz="1200" b="0" dirty="0">
                          <a:solidFill>
                            <a:schemeClr val="tx2"/>
                          </a:solidFill>
                          <a:effectLst/>
                          <a:latin typeface="+mn-lt"/>
                        </a:rPr>
                        <a:t> </a:t>
                      </a:r>
                      <a:r>
                        <a:rPr lang="uk-UA" sz="1200" b="0" dirty="0" err="1">
                          <a:solidFill>
                            <a:schemeClr val="tx2"/>
                          </a:solidFill>
                          <a:effectLst/>
                          <a:latin typeface="+mn-lt"/>
                        </a:rPr>
                        <a:t>Otto</a:t>
                      </a:r>
                      <a:r>
                        <a:rPr lang="uk-UA" sz="1200" b="0" dirty="0">
                          <a:solidFill>
                            <a:schemeClr val="tx2"/>
                          </a:solidFill>
                          <a:effectLst/>
                          <a:latin typeface="+mn-lt"/>
                        </a:rPr>
                        <a:t>. </a:t>
                      </a:r>
                      <a:r>
                        <a:rPr lang="uk-UA" sz="1200" b="0" dirty="0" err="1">
                          <a:solidFill>
                            <a:schemeClr val="tx2"/>
                          </a:solidFill>
                          <a:effectLst/>
                          <a:latin typeface="+mn-lt"/>
                        </a:rPr>
                        <a:t>Community</a:t>
                      </a:r>
                      <a:r>
                        <a:rPr lang="uk-UA" sz="1200" b="0" dirty="0">
                          <a:solidFill>
                            <a:schemeClr val="tx2"/>
                          </a:solidFill>
                          <a:effectLst/>
                          <a:latin typeface="+mn-lt"/>
                        </a:rPr>
                        <a:t> </a:t>
                      </a:r>
                      <a:r>
                        <a:rPr lang="uk-UA" sz="1200" b="0" dirty="0" err="1">
                          <a:solidFill>
                            <a:schemeClr val="tx2"/>
                          </a:solidFill>
                          <a:effectLst/>
                          <a:latin typeface="+mn-lt"/>
                        </a:rPr>
                        <a:t>Action</a:t>
                      </a:r>
                      <a:r>
                        <a:rPr lang="uk-UA" sz="1200" b="0" dirty="0">
                          <a:solidFill>
                            <a:schemeClr val="tx2"/>
                          </a:solidFill>
                          <a:effectLst/>
                          <a:latin typeface="+mn-lt"/>
                        </a:rPr>
                        <a:t> </a:t>
                      </a:r>
                      <a:r>
                        <a:rPr lang="uk-UA" sz="1200" b="0" dirty="0" err="1">
                          <a:solidFill>
                            <a:schemeClr val="tx2"/>
                          </a:solidFill>
                          <a:effectLst/>
                          <a:latin typeface="+mn-lt"/>
                        </a:rPr>
                        <a:t>Research</a:t>
                      </a:r>
                      <a:r>
                        <a:rPr lang="uk-UA" sz="1200" b="0" dirty="0">
                          <a:solidFill>
                            <a:schemeClr val="tx2"/>
                          </a:solidFill>
                          <a:effectLst/>
                          <a:latin typeface="+mn-lt"/>
                        </a:rPr>
                        <a:t>  / </a:t>
                      </a:r>
                      <a:r>
                        <a:rPr lang="uk-UA" sz="1200" b="0" dirty="0" err="1">
                          <a:solidFill>
                            <a:schemeClr val="tx2"/>
                          </a:solidFill>
                          <a:effectLst/>
                          <a:latin typeface="+mn-lt"/>
                        </a:rPr>
                        <a:t>Dr</a:t>
                      </a:r>
                      <a:r>
                        <a:rPr lang="uk-UA" sz="1200" b="0" dirty="0">
                          <a:solidFill>
                            <a:schemeClr val="tx2"/>
                          </a:solidFill>
                          <a:effectLst/>
                          <a:latin typeface="+mn-lt"/>
                        </a:rPr>
                        <a:t>. </a:t>
                      </a:r>
                      <a:r>
                        <a:rPr lang="uk-UA" sz="1200" b="0" dirty="0" err="1">
                          <a:solidFill>
                            <a:schemeClr val="tx2"/>
                          </a:solidFill>
                          <a:effectLst/>
                          <a:latin typeface="+mn-lt"/>
                        </a:rPr>
                        <a:t>Claus</a:t>
                      </a:r>
                      <a:r>
                        <a:rPr lang="uk-UA" sz="1200" b="0" dirty="0">
                          <a:solidFill>
                            <a:schemeClr val="tx2"/>
                          </a:solidFill>
                          <a:effectLst/>
                          <a:latin typeface="+mn-lt"/>
                        </a:rPr>
                        <a:t> </a:t>
                      </a:r>
                      <a:r>
                        <a:rPr lang="uk-UA" sz="1200" b="0" dirty="0" err="1">
                          <a:solidFill>
                            <a:schemeClr val="tx2"/>
                          </a:solidFill>
                          <a:effectLst/>
                          <a:latin typeface="+mn-lt"/>
                        </a:rPr>
                        <a:t>Otto</a:t>
                      </a:r>
                      <a:r>
                        <a:rPr lang="uk-UA" sz="1200" b="0" dirty="0">
                          <a:solidFill>
                            <a:schemeClr val="tx2"/>
                          </a:solidFill>
                          <a:effectLst/>
                          <a:latin typeface="+mn-lt"/>
                        </a:rPr>
                        <a:t> </a:t>
                      </a:r>
                      <a:r>
                        <a:rPr lang="uk-UA" sz="1200" b="0" dirty="0" err="1">
                          <a:solidFill>
                            <a:schemeClr val="tx2"/>
                          </a:solidFill>
                          <a:effectLst/>
                          <a:latin typeface="+mn-lt"/>
                        </a:rPr>
                        <a:t>Scharmer</a:t>
                      </a:r>
                      <a:r>
                        <a:rPr lang="uk-UA" sz="1200" b="0" dirty="0">
                          <a:solidFill>
                            <a:schemeClr val="tx2"/>
                          </a:solidFill>
                          <a:effectLst/>
                          <a:latin typeface="+mn-lt"/>
                        </a:rPr>
                        <a:t> </a:t>
                      </a:r>
                      <a:r>
                        <a:rPr lang="uk-UA" sz="1200" b="0" dirty="0" err="1">
                          <a:solidFill>
                            <a:schemeClr val="tx2"/>
                          </a:solidFill>
                          <a:effectLst/>
                          <a:latin typeface="+mn-lt"/>
                        </a:rPr>
                        <a:t>and</a:t>
                      </a:r>
                      <a:r>
                        <a:rPr lang="uk-UA" sz="1200" b="0" dirty="0">
                          <a:solidFill>
                            <a:schemeClr val="tx2"/>
                          </a:solidFill>
                          <a:effectLst/>
                          <a:latin typeface="+mn-lt"/>
                        </a:rPr>
                        <a:t> </a:t>
                      </a:r>
                      <a:r>
                        <a:rPr lang="uk-UA" sz="1200" b="0" dirty="0" err="1">
                          <a:solidFill>
                            <a:schemeClr val="tx2"/>
                          </a:solidFill>
                          <a:effectLst/>
                          <a:latin typeface="+mn-lt"/>
                        </a:rPr>
                        <a:t>Peter</a:t>
                      </a:r>
                      <a:r>
                        <a:rPr lang="uk-UA" sz="1200" b="0" dirty="0">
                          <a:solidFill>
                            <a:schemeClr val="tx2"/>
                          </a:solidFill>
                          <a:effectLst/>
                          <a:latin typeface="+mn-lt"/>
                        </a:rPr>
                        <a:t> </a:t>
                      </a:r>
                      <a:r>
                        <a:rPr lang="uk-UA" sz="1200" b="0" dirty="0" err="1">
                          <a:solidFill>
                            <a:schemeClr val="tx2"/>
                          </a:solidFill>
                          <a:effectLst/>
                          <a:latin typeface="+mn-lt"/>
                        </a:rPr>
                        <a:t>Senge</a:t>
                      </a:r>
                      <a:r>
                        <a:rPr lang="uk-UA" sz="1200" b="0" dirty="0">
                          <a:solidFill>
                            <a:schemeClr val="tx2"/>
                          </a:solidFill>
                          <a:effectLst/>
                          <a:latin typeface="+mn-lt"/>
                        </a:rPr>
                        <a:t>. – </a:t>
                      </a:r>
                      <a:r>
                        <a:rPr lang="uk-UA" sz="1200" b="0" dirty="0" err="1">
                          <a:solidFill>
                            <a:schemeClr val="tx2"/>
                          </a:solidFill>
                          <a:effectLst/>
                          <a:latin typeface="+mn-lt"/>
                        </a:rPr>
                        <a:t>Published</a:t>
                      </a:r>
                      <a:r>
                        <a:rPr lang="uk-UA" sz="1200" b="0" dirty="0">
                          <a:solidFill>
                            <a:schemeClr val="tx2"/>
                          </a:solidFill>
                          <a:effectLst/>
                          <a:latin typeface="+mn-lt"/>
                        </a:rPr>
                        <a:t> </a:t>
                      </a:r>
                      <a:r>
                        <a:rPr lang="uk-UA" sz="1200" b="0" dirty="0" err="1">
                          <a:solidFill>
                            <a:schemeClr val="tx2"/>
                          </a:solidFill>
                          <a:effectLst/>
                          <a:latin typeface="+mn-lt"/>
                        </a:rPr>
                        <a:t>in</a:t>
                      </a:r>
                      <a:r>
                        <a:rPr lang="uk-UA" sz="1200" b="0" dirty="0">
                          <a:solidFill>
                            <a:schemeClr val="tx2"/>
                          </a:solidFill>
                          <a:effectLst/>
                          <a:latin typeface="+mn-lt"/>
                        </a:rPr>
                        <a:t> : </a:t>
                      </a:r>
                      <a:r>
                        <a:rPr lang="uk-UA" sz="1200" b="0" dirty="0" err="1">
                          <a:solidFill>
                            <a:schemeClr val="tx2"/>
                          </a:solidFill>
                          <a:effectLst/>
                          <a:latin typeface="+mn-lt"/>
                        </a:rPr>
                        <a:t>Handbook</a:t>
                      </a:r>
                      <a:r>
                        <a:rPr lang="uk-UA" sz="1200" b="0" dirty="0">
                          <a:solidFill>
                            <a:schemeClr val="tx2"/>
                          </a:solidFill>
                          <a:effectLst/>
                          <a:latin typeface="+mn-lt"/>
                        </a:rPr>
                        <a:t> </a:t>
                      </a:r>
                      <a:r>
                        <a:rPr lang="uk-UA" sz="1200" b="0" dirty="0" err="1">
                          <a:solidFill>
                            <a:schemeClr val="tx2"/>
                          </a:solidFill>
                          <a:effectLst/>
                          <a:latin typeface="+mn-lt"/>
                        </a:rPr>
                        <a:t>of</a:t>
                      </a:r>
                      <a:r>
                        <a:rPr lang="uk-UA" sz="1200" b="0" dirty="0">
                          <a:solidFill>
                            <a:schemeClr val="tx2"/>
                          </a:solidFill>
                          <a:effectLst/>
                          <a:latin typeface="+mn-lt"/>
                        </a:rPr>
                        <a:t> </a:t>
                      </a:r>
                      <a:r>
                        <a:rPr lang="uk-UA" sz="1200" b="0" dirty="0" err="1">
                          <a:solidFill>
                            <a:schemeClr val="tx2"/>
                          </a:solidFill>
                          <a:effectLst/>
                          <a:latin typeface="+mn-lt"/>
                        </a:rPr>
                        <a:t>Action</a:t>
                      </a:r>
                      <a:r>
                        <a:rPr lang="uk-UA" sz="1200" b="0" dirty="0">
                          <a:solidFill>
                            <a:schemeClr val="tx2"/>
                          </a:solidFill>
                          <a:effectLst/>
                          <a:latin typeface="+mn-lt"/>
                        </a:rPr>
                        <a:t> </a:t>
                      </a:r>
                      <a:r>
                        <a:rPr lang="uk-UA" sz="1200" b="0" dirty="0" err="1">
                          <a:solidFill>
                            <a:schemeClr val="tx2"/>
                          </a:solidFill>
                          <a:effectLst/>
                          <a:latin typeface="+mn-lt"/>
                        </a:rPr>
                        <a:t>Research</a:t>
                      </a:r>
                      <a:r>
                        <a:rPr lang="uk-UA" sz="1200" b="0" dirty="0">
                          <a:solidFill>
                            <a:schemeClr val="tx2"/>
                          </a:solidFill>
                          <a:effectLst/>
                          <a:latin typeface="+mn-lt"/>
                        </a:rPr>
                        <a:t>. – </a:t>
                      </a:r>
                      <a:r>
                        <a:rPr lang="uk-UA" sz="1200" b="0" dirty="0" err="1">
                          <a:solidFill>
                            <a:schemeClr val="tx2"/>
                          </a:solidFill>
                          <a:effectLst/>
                          <a:latin typeface="+mn-lt"/>
                        </a:rPr>
                        <a:t>Thousand</a:t>
                      </a:r>
                      <a:r>
                        <a:rPr lang="uk-UA" sz="1200" b="0" dirty="0">
                          <a:solidFill>
                            <a:schemeClr val="tx2"/>
                          </a:solidFill>
                          <a:effectLst/>
                          <a:latin typeface="+mn-lt"/>
                        </a:rPr>
                        <a:t> </a:t>
                      </a:r>
                      <a:r>
                        <a:rPr lang="uk-UA" sz="1200" b="0" dirty="0" err="1">
                          <a:solidFill>
                            <a:schemeClr val="tx2"/>
                          </a:solidFill>
                          <a:effectLst/>
                          <a:latin typeface="+mn-lt"/>
                        </a:rPr>
                        <a:t>Oaks</a:t>
                      </a:r>
                      <a:r>
                        <a:rPr lang="uk-UA" sz="1200" b="0" dirty="0">
                          <a:solidFill>
                            <a:schemeClr val="tx2"/>
                          </a:solidFill>
                          <a:effectLst/>
                          <a:latin typeface="+mn-lt"/>
                        </a:rPr>
                        <a:t>, </a:t>
                      </a:r>
                      <a:r>
                        <a:rPr lang="uk-UA" sz="1200" b="0" dirty="0" err="1">
                          <a:solidFill>
                            <a:schemeClr val="tx2"/>
                          </a:solidFill>
                          <a:effectLst/>
                          <a:latin typeface="+mn-lt"/>
                        </a:rPr>
                        <a:t>California</a:t>
                      </a:r>
                      <a:r>
                        <a:rPr lang="uk-UA" sz="1200" b="0" dirty="0">
                          <a:solidFill>
                            <a:schemeClr val="tx2"/>
                          </a:solidFill>
                          <a:effectLst/>
                          <a:latin typeface="+mn-lt"/>
                        </a:rPr>
                        <a:t>, </a:t>
                      </a:r>
                      <a:r>
                        <a:rPr lang="uk-UA" sz="1200" b="0" dirty="0" err="1">
                          <a:solidFill>
                            <a:schemeClr val="tx2"/>
                          </a:solidFill>
                          <a:effectLst/>
                          <a:latin typeface="+mn-lt"/>
                        </a:rPr>
                        <a:t>Sage</a:t>
                      </a:r>
                      <a:r>
                        <a:rPr lang="uk-UA" sz="1200" b="0" dirty="0">
                          <a:solidFill>
                            <a:schemeClr val="tx2"/>
                          </a:solidFill>
                          <a:effectLst/>
                          <a:latin typeface="+mn-lt"/>
                        </a:rPr>
                        <a:t> </a:t>
                      </a:r>
                      <a:r>
                        <a:rPr lang="uk-UA" sz="1200" b="0" dirty="0" err="1">
                          <a:solidFill>
                            <a:schemeClr val="tx2"/>
                          </a:solidFill>
                          <a:effectLst/>
                          <a:latin typeface="+mn-lt"/>
                        </a:rPr>
                        <a:t>Publications</a:t>
                      </a:r>
                      <a:r>
                        <a:rPr lang="uk-UA" sz="1200" b="0" dirty="0">
                          <a:solidFill>
                            <a:schemeClr val="tx2"/>
                          </a:solidFill>
                          <a:effectLst/>
                          <a:latin typeface="+mn-lt"/>
                        </a:rPr>
                        <a:t>. </a:t>
                      </a:r>
                      <a:r>
                        <a:rPr lang="uk-UA" sz="1200" b="0" dirty="0" smtClean="0">
                          <a:solidFill>
                            <a:schemeClr val="tx2"/>
                          </a:solidFill>
                          <a:effectLst/>
                          <a:latin typeface="+mn-lt"/>
                        </a:rPr>
                        <a:t>–</a:t>
                      </a:r>
                      <a:r>
                        <a:rPr lang="en-US" sz="1200" b="0" baseline="0" dirty="0" smtClean="0">
                          <a:solidFill>
                            <a:schemeClr val="tx2"/>
                          </a:solidFill>
                          <a:effectLst/>
                          <a:latin typeface="+mn-lt"/>
                        </a:rPr>
                        <a:t> </a:t>
                      </a:r>
                      <a:r>
                        <a:rPr lang="uk-UA" sz="1200" b="0" dirty="0" smtClean="0">
                          <a:solidFill>
                            <a:schemeClr val="tx2"/>
                          </a:solidFill>
                          <a:effectLst/>
                          <a:latin typeface="+mn-lt"/>
                        </a:rPr>
                        <a:t>p</a:t>
                      </a:r>
                      <a:r>
                        <a:rPr lang="uk-UA" sz="1200" b="0" dirty="0">
                          <a:solidFill>
                            <a:schemeClr val="tx2"/>
                          </a:solidFill>
                          <a:effectLst/>
                          <a:latin typeface="+mn-lt"/>
                        </a:rPr>
                        <a:t>.</a:t>
                      </a:r>
                    </a:p>
                    <a:p>
                      <a:pPr>
                        <a:spcAft>
                          <a:spcPts val="0"/>
                        </a:spcAft>
                      </a:pPr>
                      <a:r>
                        <a:rPr lang="uk-UA" sz="1200" b="0" dirty="0">
                          <a:solidFill>
                            <a:schemeClr val="tx2"/>
                          </a:solidFill>
                          <a:effectLst/>
                          <a:latin typeface="+mn-lt"/>
                        </a:rPr>
                        <a:t> </a:t>
                      </a:r>
                      <a:endParaRPr lang="uk-UA" sz="1200" b="0" dirty="0">
                        <a:solidFill>
                          <a:schemeClr val="tx2"/>
                        </a:solidFill>
                        <a:effectLst/>
                        <a:latin typeface="+mn-lt"/>
                        <a:ea typeface="Calibri" panose="020F0502020204030204" pitchFamily="34" charset="0"/>
                        <a:cs typeface="Times New Roman" panose="02020603050405020304" pitchFamily="18" charset="0"/>
                      </a:endParaRPr>
                    </a:p>
                  </a:txBody>
                  <a:tcPr marL="56205" marR="562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9FC"/>
                    </a:solidFill>
                  </a:tcPr>
                </a:tc>
                <a:extLst>
                  <a:ext uri="{0D108BD9-81ED-4DB2-BD59-A6C34878D82A}">
                    <a16:rowId xmlns:a16="http://schemas.microsoft.com/office/drawing/2014/main" val="3373375985"/>
                  </a:ext>
                </a:extLst>
              </a:tr>
              <a:tr h="2151966">
                <a:tc>
                  <a:txBody>
                    <a:bodyPr/>
                    <a:lstStyle/>
                    <a:p>
                      <a:pPr algn="just">
                        <a:spcAft>
                          <a:spcPts val="0"/>
                        </a:spcAft>
                      </a:pPr>
                      <a:r>
                        <a:rPr lang="uk-UA" sz="1600" b="0" i="1" dirty="0">
                          <a:solidFill>
                            <a:schemeClr val="tx2"/>
                          </a:solidFill>
                          <a:effectLst>
                            <a:outerShdw blurRad="38100" dist="38100" dir="2700000" algn="tl">
                              <a:srgbClr val="000000">
                                <a:alpha val="43137"/>
                              </a:srgbClr>
                            </a:outerShdw>
                          </a:effectLst>
                          <a:latin typeface="+mn-lt"/>
                        </a:rPr>
                        <a:t>С. А. </a:t>
                      </a:r>
                      <a:r>
                        <a:rPr lang="uk-UA" sz="1600" b="0" i="1" dirty="0" err="1">
                          <a:solidFill>
                            <a:schemeClr val="tx2"/>
                          </a:solidFill>
                          <a:effectLst>
                            <a:outerShdw blurRad="38100" dist="38100" dir="2700000" algn="tl">
                              <a:srgbClr val="000000">
                                <a:alpha val="43137"/>
                              </a:srgbClr>
                            </a:outerShdw>
                          </a:effectLst>
                          <a:latin typeface="+mn-lt"/>
                        </a:rPr>
                        <a:t>Лебедев</a:t>
                      </a:r>
                      <a:r>
                        <a:rPr lang="uk-UA" sz="1600" b="0" i="1" dirty="0">
                          <a:solidFill>
                            <a:schemeClr val="tx2"/>
                          </a:solidFill>
                          <a:effectLst>
                            <a:outerShdw blurRad="38100" dist="38100" dir="2700000" algn="tl">
                              <a:srgbClr val="000000">
                                <a:alpha val="43137"/>
                              </a:srgbClr>
                            </a:outerShdw>
                          </a:effectLst>
                          <a:latin typeface="+mn-lt"/>
                        </a:rPr>
                        <a:t> </a:t>
                      </a:r>
                      <a:endParaRPr lang="uk-UA" sz="1600" b="0" i="1" dirty="0">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56205" marR="562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9FC"/>
                    </a:solidFill>
                  </a:tcPr>
                </a:tc>
                <a:tc>
                  <a:txBody>
                    <a:bodyPr/>
                    <a:lstStyle/>
                    <a:p>
                      <a:pPr>
                        <a:spcAft>
                          <a:spcPts val="0"/>
                        </a:spcAft>
                      </a:pPr>
                      <a:r>
                        <a:rPr lang="uk-UA" sz="1250" b="0" spc="-50" dirty="0">
                          <a:solidFill>
                            <a:schemeClr val="tx2"/>
                          </a:solidFill>
                          <a:effectLst/>
                          <a:latin typeface="+mn-lt"/>
                        </a:rPr>
                        <a:t>Емпіричний рівень (є фактичним матеріалом, взятим з емпіричного досвіду, а так само результатами первинного концептуального його узагальнення в поняттях та інших абстракціях). Теоретичний рівень (становлять проблеми, що ґрунтуються на фактах, і наукові припущення (гіпотези), засновані на них закони, принципи і теорії, що з них випливають). </a:t>
                      </a:r>
                      <a:r>
                        <a:rPr lang="uk-UA" sz="1250" b="0" spc="-50" dirty="0" err="1">
                          <a:solidFill>
                            <a:schemeClr val="tx2"/>
                          </a:solidFill>
                          <a:effectLst/>
                          <a:latin typeface="+mn-lt"/>
                        </a:rPr>
                        <a:t>Метатеоретичний</a:t>
                      </a:r>
                      <a:r>
                        <a:rPr lang="uk-UA" sz="1250" b="0" spc="-50" dirty="0">
                          <a:solidFill>
                            <a:schemeClr val="tx2"/>
                          </a:solidFill>
                          <a:effectLst/>
                          <a:latin typeface="+mn-lt"/>
                        </a:rPr>
                        <a:t> рівень (представлений філософськими настановами, соціокультурними основами наукового дослідження, а також методами, ідеалами, нормами, еталонами, </a:t>
                      </a:r>
                      <a:r>
                        <a:rPr lang="uk-UA" sz="1250" b="0" spc="-50" dirty="0" err="1">
                          <a:solidFill>
                            <a:schemeClr val="tx2"/>
                          </a:solidFill>
                          <a:effectLst/>
                          <a:latin typeface="+mn-lt"/>
                        </a:rPr>
                        <a:t>регулятивами</a:t>
                      </a:r>
                      <a:r>
                        <a:rPr lang="uk-UA" sz="1250" b="0" spc="-50" dirty="0">
                          <a:solidFill>
                            <a:schemeClr val="tx2"/>
                          </a:solidFill>
                          <a:effectLst/>
                          <a:latin typeface="+mn-lt"/>
                        </a:rPr>
                        <a:t>, імперативами наукового пізнання, стилем мислення дослідника і </a:t>
                      </a:r>
                      <a:r>
                        <a:rPr lang="uk-UA" sz="1250" b="0" spc="-50" dirty="0" err="1">
                          <a:solidFill>
                            <a:schemeClr val="tx2"/>
                          </a:solidFill>
                          <a:effectLst/>
                          <a:latin typeface="+mn-lt"/>
                        </a:rPr>
                        <a:t>т.д</a:t>
                      </a:r>
                      <a:r>
                        <a:rPr lang="uk-UA" sz="1250" b="0" spc="-50" dirty="0">
                          <a:solidFill>
                            <a:schemeClr val="tx2"/>
                          </a:solidFill>
                          <a:effectLst/>
                          <a:latin typeface="+mn-lt"/>
                        </a:rPr>
                        <a:t>.).</a:t>
                      </a:r>
                      <a:endParaRPr lang="uk-UA" sz="1250" b="0" dirty="0">
                        <a:solidFill>
                          <a:schemeClr val="tx2"/>
                        </a:solidFill>
                        <a:effectLst/>
                        <a:latin typeface="+mn-lt"/>
                        <a:ea typeface="Calibri" panose="020F0502020204030204" pitchFamily="34" charset="0"/>
                        <a:cs typeface="Times New Roman" panose="02020603050405020304" pitchFamily="18" charset="0"/>
                      </a:endParaRPr>
                    </a:p>
                  </a:txBody>
                  <a:tcPr marL="56205" marR="562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9FC"/>
                    </a:solidFill>
                  </a:tcPr>
                </a:tc>
                <a:tc>
                  <a:txBody>
                    <a:bodyPr/>
                    <a:lstStyle/>
                    <a:p>
                      <a:pPr>
                        <a:lnSpc>
                          <a:spcPct val="115000"/>
                        </a:lnSpc>
                        <a:spcAft>
                          <a:spcPts val="0"/>
                        </a:spcAft>
                      </a:pPr>
                      <a:r>
                        <a:rPr lang="uk-UA" sz="1200" b="0" dirty="0" err="1">
                          <a:solidFill>
                            <a:schemeClr val="tx2"/>
                          </a:solidFill>
                          <a:effectLst/>
                          <a:latin typeface="+mn-lt"/>
                        </a:rPr>
                        <a:t>Лебедев</a:t>
                      </a:r>
                      <a:r>
                        <a:rPr lang="uk-UA" sz="1200" b="0" dirty="0">
                          <a:solidFill>
                            <a:schemeClr val="tx2"/>
                          </a:solidFill>
                          <a:effectLst/>
                          <a:latin typeface="+mn-lt"/>
                        </a:rPr>
                        <a:t> С. А. </a:t>
                      </a:r>
                      <a:r>
                        <a:rPr lang="uk-UA" sz="1200" b="0" dirty="0" err="1">
                          <a:solidFill>
                            <a:schemeClr val="tx2"/>
                          </a:solidFill>
                          <a:effectLst/>
                          <a:latin typeface="+mn-lt"/>
                        </a:rPr>
                        <a:t>Философия</a:t>
                      </a:r>
                      <a:r>
                        <a:rPr lang="uk-UA" sz="1200" b="0" dirty="0">
                          <a:solidFill>
                            <a:schemeClr val="tx2"/>
                          </a:solidFill>
                          <a:effectLst/>
                          <a:latin typeface="+mn-lt"/>
                        </a:rPr>
                        <a:t> науки: </a:t>
                      </a:r>
                      <a:r>
                        <a:rPr lang="uk-UA" sz="1200" b="0" dirty="0" err="1">
                          <a:solidFill>
                            <a:schemeClr val="tx2"/>
                          </a:solidFill>
                          <a:effectLst/>
                          <a:latin typeface="+mn-lt"/>
                        </a:rPr>
                        <a:t>краткая</a:t>
                      </a:r>
                      <a:r>
                        <a:rPr lang="uk-UA" sz="1200" b="0" dirty="0">
                          <a:solidFill>
                            <a:schemeClr val="tx2"/>
                          </a:solidFill>
                          <a:effectLst/>
                          <a:latin typeface="+mn-lt"/>
                        </a:rPr>
                        <a:t> </a:t>
                      </a:r>
                      <a:r>
                        <a:rPr lang="uk-UA" sz="1200" b="0" dirty="0" err="1">
                          <a:solidFill>
                            <a:schemeClr val="tx2"/>
                          </a:solidFill>
                          <a:effectLst/>
                          <a:latin typeface="+mn-lt"/>
                        </a:rPr>
                        <a:t>энциклопедия</a:t>
                      </a:r>
                      <a:r>
                        <a:rPr lang="uk-UA" sz="1200" b="0" dirty="0">
                          <a:solidFill>
                            <a:schemeClr val="tx2"/>
                          </a:solidFill>
                          <a:effectLst/>
                          <a:latin typeface="+mn-lt"/>
                        </a:rPr>
                        <a:t>  / С. А. </a:t>
                      </a:r>
                      <a:r>
                        <a:rPr lang="uk-UA" sz="1200" b="0" dirty="0" err="1">
                          <a:solidFill>
                            <a:schemeClr val="tx2"/>
                          </a:solidFill>
                          <a:effectLst/>
                          <a:latin typeface="+mn-lt"/>
                        </a:rPr>
                        <a:t>Лебедев</a:t>
                      </a:r>
                      <a:r>
                        <a:rPr lang="uk-UA" sz="1200" b="0" dirty="0">
                          <a:solidFill>
                            <a:schemeClr val="tx2"/>
                          </a:solidFill>
                          <a:effectLst/>
                          <a:latin typeface="+mn-lt"/>
                        </a:rPr>
                        <a:t>. – М.: </a:t>
                      </a:r>
                      <a:r>
                        <a:rPr lang="uk-UA" sz="1200" b="0" dirty="0" err="1">
                          <a:solidFill>
                            <a:schemeClr val="tx2"/>
                          </a:solidFill>
                          <a:effectLst/>
                          <a:latin typeface="+mn-lt"/>
                        </a:rPr>
                        <a:t>Академический</a:t>
                      </a:r>
                      <a:r>
                        <a:rPr lang="uk-UA" sz="1200" b="0" dirty="0">
                          <a:solidFill>
                            <a:schemeClr val="tx2"/>
                          </a:solidFill>
                          <a:effectLst/>
                          <a:latin typeface="+mn-lt"/>
                        </a:rPr>
                        <a:t> Проект, 2008. – 692 с.</a:t>
                      </a:r>
                    </a:p>
                    <a:p>
                      <a:pPr algn="just">
                        <a:spcAft>
                          <a:spcPts val="0"/>
                        </a:spcAft>
                      </a:pPr>
                      <a:r>
                        <a:rPr lang="uk-UA" sz="1200" b="0" dirty="0">
                          <a:solidFill>
                            <a:schemeClr val="tx2"/>
                          </a:solidFill>
                          <a:effectLst/>
                          <a:latin typeface="+mn-lt"/>
                        </a:rPr>
                        <a:t> </a:t>
                      </a:r>
                      <a:endParaRPr lang="uk-UA" sz="1200" b="0" dirty="0">
                        <a:solidFill>
                          <a:schemeClr val="tx2"/>
                        </a:solidFill>
                        <a:effectLst/>
                        <a:latin typeface="+mn-lt"/>
                        <a:ea typeface="Calibri" panose="020F0502020204030204" pitchFamily="34" charset="0"/>
                        <a:cs typeface="Times New Roman" panose="02020603050405020304" pitchFamily="18" charset="0"/>
                      </a:endParaRPr>
                    </a:p>
                  </a:txBody>
                  <a:tcPr marL="56205" marR="562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9FC"/>
                    </a:solidFill>
                  </a:tcPr>
                </a:tc>
                <a:extLst>
                  <a:ext uri="{0D108BD9-81ED-4DB2-BD59-A6C34878D82A}">
                    <a16:rowId xmlns:a16="http://schemas.microsoft.com/office/drawing/2014/main" val="428884740"/>
                  </a:ext>
                </a:extLst>
              </a:tr>
            </a:tbl>
          </a:graphicData>
        </a:graphic>
      </p:graphicFrame>
    </p:spTree>
    <p:extLst>
      <p:ext uri="{BB962C8B-B14F-4D97-AF65-F5344CB8AC3E}">
        <p14:creationId xmlns:p14="http://schemas.microsoft.com/office/powerpoint/2010/main" val="1670263738"/>
      </p:ext>
    </p:extLst>
  </p:cSld>
  <p:clrMapOvr>
    <a:masterClrMapping/>
  </p:clrMapOvr>
  <p:transition>
    <p:strips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я 3"/>
          <p:cNvGraphicFramePr>
            <a:graphicFrameLocks noGrp="1"/>
          </p:cNvGraphicFramePr>
          <p:nvPr>
            <p:extLst>
              <p:ext uri="{D42A27DB-BD31-4B8C-83A1-F6EECF244321}">
                <p14:modId xmlns:p14="http://schemas.microsoft.com/office/powerpoint/2010/main" val="2980449313"/>
              </p:ext>
            </p:extLst>
          </p:nvPr>
        </p:nvGraphicFramePr>
        <p:xfrm>
          <a:off x="53751" y="40607"/>
          <a:ext cx="9090249" cy="7256048"/>
        </p:xfrm>
        <a:graphic>
          <a:graphicData uri="http://schemas.openxmlformats.org/drawingml/2006/table">
            <a:tbl>
              <a:tblPr firstRow="1" firstCol="1" lastRow="1" lastCol="1" bandRow="1" bandCol="1">
                <a:tableStyleId>{BC89EF96-8CEA-46FF-86C4-4CE0E7609802}</a:tableStyleId>
              </a:tblPr>
              <a:tblGrid>
                <a:gridCol w="1570483">
                  <a:extLst>
                    <a:ext uri="{9D8B030D-6E8A-4147-A177-3AD203B41FA5}">
                      <a16:colId xmlns:a16="http://schemas.microsoft.com/office/drawing/2014/main" val="1869942325"/>
                    </a:ext>
                  </a:extLst>
                </a:gridCol>
                <a:gridCol w="4328885">
                  <a:extLst>
                    <a:ext uri="{9D8B030D-6E8A-4147-A177-3AD203B41FA5}">
                      <a16:colId xmlns:a16="http://schemas.microsoft.com/office/drawing/2014/main" val="1256866036"/>
                    </a:ext>
                  </a:extLst>
                </a:gridCol>
                <a:gridCol w="3190881">
                  <a:extLst>
                    <a:ext uri="{9D8B030D-6E8A-4147-A177-3AD203B41FA5}">
                      <a16:colId xmlns:a16="http://schemas.microsoft.com/office/drawing/2014/main" val="532178690"/>
                    </a:ext>
                  </a:extLst>
                </a:gridCol>
              </a:tblGrid>
              <a:tr h="204908">
                <a:tc>
                  <a:txBody>
                    <a:bodyPr/>
                    <a:lstStyle/>
                    <a:p>
                      <a:pPr algn="ctr">
                        <a:spcAft>
                          <a:spcPts val="0"/>
                        </a:spcAft>
                      </a:pPr>
                      <a:r>
                        <a:rPr lang="uk-UA" sz="1200" b="1" dirty="0">
                          <a:solidFill>
                            <a:schemeClr val="tx2"/>
                          </a:solidFill>
                          <a:effectLst/>
                          <a:latin typeface="+mn-lt"/>
                        </a:rPr>
                        <a:t>Учений (учені)</a:t>
                      </a:r>
                      <a:endParaRPr lang="uk-UA" sz="1200" b="1" dirty="0">
                        <a:solidFill>
                          <a:schemeClr val="tx2"/>
                        </a:solidFill>
                        <a:effectLst/>
                        <a:latin typeface="+mn-lt"/>
                        <a:ea typeface="Calibri" panose="020F0502020204030204" pitchFamily="34" charset="0"/>
                        <a:cs typeface="Times New Roman" panose="02020603050405020304" pitchFamily="18" charset="0"/>
                      </a:endParaRPr>
                    </a:p>
                  </a:txBody>
                  <a:tcPr marL="56205" marR="562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60020" algn="l"/>
                        </a:tabLst>
                      </a:pPr>
                      <a:r>
                        <a:rPr lang="uk-UA" sz="1200" b="1" dirty="0">
                          <a:solidFill>
                            <a:schemeClr val="tx2"/>
                          </a:solidFill>
                          <a:effectLst/>
                          <a:latin typeface="+mn-lt"/>
                        </a:rPr>
                        <a:t>Характеристика рівнів</a:t>
                      </a:r>
                      <a:endParaRPr lang="uk-UA" sz="1200" b="1" dirty="0">
                        <a:solidFill>
                          <a:schemeClr val="tx2"/>
                        </a:solidFill>
                        <a:effectLst/>
                        <a:latin typeface="+mn-lt"/>
                        <a:ea typeface="Calibri" panose="020F0502020204030204" pitchFamily="34" charset="0"/>
                        <a:cs typeface="Times New Roman" panose="02020603050405020304" pitchFamily="18" charset="0"/>
                      </a:endParaRPr>
                    </a:p>
                  </a:txBody>
                  <a:tcPr marL="56205" marR="562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160020" algn="l"/>
                        </a:tabLst>
                      </a:pPr>
                      <a:r>
                        <a:rPr lang="uk-UA" sz="1200" b="1" dirty="0">
                          <a:solidFill>
                            <a:schemeClr val="tx2"/>
                          </a:solidFill>
                          <a:effectLst/>
                          <a:latin typeface="+mn-lt"/>
                        </a:rPr>
                        <a:t>Джерело</a:t>
                      </a:r>
                      <a:endParaRPr lang="uk-UA" sz="1200" b="1" dirty="0">
                        <a:solidFill>
                          <a:schemeClr val="tx2"/>
                        </a:solidFill>
                        <a:effectLst/>
                        <a:latin typeface="+mn-lt"/>
                        <a:ea typeface="Calibri" panose="020F0502020204030204" pitchFamily="34" charset="0"/>
                        <a:cs typeface="Times New Roman" panose="02020603050405020304" pitchFamily="18" charset="0"/>
                      </a:endParaRPr>
                    </a:p>
                  </a:txBody>
                  <a:tcPr marL="56205" marR="562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30883514"/>
                  </a:ext>
                </a:extLst>
              </a:tr>
              <a:tr h="995868">
                <a:tc>
                  <a:txBody>
                    <a:bodyPr/>
                    <a:lstStyle/>
                    <a:p>
                      <a:pPr algn="just">
                        <a:spcAft>
                          <a:spcPts val="0"/>
                        </a:spcAft>
                      </a:pPr>
                      <a:r>
                        <a:rPr lang="uk-UA" sz="1400" b="0" i="0" dirty="0">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В. Н. </a:t>
                      </a:r>
                      <a:r>
                        <a:rPr lang="uk-UA" sz="1400" b="0" i="0" dirty="0" err="1">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Панферов</a:t>
                      </a:r>
                      <a:r>
                        <a:rPr lang="uk-UA" sz="1400" b="0" i="0" dirty="0">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9FC"/>
                    </a:solidFill>
                  </a:tcPr>
                </a:tc>
                <a:tc>
                  <a:txBody>
                    <a:bodyPr/>
                    <a:lstStyle/>
                    <a:p>
                      <a:pPr>
                        <a:spcAft>
                          <a:spcPts val="0"/>
                        </a:spcAft>
                      </a:pPr>
                      <a:r>
                        <a:rPr lang="uk-UA" sz="1500" b="0" dirty="0">
                          <a:solidFill>
                            <a:schemeClr val="tx2"/>
                          </a:solidFill>
                          <a:effectLst/>
                          <a:latin typeface="+mn-lt"/>
                          <a:ea typeface="Calibri" panose="020F0502020204030204" pitchFamily="34" charset="0"/>
                          <a:cs typeface="Times New Roman" panose="02020603050405020304" pitchFamily="18" charset="0"/>
                        </a:rPr>
                        <a:t>Конкретно-чуттєвий рівень – сприйняття.</a:t>
                      </a:r>
                    </a:p>
                    <a:p>
                      <a:pPr>
                        <a:spcAft>
                          <a:spcPts val="0"/>
                        </a:spcAft>
                      </a:pPr>
                      <a:r>
                        <a:rPr lang="uk-UA" sz="1500" b="0" dirty="0" err="1">
                          <a:solidFill>
                            <a:schemeClr val="tx2"/>
                          </a:solidFill>
                          <a:effectLst/>
                          <a:latin typeface="+mn-lt"/>
                          <a:ea typeface="Calibri" panose="020F0502020204030204" pitchFamily="34" charset="0"/>
                          <a:cs typeface="Times New Roman" panose="02020603050405020304" pitchFamily="18" charset="0"/>
                        </a:rPr>
                        <a:t>Абстрактно</a:t>
                      </a:r>
                      <a:r>
                        <a:rPr lang="uk-UA" sz="1500" b="0" dirty="0">
                          <a:solidFill>
                            <a:schemeClr val="tx2"/>
                          </a:solidFill>
                          <a:effectLst/>
                          <a:latin typeface="+mn-lt"/>
                          <a:ea typeface="Calibri" panose="020F0502020204030204" pitchFamily="34" charset="0"/>
                          <a:cs typeface="Times New Roman" panose="02020603050405020304" pitchFamily="18" charset="0"/>
                        </a:rPr>
                        <a:t>-логічний рівень – інтерпретація</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9FC"/>
                    </a:solidFill>
                  </a:tcPr>
                </a:tc>
                <a:tc>
                  <a:txBody>
                    <a:bodyPr/>
                    <a:lstStyle/>
                    <a:p>
                      <a:pPr>
                        <a:spcAft>
                          <a:spcPts val="0"/>
                        </a:spcAft>
                      </a:pPr>
                      <a:r>
                        <a:rPr lang="uk-UA" sz="1050" b="0" dirty="0" err="1">
                          <a:solidFill>
                            <a:schemeClr val="tx2"/>
                          </a:solidFill>
                          <a:effectLst/>
                          <a:latin typeface="+mn-lt"/>
                          <a:ea typeface="Calibri" panose="020F0502020204030204" pitchFamily="34" charset="0"/>
                          <a:cs typeface="Times New Roman" panose="02020603050405020304" pitchFamily="18" charset="0"/>
                        </a:rPr>
                        <a:t>Панферов</a:t>
                      </a:r>
                      <a:r>
                        <a:rPr lang="uk-UA" sz="1050" b="0" dirty="0">
                          <a:solidFill>
                            <a:schemeClr val="tx2"/>
                          </a:solidFill>
                          <a:effectLst/>
                          <a:latin typeface="+mn-lt"/>
                          <a:ea typeface="Calibri" panose="020F0502020204030204" pitchFamily="34" charset="0"/>
                          <a:cs typeface="Times New Roman" panose="02020603050405020304" pitchFamily="18" charset="0"/>
                        </a:rPr>
                        <a:t> В. Н. </a:t>
                      </a:r>
                      <a:r>
                        <a:rPr lang="uk-UA" sz="1050" b="0" dirty="0" err="1">
                          <a:solidFill>
                            <a:schemeClr val="tx2"/>
                          </a:solidFill>
                          <a:effectLst/>
                          <a:latin typeface="+mn-lt"/>
                          <a:ea typeface="Calibri" panose="020F0502020204030204" pitchFamily="34" charset="0"/>
                          <a:cs typeface="Times New Roman" panose="02020603050405020304" pitchFamily="18" charset="0"/>
                        </a:rPr>
                        <a:t>Когнитивные</a:t>
                      </a:r>
                      <a:r>
                        <a:rPr lang="uk-UA" sz="1050" b="0" dirty="0">
                          <a:solidFill>
                            <a:schemeClr val="tx2"/>
                          </a:solidFill>
                          <a:effectLst/>
                          <a:latin typeface="+mn-lt"/>
                          <a:ea typeface="Calibri" panose="020F0502020204030204" pitchFamily="34" charset="0"/>
                          <a:cs typeface="Times New Roman" panose="02020603050405020304" pitchFamily="18" charset="0"/>
                        </a:rPr>
                        <a:t> </a:t>
                      </a:r>
                      <a:r>
                        <a:rPr lang="uk-UA" sz="1050" b="0" dirty="0" err="1">
                          <a:solidFill>
                            <a:schemeClr val="tx2"/>
                          </a:solidFill>
                          <a:effectLst/>
                          <a:latin typeface="+mn-lt"/>
                          <a:ea typeface="Calibri" panose="020F0502020204030204" pitchFamily="34" charset="0"/>
                          <a:cs typeface="Times New Roman" panose="02020603050405020304" pitchFamily="18" charset="0"/>
                        </a:rPr>
                        <a:t>эталоны</a:t>
                      </a:r>
                      <a:r>
                        <a:rPr lang="uk-UA" sz="1050" b="0" dirty="0">
                          <a:solidFill>
                            <a:schemeClr val="tx2"/>
                          </a:solidFill>
                          <a:effectLst/>
                          <a:latin typeface="+mn-lt"/>
                          <a:ea typeface="Calibri" panose="020F0502020204030204" pitchFamily="34" charset="0"/>
                          <a:cs typeface="Times New Roman" panose="02020603050405020304" pitchFamily="18" charset="0"/>
                        </a:rPr>
                        <a:t> и </a:t>
                      </a:r>
                      <a:r>
                        <a:rPr lang="uk-UA" sz="1050" b="0" dirty="0" err="1">
                          <a:solidFill>
                            <a:schemeClr val="tx2"/>
                          </a:solidFill>
                          <a:effectLst/>
                          <a:latin typeface="+mn-lt"/>
                          <a:ea typeface="Calibri" panose="020F0502020204030204" pitchFamily="34" charset="0"/>
                          <a:cs typeface="Times New Roman" panose="02020603050405020304" pitchFamily="18" charset="0"/>
                        </a:rPr>
                        <a:t>стереотипы</a:t>
                      </a:r>
                      <a:r>
                        <a:rPr lang="uk-UA" sz="1050" b="0" dirty="0">
                          <a:solidFill>
                            <a:schemeClr val="tx2"/>
                          </a:solidFill>
                          <a:effectLst/>
                          <a:latin typeface="+mn-lt"/>
                          <a:ea typeface="Calibri" panose="020F0502020204030204" pitchFamily="34" charset="0"/>
                          <a:cs typeface="Times New Roman" panose="02020603050405020304" pitchFamily="18" charset="0"/>
                        </a:rPr>
                        <a:t> </a:t>
                      </a:r>
                      <a:r>
                        <a:rPr lang="uk-UA" sz="1050" b="0" dirty="0" err="1">
                          <a:solidFill>
                            <a:schemeClr val="tx2"/>
                          </a:solidFill>
                          <a:effectLst/>
                          <a:latin typeface="+mn-lt"/>
                          <a:ea typeface="Calibri" panose="020F0502020204030204" pitchFamily="34" charset="0"/>
                          <a:cs typeface="Times New Roman" panose="02020603050405020304" pitchFamily="18" charset="0"/>
                        </a:rPr>
                        <a:t>взаимопознания</a:t>
                      </a:r>
                      <a:r>
                        <a:rPr lang="uk-UA" sz="1050" b="0" dirty="0">
                          <a:solidFill>
                            <a:schemeClr val="tx2"/>
                          </a:solidFill>
                          <a:effectLst/>
                          <a:latin typeface="+mn-lt"/>
                          <a:ea typeface="Calibri" panose="020F0502020204030204" pitchFamily="34" charset="0"/>
                          <a:cs typeface="Times New Roman" panose="02020603050405020304" pitchFamily="18" charset="0"/>
                        </a:rPr>
                        <a:t> людей / В. Н. </a:t>
                      </a:r>
                      <a:r>
                        <a:rPr lang="uk-UA" sz="1050" b="0" dirty="0" err="1">
                          <a:solidFill>
                            <a:schemeClr val="tx2"/>
                          </a:solidFill>
                          <a:effectLst/>
                          <a:latin typeface="+mn-lt"/>
                          <a:ea typeface="Calibri" panose="020F0502020204030204" pitchFamily="34" charset="0"/>
                          <a:cs typeface="Times New Roman" panose="02020603050405020304" pitchFamily="18" charset="0"/>
                        </a:rPr>
                        <a:t>Панферов</a:t>
                      </a:r>
                      <a:r>
                        <a:rPr lang="uk-UA" sz="1050" b="0" dirty="0">
                          <a:solidFill>
                            <a:schemeClr val="tx2"/>
                          </a:solidFill>
                          <a:effectLst/>
                          <a:latin typeface="+mn-lt"/>
                          <a:ea typeface="Calibri" panose="020F0502020204030204" pitchFamily="34" charset="0"/>
                          <a:cs typeface="Times New Roman" panose="02020603050405020304" pitchFamily="18" charset="0"/>
                        </a:rPr>
                        <a:t> // </a:t>
                      </a:r>
                      <a:r>
                        <a:rPr lang="uk-UA" sz="1050" b="0" dirty="0" err="1">
                          <a:solidFill>
                            <a:schemeClr val="tx2"/>
                          </a:solidFill>
                          <a:effectLst/>
                          <a:latin typeface="+mn-lt"/>
                          <a:ea typeface="Calibri" panose="020F0502020204030204" pitchFamily="34" charset="0"/>
                          <a:cs typeface="Times New Roman" panose="02020603050405020304" pitchFamily="18" charset="0"/>
                        </a:rPr>
                        <a:t>Вопросы</a:t>
                      </a:r>
                      <a:r>
                        <a:rPr lang="uk-UA" sz="1050" b="0" dirty="0">
                          <a:solidFill>
                            <a:schemeClr val="tx2"/>
                          </a:solidFill>
                          <a:effectLst/>
                          <a:latin typeface="+mn-lt"/>
                          <a:ea typeface="Calibri" panose="020F0502020204030204" pitchFamily="34" charset="0"/>
                          <a:cs typeface="Times New Roman" panose="02020603050405020304" pitchFamily="18" charset="0"/>
                        </a:rPr>
                        <a:t> </a:t>
                      </a:r>
                      <a:r>
                        <a:rPr lang="uk-UA" sz="1050" b="0" dirty="0" err="1">
                          <a:solidFill>
                            <a:schemeClr val="tx2"/>
                          </a:solidFill>
                          <a:effectLst/>
                          <a:latin typeface="+mn-lt"/>
                          <a:ea typeface="Calibri" panose="020F0502020204030204" pitchFamily="34" charset="0"/>
                          <a:cs typeface="Times New Roman" panose="02020603050405020304" pitchFamily="18" charset="0"/>
                        </a:rPr>
                        <a:t>психологии</a:t>
                      </a:r>
                      <a:r>
                        <a:rPr lang="uk-UA" sz="1050" b="0" dirty="0">
                          <a:solidFill>
                            <a:schemeClr val="tx2"/>
                          </a:solidFill>
                          <a:effectLst/>
                          <a:latin typeface="+mn-lt"/>
                          <a:ea typeface="Calibri" panose="020F0502020204030204" pitchFamily="34" charset="0"/>
                          <a:cs typeface="Times New Roman" panose="02020603050405020304" pitchFamily="18" charset="0"/>
                        </a:rPr>
                        <a:t>. – 1982. –  № 5. – С. 139–141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9FC"/>
                    </a:solidFill>
                  </a:tcPr>
                </a:tc>
                <a:extLst>
                  <a:ext uri="{0D108BD9-81ED-4DB2-BD59-A6C34878D82A}">
                    <a16:rowId xmlns:a16="http://schemas.microsoft.com/office/drawing/2014/main" val="2599050684"/>
                  </a:ext>
                </a:extLst>
              </a:tr>
              <a:tr h="1768190">
                <a:tc>
                  <a:txBody>
                    <a:bodyPr/>
                    <a:lstStyle/>
                    <a:p>
                      <a:pPr algn="just">
                        <a:spcAft>
                          <a:spcPts val="0"/>
                        </a:spcAft>
                      </a:pPr>
                      <a:r>
                        <a:rPr lang="uk-UA" sz="1400" b="0" i="0" dirty="0">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Т. </a:t>
                      </a:r>
                      <a:r>
                        <a:rPr lang="uk-UA" sz="1400" b="0" i="0" dirty="0" err="1">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Ю.Афанасьєв</a:t>
                      </a:r>
                      <a:r>
                        <a:rPr lang="uk-UA" sz="1400" b="0" i="0" dirty="0">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9FC"/>
                    </a:solidFill>
                  </a:tcPr>
                </a:tc>
                <a:tc>
                  <a:txBody>
                    <a:bodyPr/>
                    <a:lstStyle/>
                    <a:p>
                      <a:pPr>
                        <a:spcAft>
                          <a:spcPts val="0"/>
                        </a:spcAft>
                      </a:pPr>
                      <a:r>
                        <a:rPr lang="uk-UA" sz="1500" b="0" dirty="0">
                          <a:solidFill>
                            <a:schemeClr val="tx2"/>
                          </a:solidFill>
                          <a:effectLst/>
                          <a:latin typeface="+mn-lt"/>
                          <a:ea typeface="Calibri" panose="020F0502020204030204" pitchFamily="34" charset="0"/>
                          <a:cs typeface="Times New Roman" panose="02020603050405020304" pitchFamily="18" charset="0"/>
                        </a:rPr>
                        <a:t>Емпіричний рівень – початковий рівень пізнання.</a:t>
                      </a:r>
                    </a:p>
                    <a:p>
                      <a:pPr>
                        <a:spcAft>
                          <a:spcPts val="0"/>
                        </a:spcAft>
                      </a:pPr>
                      <a:r>
                        <a:rPr lang="uk-UA" sz="1500" b="0" dirty="0">
                          <a:solidFill>
                            <a:schemeClr val="tx2"/>
                          </a:solidFill>
                          <a:effectLst/>
                          <a:latin typeface="+mn-lt"/>
                          <a:ea typeface="Calibri" panose="020F0502020204030204" pitchFamily="34" charset="0"/>
                          <a:cs typeface="Times New Roman" panose="02020603050405020304" pitchFamily="18" charset="0"/>
                        </a:rPr>
                        <a:t>Теоретичний рівень – пізнання через наукові дослідження.</a:t>
                      </a:r>
                    </a:p>
                    <a:p>
                      <a:pPr>
                        <a:spcAft>
                          <a:spcPts val="0"/>
                        </a:spcAft>
                      </a:pPr>
                      <a:r>
                        <a:rPr lang="uk-UA" sz="1500" b="0" dirty="0">
                          <a:solidFill>
                            <a:schemeClr val="tx2"/>
                          </a:solidFill>
                          <a:effectLst/>
                          <a:latin typeface="+mn-lt"/>
                          <a:ea typeface="Calibri" panose="020F0502020204030204" pitchFamily="34" charset="0"/>
                          <a:cs typeface="Times New Roman" panose="02020603050405020304" pitchFamily="18" charset="0"/>
                        </a:rPr>
                        <a:t>Духовний рівень – пізнання, що вимагає глибокого розуміння, певного духовного прозріння, без якого розуміння світу не буде повним або глибоким</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9FC"/>
                    </a:solidFill>
                  </a:tcPr>
                </a:tc>
                <a:tc>
                  <a:txBody>
                    <a:bodyPr/>
                    <a:lstStyle/>
                    <a:p>
                      <a:pPr>
                        <a:spcAft>
                          <a:spcPts val="0"/>
                        </a:spcAft>
                      </a:pPr>
                      <a:r>
                        <a:rPr lang="uk-UA" sz="1050" b="0" dirty="0" err="1">
                          <a:solidFill>
                            <a:schemeClr val="tx2"/>
                          </a:solidFill>
                          <a:effectLst/>
                          <a:latin typeface="+mn-lt"/>
                          <a:ea typeface="Calibri" panose="020F0502020204030204" pitchFamily="34" charset="0"/>
                          <a:cs typeface="Times New Roman" panose="02020603050405020304" pitchFamily="18" charset="0"/>
                        </a:rPr>
                        <a:t>Афанасьев</a:t>
                      </a:r>
                      <a:r>
                        <a:rPr lang="uk-UA" sz="1050" b="0" dirty="0">
                          <a:solidFill>
                            <a:schemeClr val="tx2"/>
                          </a:solidFill>
                          <a:effectLst/>
                          <a:latin typeface="+mn-lt"/>
                          <a:ea typeface="Calibri" panose="020F0502020204030204" pitchFamily="34" charset="0"/>
                          <a:cs typeface="Times New Roman" panose="02020603050405020304" pitchFamily="18" charset="0"/>
                        </a:rPr>
                        <a:t> Т. Ю. </a:t>
                      </a:r>
                      <a:r>
                        <a:rPr lang="uk-UA" sz="1050" b="0" dirty="0" err="1">
                          <a:solidFill>
                            <a:schemeClr val="tx2"/>
                          </a:solidFill>
                          <a:effectLst/>
                          <a:latin typeface="+mn-lt"/>
                          <a:ea typeface="Calibri" panose="020F0502020204030204" pitchFamily="34" charset="0"/>
                          <a:cs typeface="Times New Roman" panose="02020603050405020304" pitchFamily="18" charset="0"/>
                        </a:rPr>
                        <a:t>Своеобразие</a:t>
                      </a:r>
                      <a:r>
                        <a:rPr lang="uk-UA" sz="1050" b="0" dirty="0">
                          <a:solidFill>
                            <a:schemeClr val="tx2"/>
                          </a:solidFill>
                          <a:effectLst/>
                          <a:latin typeface="+mn-lt"/>
                          <a:ea typeface="Calibri" panose="020F0502020204030204" pitchFamily="34" charset="0"/>
                          <a:cs typeface="Times New Roman" panose="02020603050405020304" pitchFamily="18" charset="0"/>
                        </a:rPr>
                        <a:t> </a:t>
                      </a:r>
                      <a:r>
                        <a:rPr lang="uk-UA" sz="1050" b="0" dirty="0" err="1">
                          <a:solidFill>
                            <a:schemeClr val="tx2"/>
                          </a:solidFill>
                          <a:effectLst/>
                          <a:latin typeface="+mn-lt"/>
                          <a:ea typeface="Calibri" panose="020F0502020204030204" pitchFamily="34" charset="0"/>
                          <a:cs typeface="Times New Roman" panose="02020603050405020304" pitchFamily="18" charset="0"/>
                        </a:rPr>
                        <a:t>гуманитарного</a:t>
                      </a:r>
                      <a:r>
                        <a:rPr lang="uk-UA" sz="1050" b="0" dirty="0">
                          <a:solidFill>
                            <a:schemeClr val="tx2"/>
                          </a:solidFill>
                          <a:effectLst/>
                          <a:latin typeface="+mn-lt"/>
                          <a:ea typeface="Calibri" panose="020F0502020204030204" pitchFamily="34" charset="0"/>
                          <a:cs typeface="Times New Roman" panose="02020603050405020304" pitchFamily="18" charset="0"/>
                        </a:rPr>
                        <a:t> </a:t>
                      </a:r>
                      <a:r>
                        <a:rPr lang="uk-UA" sz="1050" b="0" dirty="0" err="1">
                          <a:solidFill>
                            <a:schemeClr val="tx2"/>
                          </a:solidFill>
                          <a:effectLst/>
                          <a:latin typeface="+mn-lt"/>
                          <a:ea typeface="Calibri" panose="020F0502020204030204" pitchFamily="34" charset="0"/>
                          <a:cs typeface="Times New Roman" panose="02020603050405020304" pitchFamily="18" charset="0"/>
                        </a:rPr>
                        <a:t>познания</a:t>
                      </a:r>
                      <a:r>
                        <a:rPr lang="uk-UA" sz="1050" b="0" dirty="0">
                          <a:solidFill>
                            <a:schemeClr val="tx2"/>
                          </a:solidFill>
                          <a:effectLst/>
                          <a:latin typeface="+mn-lt"/>
                          <a:ea typeface="Calibri" panose="020F0502020204030204" pitchFamily="34" charset="0"/>
                          <a:cs typeface="Times New Roman" panose="02020603050405020304" pitchFamily="18" charset="0"/>
                        </a:rPr>
                        <a:t>, </a:t>
                      </a:r>
                      <a:r>
                        <a:rPr lang="uk-UA" sz="1050" b="0" dirty="0" err="1">
                          <a:solidFill>
                            <a:schemeClr val="tx2"/>
                          </a:solidFill>
                          <a:effectLst/>
                          <a:latin typeface="+mn-lt"/>
                          <a:ea typeface="Calibri" panose="020F0502020204030204" pitchFamily="34" charset="0"/>
                          <a:cs typeface="Times New Roman" panose="02020603050405020304" pitchFamily="18" charset="0"/>
                        </a:rPr>
                        <a:t>текстовой</a:t>
                      </a:r>
                      <a:r>
                        <a:rPr lang="uk-UA" sz="1050" b="0" dirty="0">
                          <a:solidFill>
                            <a:schemeClr val="tx2"/>
                          </a:solidFill>
                          <a:effectLst/>
                          <a:latin typeface="+mn-lt"/>
                          <a:ea typeface="Calibri" panose="020F0502020204030204" pitchFamily="34" charset="0"/>
                          <a:cs typeface="Times New Roman" panose="02020603050405020304" pitchFamily="18" charset="0"/>
                        </a:rPr>
                        <a:t> и </a:t>
                      </a:r>
                      <a:r>
                        <a:rPr lang="uk-UA" sz="1050" b="0" dirty="0" err="1">
                          <a:solidFill>
                            <a:schemeClr val="tx2"/>
                          </a:solidFill>
                          <a:effectLst/>
                          <a:latin typeface="+mn-lt"/>
                          <a:ea typeface="Calibri" panose="020F0502020204030204" pitchFamily="34" charset="0"/>
                          <a:cs typeface="Times New Roman" panose="02020603050405020304" pitchFamily="18" charset="0"/>
                        </a:rPr>
                        <a:t>смысловой</a:t>
                      </a:r>
                      <a:r>
                        <a:rPr lang="uk-UA" sz="1050" b="0" dirty="0">
                          <a:solidFill>
                            <a:schemeClr val="tx2"/>
                          </a:solidFill>
                          <a:effectLst/>
                          <a:latin typeface="+mn-lt"/>
                          <a:ea typeface="Calibri" panose="020F0502020204030204" pitchFamily="34" charset="0"/>
                          <a:cs typeface="Times New Roman" panose="02020603050405020304" pitchFamily="18" charset="0"/>
                        </a:rPr>
                        <a:t> </a:t>
                      </a:r>
                      <a:r>
                        <a:rPr lang="uk-UA" sz="1050" b="0" dirty="0" err="1">
                          <a:solidFill>
                            <a:schemeClr val="tx2"/>
                          </a:solidFill>
                          <a:effectLst/>
                          <a:latin typeface="+mn-lt"/>
                          <a:ea typeface="Calibri" panose="020F0502020204030204" pitchFamily="34" charset="0"/>
                          <a:cs typeface="Times New Roman" panose="02020603050405020304" pitchFamily="18" charset="0"/>
                        </a:rPr>
                        <a:t>подходы</a:t>
                      </a:r>
                      <a:r>
                        <a:rPr lang="uk-UA" sz="1050" b="0" dirty="0">
                          <a:solidFill>
                            <a:schemeClr val="tx2"/>
                          </a:solidFill>
                          <a:effectLst/>
                          <a:latin typeface="+mn-lt"/>
                          <a:ea typeface="Calibri" panose="020F0502020204030204" pitchFamily="34" charset="0"/>
                          <a:cs typeface="Times New Roman" panose="02020603050405020304" pitchFamily="18" charset="0"/>
                        </a:rPr>
                        <a:t> в </a:t>
                      </a:r>
                      <a:r>
                        <a:rPr lang="uk-UA" sz="1050" b="0" dirty="0" err="1">
                          <a:solidFill>
                            <a:schemeClr val="tx2"/>
                          </a:solidFill>
                          <a:effectLst/>
                          <a:latin typeface="+mn-lt"/>
                          <a:ea typeface="Calibri" panose="020F0502020204030204" pitchFamily="34" charset="0"/>
                          <a:cs typeface="Times New Roman" panose="02020603050405020304" pitchFamily="18" charset="0"/>
                        </a:rPr>
                        <a:t>изучении</a:t>
                      </a:r>
                      <a:r>
                        <a:rPr lang="uk-UA" sz="1050" b="0" dirty="0">
                          <a:solidFill>
                            <a:schemeClr val="tx2"/>
                          </a:solidFill>
                          <a:effectLst/>
                          <a:latin typeface="+mn-lt"/>
                          <a:ea typeface="Calibri" panose="020F0502020204030204" pitchFamily="34" charset="0"/>
                          <a:cs typeface="Times New Roman" panose="02020603050405020304" pitchFamily="18" charset="0"/>
                        </a:rPr>
                        <a:t> </a:t>
                      </a:r>
                      <a:r>
                        <a:rPr lang="uk-UA" sz="1050" b="0" dirty="0" err="1">
                          <a:solidFill>
                            <a:schemeClr val="tx2"/>
                          </a:solidFill>
                          <a:effectLst/>
                          <a:latin typeface="+mn-lt"/>
                          <a:ea typeface="Calibri" panose="020F0502020204030204" pitchFamily="34" charset="0"/>
                          <a:cs typeface="Times New Roman" panose="02020603050405020304" pitchFamily="18" charset="0"/>
                        </a:rPr>
                        <a:t>сферы</a:t>
                      </a:r>
                      <a:r>
                        <a:rPr lang="uk-UA" sz="1050" b="0" dirty="0">
                          <a:solidFill>
                            <a:schemeClr val="tx2"/>
                          </a:solidFill>
                          <a:effectLst/>
                          <a:latin typeface="+mn-lt"/>
                          <a:ea typeface="Calibri" panose="020F0502020204030204" pitchFamily="34" charset="0"/>
                          <a:cs typeface="Times New Roman" panose="02020603050405020304" pitchFamily="18" charset="0"/>
                        </a:rPr>
                        <a:t> духа / Т. Ю. </a:t>
                      </a:r>
                      <a:r>
                        <a:rPr lang="uk-UA" sz="1050" b="0" dirty="0" err="1">
                          <a:solidFill>
                            <a:schemeClr val="tx2"/>
                          </a:solidFill>
                          <a:effectLst/>
                          <a:latin typeface="+mn-lt"/>
                          <a:ea typeface="Calibri" panose="020F0502020204030204" pitchFamily="34" charset="0"/>
                          <a:cs typeface="Times New Roman" panose="02020603050405020304" pitchFamily="18" charset="0"/>
                        </a:rPr>
                        <a:t>Афанасьев</a:t>
                      </a:r>
                      <a:r>
                        <a:rPr lang="uk-UA" sz="1050" b="0" dirty="0">
                          <a:solidFill>
                            <a:schemeClr val="tx2"/>
                          </a:solidFill>
                          <a:effectLst/>
                          <a:latin typeface="+mn-lt"/>
                          <a:ea typeface="Calibri" panose="020F0502020204030204" pitchFamily="34" charset="0"/>
                          <a:cs typeface="Times New Roman" panose="02020603050405020304" pitchFamily="18" charset="0"/>
                        </a:rPr>
                        <a:t> // Образ </a:t>
                      </a:r>
                      <a:r>
                        <a:rPr lang="uk-UA" sz="1050" b="0" dirty="0" err="1">
                          <a:solidFill>
                            <a:schemeClr val="tx2"/>
                          </a:solidFill>
                          <a:effectLst/>
                          <a:latin typeface="+mn-lt"/>
                          <a:ea typeface="Calibri" panose="020F0502020204030204" pitchFamily="34" charset="0"/>
                          <a:cs typeface="Times New Roman" panose="02020603050405020304" pitchFamily="18" charset="0"/>
                        </a:rPr>
                        <a:t>человека</a:t>
                      </a:r>
                      <a:r>
                        <a:rPr lang="uk-UA" sz="1050" b="0" dirty="0">
                          <a:solidFill>
                            <a:schemeClr val="tx2"/>
                          </a:solidFill>
                          <a:effectLst/>
                          <a:latin typeface="+mn-lt"/>
                          <a:ea typeface="Calibri" panose="020F0502020204030204" pitchFamily="34" charset="0"/>
                          <a:cs typeface="Times New Roman" panose="02020603050405020304" pitchFamily="18" charset="0"/>
                        </a:rPr>
                        <a:t> и мира в </a:t>
                      </a:r>
                      <a:r>
                        <a:rPr lang="uk-UA" sz="1050" b="0" dirty="0" err="1">
                          <a:solidFill>
                            <a:schemeClr val="tx2"/>
                          </a:solidFill>
                          <a:effectLst/>
                          <a:latin typeface="+mn-lt"/>
                          <a:ea typeface="Calibri" panose="020F0502020204030204" pitchFamily="34" charset="0"/>
                          <a:cs typeface="Times New Roman" panose="02020603050405020304" pitchFamily="18" charset="0"/>
                        </a:rPr>
                        <a:t>Махабхарате</a:t>
                      </a:r>
                      <a:r>
                        <a:rPr lang="uk-UA" sz="1050" b="0" dirty="0">
                          <a:solidFill>
                            <a:schemeClr val="tx2"/>
                          </a:solidFill>
                          <a:effectLst/>
                          <a:latin typeface="+mn-lt"/>
                          <a:ea typeface="Calibri" panose="020F0502020204030204" pitchFamily="34" charset="0"/>
                          <a:cs typeface="Times New Roman" panose="02020603050405020304" pitchFamily="18" charset="0"/>
                        </a:rPr>
                        <a:t> и </a:t>
                      </a:r>
                      <a:r>
                        <a:rPr lang="uk-UA" sz="1050" b="0" dirty="0" err="1">
                          <a:solidFill>
                            <a:schemeClr val="tx2"/>
                          </a:solidFill>
                          <a:effectLst/>
                          <a:latin typeface="+mn-lt"/>
                          <a:ea typeface="Calibri" panose="020F0502020204030204" pitchFamily="34" charset="0"/>
                          <a:cs typeface="Times New Roman" panose="02020603050405020304" pitchFamily="18" charset="0"/>
                        </a:rPr>
                        <a:t>Бхагавад-гите</a:t>
                      </a:r>
                      <a:r>
                        <a:rPr lang="uk-UA" sz="1050" b="0" dirty="0">
                          <a:solidFill>
                            <a:schemeClr val="tx2"/>
                          </a:solidFill>
                          <a:effectLst/>
                          <a:latin typeface="+mn-lt"/>
                          <a:ea typeface="Calibri" panose="020F0502020204030204" pitchFamily="34" charset="0"/>
                          <a:cs typeface="Times New Roman" panose="02020603050405020304" pitchFamily="18" charset="0"/>
                        </a:rPr>
                        <a:t> : </a:t>
                      </a:r>
                      <a:r>
                        <a:rPr lang="uk-UA" sz="1050" b="0" dirty="0" err="1">
                          <a:solidFill>
                            <a:schemeClr val="tx2"/>
                          </a:solidFill>
                          <a:effectLst/>
                          <a:latin typeface="+mn-lt"/>
                          <a:ea typeface="Calibri" panose="020F0502020204030204" pitchFamily="34" charset="0"/>
                          <a:cs typeface="Times New Roman" panose="02020603050405020304" pitchFamily="18" charset="0"/>
                        </a:rPr>
                        <a:t>материалы</a:t>
                      </a:r>
                      <a:r>
                        <a:rPr lang="uk-UA" sz="1050" b="0" dirty="0">
                          <a:solidFill>
                            <a:schemeClr val="tx2"/>
                          </a:solidFill>
                          <a:effectLst/>
                          <a:latin typeface="+mn-lt"/>
                          <a:ea typeface="Calibri" panose="020F0502020204030204" pitchFamily="34" charset="0"/>
                          <a:cs typeface="Times New Roman" panose="02020603050405020304" pitchFamily="18" charset="0"/>
                        </a:rPr>
                        <a:t> II-й </a:t>
                      </a:r>
                      <a:r>
                        <a:rPr lang="uk-UA" sz="1050" b="0" dirty="0" err="1">
                          <a:solidFill>
                            <a:schemeClr val="tx2"/>
                          </a:solidFill>
                          <a:effectLst/>
                          <a:latin typeface="+mn-lt"/>
                          <a:ea typeface="Calibri" panose="020F0502020204030204" pitchFamily="34" charset="0"/>
                          <a:cs typeface="Times New Roman" panose="02020603050405020304" pitchFamily="18" charset="0"/>
                        </a:rPr>
                        <a:t>междунар</a:t>
                      </a:r>
                      <a:r>
                        <a:rPr lang="uk-UA" sz="1050" b="0" dirty="0">
                          <a:solidFill>
                            <a:schemeClr val="tx2"/>
                          </a:solidFill>
                          <a:effectLst/>
                          <a:latin typeface="+mn-lt"/>
                          <a:ea typeface="Calibri" panose="020F0502020204030204" pitchFamily="34" charset="0"/>
                          <a:cs typeface="Times New Roman" panose="02020603050405020304" pitchFamily="18" charset="0"/>
                        </a:rPr>
                        <a:t>. науч.-</a:t>
                      </a:r>
                      <a:r>
                        <a:rPr lang="uk-UA" sz="1050" b="0" dirty="0" err="1">
                          <a:solidFill>
                            <a:schemeClr val="tx2"/>
                          </a:solidFill>
                          <a:effectLst/>
                          <a:latin typeface="+mn-lt"/>
                          <a:ea typeface="Calibri" panose="020F0502020204030204" pitchFamily="34" charset="0"/>
                          <a:cs typeface="Times New Roman" panose="02020603050405020304" pitchFamily="18" charset="0"/>
                        </a:rPr>
                        <a:t>теор</a:t>
                      </a:r>
                      <a:r>
                        <a:rPr lang="uk-UA" sz="1050" b="0" dirty="0">
                          <a:solidFill>
                            <a:schemeClr val="tx2"/>
                          </a:solidFill>
                          <a:effectLst/>
                          <a:latin typeface="+mn-lt"/>
                          <a:ea typeface="Calibri" panose="020F0502020204030204" pitchFamily="34" charset="0"/>
                          <a:cs typeface="Times New Roman" panose="02020603050405020304" pitchFamily="18" charset="0"/>
                        </a:rPr>
                        <a:t>. </a:t>
                      </a:r>
                      <a:r>
                        <a:rPr lang="uk-UA" sz="1050" b="0" dirty="0" err="1">
                          <a:solidFill>
                            <a:schemeClr val="tx2"/>
                          </a:solidFill>
                          <a:effectLst/>
                          <a:latin typeface="+mn-lt"/>
                          <a:ea typeface="Calibri" panose="020F0502020204030204" pitchFamily="34" charset="0"/>
                          <a:cs typeface="Times New Roman" panose="02020603050405020304" pitchFamily="18" charset="0"/>
                        </a:rPr>
                        <a:t>конф</a:t>
                      </a:r>
                      <a:r>
                        <a:rPr lang="uk-UA" sz="1050" b="0" dirty="0">
                          <a:solidFill>
                            <a:schemeClr val="tx2"/>
                          </a:solidFill>
                          <a:effectLst/>
                          <a:latin typeface="+mn-lt"/>
                          <a:ea typeface="Calibri" panose="020F0502020204030204" pitchFamily="34" charset="0"/>
                          <a:cs typeface="Times New Roman" panose="02020603050405020304" pitchFamily="18" charset="0"/>
                        </a:rPr>
                        <a:t>. – Владимир, 2007. – С. 136–143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9FC"/>
                    </a:solidFill>
                  </a:tcPr>
                </a:tc>
                <a:extLst>
                  <a:ext uri="{0D108BD9-81ED-4DB2-BD59-A6C34878D82A}">
                    <a16:rowId xmlns:a16="http://schemas.microsoft.com/office/drawing/2014/main" val="3373375985"/>
                  </a:ext>
                </a:extLst>
              </a:tr>
              <a:tr h="1136336">
                <a:tc>
                  <a:txBody>
                    <a:bodyPr/>
                    <a:lstStyle/>
                    <a:p>
                      <a:pPr>
                        <a:spcAft>
                          <a:spcPts val="0"/>
                        </a:spcAft>
                      </a:pPr>
                      <a:r>
                        <a:rPr lang="uk-UA" sz="1400" b="0" i="0" dirty="0">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І. І. </a:t>
                      </a:r>
                      <a:r>
                        <a:rPr lang="uk-UA" sz="1400" b="0" i="0" dirty="0" err="1">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Кальной</a:t>
                      </a:r>
                      <a:r>
                        <a:rPr lang="uk-UA" sz="1400" b="0" i="0" dirty="0">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 </a:t>
                      </a:r>
                    </a:p>
                    <a:p>
                      <a:pPr>
                        <a:spcAft>
                          <a:spcPts val="0"/>
                        </a:spcAft>
                      </a:pPr>
                      <a:r>
                        <a:rPr lang="uk-UA" sz="1400" b="0" i="0" dirty="0">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Ю. А. </a:t>
                      </a:r>
                      <a:r>
                        <a:rPr lang="uk-UA" sz="1400" b="0" i="0" dirty="0" err="1">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Сандулов</a:t>
                      </a:r>
                      <a:r>
                        <a:rPr lang="uk-UA" sz="1400" b="0" i="0" dirty="0">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9FC"/>
                    </a:solidFill>
                  </a:tcPr>
                </a:tc>
                <a:tc>
                  <a:txBody>
                    <a:bodyPr/>
                    <a:lstStyle/>
                    <a:p>
                      <a:pPr>
                        <a:lnSpc>
                          <a:spcPct val="115000"/>
                        </a:lnSpc>
                        <a:spcAft>
                          <a:spcPts val="0"/>
                        </a:spcAft>
                      </a:pPr>
                      <a:r>
                        <a:rPr lang="uk-UA" sz="1500" b="0" dirty="0">
                          <a:solidFill>
                            <a:schemeClr val="tx2"/>
                          </a:solidFill>
                          <a:effectLst/>
                          <a:latin typeface="+mn-lt"/>
                          <a:ea typeface="Calibri" panose="020F0502020204030204" pitchFamily="34" charset="0"/>
                          <a:cs typeface="Times New Roman" panose="02020603050405020304" pitchFamily="18" charset="0"/>
                        </a:rPr>
                        <a:t>Чуттєвий рівень пізнання має три основних форми: відчуття, сприйняття і уявлення.</a:t>
                      </a:r>
                      <a:br>
                        <a:rPr lang="uk-UA" sz="1500" b="0" dirty="0">
                          <a:solidFill>
                            <a:schemeClr val="tx2"/>
                          </a:solidFill>
                          <a:effectLst/>
                          <a:latin typeface="+mn-lt"/>
                          <a:ea typeface="Calibri" panose="020F0502020204030204" pitchFamily="34" charset="0"/>
                          <a:cs typeface="Times New Roman" panose="02020603050405020304" pitchFamily="18" charset="0"/>
                        </a:rPr>
                      </a:br>
                      <a:r>
                        <a:rPr lang="uk-UA" sz="1500" b="0" dirty="0">
                          <a:solidFill>
                            <a:schemeClr val="tx2"/>
                          </a:solidFill>
                          <a:effectLst/>
                          <a:latin typeface="+mn-lt"/>
                          <a:ea typeface="Calibri" panose="020F0502020204030204" pitchFamily="34" charset="0"/>
                          <a:cs typeface="Times New Roman" panose="02020603050405020304" pitchFamily="18" charset="0"/>
                        </a:rPr>
                        <a:t>Раціональний рівень виявляється через поняття, думки, висновки і фіксується </a:t>
                      </a:r>
                      <a:r>
                        <a:rPr lang="uk-UA" sz="1500" b="0" dirty="0" smtClean="0">
                          <a:solidFill>
                            <a:schemeClr val="tx2"/>
                          </a:solidFill>
                          <a:effectLst/>
                          <a:latin typeface="+mn-lt"/>
                          <a:ea typeface="Calibri" panose="020F0502020204030204" pitchFamily="34" charset="0"/>
                          <a:cs typeface="Times New Roman" panose="02020603050405020304" pitchFamily="18" charset="0"/>
                        </a:rPr>
                        <a:t>в</a:t>
                      </a:r>
                      <a:r>
                        <a:rPr lang="en-US" sz="1500" b="0" dirty="0" smtClean="0">
                          <a:solidFill>
                            <a:schemeClr val="tx2"/>
                          </a:solidFill>
                          <a:effectLst/>
                          <a:latin typeface="+mn-lt"/>
                          <a:ea typeface="Calibri" panose="020F0502020204030204" pitchFamily="34" charset="0"/>
                          <a:cs typeface="Times New Roman" panose="02020603050405020304" pitchFamily="18" charset="0"/>
                        </a:rPr>
                        <a:t> </a:t>
                      </a:r>
                      <a:r>
                        <a:rPr lang="uk-UA" sz="1500" b="0" dirty="0" smtClean="0">
                          <a:solidFill>
                            <a:schemeClr val="tx2"/>
                          </a:solidFill>
                          <a:effectLst/>
                          <a:latin typeface="+mn-lt"/>
                          <a:ea typeface="Calibri" panose="020F0502020204030204" pitchFamily="34" charset="0"/>
                          <a:cs typeface="Times New Roman" panose="02020603050405020304" pitchFamily="18" charset="0"/>
                        </a:rPr>
                        <a:t>теоріях</a:t>
                      </a:r>
                    </a:p>
                    <a:p>
                      <a:pPr>
                        <a:lnSpc>
                          <a:spcPct val="115000"/>
                        </a:lnSpc>
                        <a:spcAft>
                          <a:spcPts val="0"/>
                        </a:spcAft>
                      </a:pPr>
                      <a:endParaRPr lang="uk-UA" sz="1500" b="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9FC"/>
                    </a:solidFill>
                  </a:tcPr>
                </a:tc>
                <a:tc>
                  <a:txBody>
                    <a:bodyPr/>
                    <a:lstStyle/>
                    <a:p>
                      <a:pPr>
                        <a:lnSpc>
                          <a:spcPct val="115000"/>
                        </a:lnSpc>
                        <a:spcAft>
                          <a:spcPts val="0"/>
                        </a:spcAft>
                      </a:pPr>
                      <a:r>
                        <a:rPr lang="uk-UA" sz="1050" b="0" dirty="0" err="1">
                          <a:solidFill>
                            <a:schemeClr val="tx2"/>
                          </a:solidFill>
                          <a:effectLst/>
                          <a:latin typeface="+mn-lt"/>
                          <a:ea typeface="Calibri" panose="020F0502020204030204" pitchFamily="34" charset="0"/>
                          <a:cs typeface="Times New Roman" panose="02020603050405020304" pitchFamily="18" charset="0"/>
                        </a:rPr>
                        <a:t>Кальной</a:t>
                      </a:r>
                      <a:r>
                        <a:rPr lang="uk-UA" sz="1050" b="0" dirty="0">
                          <a:solidFill>
                            <a:schemeClr val="tx2"/>
                          </a:solidFill>
                          <a:effectLst/>
                          <a:latin typeface="+mn-lt"/>
                          <a:ea typeface="Calibri" panose="020F0502020204030204" pitchFamily="34" charset="0"/>
                          <a:cs typeface="Times New Roman" panose="02020603050405020304" pitchFamily="18" charset="0"/>
                        </a:rPr>
                        <a:t> И.И. </a:t>
                      </a:r>
                      <a:r>
                        <a:rPr lang="uk-UA" sz="1050" b="0" dirty="0" err="1">
                          <a:solidFill>
                            <a:schemeClr val="tx2"/>
                          </a:solidFill>
                          <a:effectLst/>
                          <a:latin typeface="+mn-lt"/>
                          <a:ea typeface="Calibri" panose="020F0502020204030204" pitchFamily="34" charset="0"/>
                          <a:cs typeface="Times New Roman" panose="02020603050405020304" pitchFamily="18" charset="0"/>
                        </a:rPr>
                        <a:t>Философия</a:t>
                      </a:r>
                      <a:r>
                        <a:rPr lang="uk-UA" sz="1050" b="0" dirty="0">
                          <a:solidFill>
                            <a:schemeClr val="tx2"/>
                          </a:solidFill>
                          <a:effectLst/>
                          <a:latin typeface="+mn-lt"/>
                          <a:ea typeface="Calibri" panose="020F0502020204030204" pitchFamily="34" charset="0"/>
                          <a:cs typeface="Times New Roman" panose="02020603050405020304" pitchFamily="18" charset="0"/>
                        </a:rPr>
                        <a:t> для </a:t>
                      </a:r>
                      <a:r>
                        <a:rPr lang="uk-UA" sz="1050" b="0" dirty="0" err="1">
                          <a:solidFill>
                            <a:schemeClr val="tx2"/>
                          </a:solidFill>
                          <a:effectLst/>
                          <a:latin typeface="+mn-lt"/>
                          <a:ea typeface="Calibri" panose="020F0502020204030204" pitchFamily="34" charset="0"/>
                          <a:cs typeface="Times New Roman" panose="02020603050405020304" pitchFamily="18" charset="0"/>
                        </a:rPr>
                        <a:t>аспирантов</a:t>
                      </a:r>
                      <a:r>
                        <a:rPr lang="uk-UA" sz="1050" b="0" dirty="0">
                          <a:solidFill>
                            <a:schemeClr val="tx2"/>
                          </a:solidFill>
                          <a:effectLst/>
                          <a:latin typeface="+mn-lt"/>
                          <a:ea typeface="Calibri" panose="020F0502020204030204" pitchFamily="34" charset="0"/>
                          <a:cs typeface="Times New Roman" panose="02020603050405020304" pitchFamily="18" charset="0"/>
                        </a:rPr>
                        <a:t>  / И. И. </a:t>
                      </a:r>
                      <a:r>
                        <a:rPr lang="uk-UA" sz="1050" b="0" dirty="0" err="1">
                          <a:solidFill>
                            <a:schemeClr val="tx2"/>
                          </a:solidFill>
                          <a:effectLst/>
                          <a:latin typeface="+mn-lt"/>
                          <a:ea typeface="Calibri" panose="020F0502020204030204" pitchFamily="34" charset="0"/>
                          <a:cs typeface="Times New Roman" panose="02020603050405020304" pitchFamily="18" charset="0"/>
                        </a:rPr>
                        <a:t>Кальной</a:t>
                      </a:r>
                      <a:r>
                        <a:rPr lang="uk-UA" sz="1050" b="0" dirty="0">
                          <a:solidFill>
                            <a:schemeClr val="tx2"/>
                          </a:solidFill>
                          <a:effectLst/>
                          <a:latin typeface="+mn-lt"/>
                          <a:ea typeface="Calibri" panose="020F0502020204030204" pitchFamily="34" charset="0"/>
                          <a:cs typeface="Times New Roman" panose="02020603050405020304" pitchFamily="18" charset="0"/>
                        </a:rPr>
                        <a:t>, Ю. А. </a:t>
                      </a:r>
                      <a:r>
                        <a:rPr lang="uk-UA" sz="1050" b="0" dirty="0" err="1">
                          <a:solidFill>
                            <a:schemeClr val="tx2"/>
                          </a:solidFill>
                          <a:effectLst/>
                          <a:latin typeface="+mn-lt"/>
                          <a:ea typeface="Calibri" panose="020F0502020204030204" pitchFamily="34" charset="0"/>
                          <a:cs typeface="Times New Roman" panose="02020603050405020304" pitchFamily="18" charset="0"/>
                        </a:rPr>
                        <a:t>Сандулов</a:t>
                      </a:r>
                      <a:r>
                        <a:rPr lang="uk-UA" sz="1050" b="0" dirty="0">
                          <a:solidFill>
                            <a:schemeClr val="tx2"/>
                          </a:solidFill>
                          <a:effectLst/>
                          <a:latin typeface="+mn-lt"/>
                          <a:ea typeface="Calibri" panose="020F0502020204030204" pitchFamily="34" charset="0"/>
                          <a:cs typeface="Times New Roman" panose="02020603050405020304" pitchFamily="18" charset="0"/>
                        </a:rPr>
                        <a:t>. – 3-е </a:t>
                      </a:r>
                      <a:r>
                        <a:rPr lang="uk-UA" sz="1050" b="0" dirty="0" err="1">
                          <a:solidFill>
                            <a:schemeClr val="tx2"/>
                          </a:solidFill>
                          <a:effectLst/>
                          <a:latin typeface="+mn-lt"/>
                          <a:ea typeface="Calibri" panose="020F0502020204030204" pitchFamily="34" charset="0"/>
                          <a:cs typeface="Times New Roman" panose="02020603050405020304" pitchFamily="18" charset="0"/>
                        </a:rPr>
                        <a:t>изд</a:t>
                      </a:r>
                      <a:r>
                        <a:rPr lang="uk-UA" sz="1050" b="0" dirty="0">
                          <a:solidFill>
                            <a:schemeClr val="tx2"/>
                          </a:solidFill>
                          <a:effectLst/>
                          <a:latin typeface="+mn-lt"/>
                          <a:ea typeface="Calibri" panose="020F0502020204030204" pitchFamily="34" charset="0"/>
                          <a:cs typeface="Times New Roman" panose="02020603050405020304" pitchFamily="18" charset="0"/>
                        </a:rPr>
                        <a:t>.  [стер.] – СПб. : Лань, 2003. – 512 с.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9FC"/>
                    </a:solidFill>
                  </a:tcPr>
                </a:tc>
                <a:extLst>
                  <a:ext uri="{0D108BD9-81ED-4DB2-BD59-A6C34878D82A}">
                    <a16:rowId xmlns:a16="http://schemas.microsoft.com/office/drawing/2014/main" val="428884740"/>
                  </a:ext>
                </a:extLst>
              </a:tr>
              <a:tr h="2671484">
                <a:tc>
                  <a:txBody>
                    <a:bodyPr/>
                    <a:lstStyle/>
                    <a:p>
                      <a:pPr>
                        <a:spcAft>
                          <a:spcPts val="0"/>
                        </a:spcAft>
                      </a:pPr>
                      <a:r>
                        <a:rPr lang="uk-UA" sz="1400" b="0" i="0" dirty="0">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В. І. </a:t>
                      </a:r>
                      <a:r>
                        <a:rPr lang="uk-UA" sz="1400" b="0" i="0" dirty="0" err="1">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Касьян</a:t>
                      </a:r>
                      <a:r>
                        <a:rPr lang="uk-UA" sz="1400" b="0" i="0" dirty="0">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 </a:t>
                      </a:r>
                    </a:p>
                    <a:p>
                      <a:pPr>
                        <a:spcAft>
                          <a:spcPts val="0"/>
                        </a:spcAft>
                      </a:pPr>
                      <a:r>
                        <a:rPr lang="uk-UA" sz="1300" b="0" i="0" spc="-10" dirty="0">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В. П. </a:t>
                      </a:r>
                      <a:r>
                        <a:rPr lang="uk-UA" sz="1300" b="0" i="0" spc="-10" dirty="0" err="1">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Кохановский</a:t>
                      </a:r>
                      <a:r>
                        <a:rPr lang="uk-UA" sz="1300" b="0" i="0" spc="-10" dirty="0">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a:t>
                      </a:r>
                      <a:endParaRPr lang="uk-UA" sz="1300" b="0" i="0" dirty="0">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p>
                      <a:pPr>
                        <a:spcAft>
                          <a:spcPts val="0"/>
                        </a:spcAft>
                      </a:pPr>
                      <a:r>
                        <a:rPr lang="uk-UA" sz="1400" b="0" i="0" dirty="0">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Т. Г. </a:t>
                      </a:r>
                      <a:r>
                        <a:rPr lang="uk-UA" sz="1400" b="0" i="0" dirty="0" err="1">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Лешкевич</a:t>
                      </a:r>
                      <a:r>
                        <a:rPr lang="uk-UA" sz="1400" b="0" i="0" dirty="0">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 </a:t>
                      </a:r>
                    </a:p>
                    <a:p>
                      <a:pPr>
                        <a:spcAft>
                          <a:spcPts val="0"/>
                        </a:spcAft>
                      </a:pPr>
                      <a:r>
                        <a:rPr lang="uk-UA" sz="1400" b="0" i="0" dirty="0">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Т. П. Матяш, </a:t>
                      </a:r>
                    </a:p>
                    <a:p>
                      <a:pPr>
                        <a:spcAft>
                          <a:spcPts val="0"/>
                        </a:spcAft>
                      </a:pPr>
                      <a:r>
                        <a:rPr lang="uk-UA" sz="1400" b="0" i="0" dirty="0">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Т. Б. </a:t>
                      </a:r>
                      <a:r>
                        <a:rPr lang="uk-UA" sz="1400" b="0" i="0" dirty="0" err="1">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Фахті</a:t>
                      </a:r>
                      <a:r>
                        <a:rPr lang="uk-UA" sz="1400" b="0" i="0" dirty="0">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a:t>
                      </a:r>
                    </a:p>
                    <a:p>
                      <a:pPr>
                        <a:spcAft>
                          <a:spcPts val="0"/>
                        </a:spcAft>
                      </a:pPr>
                      <a:r>
                        <a:rPr lang="uk-UA" sz="1400" b="0" i="0" dirty="0">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Б. Н. </a:t>
                      </a:r>
                      <a:r>
                        <a:rPr lang="uk-UA" sz="1400" b="0" i="0" dirty="0" err="1">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Бессонов</a:t>
                      </a:r>
                      <a:r>
                        <a:rPr lang="uk-UA" sz="1400" b="0" i="0" dirty="0">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a:t>
                      </a:r>
                    </a:p>
                    <a:p>
                      <a:pPr algn="just">
                        <a:spcAft>
                          <a:spcPts val="0"/>
                        </a:spcAft>
                      </a:pPr>
                      <a:r>
                        <a:rPr lang="uk-UA" sz="1400" b="0" i="0" dirty="0">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В. </a:t>
                      </a:r>
                      <a:r>
                        <a:rPr lang="uk-UA" sz="1400" b="0" i="0" dirty="0" err="1">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Чуйко</a:t>
                      </a:r>
                      <a:r>
                        <a:rPr lang="uk-UA" sz="1400" b="0" i="0" dirty="0">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 </a:t>
                      </a:r>
                    </a:p>
                    <a:p>
                      <a:pPr algn="just">
                        <a:spcAft>
                          <a:spcPts val="0"/>
                        </a:spcAft>
                      </a:pPr>
                      <a:r>
                        <a:rPr lang="uk-UA" sz="1400" b="0" i="0" dirty="0">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Є. М. </a:t>
                      </a:r>
                      <a:r>
                        <a:rPr lang="uk-UA" sz="1400" b="0" i="0" dirty="0" err="1">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Причепій</a:t>
                      </a:r>
                      <a:r>
                        <a:rPr lang="uk-UA" sz="1400" b="0" i="0" dirty="0">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 </a:t>
                      </a:r>
                    </a:p>
                    <a:p>
                      <a:pPr algn="just">
                        <a:spcAft>
                          <a:spcPts val="0"/>
                        </a:spcAft>
                      </a:pPr>
                      <a:r>
                        <a:rPr lang="uk-UA" sz="1400" b="0" i="0" dirty="0">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А. М. </a:t>
                      </a:r>
                      <a:r>
                        <a:rPr lang="uk-UA" sz="1400" b="0" i="0" dirty="0" err="1">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Черній</a:t>
                      </a:r>
                      <a:r>
                        <a:rPr lang="uk-UA" sz="1400" b="0" i="0" dirty="0">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 </a:t>
                      </a:r>
                    </a:p>
                    <a:p>
                      <a:pPr>
                        <a:spcAft>
                          <a:spcPts val="0"/>
                        </a:spcAft>
                      </a:pPr>
                      <a:r>
                        <a:rPr lang="uk-UA" sz="1400" b="0" i="0" dirty="0">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Л. А. </a:t>
                      </a:r>
                      <a:r>
                        <a:rPr lang="uk-UA" sz="1400" b="0" i="0" dirty="0" err="1">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Чекаль</a:t>
                      </a:r>
                      <a:r>
                        <a:rPr lang="uk-UA" sz="1400" b="0" i="0" dirty="0">
                          <a:solidFill>
                            <a:schemeClr val="tx2"/>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9FC"/>
                    </a:solidFill>
                  </a:tcPr>
                </a:tc>
                <a:tc>
                  <a:txBody>
                    <a:bodyPr/>
                    <a:lstStyle/>
                    <a:p>
                      <a:pPr>
                        <a:spcAft>
                          <a:spcPts val="0"/>
                        </a:spcAft>
                      </a:pPr>
                      <a:r>
                        <a:rPr lang="uk-UA" sz="1500" b="0" dirty="0">
                          <a:solidFill>
                            <a:schemeClr val="tx2"/>
                          </a:solidFill>
                          <a:effectLst/>
                          <a:latin typeface="+mn-lt"/>
                          <a:ea typeface="Calibri" panose="020F0502020204030204" pitchFamily="34" charset="0"/>
                          <a:cs typeface="Times New Roman" panose="02020603050405020304" pitchFamily="18" charset="0"/>
                        </a:rPr>
                        <a:t>Емпіричний (від гр. </a:t>
                      </a:r>
                      <a:r>
                        <a:rPr lang="uk-UA" sz="1500" b="0" dirty="0" err="1">
                          <a:solidFill>
                            <a:schemeClr val="tx2"/>
                          </a:solidFill>
                          <a:effectLst/>
                          <a:latin typeface="+mn-lt"/>
                          <a:ea typeface="Calibri" panose="020F0502020204030204" pitchFamily="34" charset="0"/>
                          <a:cs typeface="Times New Roman" panose="02020603050405020304" pitchFamily="18" charset="0"/>
                        </a:rPr>
                        <a:t>еmреіrіа</a:t>
                      </a:r>
                      <a:r>
                        <a:rPr lang="uk-UA" sz="1500" b="0" dirty="0">
                          <a:solidFill>
                            <a:schemeClr val="tx2"/>
                          </a:solidFill>
                          <a:effectLst/>
                          <a:latin typeface="+mn-lt"/>
                          <a:ea typeface="Calibri" panose="020F0502020204030204" pitchFamily="34" charset="0"/>
                          <a:cs typeface="Times New Roman" panose="02020603050405020304" pitchFamily="18" charset="0"/>
                        </a:rPr>
                        <a:t> – досвід) рівень пізнання – це пізнання, отримане безпосередньо з досвіду з деякою раціональною обробкою властивостей і відношень об'єкта, що пізнається. Він завжди є основою, базою для теоретичного рівня пізнання.</a:t>
                      </a:r>
                    </a:p>
                    <a:p>
                      <a:pPr>
                        <a:spcAft>
                          <a:spcPts val="0"/>
                        </a:spcAft>
                      </a:pPr>
                      <a:r>
                        <a:rPr lang="uk-UA" sz="1500" b="0" dirty="0">
                          <a:solidFill>
                            <a:schemeClr val="tx2"/>
                          </a:solidFill>
                          <a:effectLst/>
                          <a:latin typeface="+mn-lt"/>
                          <a:ea typeface="Calibri" panose="020F0502020204030204" pitchFamily="34" charset="0"/>
                          <a:cs typeface="Times New Roman" panose="02020603050405020304" pitchFamily="18" charset="0"/>
                        </a:rPr>
                        <a:t>Теоретичний рівень – це пізнання, отримане шляхом абстрактного мислення</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9FC"/>
                    </a:solidFill>
                  </a:tcPr>
                </a:tc>
                <a:tc>
                  <a:txBody>
                    <a:bodyPr/>
                    <a:lstStyle/>
                    <a:p>
                      <a:pPr>
                        <a:spcAft>
                          <a:spcPts val="0"/>
                        </a:spcAft>
                      </a:pPr>
                      <a:r>
                        <a:rPr lang="uk-UA" sz="1050" b="0" dirty="0" err="1">
                          <a:solidFill>
                            <a:schemeClr val="tx2"/>
                          </a:solidFill>
                          <a:effectLst/>
                          <a:latin typeface="+mn-lt"/>
                          <a:ea typeface="Calibri" panose="020F0502020204030204" pitchFamily="34" charset="0"/>
                          <a:cs typeface="Times New Roman" panose="02020603050405020304" pitchFamily="18" charset="0"/>
                        </a:rPr>
                        <a:t>Касьян</a:t>
                      </a:r>
                      <a:r>
                        <a:rPr lang="uk-UA" sz="1050" b="0" dirty="0">
                          <a:solidFill>
                            <a:schemeClr val="tx2"/>
                          </a:solidFill>
                          <a:effectLst/>
                          <a:latin typeface="+mn-lt"/>
                          <a:ea typeface="Calibri" panose="020F0502020204030204" pitchFamily="34" charset="0"/>
                          <a:cs typeface="Times New Roman" panose="02020603050405020304" pitchFamily="18" charset="0"/>
                        </a:rPr>
                        <a:t> В. І. Філософія : </a:t>
                      </a:r>
                      <a:r>
                        <a:rPr lang="uk-UA" sz="1050" b="0" dirty="0" err="1">
                          <a:solidFill>
                            <a:schemeClr val="tx2"/>
                          </a:solidFill>
                          <a:effectLst/>
                          <a:latin typeface="+mn-lt"/>
                          <a:ea typeface="Calibri" panose="020F0502020204030204" pitchFamily="34" charset="0"/>
                          <a:cs typeface="Times New Roman" panose="02020603050405020304" pitchFamily="18" charset="0"/>
                        </a:rPr>
                        <a:t>навч</a:t>
                      </a:r>
                      <a:r>
                        <a:rPr lang="uk-UA" sz="1050" b="0" dirty="0">
                          <a:solidFill>
                            <a:schemeClr val="tx2"/>
                          </a:solidFill>
                          <a:effectLst/>
                          <a:latin typeface="+mn-lt"/>
                          <a:ea typeface="Calibri" panose="020F0502020204030204" pitchFamily="34" charset="0"/>
                          <a:cs typeface="Times New Roman" panose="02020603050405020304" pitchFamily="18" charset="0"/>
                        </a:rPr>
                        <a:t>. </a:t>
                      </a:r>
                      <a:r>
                        <a:rPr lang="uk-UA" sz="1050" b="0" dirty="0" err="1">
                          <a:solidFill>
                            <a:schemeClr val="tx2"/>
                          </a:solidFill>
                          <a:effectLst/>
                          <a:latin typeface="+mn-lt"/>
                          <a:ea typeface="Calibri" panose="020F0502020204030204" pitchFamily="34" charset="0"/>
                          <a:cs typeface="Times New Roman" panose="02020603050405020304" pitchFamily="18" charset="0"/>
                        </a:rPr>
                        <a:t>посіб</a:t>
                      </a:r>
                      <a:r>
                        <a:rPr lang="uk-UA" sz="1050" b="0" dirty="0">
                          <a:solidFill>
                            <a:schemeClr val="tx2"/>
                          </a:solidFill>
                          <a:effectLst/>
                          <a:latin typeface="+mn-lt"/>
                          <a:ea typeface="Calibri" panose="020F0502020204030204" pitchFamily="34" charset="0"/>
                          <a:cs typeface="Times New Roman" panose="02020603050405020304" pitchFamily="18" charset="0"/>
                        </a:rPr>
                        <a:t>. / В. І. </a:t>
                      </a:r>
                      <a:r>
                        <a:rPr lang="uk-UA" sz="1050" b="0" dirty="0" err="1">
                          <a:solidFill>
                            <a:schemeClr val="tx2"/>
                          </a:solidFill>
                          <a:effectLst/>
                          <a:latin typeface="+mn-lt"/>
                          <a:ea typeface="Calibri" panose="020F0502020204030204" pitchFamily="34" charset="0"/>
                          <a:cs typeface="Times New Roman" panose="02020603050405020304" pitchFamily="18" charset="0"/>
                        </a:rPr>
                        <a:t>Касьян</a:t>
                      </a:r>
                      <a:r>
                        <a:rPr lang="uk-UA" sz="1050" b="0" dirty="0">
                          <a:solidFill>
                            <a:schemeClr val="tx2"/>
                          </a:solidFill>
                          <a:effectLst/>
                          <a:latin typeface="+mn-lt"/>
                          <a:ea typeface="Calibri" panose="020F0502020204030204" pitchFamily="34" charset="0"/>
                          <a:cs typeface="Times New Roman" panose="02020603050405020304" pitchFamily="18" charset="0"/>
                        </a:rPr>
                        <a:t>. – 5-е вид. – К. :  </a:t>
                      </a:r>
                      <a:r>
                        <a:rPr lang="uk-UA" sz="1050" b="0" dirty="0" err="1">
                          <a:solidFill>
                            <a:schemeClr val="tx2"/>
                          </a:solidFill>
                          <a:effectLst/>
                          <a:latin typeface="+mn-lt"/>
                          <a:ea typeface="Calibri" panose="020F0502020204030204" pitchFamily="34" charset="0"/>
                          <a:cs typeface="Times New Roman" panose="02020603050405020304" pitchFamily="18" charset="0"/>
                        </a:rPr>
                        <a:t>Вікар</a:t>
                      </a:r>
                      <a:r>
                        <a:rPr lang="uk-UA" sz="1050" b="0" dirty="0">
                          <a:solidFill>
                            <a:schemeClr val="tx2"/>
                          </a:solidFill>
                          <a:effectLst/>
                          <a:latin typeface="+mn-lt"/>
                          <a:ea typeface="Calibri" panose="020F0502020204030204" pitchFamily="34" charset="0"/>
                          <a:cs typeface="Times New Roman" panose="02020603050405020304" pitchFamily="18" charset="0"/>
                        </a:rPr>
                        <a:t>, 2003. – 374 с.</a:t>
                      </a:r>
                    </a:p>
                    <a:p>
                      <a:pPr>
                        <a:lnSpc>
                          <a:spcPct val="115000"/>
                        </a:lnSpc>
                        <a:spcAft>
                          <a:spcPts val="0"/>
                        </a:spcAft>
                        <a:tabLst>
                          <a:tab pos="1805940" algn="l"/>
                        </a:tabLst>
                      </a:pPr>
                      <a:r>
                        <a:rPr lang="uk-UA" sz="1050" b="0" spc="10" dirty="0" err="1">
                          <a:solidFill>
                            <a:schemeClr val="tx2"/>
                          </a:solidFill>
                          <a:effectLst/>
                          <a:latin typeface="+mn-lt"/>
                          <a:ea typeface="Calibri" panose="020F0502020204030204" pitchFamily="34" charset="0"/>
                          <a:cs typeface="Times New Roman" panose="02020603050405020304" pitchFamily="18" charset="0"/>
                        </a:rPr>
                        <a:t>Кохановский</a:t>
                      </a:r>
                      <a:r>
                        <a:rPr lang="uk-UA" sz="1050" b="0" spc="10" dirty="0">
                          <a:solidFill>
                            <a:schemeClr val="tx2"/>
                          </a:solidFill>
                          <a:effectLst/>
                          <a:latin typeface="+mn-lt"/>
                          <a:ea typeface="Calibri" panose="020F0502020204030204" pitchFamily="34" charset="0"/>
                          <a:cs typeface="Times New Roman" panose="02020603050405020304" pitchFamily="18" charset="0"/>
                        </a:rPr>
                        <a:t> В. П. </a:t>
                      </a:r>
                      <a:r>
                        <a:rPr lang="uk-UA" sz="1050" b="0" spc="10" dirty="0" err="1">
                          <a:solidFill>
                            <a:schemeClr val="tx2"/>
                          </a:solidFill>
                          <a:effectLst/>
                          <a:latin typeface="+mn-lt"/>
                          <a:ea typeface="Calibri" panose="020F0502020204030204" pitchFamily="34" charset="0"/>
                          <a:cs typeface="Times New Roman" panose="02020603050405020304" pitchFamily="18" charset="0"/>
                        </a:rPr>
                        <a:t>История</a:t>
                      </a:r>
                      <a:r>
                        <a:rPr lang="uk-UA" sz="1050" b="0" spc="10" dirty="0">
                          <a:solidFill>
                            <a:schemeClr val="tx2"/>
                          </a:solidFill>
                          <a:effectLst/>
                          <a:latin typeface="+mn-lt"/>
                          <a:ea typeface="Calibri" panose="020F0502020204030204" pitchFamily="34" charset="0"/>
                          <a:cs typeface="Times New Roman" panose="02020603050405020304" pitchFamily="18" charset="0"/>
                        </a:rPr>
                        <a:t> </a:t>
                      </a:r>
                      <a:r>
                        <a:rPr lang="uk-UA" sz="1050" b="0" spc="10" dirty="0" err="1">
                          <a:solidFill>
                            <a:schemeClr val="tx2"/>
                          </a:solidFill>
                          <a:effectLst/>
                          <a:latin typeface="+mn-lt"/>
                          <a:ea typeface="Calibri" panose="020F0502020204030204" pitchFamily="34" charset="0"/>
                          <a:cs typeface="Times New Roman" panose="02020603050405020304" pitchFamily="18" charset="0"/>
                        </a:rPr>
                        <a:t>философии</a:t>
                      </a:r>
                      <a:r>
                        <a:rPr lang="uk-UA" sz="1050" b="0" spc="10" dirty="0">
                          <a:solidFill>
                            <a:schemeClr val="tx2"/>
                          </a:solidFill>
                          <a:effectLst/>
                          <a:latin typeface="+mn-lt"/>
                          <a:ea typeface="Calibri" panose="020F0502020204030204" pitchFamily="34" charset="0"/>
                          <a:cs typeface="Times New Roman" panose="02020603050405020304" pitchFamily="18" charset="0"/>
                        </a:rPr>
                        <a:t> / В. П. </a:t>
                      </a:r>
                      <a:r>
                        <a:rPr lang="uk-UA" sz="1050" b="0" spc="10" dirty="0" err="1">
                          <a:solidFill>
                            <a:schemeClr val="tx2"/>
                          </a:solidFill>
                          <a:effectLst/>
                          <a:latin typeface="+mn-lt"/>
                          <a:ea typeface="Calibri" panose="020F0502020204030204" pitchFamily="34" charset="0"/>
                          <a:cs typeface="Times New Roman" panose="02020603050405020304" pitchFamily="18" charset="0"/>
                        </a:rPr>
                        <a:t>Кохановский</a:t>
                      </a:r>
                      <a:r>
                        <a:rPr lang="uk-UA" sz="1050" b="0" spc="10" dirty="0">
                          <a:solidFill>
                            <a:schemeClr val="tx2"/>
                          </a:solidFill>
                          <a:effectLst/>
                          <a:latin typeface="+mn-lt"/>
                          <a:ea typeface="Calibri" panose="020F0502020204030204" pitchFamily="34" charset="0"/>
                          <a:cs typeface="Times New Roman" panose="02020603050405020304" pitchFamily="18" charset="0"/>
                        </a:rPr>
                        <a:t>, Т. Г. </a:t>
                      </a:r>
                      <a:r>
                        <a:rPr lang="uk-UA" sz="1050" b="0" spc="10" dirty="0" err="1">
                          <a:solidFill>
                            <a:schemeClr val="tx2"/>
                          </a:solidFill>
                          <a:effectLst/>
                          <a:latin typeface="+mn-lt"/>
                          <a:ea typeface="Calibri" panose="020F0502020204030204" pitchFamily="34" charset="0"/>
                          <a:cs typeface="Times New Roman" panose="02020603050405020304" pitchFamily="18" charset="0"/>
                        </a:rPr>
                        <a:t>Лешкевич</a:t>
                      </a:r>
                      <a:r>
                        <a:rPr lang="uk-UA" sz="1050" b="0" spc="10" dirty="0">
                          <a:solidFill>
                            <a:schemeClr val="tx2"/>
                          </a:solidFill>
                          <a:effectLst/>
                          <a:latin typeface="+mn-lt"/>
                          <a:ea typeface="Calibri" panose="020F0502020204030204" pitchFamily="34" charset="0"/>
                          <a:cs typeface="Times New Roman" panose="02020603050405020304" pitchFamily="18" charset="0"/>
                        </a:rPr>
                        <a:t>, Т. П. Матяш и </a:t>
                      </a:r>
                      <a:r>
                        <a:rPr lang="uk-UA" sz="1050" b="0" spc="10" dirty="0" err="1">
                          <a:solidFill>
                            <a:schemeClr val="tx2"/>
                          </a:solidFill>
                          <a:effectLst/>
                          <a:latin typeface="+mn-lt"/>
                          <a:ea typeface="Calibri" panose="020F0502020204030204" pitchFamily="34" charset="0"/>
                          <a:cs typeface="Times New Roman" panose="02020603050405020304" pitchFamily="18" charset="0"/>
                        </a:rPr>
                        <a:t>др</a:t>
                      </a:r>
                      <a:r>
                        <a:rPr lang="uk-UA" sz="1050" b="0" spc="10" dirty="0">
                          <a:solidFill>
                            <a:schemeClr val="tx2"/>
                          </a:solidFill>
                          <a:effectLst/>
                          <a:latin typeface="+mn-lt"/>
                          <a:ea typeface="Calibri" panose="020F0502020204030204" pitchFamily="34" charset="0"/>
                          <a:cs typeface="Times New Roman" panose="02020603050405020304" pitchFamily="18" charset="0"/>
                        </a:rPr>
                        <a:t>. – Ростов н/Д : </a:t>
                      </a:r>
                      <a:r>
                        <a:rPr lang="uk-UA" sz="1050" b="0" spc="10" dirty="0" err="1">
                          <a:solidFill>
                            <a:schemeClr val="tx2"/>
                          </a:solidFill>
                          <a:effectLst/>
                          <a:latin typeface="+mn-lt"/>
                          <a:ea typeface="Calibri" panose="020F0502020204030204" pitchFamily="34" charset="0"/>
                          <a:cs typeface="Times New Roman" panose="02020603050405020304" pitchFamily="18" charset="0"/>
                        </a:rPr>
                        <a:t>Феникс</a:t>
                      </a:r>
                      <a:r>
                        <a:rPr lang="uk-UA" sz="1050" b="0" spc="10" dirty="0">
                          <a:solidFill>
                            <a:schemeClr val="tx2"/>
                          </a:solidFill>
                          <a:effectLst/>
                          <a:latin typeface="+mn-lt"/>
                          <a:ea typeface="Calibri" panose="020F0502020204030204" pitchFamily="34" charset="0"/>
                          <a:cs typeface="Times New Roman" panose="02020603050405020304" pitchFamily="18" charset="0"/>
                        </a:rPr>
                        <a:t>, 2006. – 352 с. </a:t>
                      </a:r>
                      <a:endParaRPr lang="uk-UA" sz="1050" b="0" dirty="0">
                        <a:solidFill>
                          <a:schemeClr val="tx2"/>
                        </a:solidFill>
                        <a:effectLst/>
                        <a:latin typeface="+mn-lt"/>
                        <a:ea typeface="Calibri" panose="020F0502020204030204" pitchFamily="34" charset="0"/>
                        <a:cs typeface="Times New Roman" panose="02020603050405020304" pitchFamily="18" charset="0"/>
                      </a:endParaRPr>
                    </a:p>
                    <a:p>
                      <a:pPr>
                        <a:spcAft>
                          <a:spcPts val="0"/>
                        </a:spcAft>
                      </a:pPr>
                      <a:r>
                        <a:rPr lang="uk-UA" sz="1050" b="0" dirty="0" err="1">
                          <a:solidFill>
                            <a:schemeClr val="tx2"/>
                          </a:solidFill>
                          <a:effectLst/>
                          <a:latin typeface="+mn-lt"/>
                          <a:ea typeface="Calibri" panose="020F0502020204030204" pitchFamily="34" charset="0"/>
                          <a:cs typeface="Times New Roman" panose="02020603050405020304" pitchFamily="18" charset="0"/>
                        </a:rPr>
                        <a:t>Бессонов</a:t>
                      </a:r>
                      <a:r>
                        <a:rPr lang="uk-UA" sz="1050" b="0" dirty="0">
                          <a:solidFill>
                            <a:schemeClr val="tx2"/>
                          </a:solidFill>
                          <a:effectLst/>
                          <a:latin typeface="+mn-lt"/>
                          <a:ea typeface="Calibri" panose="020F0502020204030204" pitchFamily="34" charset="0"/>
                          <a:cs typeface="Times New Roman" panose="02020603050405020304" pitchFamily="18" charset="0"/>
                        </a:rPr>
                        <a:t> Б. Н. </a:t>
                      </a:r>
                      <a:r>
                        <a:rPr lang="uk-UA" sz="1050" b="0" dirty="0" err="1">
                          <a:solidFill>
                            <a:schemeClr val="tx2"/>
                          </a:solidFill>
                          <a:effectLst/>
                          <a:latin typeface="+mn-lt"/>
                          <a:ea typeface="Calibri" panose="020F0502020204030204" pitchFamily="34" charset="0"/>
                          <a:cs typeface="Times New Roman" panose="02020603050405020304" pitchFamily="18" charset="0"/>
                        </a:rPr>
                        <a:t>История</a:t>
                      </a:r>
                      <a:r>
                        <a:rPr lang="uk-UA" sz="1050" b="0" dirty="0">
                          <a:solidFill>
                            <a:schemeClr val="tx2"/>
                          </a:solidFill>
                          <a:effectLst/>
                          <a:latin typeface="+mn-lt"/>
                          <a:ea typeface="Calibri" panose="020F0502020204030204" pitchFamily="34" charset="0"/>
                          <a:cs typeface="Times New Roman" panose="02020603050405020304" pitchFamily="18" charset="0"/>
                        </a:rPr>
                        <a:t> и </a:t>
                      </a:r>
                      <a:r>
                        <a:rPr lang="uk-UA" sz="1050" b="0" dirty="0" err="1">
                          <a:solidFill>
                            <a:schemeClr val="tx2"/>
                          </a:solidFill>
                          <a:effectLst/>
                          <a:latin typeface="+mn-lt"/>
                          <a:ea typeface="Calibri" panose="020F0502020204030204" pitchFamily="34" charset="0"/>
                          <a:cs typeface="Times New Roman" panose="02020603050405020304" pitchFamily="18" charset="0"/>
                        </a:rPr>
                        <a:t>философия</a:t>
                      </a:r>
                      <a:r>
                        <a:rPr lang="uk-UA" sz="1050" b="0" dirty="0">
                          <a:solidFill>
                            <a:schemeClr val="tx2"/>
                          </a:solidFill>
                          <a:effectLst/>
                          <a:latin typeface="+mn-lt"/>
                          <a:ea typeface="Calibri" panose="020F0502020204030204" pitchFamily="34" charset="0"/>
                          <a:cs typeface="Times New Roman" panose="02020603050405020304" pitchFamily="18" charset="0"/>
                        </a:rPr>
                        <a:t> науки : </a:t>
                      </a:r>
                      <a:r>
                        <a:rPr lang="uk-UA" sz="1050" b="0" dirty="0" err="1">
                          <a:solidFill>
                            <a:schemeClr val="tx2"/>
                          </a:solidFill>
                          <a:effectLst/>
                          <a:latin typeface="+mn-lt"/>
                          <a:ea typeface="Calibri" panose="020F0502020204030204" pitchFamily="34" charset="0"/>
                          <a:cs typeface="Times New Roman" panose="02020603050405020304" pitchFamily="18" charset="0"/>
                        </a:rPr>
                        <a:t>учеб</a:t>
                      </a:r>
                      <a:r>
                        <a:rPr lang="uk-UA" sz="1050" b="0" dirty="0">
                          <a:solidFill>
                            <a:schemeClr val="tx2"/>
                          </a:solidFill>
                          <a:effectLst/>
                          <a:latin typeface="+mn-lt"/>
                          <a:ea typeface="Calibri" panose="020F0502020204030204" pitchFamily="34" charset="0"/>
                          <a:cs typeface="Times New Roman" panose="02020603050405020304" pitchFamily="18" charset="0"/>
                        </a:rPr>
                        <a:t>. </a:t>
                      </a:r>
                      <a:r>
                        <a:rPr lang="uk-UA" sz="1050" b="0" dirty="0" err="1">
                          <a:solidFill>
                            <a:schemeClr val="tx2"/>
                          </a:solidFill>
                          <a:effectLst/>
                          <a:latin typeface="+mn-lt"/>
                          <a:ea typeface="Calibri" panose="020F0502020204030204" pitchFamily="34" charset="0"/>
                          <a:cs typeface="Times New Roman" panose="02020603050405020304" pitchFamily="18" charset="0"/>
                        </a:rPr>
                        <a:t>пособие</a:t>
                      </a:r>
                      <a:r>
                        <a:rPr lang="uk-UA" sz="1050" b="0" dirty="0">
                          <a:solidFill>
                            <a:schemeClr val="tx2"/>
                          </a:solidFill>
                          <a:effectLst/>
                          <a:latin typeface="+mn-lt"/>
                          <a:ea typeface="Calibri" panose="020F0502020204030204" pitchFamily="34" charset="0"/>
                          <a:cs typeface="Times New Roman" panose="02020603050405020304" pitchFamily="18" charset="0"/>
                        </a:rPr>
                        <a:t> / Б. Н. </a:t>
                      </a:r>
                      <a:r>
                        <a:rPr lang="uk-UA" sz="1050" b="0" dirty="0" err="1">
                          <a:solidFill>
                            <a:schemeClr val="tx2"/>
                          </a:solidFill>
                          <a:effectLst/>
                          <a:latin typeface="+mn-lt"/>
                          <a:ea typeface="Calibri" panose="020F0502020204030204" pitchFamily="34" charset="0"/>
                          <a:cs typeface="Times New Roman" panose="02020603050405020304" pitchFamily="18" charset="0"/>
                        </a:rPr>
                        <a:t>Бессонов</a:t>
                      </a:r>
                      <a:r>
                        <a:rPr lang="uk-UA" sz="1050" b="0" dirty="0">
                          <a:solidFill>
                            <a:schemeClr val="tx2"/>
                          </a:solidFill>
                          <a:effectLst/>
                          <a:latin typeface="+mn-lt"/>
                          <a:ea typeface="Calibri" panose="020F0502020204030204" pitchFamily="34" charset="0"/>
                          <a:cs typeface="Times New Roman" panose="02020603050405020304" pitchFamily="18" charset="0"/>
                        </a:rPr>
                        <a:t>. – М. : </a:t>
                      </a:r>
                      <a:r>
                        <a:rPr lang="uk-UA" sz="1050" b="0" dirty="0" err="1">
                          <a:solidFill>
                            <a:schemeClr val="tx2"/>
                          </a:solidFill>
                          <a:effectLst/>
                          <a:latin typeface="+mn-lt"/>
                          <a:ea typeface="Calibri" panose="020F0502020204030204" pitchFamily="34" charset="0"/>
                          <a:cs typeface="Times New Roman" panose="02020603050405020304" pitchFamily="18" charset="0"/>
                        </a:rPr>
                        <a:t>Высшее</a:t>
                      </a:r>
                      <a:r>
                        <a:rPr lang="uk-UA" sz="1050" b="0" dirty="0">
                          <a:solidFill>
                            <a:schemeClr val="tx2"/>
                          </a:solidFill>
                          <a:effectLst/>
                          <a:latin typeface="+mn-lt"/>
                          <a:ea typeface="Calibri" panose="020F0502020204030204" pitchFamily="34" charset="0"/>
                          <a:cs typeface="Times New Roman" panose="02020603050405020304" pitchFamily="18" charset="0"/>
                        </a:rPr>
                        <a:t> </a:t>
                      </a:r>
                      <a:r>
                        <a:rPr lang="uk-UA" sz="1050" b="0" dirty="0" err="1">
                          <a:solidFill>
                            <a:schemeClr val="tx2"/>
                          </a:solidFill>
                          <a:effectLst/>
                          <a:latin typeface="+mn-lt"/>
                          <a:ea typeface="Calibri" panose="020F0502020204030204" pitchFamily="34" charset="0"/>
                          <a:cs typeface="Times New Roman" panose="02020603050405020304" pitchFamily="18" charset="0"/>
                        </a:rPr>
                        <a:t>образование</a:t>
                      </a:r>
                      <a:r>
                        <a:rPr lang="uk-UA" sz="1050" b="0" dirty="0">
                          <a:solidFill>
                            <a:schemeClr val="tx2"/>
                          </a:solidFill>
                          <a:effectLst/>
                          <a:latin typeface="+mn-lt"/>
                          <a:ea typeface="Calibri" panose="020F0502020204030204" pitchFamily="34" charset="0"/>
                          <a:cs typeface="Times New Roman" panose="02020603050405020304" pitchFamily="18" charset="0"/>
                        </a:rPr>
                        <a:t>. – 2009. – 395 с.</a:t>
                      </a:r>
                    </a:p>
                    <a:p>
                      <a:pPr>
                        <a:lnSpc>
                          <a:spcPct val="115000"/>
                        </a:lnSpc>
                        <a:spcAft>
                          <a:spcPts val="0"/>
                        </a:spcAft>
                      </a:pPr>
                      <a:r>
                        <a:rPr lang="uk-UA" sz="1050" b="0" dirty="0" err="1">
                          <a:solidFill>
                            <a:schemeClr val="tx2"/>
                          </a:solidFill>
                          <a:effectLst/>
                          <a:latin typeface="+mn-lt"/>
                          <a:ea typeface="Calibri" panose="020F0502020204030204" pitchFamily="34" charset="0"/>
                          <a:cs typeface="Times New Roman" panose="02020603050405020304" pitchFamily="18" charset="0"/>
                        </a:rPr>
                        <a:t>Чуйко</a:t>
                      </a:r>
                      <a:r>
                        <a:rPr lang="uk-UA" sz="1050" b="0" dirty="0">
                          <a:solidFill>
                            <a:schemeClr val="tx2"/>
                          </a:solidFill>
                          <a:effectLst/>
                          <a:latin typeface="+mn-lt"/>
                          <a:ea typeface="Calibri" panose="020F0502020204030204" pitchFamily="34" charset="0"/>
                          <a:cs typeface="Times New Roman" panose="02020603050405020304" pitchFamily="18" charset="0"/>
                        </a:rPr>
                        <a:t> В. Л. </a:t>
                      </a:r>
                      <a:r>
                        <a:rPr lang="uk-UA" sz="1050" b="0" dirty="0" err="1">
                          <a:solidFill>
                            <a:schemeClr val="tx2"/>
                          </a:solidFill>
                          <a:effectLst/>
                          <a:latin typeface="+mn-lt"/>
                          <a:ea typeface="Calibri" panose="020F0502020204030204" pitchFamily="34" charset="0"/>
                          <a:cs typeface="Times New Roman" panose="02020603050405020304" pitchFamily="18" charset="0"/>
                        </a:rPr>
                        <a:t>Когнітивізм</a:t>
                      </a:r>
                      <a:r>
                        <a:rPr lang="uk-UA" sz="1050" b="0" dirty="0">
                          <a:solidFill>
                            <a:schemeClr val="tx2"/>
                          </a:solidFill>
                          <a:effectLst/>
                          <a:latin typeface="+mn-lt"/>
                          <a:ea typeface="Calibri" panose="020F0502020204030204" pitchFamily="34" charset="0"/>
                          <a:cs typeface="Times New Roman" panose="02020603050405020304" pitchFamily="18" charset="0"/>
                        </a:rPr>
                        <a:t> як об’єкт </a:t>
                      </a:r>
                      <a:r>
                        <a:rPr lang="uk-UA" sz="1050" b="0" dirty="0" err="1">
                          <a:solidFill>
                            <a:schemeClr val="tx2"/>
                          </a:solidFill>
                          <a:effectLst/>
                          <a:latin typeface="+mn-lt"/>
                          <a:ea typeface="Calibri" panose="020F0502020204030204" pitchFamily="34" charset="0"/>
                          <a:cs typeface="Times New Roman" panose="02020603050405020304" pitchFamily="18" charset="0"/>
                        </a:rPr>
                        <a:t>когнітології</a:t>
                      </a:r>
                      <a:r>
                        <a:rPr lang="uk-UA" sz="1050" b="0" dirty="0">
                          <a:solidFill>
                            <a:schemeClr val="tx2"/>
                          </a:solidFill>
                          <a:effectLst/>
                          <a:latin typeface="+mn-lt"/>
                          <a:ea typeface="Calibri" panose="020F0502020204030204" pitchFamily="34" charset="0"/>
                          <a:cs typeface="Times New Roman" panose="02020603050405020304" pitchFamily="18" charset="0"/>
                        </a:rPr>
                        <a:t> : монографія / В. Л. </a:t>
                      </a:r>
                      <a:r>
                        <a:rPr lang="uk-UA" sz="1050" b="0" dirty="0" err="1">
                          <a:solidFill>
                            <a:schemeClr val="tx2"/>
                          </a:solidFill>
                          <a:effectLst/>
                          <a:latin typeface="+mn-lt"/>
                          <a:ea typeface="Calibri" panose="020F0502020204030204" pitchFamily="34" charset="0"/>
                          <a:cs typeface="Times New Roman" panose="02020603050405020304" pitchFamily="18" charset="0"/>
                        </a:rPr>
                        <a:t>Чуйко</a:t>
                      </a:r>
                      <a:r>
                        <a:rPr lang="uk-UA" sz="1050" b="0" dirty="0">
                          <a:solidFill>
                            <a:schemeClr val="tx2"/>
                          </a:solidFill>
                          <a:effectLst/>
                          <a:latin typeface="+mn-lt"/>
                          <a:ea typeface="Calibri" panose="020F0502020204030204" pitchFamily="34" charset="0"/>
                          <a:cs typeface="Times New Roman" panose="02020603050405020304" pitchFamily="18" charset="0"/>
                        </a:rPr>
                        <a:t>. – Ніжин : </a:t>
                      </a:r>
                      <a:r>
                        <a:rPr lang="uk-UA" sz="1050" b="0" dirty="0" err="1">
                          <a:solidFill>
                            <a:schemeClr val="tx2"/>
                          </a:solidFill>
                          <a:effectLst/>
                          <a:latin typeface="+mn-lt"/>
                          <a:ea typeface="Calibri" panose="020F0502020204030204" pitchFamily="34" charset="0"/>
                          <a:cs typeface="Times New Roman" panose="02020603050405020304" pitchFamily="18" charset="0"/>
                        </a:rPr>
                        <a:t>Міланік</a:t>
                      </a:r>
                      <a:r>
                        <a:rPr lang="uk-UA" sz="1050" b="0" dirty="0">
                          <a:solidFill>
                            <a:schemeClr val="tx2"/>
                          </a:solidFill>
                          <a:effectLst/>
                          <a:latin typeface="+mn-lt"/>
                          <a:ea typeface="Calibri" panose="020F0502020204030204" pitchFamily="34" charset="0"/>
                          <a:cs typeface="Times New Roman" panose="02020603050405020304" pitchFamily="18" charset="0"/>
                        </a:rPr>
                        <a:t>, 2007. – 148 с.</a:t>
                      </a:r>
                    </a:p>
                    <a:p>
                      <a:pPr>
                        <a:spcAft>
                          <a:spcPts val="0"/>
                        </a:spcAft>
                      </a:pPr>
                      <a:r>
                        <a:rPr lang="uk-UA" sz="1050" b="0" dirty="0">
                          <a:solidFill>
                            <a:schemeClr val="tx2"/>
                          </a:solidFill>
                          <a:effectLst/>
                          <a:latin typeface="+mn-lt"/>
                          <a:ea typeface="Calibri" panose="020F0502020204030204" pitchFamily="34" charset="0"/>
                          <a:cs typeface="Times New Roman" panose="02020603050405020304" pitchFamily="18" charset="0"/>
                        </a:rPr>
                        <a:t>Філософія : підручник / Є. М. </a:t>
                      </a:r>
                      <a:r>
                        <a:rPr lang="uk-UA" sz="1050" b="0" dirty="0" err="1">
                          <a:solidFill>
                            <a:schemeClr val="tx2"/>
                          </a:solidFill>
                          <a:effectLst/>
                          <a:latin typeface="+mn-lt"/>
                          <a:ea typeface="Calibri" panose="020F0502020204030204" pitchFamily="34" charset="0"/>
                          <a:cs typeface="Times New Roman" panose="02020603050405020304" pitchFamily="18" charset="0"/>
                        </a:rPr>
                        <a:t>Причепій</a:t>
                      </a:r>
                      <a:r>
                        <a:rPr lang="uk-UA" sz="1050" b="0" dirty="0">
                          <a:solidFill>
                            <a:schemeClr val="tx2"/>
                          </a:solidFill>
                          <a:effectLst/>
                          <a:latin typeface="+mn-lt"/>
                          <a:ea typeface="Calibri" panose="020F0502020204030204" pitchFamily="34" charset="0"/>
                          <a:cs typeface="Times New Roman" panose="02020603050405020304" pitchFamily="18" charset="0"/>
                        </a:rPr>
                        <a:t>, А. М. </a:t>
                      </a:r>
                      <a:r>
                        <a:rPr lang="uk-UA" sz="1050" b="0" dirty="0" err="1">
                          <a:solidFill>
                            <a:schemeClr val="tx2"/>
                          </a:solidFill>
                          <a:effectLst/>
                          <a:latin typeface="+mn-lt"/>
                          <a:ea typeface="Calibri" panose="020F0502020204030204" pitchFamily="34" charset="0"/>
                          <a:cs typeface="Times New Roman" panose="02020603050405020304" pitchFamily="18" charset="0"/>
                        </a:rPr>
                        <a:t>Черній</a:t>
                      </a:r>
                      <a:r>
                        <a:rPr lang="uk-UA" sz="1050" b="0" dirty="0">
                          <a:solidFill>
                            <a:schemeClr val="tx2"/>
                          </a:solidFill>
                          <a:effectLst/>
                          <a:latin typeface="+mn-lt"/>
                          <a:ea typeface="Calibri" panose="020F0502020204030204" pitchFamily="34" charset="0"/>
                          <a:cs typeface="Times New Roman" panose="02020603050405020304" pitchFamily="18" charset="0"/>
                        </a:rPr>
                        <a:t>, Л. А. </a:t>
                      </a:r>
                      <a:r>
                        <a:rPr lang="uk-UA" sz="1050" b="0" dirty="0" err="1">
                          <a:solidFill>
                            <a:schemeClr val="tx2"/>
                          </a:solidFill>
                          <a:effectLst/>
                          <a:latin typeface="+mn-lt"/>
                          <a:ea typeface="Calibri" panose="020F0502020204030204" pitchFamily="34" charset="0"/>
                          <a:cs typeface="Times New Roman" panose="02020603050405020304" pitchFamily="18" charset="0"/>
                        </a:rPr>
                        <a:t>Чекаль</a:t>
                      </a:r>
                      <a:r>
                        <a:rPr lang="uk-UA" sz="1050" b="0" dirty="0">
                          <a:solidFill>
                            <a:schemeClr val="tx2"/>
                          </a:solidFill>
                          <a:effectLst/>
                          <a:latin typeface="+mn-lt"/>
                          <a:ea typeface="Calibri" panose="020F0502020204030204" pitchFamily="34" charset="0"/>
                          <a:cs typeface="Times New Roman" panose="02020603050405020304" pitchFamily="18" charset="0"/>
                        </a:rPr>
                        <a:t>. – 3-тє вид. [стер.] – К.: </a:t>
                      </a:r>
                      <a:r>
                        <a:rPr lang="uk-UA" sz="1050" b="0" dirty="0" err="1">
                          <a:solidFill>
                            <a:schemeClr val="tx2"/>
                          </a:solidFill>
                          <a:effectLst/>
                          <a:latin typeface="+mn-lt"/>
                          <a:ea typeface="Calibri" panose="020F0502020204030204" pitchFamily="34" charset="0"/>
                          <a:cs typeface="Times New Roman" panose="02020603050405020304" pitchFamily="18" charset="0"/>
                        </a:rPr>
                        <a:t>Академвидав</a:t>
                      </a:r>
                      <a:r>
                        <a:rPr lang="uk-UA" sz="1050" b="0" dirty="0">
                          <a:solidFill>
                            <a:schemeClr val="tx2"/>
                          </a:solidFill>
                          <a:effectLst/>
                          <a:latin typeface="+mn-lt"/>
                          <a:ea typeface="Calibri" panose="020F0502020204030204" pitchFamily="34" charset="0"/>
                          <a:cs typeface="Times New Roman" panose="02020603050405020304" pitchFamily="18" charset="0"/>
                        </a:rPr>
                        <a:t>, 2009. – 592 с.</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DD9FC"/>
                    </a:solidFill>
                  </a:tcPr>
                </a:tc>
                <a:extLst>
                  <a:ext uri="{0D108BD9-81ED-4DB2-BD59-A6C34878D82A}">
                    <a16:rowId xmlns:a16="http://schemas.microsoft.com/office/drawing/2014/main" val="869609395"/>
                  </a:ext>
                </a:extLst>
              </a:tr>
            </a:tbl>
          </a:graphicData>
        </a:graphic>
      </p:graphicFrame>
    </p:spTree>
    <p:extLst>
      <p:ext uri="{BB962C8B-B14F-4D97-AF65-F5344CB8AC3E}">
        <p14:creationId xmlns:p14="http://schemas.microsoft.com/office/powerpoint/2010/main" val="110276118"/>
      </p:ext>
    </p:extLst>
  </p:cSld>
  <p:clrMapOvr>
    <a:masterClrMapping/>
  </p:clrMapOvr>
  <p:transition>
    <p:strips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396552" y="0"/>
            <a:ext cx="9001000" cy="646331"/>
          </a:xfrm>
          <a:prstGeom prst="rect">
            <a:avLst/>
          </a:prstGeom>
        </p:spPr>
        <p:txBody>
          <a:bodyPr wrap="square">
            <a:spAutoFit/>
          </a:bodyPr>
          <a:lstStyle/>
          <a:p>
            <a:pPr algn="ctr">
              <a:spcAft>
                <a:spcPts val="0"/>
              </a:spcAft>
            </a:pPr>
            <a:r>
              <a:rPr lang="ru-RU" sz="3600" b="1" dirty="0">
                <a:latin typeface="+mn-lt"/>
                <a:ea typeface="Calibri" panose="020F0502020204030204" pitchFamily="34" charset="0"/>
              </a:rPr>
              <a:t>Форми </a:t>
            </a:r>
            <a:r>
              <a:rPr lang="ru-RU" sz="3600" b="1" dirty="0" err="1">
                <a:latin typeface="+mn-lt"/>
                <a:ea typeface="Calibri" panose="020F0502020204030204" pitchFamily="34" charset="0"/>
              </a:rPr>
              <a:t>пізнання</a:t>
            </a:r>
            <a:r>
              <a:rPr lang="ru-RU" sz="3600" b="1" dirty="0">
                <a:latin typeface="+mn-lt"/>
                <a:ea typeface="Calibri" panose="020F0502020204030204" pitchFamily="34" charset="0"/>
              </a:rPr>
              <a:t> та </a:t>
            </a:r>
            <a:r>
              <a:rPr lang="ru-RU" sz="3600" b="1" dirty="0" err="1">
                <a:latin typeface="+mn-lt"/>
                <a:ea typeface="Calibri" panose="020F0502020204030204" pitchFamily="34" charset="0"/>
              </a:rPr>
              <a:t>його</a:t>
            </a:r>
            <a:r>
              <a:rPr lang="ru-RU" sz="3600" b="1" dirty="0">
                <a:latin typeface="+mn-lt"/>
                <a:ea typeface="Calibri" panose="020F0502020204030204" pitchFamily="34" charset="0"/>
              </a:rPr>
              <a:t> </a:t>
            </a:r>
            <a:r>
              <a:rPr lang="ru-RU" sz="3600" b="1" dirty="0" err="1">
                <a:latin typeface="+mn-lt"/>
                <a:ea typeface="Calibri" panose="020F0502020204030204" pitchFamily="34" charset="0"/>
              </a:rPr>
              <a:t>елементи</a:t>
            </a:r>
            <a:endParaRPr lang="uk-UA" sz="3600" dirty="0">
              <a:effectLst/>
              <a:latin typeface="+mn-lt"/>
              <a:ea typeface="Calibri" panose="020F0502020204030204" pitchFamily="34" charset="0"/>
            </a:endParaRPr>
          </a:p>
        </p:txBody>
      </p:sp>
      <p:grpSp>
        <p:nvGrpSpPr>
          <p:cNvPr id="6" name="Group 1"/>
          <p:cNvGrpSpPr>
            <a:grpSpLocks/>
          </p:cNvGrpSpPr>
          <p:nvPr/>
        </p:nvGrpSpPr>
        <p:grpSpPr bwMode="auto">
          <a:xfrm>
            <a:off x="7680" y="1114177"/>
            <a:ext cx="8884464" cy="5691636"/>
            <a:chOff x="1314" y="1202"/>
            <a:chExt cx="9466" cy="11128"/>
          </a:xfrm>
        </p:grpSpPr>
        <p:sp>
          <p:nvSpPr>
            <p:cNvPr id="7" name="Line 80"/>
            <p:cNvSpPr>
              <a:spLocks noChangeShapeType="1"/>
            </p:cNvSpPr>
            <p:nvPr/>
          </p:nvSpPr>
          <p:spPr bwMode="auto">
            <a:xfrm>
              <a:off x="1314" y="1663"/>
              <a:ext cx="0" cy="7063"/>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8" name="Line 79"/>
            <p:cNvSpPr>
              <a:spLocks noChangeShapeType="1"/>
            </p:cNvSpPr>
            <p:nvPr/>
          </p:nvSpPr>
          <p:spPr bwMode="auto">
            <a:xfrm>
              <a:off x="2542" y="6894"/>
              <a:ext cx="0" cy="1465"/>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9" name="Line 78"/>
            <p:cNvSpPr>
              <a:spLocks noChangeShapeType="1"/>
            </p:cNvSpPr>
            <p:nvPr/>
          </p:nvSpPr>
          <p:spPr bwMode="auto">
            <a:xfrm>
              <a:off x="3952" y="7682"/>
              <a:ext cx="0" cy="2379"/>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10" name="Group 2"/>
            <p:cNvGrpSpPr>
              <a:grpSpLocks/>
            </p:cNvGrpSpPr>
            <p:nvPr/>
          </p:nvGrpSpPr>
          <p:grpSpPr bwMode="auto">
            <a:xfrm>
              <a:off x="1314" y="1202"/>
              <a:ext cx="9466" cy="11128"/>
              <a:chOff x="1314" y="1202"/>
              <a:chExt cx="9466" cy="11128"/>
            </a:xfrm>
          </p:grpSpPr>
          <p:sp>
            <p:nvSpPr>
              <p:cNvPr id="11" name="Line 77"/>
              <p:cNvSpPr>
                <a:spLocks noChangeShapeType="1"/>
              </p:cNvSpPr>
              <p:nvPr/>
            </p:nvSpPr>
            <p:spPr bwMode="auto">
              <a:xfrm>
                <a:off x="3769" y="6162"/>
                <a:ext cx="307"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2" name="Line 76"/>
              <p:cNvSpPr>
                <a:spLocks noChangeShapeType="1"/>
              </p:cNvSpPr>
              <p:nvPr/>
            </p:nvSpPr>
            <p:spPr bwMode="auto">
              <a:xfrm>
                <a:off x="6684" y="6162"/>
                <a:ext cx="154" cy="0"/>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13" name="Group 3"/>
              <p:cNvGrpSpPr>
                <a:grpSpLocks/>
              </p:cNvGrpSpPr>
              <p:nvPr/>
            </p:nvGrpSpPr>
            <p:grpSpPr bwMode="auto">
              <a:xfrm>
                <a:off x="1314" y="1202"/>
                <a:ext cx="9466" cy="11128"/>
                <a:chOff x="1314" y="1202"/>
                <a:chExt cx="9466" cy="11128"/>
              </a:xfrm>
            </p:grpSpPr>
            <p:sp>
              <p:nvSpPr>
                <p:cNvPr id="14" name="Line 75"/>
                <p:cNvSpPr>
                  <a:spLocks noChangeShapeType="1"/>
                </p:cNvSpPr>
                <p:nvPr/>
              </p:nvSpPr>
              <p:spPr bwMode="auto">
                <a:xfrm>
                  <a:off x="6684" y="3784"/>
                  <a:ext cx="154" cy="0"/>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15" name="Group 4"/>
                <p:cNvGrpSpPr>
                  <a:grpSpLocks/>
                </p:cNvGrpSpPr>
                <p:nvPr/>
              </p:nvGrpSpPr>
              <p:grpSpPr bwMode="auto">
                <a:xfrm>
                  <a:off x="1314" y="1202"/>
                  <a:ext cx="9466" cy="11128"/>
                  <a:chOff x="1314" y="1202"/>
                  <a:chExt cx="9466" cy="11128"/>
                </a:xfrm>
              </p:grpSpPr>
              <p:sp>
                <p:nvSpPr>
                  <p:cNvPr id="16" name="Line 74"/>
                  <p:cNvSpPr>
                    <a:spLocks noChangeShapeType="1"/>
                  </p:cNvSpPr>
                  <p:nvPr/>
                </p:nvSpPr>
                <p:spPr bwMode="auto">
                  <a:xfrm>
                    <a:off x="2542" y="6879"/>
                    <a:ext cx="7058" cy="0"/>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7" name="Line 73"/>
                  <p:cNvSpPr>
                    <a:spLocks noChangeShapeType="1"/>
                  </p:cNvSpPr>
                  <p:nvPr/>
                </p:nvSpPr>
                <p:spPr bwMode="auto">
                  <a:xfrm>
                    <a:off x="4988" y="6894"/>
                    <a:ext cx="0" cy="18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8" name="Line 72"/>
                  <p:cNvSpPr>
                    <a:spLocks noChangeShapeType="1"/>
                  </p:cNvSpPr>
                  <p:nvPr/>
                </p:nvSpPr>
                <p:spPr bwMode="auto">
                  <a:xfrm>
                    <a:off x="7298" y="6894"/>
                    <a:ext cx="0" cy="184"/>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9" name="Line 71"/>
                  <p:cNvSpPr>
                    <a:spLocks noChangeShapeType="1"/>
                  </p:cNvSpPr>
                  <p:nvPr/>
                </p:nvSpPr>
                <p:spPr bwMode="auto">
                  <a:xfrm>
                    <a:off x="9600" y="6894"/>
                    <a:ext cx="0" cy="184"/>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20" name="Group 5"/>
                  <p:cNvGrpSpPr>
                    <a:grpSpLocks/>
                  </p:cNvGrpSpPr>
                  <p:nvPr/>
                </p:nvGrpSpPr>
                <p:grpSpPr bwMode="auto">
                  <a:xfrm>
                    <a:off x="1314" y="1202"/>
                    <a:ext cx="9466" cy="11128"/>
                    <a:chOff x="1314" y="1202"/>
                    <a:chExt cx="9466" cy="11128"/>
                  </a:xfrm>
                </p:grpSpPr>
                <p:sp>
                  <p:nvSpPr>
                    <p:cNvPr id="21" name="Line 70"/>
                    <p:cNvSpPr>
                      <a:spLocks noChangeShapeType="1"/>
                    </p:cNvSpPr>
                    <p:nvPr/>
                  </p:nvSpPr>
                  <p:spPr bwMode="auto">
                    <a:xfrm>
                      <a:off x="1314" y="6071"/>
                      <a:ext cx="307"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2" name="Line 69"/>
                    <p:cNvSpPr>
                      <a:spLocks noChangeShapeType="1"/>
                    </p:cNvSpPr>
                    <p:nvPr/>
                  </p:nvSpPr>
                  <p:spPr bwMode="auto">
                    <a:xfrm>
                      <a:off x="1314" y="8726"/>
                      <a:ext cx="307"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23" name="Group 6"/>
                    <p:cNvGrpSpPr>
                      <a:grpSpLocks/>
                    </p:cNvGrpSpPr>
                    <p:nvPr/>
                  </p:nvGrpSpPr>
                  <p:grpSpPr bwMode="auto">
                    <a:xfrm>
                      <a:off x="1314" y="1202"/>
                      <a:ext cx="9466" cy="11128"/>
                      <a:chOff x="1314" y="1202"/>
                      <a:chExt cx="9466" cy="11128"/>
                    </a:xfrm>
                  </p:grpSpPr>
                  <p:grpSp>
                    <p:nvGrpSpPr>
                      <p:cNvPr id="24" name="Group 14"/>
                      <p:cNvGrpSpPr>
                        <a:grpSpLocks/>
                      </p:cNvGrpSpPr>
                      <p:nvPr/>
                    </p:nvGrpSpPr>
                    <p:grpSpPr bwMode="auto">
                      <a:xfrm>
                        <a:off x="1314" y="1202"/>
                        <a:ext cx="9466" cy="11128"/>
                        <a:chOff x="1314" y="1202"/>
                        <a:chExt cx="9466" cy="11128"/>
                      </a:xfrm>
                    </p:grpSpPr>
                    <p:grpSp>
                      <p:nvGrpSpPr>
                        <p:cNvPr id="32" name="Group 23"/>
                        <p:cNvGrpSpPr>
                          <a:grpSpLocks/>
                        </p:cNvGrpSpPr>
                        <p:nvPr/>
                      </p:nvGrpSpPr>
                      <p:grpSpPr bwMode="auto">
                        <a:xfrm>
                          <a:off x="1314" y="1202"/>
                          <a:ext cx="9466" cy="11128"/>
                          <a:chOff x="1314" y="1202"/>
                          <a:chExt cx="9466" cy="11128"/>
                        </a:xfrm>
                      </p:grpSpPr>
                      <p:grpSp>
                        <p:nvGrpSpPr>
                          <p:cNvPr id="41" name="Group 26"/>
                          <p:cNvGrpSpPr>
                            <a:grpSpLocks/>
                          </p:cNvGrpSpPr>
                          <p:nvPr/>
                        </p:nvGrpSpPr>
                        <p:grpSpPr bwMode="auto">
                          <a:xfrm>
                            <a:off x="1314" y="1202"/>
                            <a:ext cx="9466" cy="11128"/>
                            <a:chOff x="1314" y="1202"/>
                            <a:chExt cx="9466" cy="11128"/>
                          </a:xfrm>
                        </p:grpSpPr>
                        <p:sp>
                          <p:nvSpPr>
                            <p:cNvPr id="44" name="Line 68"/>
                            <p:cNvSpPr>
                              <a:spLocks noChangeShapeType="1"/>
                            </p:cNvSpPr>
                            <p:nvPr/>
                          </p:nvSpPr>
                          <p:spPr bwMode="auto">
                            <a:xfrm>
                              <a:off x="3760" y="3858"/>
                              <a:ext cx="307"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5" name="Line 67"/>
                            <p:cNvSpPr>
                              <a:spLocks noChangeShapeType="1"/>
                            </p:cNvSpPr>
                            <p:nvPr/>
                          </p:nvSpPr>
                          <p:spPr bwMode="auto">
                            <a:xfrm>
                              <a:off x="1314" y="1663"/>
                              <a:ext cx="2915" cy="0"/>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46" name="Group 37"/>
                            <p:cNvGrpSpPr>
                              <a:grpSpLocks/>
                            </p:cNvGrpSpPr>
                            <p:nvPr/>
                          </p:nvGrpSpPr>
                          <p:grpSpPr bwMode="auto">
                            <a:xfrm>
                              <a:off x="1621" y="1202"/>
                              <a:ext cx="9159" cy="11128"/>
                              <a:chOff x="1621" y="1202"/>
                              <a:chExt cx="9159" cy="11128"/>
                            </a:xfrm>
                          </p:grpSpPr>
                          <p:sp>
                            <p:nvSpPr>
                              <p:cNvPr id="57" name="Rectangle 66"/>
                              <p:cNvSpPr>
                                <a:spLocks noChangeArrowheads="1"/>
                              </p:cNvSpPr>
                              <p:nvPr/>
                            </p:nvSpPr>
                            <p:spPr bwMode="auto">
                              <a:xfrm>
                                <a:off x="4229" y="1202"/>
                                <a:ext cx="3530" cy="946"/>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Arial Unicode MS" charset="-128"/>
                                    <a:cs typeface="Times New Roman" panose="02020603050405020304" pitchFamily="18" charset="0"/>
                                  </a:rPr>
                                  <a:t>Пізнання </a:t>
                                </a:r>
                                <a:endParaRPr kumimoji="0" lang="uk-UA" altLang="uk-UA" sz="2000" b="0" i="0" u="none" strike="noStrike" cap="none" normalizeH="0" baseline="0" dirty="0" smtClean="0">
                                  <a:ln>
                                    <a:noFill/>
                                  </a:ln>
                                  <a:solidFill>
                                    <a:schemeClr val="tx2"/>
                                  </a:solidFill>
                                  <a:effectLst/>
                                </a:endParaRPr>
                              </a:p>
                            </p:txBody>
                          </p:sp>
                          <p:sp>
                            <p:nvSpPr>
                              <p:cNvPr id="58" name="Rectangle 65"/>
                              <p:cNvSpPr>
                                <a:spLocks noChangeArrowheads="1"/>
                              </p:cNvSpPr>
                              <p:nvPr/>
                            </p:nvSpPr>
                            <p:spPr bwMode="auto">
                              <a:xfrm>
                                <a:off x="1621" y="3039"/>
                                <a:ext cx="2148" cy="1449"/>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Arial Unicode MS" charset="-128"/>
                                    <a:cs typeface="Times New Roman" panose="02020603050405020304" pitchFamily="18" charset="0"/>
                                  </a:rPr>
                                  <a:t>Чуттєве пізнання </a:t>
                                </a:r>
                                <a:endParaRPr kumimoji="0" lang="uk-UA" altLang="uk-UA" sz="2000" b="0" i="0" u="none" strike="noStrike" cap="none" normalizeH="0" baseline="0" dirty="0" smtClean="0">
                                  <a:ln>
                                    <a:noFill/>
                                  </a:ln>
                                  <a:solidFill>
                                    <a:schemeClr val="tx2"/>
                                  </a:solidFill>
                                  <a:effectLst/>
                                </a:endParaRPr>
                              </a:p>
                            </p:txBody>
                          </p:sp>
                          <p:sp>
                            <p:nvSpPr>
                              <p:cNvPr id="59" name="Rectangle 64"/>
                              <p:cNvSpPr>
                                <a:spLocks noChangeArrowheads="1"/>
                              </p:cNvSpPr>
                              <p:nvPr/>
                            </p:nvSpPr>
                            <p:spPr bwMode="auto">
                              <a:xfrm>
                                <a:off x="1621" y="5388"/>
                                <a:ext cx="2148" cy="129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Arial Unicode MS" charset="-128"/>
                                    <a:cs typeface="Times New Roman" panose="02020603050405020304" pitchFamily="18" charset="0"/>
                                  </a:rPr>
                                  <a:t>Раціональне пізнання </a:t>
                                </a:r>
                                <a:endParaRPr kumimoji="0" lang="uk-UA" altLang="uk-UA" sz="2000" b="0" i="0" u="none" strike="noStrike" cap="none" normalizeH="0" baseline="0" dirty="0" smtClean="0">
                                  <a:ln>
                                    <a:noFill/>
                                  </a:ln>
                                  <a:solidFill>
                                    <a:schemeClr val="tx2"/>
                                  </a:solidFill>
                                  <a:effectLst/>
                                </a:endParaRPr>
                              </a:p>
                            </p:txBody>
                          </p:sp>
                          <p:sp>
                            <p:nvSpPr>
                              <p:cNvPr id="60" name="Rectangle 63"/>
                              <p:cNvSpPr>
                                <a:spLocks noChangeArrowheads="1"/>
                              </p:cNvSpPr>
                              <p:nvPr/>
                            </p:nvSpPr>
                            <p:spPr bwMode="auto">
                              <a:xfrm>
                                <a:off x="4076" y="3036"/>
                                <a:ext cx="2609" cy="143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Arial Unicode MS" charset="-128"/>
                                    <a:cs typeface="Times New Roman" panose="02020603050405020304" pitchFamily="18" charset="0"/>
                                  </a:rPr>
                                  <a:t>Елементи чуттєвого пізнання </a:t>
                                </a:r>
                                <a:endParaRPr kumimoji="0" lang="uk-UA" altLang="uk-UA" sz="2000" b="0" i="0" u="none" strike="noStrike" cap="none" normalizeH="0" baseline="0" dirty="0" smtClean="0">
                                  <a:ln>
                                    <a:noFill/>
                                  </a:ln>
                                  <a:solidFill>
                                    <a:schemeClr val="tx2"/>
                                  </a:solidFill>
                                  <a:effectLst/>
                                </a:endParaRPr>
                              </a:p>
                            </p:txBody>
                          </p:sp>
                          <p:sp>
                            <p:nvSpPr>
                              <p:cNvPr id="61" name="Rectangle 62"/>
                              <p:cNvSpPr>
                                <a:spLocks noChangeArrowheads="1"/>
                              </p:cNvSpPr>
                              <p:nvPr/>
                            </p:nvSpPr>
                            <p:spPr bwMode="auto">
                              <a:xfrm>
                                <a:off x="1621" y="8359"/>
                                <a:ext cx="2148" cy="1783"/>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Arial Unicode MS" charset="-128"/>
                                    <a:cs typeface="Times New Roman" panose="02020603050405020304" pitchFamily="18" charset="0"/>
                                  </a:rPr>
                                  <a:t>Структурні елементи пізнання</a:t>
                                </a:r>
                                <a:endParaRPr kumimoji="0" lang="uk-UA" altLang="uk-UA" sz="2000" b="0" i="0" u="none" strike="noStrike" cap="none" normalizeH="0" baseline="0" dirty="0" smtClean="0">
                                  <a:ln>
                                    <a:noFill/>
                                  </a:ln>
                                  <a:solidFill>
                                    <a:schemeClr val="tx2"/>
                                  </a:solidFill>
                                  <a:effectLst/>
                                </a:endParaRPr>
                              </a:p>
                            </p:txBody>
                          </p:sp>
                          <p:sp>
                            <p:nvSpPr>
                              <p:cNvPr id="62" name="Rectangle 61"/>
                              <p:cNvSpPr>
                                <a:spLocks noChangeArrowheads="1"/>
                              </p:cNvSpPr>
                              <p:nvPr/>
                            </p:nvSpPr>
                            <p:spPr bwMode="auto">
                              <a:xfrm>
                                <a:off x="4076" y="5388"/>
                                <a:ext cx="2609" cy="1308"/>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Arial Unicode MS" charset="-128"/>
                                    <a:cs typeface="Times New Roman" panose="02020603050405020304" pitchFamily="18" charset="0"/>
                                  </a:rPr>
                                  <a:t>Форми мислення</a:t>
                                </a:r>
                                <a:endParaRPr kumimoji="0" lang="uk-UA" altLang="uk-UA" sz="3200" b="0" i="0" u="none" strike="noStrike" cap="none" normalizeH="0" baseline="0" dirty="0" smtClean="0">
                                  <a:ln>
                                    <a:noFill/>
                                  </a:ln>
                                  <a:solidFill>
                                    <a:schemeClr val="tx2"/>
                                  </a:solidFill>
                                  <a:effectLst/>
                                </a:endParaRPr>
                              </a:p>
                            </p:txBody>
                          </p:sp>
                          <p:sp>
                            <p:nvSpPr>
                              <p:cNvPr id="63" name="Rectangle 60"/>
                              <p:cNvSpPr>
                                <a:spLocks noChangeArrowheads="1"/>
                              </p:cNvSpPr>
                              <p:nvPr/>
                            </p:nvSpPr>
                            <p:spPr bwMode="auto">
                              <a:xfrm>
                                <a:off x="6991" y="2319"/>
                                <a:ext cx="3789" cy="884"/>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Arial Unicode MS" charset="-128"/>
                                    <a:cs typeface="Times New Roman" panose="02020603050405020304" pitchFamily="18" charset="0"/>
                                  </a:rPr>
                                  <a:t>Відчуття</a:t>
                                </a:r>
                                <a:endParaRPr kumimoji="0" lang="uk-UA" altLang="uk-UA" sz="2000" b="0" i="0" u="none" strike="noStrike" cap="none" normalizeH="0" baseline="0" dirty="0" smtClean="0">
                                  <a:ln>
                                    <a:noFill/>
                                  </a:ln>
                                  <a:solidFill>
                                    <a:schemeClr val="tx2"/>
                                  </a:solidFill>
                                  <a:effectLst/>
                                </a:endParaRPr>
                              </a:p>
                            </p:txBody>
                          </p:sp>
                          <p:sp>
                            <p:nvSpPr>
                              <p:cNvPr id="64" name="Rectangle 59"/>
                              <p:cNvSpPr>
                                <a:spLocks noChangeArrowheads="1"/>
                              </p:cNvSpPr>
                              <p:nvPr/>
                            </p:nvSpPr>
                            <p:spPr bwMode="auto">
                              <a:xfrm>
                                <a:off x="7029" y="3504"/>
                                <a:ext cx="3751" cy="78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smtClean="0">
                                    <a:ln>
                                      <a:noFill/>
                                    </a:ln>
                                    <a:solidFill>
                                      <a:schemeClr val="tx2"/>
                                    </a:solidFill>
                                    <a:effectLst/>
                                    <a:ea typeface="Arial Unicode MS" charset="-128"/>
                                    <a:cs typeface="Times New Roman" panose="02020603050405020304" pitchFamily="18" charset="0"/>
                                  </a:rPr>
                                  <a:t>Сприймання</a:t>
                                </a:r>
                                <a:endParaRPr kumimoji="0" lang="uk-UA" altLang="uk-UA" sz="2000" b="0" i="0" u="none" strike="noStrike" cap="none" normalizeH="0" baseline="0" smtClean="0">
                                  <a:ln>
                                    <a:noFill/>
                                  </a:ln>
                                  <a:solidFill>
                                    <a:schemeClr val="tx2"/>
                                  </a:solidFill>
                                  <a:effectLst/>
                                </a:endParaRPr>
                              </a:p>
                            </p:txBody>
                          </p:sp>
                          <p:sp>
                            <p:nvSpPr>
                              <p:cNvPr id="65" name="Rectangle 58"/>
                              <p:cNvSpPr>
                                <a:spLocks noChangeArrowheads="1"/>
                              </p:cNvSpPr>
                              <p:nvPr/>
                            </p:nvSpPr>
                            <p:spPr bwMode="auto">
                              <a:xfrm>
                                <a:off x="6999" y="4506"/>
                                <a:ext cx="3781" cy="73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smtClean="0">
                                    <a:ln>
                                      <a:noFill/>
                                    </a:ln>
                                    <a:solidFill>
                                      <a:schemeClr val="tx2"/>
                                    </a:solidFill>
                                    <a:effectLst/>
                                    <a:ea typeface="Arial Unicode MS" charset="-128"/>
                                    <a:cs typeface="Times New Roman" panose="02020603050405020304" pitchFamily="18" charset="0"/>
                                  </a:rPr>
                                  <a:t>Уявлення</a:t>
                                </a:r>
                                <a:endParaRPr kumimoji="0" lang="uk-UA" altLang="uk-UA" sz="2000" b="0" i="0" u="none" strike="noStrike" cap="none" normalizeH="0" baseline="0" smtClean="0">
                                  <a:ln>
                                    <a:noFill/>
                                  </a:ln>
                                  <a:solidFill>
                                    <a:schemeClr val="tx2"/>
                                  </a:solidFill>
                                  <a:effectLst/>
                                </a:endParaRPr>
                              </a:p>
                            </p:txBody>
                          </p:sp>
                          <p:sp>
                            <p:nvSpPr>
                              <p:cNvPr id="84" name="Rectangle 57"/>
                              <p:cNvSpPr>
                                <a:spLocks noChangeArrowheads="1"/>
                              </p:cNvSpPr>
                              <p:nvPr/>
                            </p:nvSpPr>
                            <p:spPr bwMode="auto">
                              <a:xfrm>
                                <a:off x="6991" y="5423"/>
                                <a:ext cx="3789" cy="64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Times New Roman" panose="02020603050405020304" pitchFamily="18" charset="0"/>
                                  </a:rPr>
                                  <a:t>Абстрактне</a:t>
                                </a:r>
                                <a:r>
                                  <a:rPr kumimoji="0" lang="uk-UA" altLang="uk-UA" sz="1200" b="0" i="0" u="none" strike="noStrike" cap="none" normalizeH="0" baseline="0" dirty="0" smtClean="0">
                                    <a:ln>
                                      <a:noFill/>
                                    </a:ln>
                                    <a:solidFill>
                                      <a:schemeClr val="tx2"/>
                                    </a:solidFill>
                                    <a:effectLst/>
                                    <a:ea typeface="Times New Roman" panose="02020603050405020304" pitchFamily="18" charset="0"/>
                                  </a:rPr>
                                  <a:t> </a:t>
                                </a:r>
                                <a:r>
                                  <a:rPr kumimoji="0" lang="uk-UA" altLang="uk-UA" sz="2000" b="0" i="0" u="none" strike="noStrike" cap="none" normalizeH="0" baseline="0" dirty="0" smtClean="0">
                                    <a:ln>
                                      <a:noFill/>
                                    </a:ln>
                                    <a:solidFill>
                                      <a:schemeClr val="tx2"/>
                                    </a:solidFill>
                                    <a:effectLst/>
                                    <a:ea typeface="Times New Roman" panose="02020603050405020304" pitchFamily="18" charset="0"/>
                                  </a:rPr>
                                  <a:t>мислення</a:t>
                                </a:r>
                                <a:endParaRPr kumimoji="0" lang="uk-UA" altLang="uk-UA" sz="2000" b="0" i="0" u="none" strike="noStrike" cap="none" normalizeH="0" baseline="0" dirty="0" smtClean="0">
                                  <a:ln>
                                    <a:noFill/>
                                  </a:ln>
                                  <a:solidFill>
                                    <a:schemeClr val="tx2"/>
                                  </a:solidFill>
                                  <a:effectLst/>
                                </a:endParaRPr>
                              </a:p>
                            </p:txBody>
                          </p:sp>
                          <p:sp>
                            <p:nvSpPr>
                              <p:cNvPr id="67" name="Rectangle 54"/>
                              <p:cNvSpPr>
                                <a:spLocks noChangeArrowheads="1"/>
                              </p:cNvSpPr>
                              <p:nvPr/>
                            </p:nvSpPr>
                            <p:spPr bwMode="auto">
                              <a:xfrm>
                                <a:off x="3952" y="7074"/>
                                <a:ext cx="2148" cy="701"/>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Arial Unicode MS" charset="-128"/>
                                    <a:cs typeface="Times New Roman" panose="02020603050405020304" pitchFamily="18" charset="0"/>
                                  </a:rPr>
                                  <a:t>Умовивід</a:t>
                                </a:r>
                                <a:endParaRPr kumimoji="0" lang="ru-RU" altLang="uk-UA" sz="2000" b="0" i="0" u="none" strike="noStrike" cap="none" normalizeH="0" baseline="0" dirty="0" smtClean="0">
                                  <a:ln>
                                    <a:noFill/>
                                  </a:ln>
                                  <a:solidFill>
                                    <a:schemeClr val="tx2"/>
                                  </a:solidFill>
                                  <a:effectLst/>
                                  <a:ea typeface="Arial Unicode MS"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dirty="0" smtClean="0">
                                  <a:ln>
                                    <a:noFill/>
                                  </a:ln>
                                  <a:solidFill>
                                    <a:schemeClr val="tx2"/>
                                  </a:solidFill>
                                  <a:effectLst/>
                                </a:endParaRPr>
                              </a:p>
                            </p:txBody>
                          </p:sp>
                          <p:sp>
                            <p:nvSpPr>
                              <p:cNvPr id="68" name="Rectangle 53"/>
                              <p:cNvSpPr>
                                <a:spLocks noChangeArrowheads="1"/>
                              </p:cNvSpPr>
                              <p:nvPr/>
                            </p:nvSpPr>
                            <p:spPr bwMode="auto">
                              <a:xfrm>
                                <a:off x="4106" y="8052"/>
                                <a:ext cx="2225" cy="1124"/>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ea typeface="Arial Unicode MS" charset="-128"/>
                                    <a:cs typeface="Times New Roman" panose="02020603050405020304" pitchFamily="18" charset="0"/>
                                  </a:rPr>
                                  <a:t>безпосередній</a:t>
                                </a:r>
                                <a:endParaRPr kumimoji="0" lang="uk-UA" altLang="uk-UA" b="0" i="0" u="none" strike="noStrike" cap="none" normalizeH="0" baseline="0" dirty="0" smtClean="0">
                                  <a:ln>
                                    <a:noFill/>
                                  </a:ln>
                                  <a:solidFill>
                                    <a:schemeClr val="tx2"/>
                                  </a:solidFill>
                                  <a:effectLst/>
                                </a:endParaRPr>
                              </a:p>
                            </p:txBody>
                          </p:sp>
                          <p:sp>
                            <p:nvSpPr>
                              <p:cNvPr id="69" name="Rectangle 52"/>
                              <p:cNvSpPr>
                                <a:spLocks noChangeArrowheads="1"/>
                              </p:cNvSpPr>
                              <p:nvPr/>
                            </p:nvSpPr>
                            <p:spPr bwMode="auto">
                              <a:xfrm>
                                <a:off x="4106" y="9301"/>
                                <a:ext cx="2225" cy="1296"/>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ea typeface="Arial Unicode MS" charset="-128"/>
                                    <a:cs typeface="Times New Roman" panose="02020603050405020304" pitchFamily="18" charset="0"/>
                                  </a:rPr>
                                  <a:t>опосередкований</a:t>
                                </a:r>
                                <a:endParaRPr kumimoji="0" lang="uk-UA" altLang="uk-UA" b="0" i="0" u="none" strike="noStrike" cap="none" normalizeH="0" baseline="0" dirty="0" smtClean="0">
                                  <a:ln>
                                    <a:noFill/>
                                  </a:ln>
                                  <a:solidFill>
                                    <a:schemeClr val="tx2"/>
                                  </a:solidFill>
                                  <a:effectLst/>
                                </a:endParaRPr>
                              </a:p>
                            </p:txBody>
                          </p:sp>
                          <p:sp>
                            <p:nvSpPr>
                              <p:cNvPr id="70" name="Rectangle 51"/>
                              <p:cNvSpPr>
                                <a:spLocks noChangeArrowheads="1"/>
                              </p:cNvSpPr>
                              <p:nvPr/>
                            </p:nvSpPr>
                            <p:spPr bwMode="auto">
                              <a:xfrm>
                                <a:off x="6377" y="7078"/>
                                <a:ext cx="2148" cy="633"/>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Arial Unicode MS" charset="-128"/>
                                    <a:cs typeface="Times New Roman" panose="02020603050405020304" pitchFamily="18" charset="0"/>
                                  </a:rPr>
                                  <a:t>Розуміння </a:t>
                                </a:r>
                                <a:endParaRPr kumimoji="0" lang="uk-UA" altLang="uk-UA" sz="2000" b="0" i="0" u="none" strike="noStrike" cap="none" normalizeH="0" baseline="0" dirty="0" smtClean="0">
                                  <a:ln>
                                    <a:noFill/>
                                  </a:ln>
                                  <a:solidFill>
                                    <a:schemeClr val="tx2"/>
                                  </a:solidFill>
                                  <a:effectLst/>
                                </a:endParaRPr>
                              </a:p>
                            </p:txBody>
                          </p:sp>
                          <p:sp>
                            <p:nvSpPr>
                              <p:cNvPr id="71" name="Rectangle 50"/>
                              <p:cNvSpPr>
                                <a:spLocks noChangeArrowheads="1"/>
                              </p:cNvSpPr>
                              <p:nvPr/>
                            </p:nvSpPr>
                            <p:spPr bwMode="auto">
                              <a:xfrm>
                                <a:off x="6531" y="11607"/>
                                <a:ext cx="1841" cy="59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ea typeface="Arial Unicode MS" charset="-128"/>
                                    <a:cs typeface="Times New Roman" panose="02020603050405020304" pitchFamily="18" charset="0"/>
                                  </a:rPr>
                                  <a:t>абсолютне</a:t>
                                </a:r>
                                <a:endParaRPr kumimoji="0" lang="uk-UA" altLang="uk-UA" sz="2000" b="0" i="0" u="none" strike="noStrike" cap="none" normalizeH="0" baseline="0" dirty="0" smtClean="0">
                                  <a:ln>
                                    <a:noFill/>
                                  </a:ln>
                                  <a:solidFill>
                                    <a:schemeClr val="tx2"/>
                                  </a:solidFill>
                                  <a:effectLst/>
                                </a:endParaRPr>
                              </a:p>
                            </p:txBody>
                          </p:sp>
                          <p:sp>
                            <p:nvSpPr>
                              <p:cNvPr id="72" name="Rectangle 49"/>
                              <p:cNvSpPr>
                                <a:spLocks noChangeArrowheads="1"/>
                              </p:cNvSpPr>
                              <p:nvPr/>
                            </p:nvSpPr>
                            <p:spPr bwMode="auto">
                              <a:xfrm>
                                <a:off x="6531" y="7779"/>
                                <a:ext cx="1841" cy="731"/>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ea typeface="Arial Unicode MS" charset="-128"/>
                                    <a:cs typeface="Times New Roman" panose="02020603050405020304" pitchFamily="18" charset="0"/>
                                  </a:rPr>
                                  <a:t>загальне</a:t>
                                </a:r>
                                <a:endParaRPr kumimoji="0" lang="uk-UA" altLang="uk-UA" b="0" i="0" u="none" strike="noStrike" cap="none" normalizeH="0" baseline="0" dirty="0" smtClean="0">
                                  <a:ln>
                                    <a:noFill/>
                                  </a:ln>
                                  <a:solidFill>
                                    <a:schemeClr val="tx2"/>
                                  </a:solidFill>
                                  <a:effectLst/>
                                </a:endParaRPr>
                              </a:p>
                            </p:txBody>
                          </p:sp>
                          <p:sp>
                            <p:nvSpPr>
                              <p:cNvPr id="73" name="Rectangle 48"/>
                              <p:cNvSpPr>
                                <a:spLocks noChangeArrowheads="1"/>
                              </p:cNvSpPr>
                              <p:nvPr/>
                            </p:nvSpPr>
                            <p:spPr bwMode="auto">
                              <a:xfrm>
                                <a:off x="6531" y="9410"/>
                                <a:ext cx="1841" cy="59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ea typeface="Arial Unicode MS" charset="-128"/>
                                    <a:cs typeface="Times New Roman" panose="02020603050405020304" pitchFamily="18" charset="0"/>
                                  </a:rPr>
                                  <a:t>конкретне</a:t>
                                </a:r>
                                <a:endParaRPr kumimoji="0" lang="uk-UA" altLang="uk-UA" b="0" i="0" u="none" strike="noStrike" cap="none" normalizeH="0" baseline="0" dirty="0" smtClean="0">
                                  <a:ln>
                                    <a:noFill/>
                                  </a:ln>
                                  <a:solidFill>
                                    <a:schemeClr val="tx2"/>
                                  </a:solidFill>
                                  <a:effectLst/>
                                </a:endParaRPr>
                              </a:p>
                            </p:txBody>
                          </p:sp>
                          <p:sp>
                            <p:nvSpPr>
                              <p:cNvPr id="74" name="Rectangle 47"/>
                              <p:cNvSpPr>
                                <a:spLocks noChangeArrowheads="1"/>
                              </p:cNvSpPr>
                              <p:nvPr/>
                            </p:nvSpPr>
                            <p:spPr bwMode="auto">
                              <a:xfrm>
                                <a:off x="6531" y="10142"/>
                                <a:ext cx="1841" cy="598"/>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ea typeface="Arial Unicode MS" charset="-128"/>
                                    <a:cs typeface="Times New Roman" panose="02020603050405020304" pitchFamily="18" charset="0"/>
                                  </a:rPr>
                                  <a:t>абстрактне</a:t>
                                </a:r>
                                <a:endParaRPr kumimoji="0" lang="uk-UA" altLang="uk-UA" sz="2000" b="0" i="0" u="none" strike="noStrike" cap="none" normalizeH="0" baseline="0" dirty="0" smtClean="0">
                                  <a:ln>
                                    <a:noFill/>
                                  </a:ln>
                                  <a:solidFill>
                                    <a:schemeClr val="tx2"/>
                                  </a:solidFill>
                                  <a:effectLst/>
                                </a:endParaRPr>
                              </a:p>
                            </p:txBody>
                          </p:sp>
                          <p:sp>
                            <p:nvSpPr>
                              <p:cNvPr id="75" name="Rectangle 46"/>
                              <p:cNvSpPr>
                                <a:spLocks noChangeArrowheads="1"/>
                              </p:cNvSpPr>
                              <p:nvPr/>
                            </p:nvSpPr>
                            <p:spPr bwMode="auto">
                              <a:xfrm>
                                <a:off x="6531" y="10875"/>
                                <a:ext cx="1841" cy="59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ea typeface="Arial Unicode MS" charset="-128"/>
                                    <a:cs typeface="Times New Roman" panose="02020603050405020304" pitchFamily="18" charset="0"/>
                                  </a:rPr>
                                  <a:t>відносне</a:t>
                                </a:r>
                                <a:endParaRPr kumimoji="0" lang="uk-UA" altLang="uk-UA" b="0" i="0" u="none" strike="noStrike" cap="none" normalizeH="0" baseline="0" dirty="0" smtClean="0">
                                  <a:ln>
                                    <a:noFill/>
                                  </a:ln>
                                  <a:solidFill>
                                    <a:schemeClr val="tx2"/>
                                  </a:solidFill>
                                  <a:effectLst/>
                                </a:endParaRPr>
                              </a:p>
                            </p:txBody>
                          </p:sp>
                          <p:sp>
                            <p:nvSpPr>
                              <p:cNvPr id="76" name="Rectangle 45"/>
                              <p:cNvSpPr>
                                <a:spLocks noChangeArrowheads="1"/>
                              </p:cNvSpPr>
                              <p:nvPr/>
                            </p:nvSpPr>
                            <p:spPr bwMode="auto">
                              <a:xfrm>
                                <a:off x="6531" y="8662"/>
                                <a:ext cx="1841" cy="613"/>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ea typeface="Arial Unicode MS" charset="-128"/>
                                    <a:cs typeface="Times New Roman" panose="02020603050405020304" pitchFamily="18" charset="0"/>
                                  </a:rPr>
                                  <a:t>одиничне</a:t>
                                </a:r>
                                <a:endParaRPr kumimoji="0" lang="uk-UA" altLang="uk-UA" b="0" i="0" u="none" strike="noStrike" cap="none" normalizeH="0" baseline="0" dirty="0" smtClean="0">
                                  <a:ln>
                                    <a:noFill/>
                                  </a:ln>
                                  <a:solidFill>
                                    <a:schemeClr val="tx2"/>
                                  </a:solidFill>
                                  <a:effectLst/>
                                </a:endParaRPr>
                              </a:p>
                            </p:txBody>
                          </p:sp>
                          <p:sp>
                            <p:nvSpPr>
                              <p:cNvPr id="78" name="Rectangle 43"/>
                              <p:cNvSpPr>
                                <a:spLocks noChangeArrowheads="1"/>
                              </p:cNvSpPr>
                              <p:nvPr/>
                            </p:nvSpPr>
                            <p:spPr bwMode="auto">
                              <a:xfrm>
                                <a:off x="8833" y="11738"/>
                                <a:ext cx="1841" cy="59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600" b="0" i="0" u="none" strike="noStrike" cap="none" normalizeH="0" baseline="0" dirty="0" smtClean="0">
                                    <a:ln>
                                      <a:noFill/>
                                    </a:ln>
                                    <a:solidFill>
                                      <a:schemeClr val="tx2"/>
                                    </a:solidFill>
                                    <a:effectLst/>
                                    <a:ea typeface="Arial Unicode MS" charset="-128"/>
                                    <a:cs typeface="Times New Roman" panose="02020603050405020304" pitchFamily="18" charset="0"/>
                                  </a:rPr>
                                  <a:t>роздільні</a:t>
                                </a:r>
                                <a:endParaRPr kumimoji="0" lang="uk-UA" altLang="uk-UA" sz="1600" b="0" i="0" u="none" strike="noStrike" cap="none" normalizeH="0" baseline="0" dirty="0" smtClean="0">
                                  <a:ln>
                                    <a:noFill/>
                                  </a:ln>
                                  <a:solidFill>
                                    <a:schemeClr val="tx2"/>
                                  </a:solidFill>
                                  <a:effectLst/>
                                </a:endParaRPr>
                              </a:p>
                            </p:txBody>
                          </p:sp>
                          <p:sp>
                            <p:nvSpPr>
                              <p:cNvPr id="79" name="Rectangle 42"/>
                              <p:cNvSpPr>
                                <a:spLocks noChangeArrowheads="1"/>
                              </p:cNvSpPr>
                              <p:nvPr/>
                            </p:nvSpPr>
                            <p:spPr bwMode="auto">
                              <a:xfrm>
                                <a:off x="8833" y="7871"/>
                                <a:ext cx="1841" cy="63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600" b="0" i="0" u="none" strike="noStrike" cap="none" normalizeH="0" baseline="0" dirty="0" smtClean="0">
                                    <a:ln>
                                      <a:noFill/>
                                    </a:ln>
                                    <a:solidFill>
                                      <a:schemeClr val="tx2"/>
                                    </a:solidFill>
                                    <a:effectLst/>
                                    <a:ea typeface="Arial Unicode MS" charset="-128"/>
                                    <a:cs typeface="Times New Roman" panose="02020603050405020304" pitchFamily="18" charset="0"/>
                                  </a:rPr>
                                  <a:t>стверджувальні</a:t>
                                </a:r>
                                <a:endParaRPr kumimoji="0" lang="uk-UA" altLang="uk-UA" sz="1600" b="0" i="0" u="none" strike="noStrike" cap="none" normalizeH="0" baseline="0" dirty="0" smtClean="0">
                                  <a:ln>
                                    <a:noFill/>
                                  </a:ln>
                                  <a:solidFill>
                                    <a:schemeClr val="tx2"/>
                                  </a:solidFill>
                                  <a:effectLst/>
                                </a:endParaRPr>
                              </a:p>
                            </p:txBody>
                          </p:sp>
                          <p:sp>
                            <p:nvSpPr>
                              <p:cNvPr id="80" name="Rectangle 41"/>
                              <p:cNvSpPr>
                                <a:spLocks noChangeArrowheads="1"/>
                              </p:cNvSpPr>
                              <p:nvPr/>
                            </p:nvSpPr>
                            <p:spPr bwMode="auto">
                              <a:xfrm>
                                <a:off x="8833" y="9442"/>
                                <a:ext cx="1841" cy="623"/>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600" b="0" i="0" u="none" strike="noStrike" cap="none" normalizeH="0" baseline="0" dirty="0" smtClean="0">
                                    <a:ln>
                                      <a:noFill/>
                                    </a:ln>
                                    <a:solidFill>
                                      <a:schemeClr val="tx2"/>
                                    </a:solidFill>
                                    <a:effectLst/>
                                    <a:ea typeface="Arial Unicode MS" charset="-128"/>
                                    <a:cs typeface="Times New Roman" panose="02020603050405020304" pitchFamily="18" charset="0"/>
                                  </a:rPr>
                                  <a:t>загальні</a:t>
                                </a:r>
                                <a:endParaRPr kumimoji="0" lang="uk-UA" altLang="uk-UA" sz="1600" b="0" i="0" u="none" strike="noStrike" cap="none" normalizeH="0" baseline="0" dirty="0" smtClean="0">
                                  <a:ln>
                                    <a:noFill/>
                                  </a:ln>
                                  <a:solidFill>
                                    <a:schemeClr val="tx2"/>
                                  </a:solidFill>
                                  <a:effectLst/>
                                </a:endParaRPr>
                              </a:p>
                            </p:txBody>
                          </p:sp>
                          <p:sp>
                            <p:nvSpPr>
                              <p:cNvPr id="81" name="Rectangle 40"/>
                              <p:cNvSpPr>
                                <a:spLocks noChangeArrowheads="1"/>
                              </p:cNvSpPr>
                              <p:nvPr/>
                            </p:nvSpPr>
                            <p:spPr bwMode="auto">
                              <a:xfrm>
                                <a:off x="8833" y="10210"/>
                                <a:ext cx="1841" cy="62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600" b="0" i="0" u="none" strike="noStrike" cap="none" normalizeH="0" baseline="0" smtClean="0">
                                    <a:ln>
                                      <a:noFill/>
                                    </a:ln>
                                    <a:solidFill>
                                      <a:schemeClr val="tx2"/>
                                    </a:solidFill>
                                    <a:effectLst/>
                                    <a:ea typeface="Arial Unicode MS" charset="-128"/>
                                    <a:cs typeface="Times New Roman" panose="02020603050405020304" pitchFamily="18" charset="0"/>
                                  </a:rPr>
                                  <a:t>часткові</a:t>
                                </a:r>
                                <a:endParaRPr kumimoji="0" lang="uk-UA" altLang="uk-UA" sz="1600" b="0" i="0" u="none" strike="noStrike" cap="none" normalizeH="0" baseline="0" smtClean="0">
                                  <a:ln>
                                    <a:noFill/>
                                  </a:ln>
                                  <a:solidFill>
                                    <a:schemeClr val="tx2"/>
                                  </a:solidFill>
                                  <a:effectLst/>
                                </a:endParaRPr>
                              </a:p>
                            </p:txBody>
                          </p:sp>
                          <p:sp>
                            <p:nvSpPr>
                              <p:cNvPr id="82" name="Rectangle 39"/>
                              <p:cNvSpPr>
                                <a:spLocks noChangeArrowheads="1"/>
                              </p:cNvSpPr>
                              <p:nvPr/>
                            </p:nvSpPr>
                            <p:spPr bwMode="auto">
                              <a:xfrm>
                                <a:off x="8833" y="10978"/>
                                <a:ext cx="1841" cy="62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600" b="0" i="0" u="none" strike="noStrike" cap="none" normalizeH="0" baseline="0" smtClean="0">
                                    <a:ln>
                                      <a:noFill/>
                                    </a:ln>
                                    <a:solidFill>
                                      <a:schemeClr val="tx2"/>
                                    </a:solidFill>
                                    <a:effectLst/>
                                    <a:ea typeface="Arial Unicode MS" charset="-128"/>
                                    <a:cs typeface="Times New Roman" panose="02020603050405020304" pitchFamily="18" charset="0"/>
                                  </a:rPr>
                                  <a:t>умовні</a:t>
                                </a:r>
                                <a:endParaRPr kumimoji="0" lang="uk-UA" altLang="uk-UA" sz="1600" b="0" i="0" u="none" strike="noStrike" cap="none" normalizeH="0" baseline="0" smtClean="0">
                                  <a:ln>
                                    <a:noFill/>
                                  </a:ln>
                                  <a:solidFill>
                                    <a:schemeClr val="tx2"/>
                                  </a:solidFill>
                                  <a:effectLst/>
                                </a:endParaRPr>
                              </a:p>
                            </p:txBody>
                          </p:sp>
                          <p:sp>
                            <p:nvSpPr>
                              <p:cNvPr id="83" name="Rectangle 38"/>
                              <p:cNvSpPr>
                                <a:spLocks noChangeArrowheads="1"/>
                              </p:cNvSpPr>
                              <p:nvPr/>
                            </p:nvSpPr>
                            <p:spPr bwMode="auto">
                              <a:xfrm>
                                <a:off x="8833" y="8638"/>
                                <a:ext cx="1841" cy="64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600" b="0" i="0" u="none" strike="noStrike" cap="none" normalizeH="0" baseline="0" dirty="0" smtClean="0">
                                    <a:ln>
                                      <a:noFill/>
                                    </a:ln>
                                    <a:solidFill>
                                      <a:schemeClr val="tx2"/>
                                    </a:solidFill>
                                    <a:effectLst/>
                                    <a:ea typeface="Arial Unicode MS" charset="-128"/>
                                    <a:cs typeface="Times New Roman" panose="02020603050405020304" pitchFamily="18" charset="0"/>
                                  </a:rPr>
                                  <a:t>негативні</a:t>
                                </a:r>
                                <a:endParaRPr kumimoji="0" lang="uk-UA" altLang="uk-UA" sz="1600" b="0" i="0" u="none" strike="noStrike" cap="none" normalizeH="0" baseline="0" dirty="0" smtClean="0">
                                  <a:ln>
                                    <a:noFill/>
                                  </a:ln>
                                  <a:solidFill>
                                    <a:schemeClr val="tx2"/>
                                  </a:solidFill>
                                  <a:effectLst/>
                                </a:endParaRPr>
                              </a:p>
                            </p:txBody>
                          </p:sp>
                        </p:grpSp>
                        <p:sp>
                          <p:nvSpPr>
                            <p:cNvPr id="47" name="Line 36"/>
                            <p:cNvSpPr>
                              <a:spLocks noChangeShapeType="1"/>
                            </p:cNvSpPr>
                            <p:nvPr/>
                          </p:nvSpPr>
                          <p:spPr bwMode="auto">
                            <a:xfrm>
                              <a:off x="1314" y="3860"/>
                              <a:ext cx="307"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48" name="Group 27"/>
                            <p:cNvGrpSpPr>
                              <a:grpSpLocks/>
                            </p:cNvGrpSpPr>
                            <p:nvPr/>
                          </p:nvGrpSpPr>
                          <p:grpSpPr bwMode="auto">
                            <a:xfrm>
                              <a:off x="6838" y="2502"/>
                              <a:ext cx="184" cy="4026"/>
                              <a:chOff x="6838" y="2502"/>
                              <a:chExt cx="184" cy="4026"/>
                            </a:xfrm>
                          </p:grpSpPr>
                          <p:grpSp>
                            <p:nvGrpSpPr>
                              <p:cNvPr id="49" name="Group 31"/>
                              <p:cNvGrpSpPr>
                                <a:grpSpLocks/>
                              </p:cNvGrpSpPr>
                              <p:nvPr/>
                            </p:nvGrpSpPr>
                            <p:grpSpPr bwMode="auto">
                              <a:xfrm>
                                <a:off x="6838" y="2502"/>
                                <a:ext cx="184" cy="2563"/>
                                <a:chOff x="6838" y="2502"/>
                                <a:chExt cx="184" cy="2563"/>
                              </a:xfrm>
                            </p:grpSpPr>
                            <p:sp>
                              <p:nvSpPr>
                                <p:cNvPr id="53" name="Line 35"/>
                                <p:cNvSpPr>
                                  <a:spLocks noChangeShapeType="1"/>
                                </p:cNvSpPr>
                                <p:nvPr/>
                              </p:nvSpPr>
                              <p:spPr bwMode="auto">
                                <a:xfrm>
                                  <a:off x="6838" y="2502"/>
                                  <a:ext cx="0" cy="2563"/>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4" name="Line 34"/>
                                <p:cNvSpPr>
                                  <a:spLocks noChangeShapeType="1"/>
                                </p:cNvSpPr>
                                <p:nvPr/>
                              </p:nvSpPr>
                              <p:spPr bwMode="auto">
                                <a:xfrm>
                                  <a:off x="6838" y="2502"/>
                                  <a:ext cx="154"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5" name="Line 33"/>
                                <p:cNvSpPr>
                                  <a:spLocks noChangeShapeType="1"/>
                                </p:cNvSpPr>
                                <p:nvPr/>
                              </p:nvSpPr>
                              <p:spPr bwMode="auto">
                                <a:xfrm>
                                  <a:off x="6868" y="3789"/>
                                  <a:ext cx="154"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6" name="Line 32"/>
                                <p:cNvSpPr>
                                  <a:spLocks noChangeShapeType="1"/>
                                </p:cNvSpPr>
                                <p:nvPr/>
                              </p:nvSpPr>
                              <p:spPr bwMode="auto">
                                <a:xfrm>
                                  <a:off x="6838" y="5064"/>
                                  <a:ext cx="154"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sp>
                            <p:nvSpPr>
                              <p:cNvPr id="50" name="Line 30"/>
                              <p:cNvSpPr>
                                <a:spLocks noChangeShapeType="1"/>
                              </p:cNvSpPr>
                              <p:nvPr/>
                            </p:nvSpPr>
                            <p:spPr bwMode="auto">
                              <a:xfrm>
                                <a:off x="6838" y="5796"/>
                                <a:ext cx="0" cy="732"/>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1" name="Line 29"/>
                              <p:cNvSpPr>
                                <a:spLocks noChangeShapeType="1"/>
                              </p:cNvSpPr>
                              <p:nvPr/>
                            </p:nvSpPr>
                            <p:spPr bwMode="auto">
                              <a:xfrm>
                                <a:off x="6838" y="5796"/>
                                <a:ext cx="154"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2" name="Line 28"/>
                              <p:cNvSpPr>
                                <a:spLocks noChangeShapeType="1"/>
                              </p:cNvSpPr>
                              <p:nvPr/>
                            </p:nvSpPr>
                            <p:spPr bwMode="auto">
                              <a:xfrm>
                                <a:off x="6838" y="6528"/>
                                <a:ext cx="154"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grpSp>
                      <p:sp>
                        <p:nvSpPr>
                          <p:cNvPr id="42" name="Line 25"/>
                          <p:cNvSpPr>
                            <a:spLocks noChangeShapeType="1"/>
                          </p:cNvSpPr>
                          <p:nvPr/>
                        </p:nvSpPr>
                        <p:spPr bwMode="auto">
                          <a:xfrm>
                            <a:off x="3952" y="8586"/>
                            <a:ext cx="153"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3" name="Line 24"/>
                          <p:cNvSpPr>
                            <a:spLocks noChangeShapeType="1"/>
                          </p:cNvSpPr>
                          <p:nvPr/>
                        </p:nvSpPr>
                        <p:spPr bwMode="auto">
                          <a:xfrm>
                            <a:off x="3952" y="10061"/>
                            <a:ext cx="153"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grpSp>
                      <p:nvGrpSpPr>
                        <p:cNvPr id="33" name="Group 15"/>
                        <p:cNvGrpSpPr>
                          <a:grpSpLocks/>
                        </p:cNvGrpSpPr>
                        <p:nvPr/>
                      </p:nvGrpSpPr>
                      <p:grpSpPr bwMode="auto">
                        <a:xfrm>
                          <a:off x="6378" y="7628"/>
                          <a:ext cx="153" cy="4210"/>
                          <a:chOff x="6714" y="7019"/>
                          <a:chExt cx="180" cy="4140"/>
                        </a:xfrm>
                      </p:grpSpPr>
                      <p:sp>
                        <p:nvSpPr>
                          <p:cNvPr id="34" name="Line 22"/>
                          <p:cNvSpPr>
                            <a:spLocks noChangeShapeType="1"/>
                          </p:cNvSpPr>
                          <p:nvPr/>
                        </p:nvSpPr>
                        <p:spPr bwMode="auto">
                          <a:xfrm>
                            <a:off x="6714" y="7019"/>
                            <a:ext cx="0" cy="4140"/>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5" name="Line 21"/>
                          <p:cNvSpPr>
                            <a:spLocks noChangeShapeType="1"/>
                          </p:cNvSpPr>
                          <p:nvPr/>
                        </p:nvSpPr>
                        <p:spPr bwMode="auto">
                          <a:xfrm>
                            <a:off x="6714" y="7559"/>
                            <a:ext cx="180"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6" name="Line 20"/>
                          <p:cNvSpPr>
                            <a:spLocks noChangeShapeType="1"/>
                          </p:cNvSpPr>
                          <p:nvPr/>
                        </p:nvSpPr>
                        <p:spPr bwMode="auto">
                          <a:xfrm>
                            <a:off x="6714" y="8459"/>
                            <a:ext cx="180"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7" name="Line 19"/>
                          <p:cNvSpPr>
                            <a:spLocks noChangeShapeType="1"/>
                          </p:cNvSpPr>
                          <p:nvPr/>
                        </p:nvSpPr>
                        <p:spPr bwMode="auto">
                          <a:xfrm>
                            <a:off x="6714" y="9179"/>
                            <a:ext cx="180"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8" name="Line 18"/>
                          <p:cNvSpPr>
                            <a:spLocks noChangeShapeType="1"/>
                          </p:cNvSpPr>
                          <p:nvPr/>
                        </p:nvSpPr>
                        <p:spPr bwMode="auto">
                          <a:xfrm>
                            <a:off x="6714" y="9899"/>
                            <a:ext cx="180"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9" name="Line 17"/>
                          <p:cNvSpPr>
                            <a:spLocks noChangeShapeType="1"/>
                          </p:cNvSpPr>
                          <p:nvPr/>
                        </p:nvSpPr>
                        <p:spPr bwMode="auto">
                          <a:xfrm>
                            <a:off x="6714" y="10439"/>
                            <a:ext cx="180"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0" name="Line 16"/>
                          <p:cNvSpPr>
                            <a:spLocks noChangeShapeType="1"/>
                          </p:cNvSpPr>
                          <p:nvPr/>
                        </p:nvSpPr>
                        <p:spPr bwMode="auto">
                          <a:xfrm>
                            <a:off x="6714" y="11159"/>
                            <a:ext cx="180"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grpSp>
                  <p:sp>
                    <p:nvSpPr>
                      <p:cNvPr id="25" name="Line 13"/>
                      <p:cNvSpPr>
                        <a:spLocks noChangeShapeType="1"/>
                      </p:cNvSpPr>
                      <p:nvPr/>
                    </p:nvSpPr>
                    <p:spPr bwMode="auto">
                      <a:xfrm>
                        <a:off x="8679" y="7628"/>
                        <a:ext cx="0" cy="4210"/>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6" name="Line 12"/>
                      <p:cNvSpPr>
                        <a:spLocks noChangeShapeType="1"/>
                      </p:cNvSpPr>
                      <p:nvPr/>
                    </p:nvSpPr>
                    <p:spPr bwMode="auto">
                      <a:xfrm>
                        <a:off x="8679" y="8177"/>
                        <a:ext cx="154"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7" name="Line 11"/>
                      <p:cNvSpPr>
                        <a:spLocks noChangeShapeType="1"/>
                      </p:cNvSpPr>
                      <p:nvPr/>
                    </p:nvSpPr>
                    <p:spPr bwMode="auto">
                      <a:xfrm>
                        <a:off x="8679" y="8909"/>
                        <a:ext cx="154"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8" name="Line 10"/>
                      <p:cNvSpPr>
                        <a:spLocks noChangeShapeType="1"/>
                      </p:cNvSpPr>
                      <p:nvPr/>
                    </p:nvSpPr>
                    <p:spPr bwMode="auto">
                      <a:xfrm>
                        <a:off x="8679" y="9670"/>
                        <a:ext cx="154"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9" name="Line 9"/>
                      <p:cNvSpPr>
                        <a:spLocks noChangeShapeType="1"/>
                      </p:cNvSpPr>
                      <p:nvPr/>
                    </p:nvSpPr>
                    <p:spPr bwMode="auto">
                      <a:xfrm>
                        <a:off x="8679" y="10557"/>
                        <a:ext cx="154"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0" name="Line 8"/>
                      <p:cNvSpPr>
                        <a:spLocks noChangeShapeType="1"/>
                      </p:cNvSpPr>
                      <p:nvPr/>
                    </p:nvSpPr>
                    <p:spPr bwMode="auto">
                      <a:xfrm>
                        <a:off x="8679" y="11106"/>
                        <a:ext cx="154"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1" name="Line 7"/>
                      <p:cNvSpPr>
                        <a:spLocks noChangeShapeType="1"/>
                      </p:cNvSpPr>
                      <p:nvPr/>
                    </p:nvSpPr>
                    <p:spPr bwMode="auto">
                      <a:xfrm>
                        <a:off x="8679" y="11838"/>
                        <a:ext cx="154"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grpSp>
            </p:grpSp>
          </p:grpSp>
        </p:grpSp>
      </p:grpSp>
      <p:sp>
        <p:nvSpPr>
          <p:cNvPr id="88" name="Rectangle 54"/>
          <p:cNvSpPr>
            <a:spLocks noChangeArrowheads="1"/>
          </p:cNvSpPr>
          <p:nvPr/>
        </p:nvSpPr>
        <p:spPr bwMode="auto">
          <a:xfrm>
            <a:off x="6920686" y="4121541"/>
            <a:ext cx="1879477" cy="364243"/>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Arial Unicode MS" charset="-128"/>
                <a:cs typeface="Times New Roman" panose="02020603050405020304" pitchFamily="18" charset="0"/>
              </a:rPr>
              <a:t>Судження</a:t>
            </a:r>
            <a:endParaRPr kumimoji="0" lang="ru-RU" altLang="uk-UA" sz="2000" b="0" i="0" u="none" strike="noStrike" cap="none" normalizeH="0" baseline="0" dirty="0" smtClean="0">
              <a:ln>
                <a:noFill/>
              </a:ln>
              <a:solidFill>
                <a:schemeClr val="tx2"/>
              </a:solidFill>
              <a:effectLst/>
              <a:ea typeface="Arial Unicode MS"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dirty="0" smtClean="0">
              <a:ln>
                <a:noFill/>
              </a:ln>
              <a:solidFill>
                <a:schemeClr val="tx1"/>
              </a:solidFill>
              <a:effectLst/>
            </a:endParaRPr>
          </a:p>
        </p:txBody>
      </p:sp>
      <p:sp>
        <p:nvSpPr>
          <p:cNvPr id="89" name="Rectangle 57"/>
          <p:cNvSpPr>
            <a:spLocks noChangeArrowheads="1"/>
          </p:cNvSpPr>
          <p:nvPr/>
        </p:nvSpPr>
        <p:spPr bwMode="auto">
          <a:xfrm>
            <a:off x="5343427" y="3674366"/>
            <a:ext cx="3556226" cy="327341"/>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Times New Roman" panose="02020603050405020304" pitchFamily="18" charset="0"/>
              </a:rPr>
              <a:t>Логічне</a:t>
            </a:r>
            <a:endParaRPr kumimoji="0" lang="uk-UA" altLang="uk-UA" sz="2000" b="0" i="0" u="none" strike="noStrike" cap="none" normalizeH="0" baseline="0" dirty="0" smtClean="0">
              <a:ln>
                <a:noFill/>
              </a:ln>
              <a:solidFill>
                <a:schemeClr val="tx2"/>
              </a:solidFill>
              <a:effectLst/>
            </a:endParaRPr>
          </a:p>
        </p:txBody>
      </p:sp>
    </p:spTree>
    <p:extLst>
      <p:ext uri="{BB962C8B-B14F-4D97-AF65-F5344CB8AC3E}">
        <p14:creationId xmlns:p14="http://schemas.microsoft.com/office/powerpoint/2010/main" val="476229515"/>
      </p:ext>
    </p:extLst>
  </p:cSld>
  <p:clrMapOvr>
    <a:masterClrMapping/>
  </p:clrMapOvr>
  <p:transition>
    <p:strips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396552" y="0"/>
            <a:ext cx="9001000" cy="830997"/>
          </a:xfrm>
          <a:prstGeom prst="rect">
            <a:avLst/>
          </a:prstGeom>
        </p:spPr>
        <p:txBody>
          <a:bodyPr wrap="square">
            <a:spAutoFit/>
          </a:bodyPr>
          <a:lstStyle/>
          <a:p>
            <a:pPr algn="ctr">
              <a:spcAft>
                <a:spcPts val="0"/>
              </a:spcAft>
            </a:pPr>
            <a:r>
              <a:rPr lang="ru-RU" sz="4800" b="1" dirty="0">
                <a:latin typeface="+mn-lt"/>
                <a:ea typeface="Calibri" panose="020F0502020204030204" pitchFamily="34" charset="0"/>
              </a:rPr>
              <a:t>Класифікація </a:t>
            </a:r>
            <a:r>
              <a:rPr lang="ru-RU" sz="4800" b="1" dirty="0" err="1">
                <a:latin typeface="+mn-lt"/>
                <a:ea typeface="Calibri" panose="020F0502020204030204" pitchFamily="34" charset="0"/>
              </a:rPr>
              <a:t>відчуттів</a:t>
            </a:r>
            <a:endParaRPr lang="uk-UA" sz="4800" dirty="0">
              <a:effectLst/>
              <a:latin typeface="+mn-lt"/>
              <a:ea typeface="Calibri" panose="020F0502020204030204" pitchFamily="34" charset="0"/>
            </a:endParaRPr>
          </a:p>
        </p:txBody>
      </p:sp>
      <p:grpSp>
        <p:nvGrpSpPr>
          <p:cNvPr id="129" name="Group 61"/>
          <p:cNvGrpSpPr>
            <a:grpSpLocks/>
          </p:cNvGrpSpPr>
          <p:nvPr/>
        </p:nvGrpSpPr>
        <p:grpSpPr bwMode="auto">
          <a:xfrm>
            <a:off x="179512" y="1124744"/>
            <a:ext cx="8784976" cy="5616624"/>
            <a:chOff x="1314" y="722"/>
            <a:chExt cx="9180" cy="4317"/>
          </a:xfrm>
        </p:grpSpPr>
        <p:sp>
          <p:nvSpPr>
            <p:cNvPr id="130" name="Rectangle 98"/>
            <p:cNvSpPr>
              <a:spLocks noChangeArrowheads="1"/>
            </p:cNvSpPr>
            <p:nvPr/>
          </p:nvSpPr>
          <p:spPr bwMode="auto">
            <a:xfrm>
              <a:off x="4554" y="722"/>
              <a:ext cx="2700" cy="5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Відчуття</a:t>
              </a:r>
              <a:endParaRPr kumimoji="0" lang="uk-UA" altLang="uk-UA" sz="3200" b="0" i="0" u="none" strike="noStrike" cap="none" normalizeH="0" baseline="0" dirty="0" smtClean="0">
                <a:ln>
                  <a:noFill/>
                </a:ln>
                <a:solidFill>
                  <a:schemeClr val="tx2"/>
                </a:solidFill>
                <a:effectLst/>
              </a:endParaRPr>
            </a:p>
          </p:txBody>
        </p:sp>
        <p:sp>
          <p:nvSpPr>
            <p:cNvPr id="131" name="Rectangle 97"/>
            <p:cNvSpPr>
              <a:spLocks noChangeArrowheads="1"/>
            </p:cNvSpPr>
            <p:nvPr/>
          </p:nvSpPr>
          <p:spPr bwMode="auto">
            <a:xfrm>
              <a:off x="1314" y="1619"/>
              <a:ext cx="2700" cy="72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Зовнішні (</a:t>
              </a:r>
              <a:r>
                <a:rPr kumimoji="0" lang="uk-UA" altLang="uk-UA" sz="2400" b="0" i="0" u="none" strike="noStrike" cap="none" normalizeH="0" baseline="0" dirty="0" err="1"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екстероцептори</a:t>
              </a: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a:t>
              </a:r>
              <a:endParaRPr kumimoji="0" lang="uk-UA" altLang="uk-UA" sz="2400" b="0" i="0" u="none" strike="noStrike" cap="none" normalizeH="0" baseline="0" dirty="0" smtClean="0">
                <a:ln>
                  <a:noFill/>
                </a:ln>
                <a:solidFill>
                  <a:schemeClr val="tx2"/>
                </a:solidFill>
                <a:effectLst/>
              </a:endParaRPr>
            </a:p>
          </p:txBody>
        </p:sp>
        <p:sp>
          <p:nvSpPr>
            <p:cNvPr id="132" name="Rectangle 96"/>
            <p:cNvSpPr>
              <a:spLocks noChangeArrowheads="1"/>
            </p:cNvSpPr>
            <p:nvPr/>
          </p:nvSpPr>
          <p:spPr bwMode="auto">
            <a:xfrm>
              <a:off x="4554" y="1619"/>
              <a:ext cx="2700" cy="72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Внутрішні</a:t>
              </a:r>
              <a:endParaRPr kumimoji="0" lang="ru-RU" altLang="uk-UA" sz="2400" b="0" i="0" u="none" strike="noStrike" cap="none" normalizeH="0" baseline="0" smtClean="0">
                <a:ln>
                  <a:noFill/>
                </a:ln>
                <a:solidFill>
                  <a:schemeClr val="tx2"/>
                </a:solidFill>
                <a:effectLst/>
                <a:ea typeface="Arial Unicode MS"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(інтероцептори)</a:t>
              </a:r>
              <a:endParaRPr kumimoji="0" lang="uk-UA" altLang="uk-UA" sz="2400" b="0" i="0" u="none" strike="noStrike" cap="none" normalizeH="0" baseline="0" smtClean="0">
                <a:ln>
                  <a:noFill/>
                </a:ln>
                <a:solidFill>
                  <a:schemeClr val="tx2"/>
                </a:solidFill>
                <a:effectLst/>
              </a:endParaRPr>
            </a:p>
          </p:txBody>
        </p:sp>
        <p:sp>
          <p:nvSpPr>
            <p:cNvPr id="133" name="Rectangle 95"/>
            <p:cNvSpPr>
              <a:spLocks noChangeArrowheads="1"/>
            </p:cNvSpPr>
            <p:nvPr/>
          </p:nvSpPr>
          <p:spPr bwMode="auto">
            <a:xfrm>
              <a:off x="7794" y="1619"/>
              <a:ext cx="2700" cy="72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Зовнішньо-</a:t>
              </a:r>
              <a:endParaRPr kumimoji="0" lang="ru-RU" altLang="uk-UA" sz="24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внутрішні</a:t>
              </a:r>
              <a:endParaRPr kumimoji="0" lang="uk-UA" altLang="uk-UA" sz="2400" b="0" i="0" u="none" strike="noStrike" cap="none" normalizeH="0" baseline="0" smtClean="0">
                <a:ln>
                  <a:noFill/>
                </a:ln>
                <a:solidFill>
                  <a:schemeClr val="tx2"/>
                </a:solidFill>
                <a:effectLst/>
                <a:latin typeface="Times New Roman" panose="02020603050405020304" pitchFamily="18" charset="0"/>
                <a:cs typeface="Times New Roman" panose="02020603050405020304" pitchFamily="18" charset="0"/>
              </a:endParaRPr>
            </a:p>
          </p:txBody>
        </p:sp>
        <p:grpSp>
          <p:nvGrpSpPr>
            <p:cNvPr id="134" name="Group 81"/>
            <p:cNvGrpSpPr>
              <a:grpSpLocks/>
            </p:cNvGrpSpPr>
            <p:nvPr/>
          </p:nvGrpSpPr>
          <p:grpSpPr bwMode="auto">
            <a:xfrm>
              <a:off x="1314" y="2699"/>
              <a:ext cx="9180" cy="2340"/>
              <a:chOff x="1314" y="2699"/>
              <a:chExt cx="9180" cy="2340"/>
            </a:xfrm>
          </p:grpSpPr>
          <p:sp>
            <p:nvSpPr>
              <p:cNvPr id="154" name="Rectangle 94"/>
              <p:cNvSpPr>
                <a:spLocks noChangeArrowheads="1"/>
              </p:cNvSpPr>
              <p:nvPr/>
            </p:nvSpPr>
            <p:spPr bwMode="auto">
              <a:xfrm>
                <a:off x="131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Зір</a:t>
                </a:r>
                <a:endParaRPr kumimoji="0" lang="uk-UA" altLang="uk-UA" sz="2400" b="0" i="0" u="none" strike="noStrike" cap="none" normalizeH="0" baseline="0" dirty="0" smtClean="0">
                  <a:ln>
                    <a:noFill/>
                  </a:ln>
                  <a:solidFill>
                    <a:schemeClr val="tx2"/>
                  </a:solidFill>
                  <a:effectLst/>
                </a:endParaRPr>
              </a:p>
            </p:txBody>
          </p:sp>
          <p:sp>
            <p:nvSpPr>
              <p:cNvPr id="155" name="Rectangle 93"/>
              <p:cNvSpPr>
                <a:spLocks noChangeArrowheads="1"/>
              </p:cNvSpPr>
              <p:nvPr/>
            </p:nvSpPr>
            <p:spPr bwMode="auto">
              <a:xfrm>
                <a:off x="203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Слух</a:t>
                </a:r>
                <a:endParaRPr kumimoji="0" lang="uk-UA" altLang="uk-UA" sz="2400" b="0" i="0" u="none" strike="noStrike" cap="none" normalizeH="0" baseline="0" smtClean="0">
                  <a:ln>
                    <a:noFill/>
                  </a:ln>
                  <a:solidFill>
                    <a:schemeClr val="tx2"/>
                  </a:solidFill>
                  <a:effectLst/>
                </a:endParaRPr>
              </a:p>
            </p:txBody>
          </p:sp>
          <p:sp>
            <p:nvSpPr>
              <p:cNvPr id="156" name="Rectangle 92"/>
              <p:cNvSpPr>
                <a:spLocks noChangeArrowheads="1"/>
              </p:cNvSpPr>
              <p:nvPr/>
            </p:nvSpPr>
            <p:spPr bwMode="auto">
              <a:xfrm>
                <a:off x="275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Нюх</a:t>
                </a:r>
                <a:endParaRPr kumimoji="0" lang="uk-UA" altLang="uk-UA" sz="2400" b="0" i="0" u="none" strike="noStrike" cap="none" normalizeH="0" baseline="0" smtClean="0">
                  <a:ln>
                    <a:noFill/>
                  </a:ln>
                  <a:solidFill>
                    <a:schemeClr val="tx2"/>
                  </a:solidFill>
                  <a:effectLst/>
                </a:endParaRPr>
              </a:p>
            </p:txBody>
          </p:sp>
          <p:sp>
            <p:nvSpPr>
              <p:cNvPr id="157" name="Rectangle 91"/>
              <p:cNvSpPr>
                <a:spLocks noChangeArrowheads="1"/>
              </p:cNvSpPr>
              <p:nvPr/>
            </p:nvSpPr>
            <p:spPr bwMode="auto">
              <a:xfrm>
                <a:off x="347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Дотик</a:t>
                </a:r>
                <a:endParaRPr kumimoji="0" lang="uk-UA" altLang="uk-UA" sz="2400" b="0" i="0" u="none" strike="noStrike" cap="none" normalizeH="0" baseline="0" smtClean="0">
                  <a:ln>
                    <a:noFill/>
                  </a:ln>
                  <a:solidFill>
                    <a:schemeClr val="tx2"/>
                  </a:solidFill>
                  <a:effectLst/>
                </a:endParaRPr>
              </a:p>
            </p:txBody>
          </p:sp>
          <p:sp>
            <p:nvSpPr>
              <p:cNvPr id="158" name="Rectangle 90"/>
              <p:cNvSpPr>
                <a:spLocks noChangeArrowheads="1"/>
              </p:cNvSpPr>
              <p:nvPr/>
            </p:nvSpPr>
            <p:spPr bwMode="auto">
              <a:xfrm>
                <a:off x="419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Смак</a:t>
                </a:r>
                <a:endParaRPr kumimoji="0" lang="uk-UA" altLang="uk-UA" sz="2400" b="0" i="0" u="none" strike="noStrike" cap="none" normalizeH="0" baseline="0" dirty="0" smtClean="0">
                  <a:ln>
                    <a:noFill/>
                  </a:ln>
                  <a:solidFill>
                    <a:schemeClr val="tx2"/>
                  </a:solidFill>
                  <a:effectLst/>
                </a:endParaRPr>
              </a:p>
            </p:txBody>
          </p:sp>
          <p:sp>
            <p:nvSpPr>
              <p:cNvPr id="159" name="Rectangle 89"/>
              <p:cNvSpPr>
                <a:spLocks noChangeArrowheads="1"/>
              </p:cNvSpPr>
              <p:nvPr/>
            </p:nvSpPr>
            <p:spPr bwMode="auto">
              <a:xfrm>
                <a:off x="491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Больові</a:t>
                </a:r>
                <a:endParaRPr kumimoji="0" lang="uk-UA" altLang="uk-UA" sz="2400" b="0" i="0" u="none" strike="noStrike" cap="none" normalizeH="0" baseline="0" dirty="0" smtClean="0">
                  <a:ln>
                    <a:noFill/>
                  </a:ln>
                  <a:solidFill>
                    <a:schemeClr val="tx2"/>
                  </a:solidFill>
                  <a:effectLst/>
                </a:endParaRPr>
              </a:p>
            </p:txBody>
          </p:sp>
          <p:sp>
            <p:nvSpPr>
              <p:cNvPr id="160" name="Rectangle 88"/>
              <p:cNvSpPr>
                <a:spLocks noChangeArrowheads="1"/>
              </p:cNvSpPr>
              <p:nvPr/>
            </p:nvSpPr>
            <p:spPr bwMode="auto">
              <a:xfrm>
                <a:off x="563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Тактильні</a:t>
                </a:r>
                <a:endParaRPr kumimoji="0" lang="uk-UA" altLang="uk-UA" sz="2400" b="0" i="0" u="none" strike="noStrike" cap="none" normalizeH="0" baseline="0" dirty="0" smtClean="0">
                  <a:ln>
                    <a:noFill/>
                  </a:ln>
                  <a:solidFill>
                    <a:schemeClr val="tx2"/>
                  </a:solidFill>
                  <a:effectLst/>
                </a:endParaRPr>
              </a:p>
            </p:txBody>
          </p:sp>
          <p:sp>
            <p:nvSpPr>
              <p:cNvPr id="161" name="Rectangle 87"/>
              <p:cNvSpPr>
                <a:spLocks noChangeArrowheads="1"/>
              </p:cNvSpPr>
              <p:nvPr/>
            </p:nvSpPr>
            <p:spPr bwMode="auto">
              <a:xfrm>
                <a:off x="635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Температурні</a:t>
                </a:r>
                <a:endParaRPr kumimoji="0" lang="uk-UA" altLang="uk-UA" sz="2000" b="0" i="0" u="none" strike="noStrike" cap="none" normalizeH="0" baseline="0" dirty="0" smtClean="0">
                  <a:ln>
                    <a:noFill/>
                  </a:ln>
                  <a:solidFill>
                    <a:schemeClr val="tx2"/>
                  </a:solidFill>
                  <a:effectLst/>
                </a:endParaRPr>
              </a:p>
            </p:txBody>
          </p:sp>
          <p:sp>
            <p:nvSpPr>
              <p:cNvPr id="162" name="Rectangle 86"/>
              <p:cNvSpPr>
                <a:spLocks noChangeArrowheads="1"/>
              </p:cNvSpPr>
              <p:nvPr/>
            </p:nvSpPr>
            <p:spPr bwMode="auto">
              <a:xfrm>
                <a:off x="707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Рівноваги</a:t>
                </a:r>
                <a:endParaRPr kumimoji="0" lang="uk-UA" altLang="uk-UA" sz="2400" b="0" i="0" u="none" strike="noStrike" cap="none" normalizeH="0" baseline="0" dirty="0" smtClean="0">
                  <a:ln>
                    <a:noFill/>
                  </a:ln>
                  <a:solidFill>
                    <a:schemeClr val="tx2"/>
                  </a:solidFill>
                  <a:effectLst/>
                </a:endParaRPr>
              </a:p>
            </p:txBody>
          </p:sp>
          <p:sp>
            <p:nvSpPr>
              <p:cNvPr id="163" name="Rectangle 85"/>
              <p:cNvSpPr>
                <a:spLocks noChangeArrowheads="1"/>
              </p:cNvSpPr>
              <p:nvPr/>
            </p:nvSpPr>
            <p:spPr bwMode="auto">
              <a:xfrm>
                <a:off x="779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Прискорення</a:t>
                </a:r>
                <a:endParaRPr kumimoji="0" lang="uk-UA" altLang="uk-UA" sz="2400" b="0" i="0" u="none" strike="noStrike" cap="none" normalizeH="0" baseline="0" dirty="0" smtClean="0">
                  <a:ln>
                    <a:noFill/>
                  </a:ln>
                  <a:solidFill>
                    <a:schemeClr val="tx2"/>
                  </a:solidFill>
                  <a:effectLst/>
                </a:endParaRPr>
              </a:p>
            </p:txBody>
          </p:sp>
          <p:sp>
            <p:nvSpPr>
              <p:cNvPr id="164" name="Rectangle 84"/>
              <p:cNvSpPr>
                <a:spLocks noChangeArrowheads="1"/>
              </p:cNvSpPr>
              <p:nvPr/>
            </p:nvSpPr>
            <p:spPr bwMode="auto">
              <a:xfrm>
                <a:off x="851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err="1"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Вібрацінйі</a:t>
                </a: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 </a:t>
                </a:r>
                <a:endParaRPr kumimoji="0" lang="uk-UA" altLang="uk-UA" sz="2400" b="0" i="0" u="none" strike="noStrike" cap="none" normalizeH="0" baseline="0" dirty="0" smtClean="0">
                  <a:ln>
                    <a:noFill/>
                  </a:ln>
                  <a:solidFill>
                    <a:schemeClr val="tx2"/>
                  </a:solidFill>
                  <a:effectLst/>
                </a:endParaRPr>
              </a:p>
            </p:txBody>
          </p:sp>
          <p:sp>
            <p:nvSpPr>
              <p:cNvPr id="165" name="Rectangle 83"/>
              <p:cNvSpPr>
                <a:spLocks noChangeArrowheads="1"/>
              </p:cNvSpPr>
              <p:nvPr/>
            </p:nvSpPr>
            <p:spPr bwMode="auto">
              <a:xfrm>
                <a:off x="923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Статико-динамічні</a:t>
                </a:r>
                <a:endParaRPr kumimoji="0" lang="uk-UA" altLang="uk-UA" sz="2400" b="0" i="0" u="none" strike="noStrike" cap="none" normalizeH="0" baseline="0" dirty="0" smtClean="0">
                  <a:ln>
                    <a:noFill/>
                  </a:ln>
                  <a:solidFill>
                    <a:schemeClr val="tx2"/>
                  </a:solidFill>
                  <a:effectLst/>
                </a:endParaRPr>
              </a:p>
            </p:txBody>
          </p:sp>
          <p:sp>
            <p:nvSpPr>
              <p:cNvPr id="166" name="Rectangle 82"/>
              <p:cNvSpPr>
                <a:spLocks noChangeArrowheads="1"/>
              </p:cNvSpPr>
              <p:nvPr/>
            </p:nvSpPr>
            <p:spPr bwMode="auto">
              <a:xfrm>
                <a:off x="995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М</a:t>
                </a:r>
                <a:r>
                  <a:rPr kumimoji="0" lang="en-US"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a:t>
                </a:r>
                <a:r>
                  <a:rPr kumimoji="0" lang="uk-UA" altLang="uk-UA" sz="2400" b="0" i="0" u="none" strike="noStrike" cap="none" normalizeH="0" baseline="0" dirty="0" err="1"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язово</a:t>
                </a: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-суглобові</a:t>
                </a:r>
                <a:endParaRPr kumimoji="0" lang="uk-UA" altLang="uk-UA" sz="2400" b="0" i="0" u="none" strike="noStrike" cap="none" normalizeH="0" baseline="0" dirty="0" smtClean="0">
                  <a:ln>
                    <a:noFill/>
                  </a:ln>
                  <a:solidFill>
                    <a:schemeClr val="tx2"/>
                  </a:solidFill>
                  <a:effectLst/>
                </a:endParaRPr>
              </a:p>
            </p:txBody>
          </p:sp>
        </p:grpSp>
        <p:sp>
          <p:nvSpPr>
            <p:cNvPr id="135" name="Line 80"/>
            <p:cNvSpPr>
              <a:spLocks noChangeShapeType="1"/>
            </p:cNvSpPr>
            <p:nvPr/>
          </p:nvSpPr>
          <p:spPr bwMode="auto">
            <a:xfrm>
              <a:off x="1674" y="1439"/>
              <a:ext cx="8460" cy="0"/>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36" name="Line 79"/>
            <p:cNvSpPr>
              <a:spLocks noChangeShapeType="1"/>
            </p:cNvSpPr>
            <p:nvPr/>
          </p:nvSpPr>
          <p:spPr bwMode="auto">
            <a:xfrm>
              <a:off x="1674" y="143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37" name="Line 78"/>
            <p:cNvSpPr>
              <a:spLocks noChangeShapeType="1"/>
            </p:cNvSpPr>
            <p:nvPr/>
          </p:nvSpPr>
          <p:spPr bwMode="auto">
            <a:xfrm flipH="1">
              <a:off x="5894" y="1259"/>
              <a:ext cx="0" cy="354"/>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38" name="Line 77"/>
            <p:cNvSpPr>
              <a:spLocks noChangeShapeType="1"/>
            </p:cNvSpPr>
            <p:nvPr/>
          </p:nvSpPr>
          <p:spPr bwMode="auto">
            <a:xfrm>
              <a:off x="10134" y="143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40" name="Line 75"/>
            <p:cNvSpPr>
              <a:spLocks noChangeShapeType="1"/>
            </p:cNvSpPr>
            <p:nvPr/>
          </p:nvSpPr>
          <p:spPr bwMode="auto">
            <a:xfrm>
              <a:off x="1674" y="2519"/>
              <a:ext cx="8460" cy="0"/>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41" name="Line 74"/>
            <p:cNvSpPr>
              <a:spLocks noChangeShapeType="1"/>
            </p:cNvSpPr>
            <p:nvPr/>
          </p:nvSpPr>
          <p:spPr bwMode="auto">
            <a:xfrm>
              <a:off x="1659" y="251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42" name="Line 73"/>
            <p:cNvSpPr>
              <a:spLocks noChangeShapeType="1"/>
            </p:cNvSpPr>
            <p:nvPr/>
          </p:nvSpPr>
          <p:spPr bwMode="auto">
            <a:xfrm>
              <a:off x="2274" y="251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43" name="Line 72"/>
            <p:cNvSpPr>
              <a:spLocks noChangeShapeType="1"/>
            </p:cNvSpPr>
            <p:nvPr/>
          </p:nvSpPr>
          <p:spPr bwMode="auto">
            <a:xfrm>
              <a:off x="2964" y="251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44" name="Line 71"/>
            <p:cNvSpPr>
              <a:spLocks noChangeShapeType="1"/>
            </p:cNvSpPr>
            <p:nvPr/>
          </p:nvSpPr>
          <p:spPr bwMode="auto">
            <a:xfrm>
              <a:off x="3654" y="251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45" name="Line 70"/>
            <p:cNvSpPr>
              <a:spLocks noChangeShapeType="1"/>
            </p:cNvSpPr>
            <p:nvPr/>
          </p:nvSpPr>
          <p:spPr bwMode="auto">
            <a:xfrm>
              <a:off x="4464" y="251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46" name="Line 69"/>
            <p:cNvSpPr>
              <a:spLocks noChangeShapeType="1"/>
            </p:cNvSpPr>
            <p:nvPr/>
          </p:nvSpPr>
          <p:spPr bwMode="auto">
            <a:xfrm>
              <a:off x="5160" y="2507"/>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47" name="Line 68"/>
            <p:cNvSpPr>
              <a:spLocks noChangeShapeType="1"/>
            </p:cNvSpPr>
            <p:nvPr/>
          </p:nvSpPr>
          <p:spPr bwMode="auto">
            <a:xfrm flipH="1">
              <a:off x="5894" y="2345"/>
              <a:ext cx="10" cy="354"/>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48" name="Line 67"/>
            <p:cNvSpPr>
              <a:spLocks noChangeShapeType="1"/>
            </p:cNvSpPr>
            <p:nvPr/>
          </p:nvSpPr>
          <p:spPr bwMode="auto">
            <a:xfrm>
              <a:off x="6624" y="251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49" name="Line 66"/>
            <p:cNvSpPr>
              <a:spLocks noChangeShapeType="1"/>
            </p:cNvSpPr>
            <p:nvPr/>
          </p:nvSpPr>
          <p:spPr bwMode="auto">
            <a:xfrm>
              <a:off x="7340" y="251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50" name="Line 65"/>
            <p:cNvSpPr>
              <a:spLocks noChangeShapeType="1"/>
            </p:cNvSpPr>
            <p:nvPr/>
          </p:nvSpPr>
          <p:spPr bwMode="auto">
            <a:xfrm>
              <a:off x="8064" y="251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51" name="Line 64"/>
            <p:cNvSpPr>
              <a:spLocks noChangeShapeType="1"/>
            </p:cNvSpPr>
            <p:nvPr/>
          </p:nvSpPr>
          <p:spPr bwMode="auto">
            <a:xfrm>
              <a:off x="8784" y="251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52" name="Line 63"/>
            <p:cNvSpPr>
              <a:spLocks noChangeShapeType="1"/>
            </p:cNvSpPr>
            <p:nvPr/>
          </p:nvSpPr>
          <p:spPr bwMode="auto">
            <a:xfrm>
              <a:off x="9481" y="2507"/>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53" name="Line 62"/>
            <p:cNvSpPr>
              <a:spLocks noChangeShapeType="1"/>
            </p:cNvSpPr>
            <p:nvPr/>
          </p:nvSpPr>
          <p:spPr bwMode="auto">
            <a:xfrm>
              <a:off x="10134" y="251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spTree>
    <p:extLst>
      <p:ext uri="{BB962C8B-B14F-4D97-AF65-F5344CB8AC3E}">
        <p14:creationId xmlns:p14="http://schemas.microsoft.com/office/powerpoint/2010/main" val="495276343"/>
      </p:ext>
    </p:extLst>
  </p:cSld>
  <p:clrMapOvr>
    <a:masterClrMapping/>
  </p:clrMapOvr>
  <p:transition>
    <p:strips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99950" y="11723"/>
            <a:ext cx="9001000" cy="830997"/>
          </a:xfrm>
          <a:prstGeom prst="rect">
            <a:avLst/>
          </a:prstGeom>
        </p:spPr>
        <p:txBody>
          <a:bodyPr wrap="square">
            <a:spAutoFit/>
          </a:bodyPr>
          <a:lstStyle/>
          <a:p>
            <a:pPr algn="ctr">
              <a:spcAft>
                <a:spcPts val="0"/>
              </a:spcAft>
            </a:pPr>
            <a:r>
              <a:rPr lang="ru-RU" sz="4800" b="1" dirty="0">
                <a:latin typeface="+mn-lt"/>
                <a:ea typeface="Calibri" panose="020F0502020204030204" pitchFamily="34" charset="0"/>
              </a:rPr>
              <a:t>Функції </a:t>
            </a:r>
            <a:r>
              <a:rPr lang="ru-RU" sz="4800" b="1" dirty="0" err="1">
                <a:latin typeface="+mn-lt"/>
                <a:ea typeface="Calibri" panose="020F0502020204030204" pitchFamily="34" charset="0"/>
              </a:rPr>
              <a:t>сприймання</a:t>
            </a:r>
            <a:endParaRPr lang="uk-UA" sz="4800" dirty="0">
              <a:effectLst/>
              <a:latin typeface="+mn-lt"/>
              <a:ea typeface="Calibri" panose="020F0502020204030204" pitchFamily="34" charset="0"/>
            </a:endParaRPr>
          </a:p>
        </p:txBody>
      </p:sp>
      <p:grpSp>
        <p:nvGrpSpPr>
          <p:cNvPr id="38" name="Групувати 37"/>
          <p:cNvGrpSpPr/>
          <p:nvPr/>
        </p:nvGrpSpPr>
        <p:grpSpPr>
          <a:xfrm>
            <a:off x="251520" y="1268760"/>
            <a:ext cx="8784622" cy="5184884"/>
            <a:chOff x="251520" y="1268760"/>
            <a:chExt cx="8784622" cy="5184884"/>
          </a:xfrm>
        </p:grpSpPr>
        <p:grpSp>
          <p:nvGrpSpPr>
            <p:cNvPr id="8" name="Group 7"/>
            <p:cNvGrpSpPr>
              <a:grpSpLocks/>
            </p:cNvGrpSpPr>
            <p:nvPr/>
          </p:nvGrpSpPr>
          <p:grpSpPr bwMode="auto">
            <a:xfrm>
              <a:off x="251520" y="1268760"/>
              <a:ext cx="8784622" cy="5184884"/>
              <a:chOff x="1314" y="3779"/>
              <a:chExt cx="9689" cy="2407"/>
            </a:xfrm>
          </p:grpSpPr>
          <p:sp>
            <p:nvSpPr>
              <p:cNvPr id="9" name="Rectangle 8"/>
              <p:cNvSpPr>
                <a:spLocks noChangeArrowheads="1"/>
              </p:cNvSpPr>
              <p:nvPr/>
            </p:nvSpPr>
            <p:spPr bwMode="auto">
              <a:xfrm>
                <a:off x="4099" y="3779"/>
                <a:ext cx="3960" cy="535"/>
              </a:xfrm>
              <a:prstGeom prst="round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800"/>
                  </a:spcAft>
                  <a:buClrTx/>
                  <a:buSzTx/>
                  <a:buFontTx/>
                  <a:buNone/>
                  <a:tabLst/>
                </a:pPr>
                <a:r>
                  <a:rPr kumimoji="0" lang="uk-UA" altLang="uk-UA" sz="4000" b="0" i="0" u="none" strike="noStrike" cap="none" normalizeH="0" baseline="0" dirty="0" smtClean="0">
                    <a:ln>
                      <a:noFill/>
                    </a:ln>
                    <a:solidFill>
                      <a:schemeClr val="tx2"/>
                    </a:solidFill>
                    <a:effectLst/>
                    <a:latin typeface="Times New Roman" panose="02020603050405020304" pitchFamily="18" charset="0"/>
                    <a:cs typeface="Arial" panose="020B0604020202020204" pitchFamily="34" charset="0"/>
                  </a:rPr>
                  <a:t>Функції сприймання </a:t>
                </a:r>
                <a:endParaRPr kumimoji="0" lang="uk-UA" altLang="uk-UA" sz="4000" b="0" i="0" u="none" strike="noStrike" cap="none" normalizeH="0" baseline="0" dirty="0" smtClean="0">
                  <a:ln>
                    <a:noFill/>
                  </a:ln>
                  <a:solidFill>
                    <a:schemeClr val="tx2"/>
                  </a:solidFill>
                  <a:effectLst/>
                  <a:cs typeface="Arial" panose="020B0604020202020204" pitchFamily="34" charset="0"/>
                </a:endParaRPr>
              </a:p>
            </p:txBody>
          </p:sp>
          <p:grpSp>
            <p:nvGrpSpPr>
              <p:cNvPr id="10" name="Group 9"/>
              <p:cNvGrpSpPr>
                <a:grpSpLocks/>
              </p:cNvGrpSpPr>
              <p:nvPr/>
            </p:nvGrpSpPr>
            <p:grpSpPr bwMode="auto">
              <a:xfrm>
                <a:off x="1314" y="4615"/>
                <a:ext cx="9689" cy="1571"/>
                <a:chOff x="1314" y="4435"/>
                <a:chExt cx="9689" cy="1571"/>
              </a:xfrm>
            </p:grpSpPr>
            <p:sp>
              <p:nvSpPr>
                <p:cNvPr id="11" name="Rectangle 10"/>
                <p:cNvSpPr>
                  <a:spLocks noChangeArrowheads="1"/>
                </p:cNvSpPr>
                <p:nvPr/>
              </p:nvSpPr>
              <p:spPr bwMode="auto">
                <a:xfrm>
                  <a:off x="1390" y="4435"/>
                  <a:ext cx="4500" cy="484"/>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800"/>
                    </a:spcAft>
                    <a:buClrTx/>
                    <a:buSzTx/>
                    <a:buFontTx/>
                    <a:buNone/>
                    <a:tabLst/>
                  </a:pPr>
                  <a:r>
                    <a:rPr kumimoji="0" lang="uk-UA" altLang="uk-UA" sz="4000" b="0" i="0" u="none" strike="noStrike" cap="none" normalizeH="0" baseline="0" dirty="0" smtClean="0">
                      <a:ln>
                        <a:noFill/>
                      </a:ln>
                      <a:solidFill>
                        <a:srgbClr val="002060"/>
                      </a:solidFill>
                      <a:effectLst/>
                      <a:latin typeface="Times New Roman" panose="02020603050405020304" pitchFamily="18" charset="0"/>
                      <a:cs typeface="Arial" panose="020B0604020202020204" pitchFamily="34" charset="0"/>
                    </a:rPr>
                    <a:t>Пізнавальна </a:t>
                  </a:r>
                  <a:endParaRPr kumimoji="0" lang="uk-UA" altLang="uk-UA" sz="4000" b="0" i="0" u="none" strike="noStrike" cap="none" normalizeH="0" baseline="0" dirty="0" smtClean="0">
                    <a:ln>
                      <a:noFill/>
                    </a:ln>
                    <a:solidFill>
                      <a:srgbClr val="002060"/>
                    </a:solidFill>
                    <a:effectLst/>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354" y="4435"/>
                  <a:ext cx="4649" cy="484"/>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800"/>
                    </a:spcAft>
                    <a:buClrTx/>
                    <a:buSzTx/>
                    <a:buFontTx/>
                    <a:buNone/>
                    <a:tabLst/>
                  </a:pPr>
                  <a:r>
                    <a:rPr kumimoji="0" lang="uk-UA" altLang="uk-UA" sz="4000" b="0" i="0" u="none" strike="noStrike" cap="none" normalizeH="0" baseline="0" dirty="0" smtClean="0">
                      <a:ln>
                        <a:noFill/>
                      </a:ln>
                      <a:solidFill>
                        <a:srgbClr val="002060"/>
                      </a:solidFill>
                      <a:effectLst/>
                      <a:latin typeface="Times New Roman" panose="02020603050405020304" pitchFamily="18" charset="0"/>
                      <a:cs typeface="Arial" panose="020B0604020202020204" pitchFamily="34" charset="0"/>
                    </a:rPr>
                    <a:t>Регулятивна</a:t>
                  </a:r>
                  <a:endParaRPr kumimoji="0" lang="uk-UA" altLang="uk-UA" sz="4000" b="0" i="0" u="none" strike="noStrike" cap="none" normalizeH="0" baseline="0" dirty="0" smtClean="0">
                    <a:ln>
                      <a:noFill/>
                    </a:ln>
                    <a:solidFill>
                      <a:srgbClr val="002060"/>
                    </a:solidFill>
                    <a:effectLst/>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1314" y="5103"/>
                  <a:ext cx="4500" cy="903"/>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uk-UA" altLang="uk-UA" sz="3200" b="0" i="0" u="none" strike="noStrike" cap="none" normalizeH="0" baseline="0" dirty="0" smtClean="0">
                      <a:ln>
                        <a:noFill/>
                      </a:ln>
                      <a:solidFill>
                        <a:schemeClr val="tx2"/>
                      </a:solidFill>
                      <a:effectLst/>
                      <a:latin typeface="Times New Roman" panose="02020603050405020304" pitchFamily="18" charset="0"/>
                      <a:cs typeface="Arial" panose="020B0604020202020204" pitchFamily="34" charset="0"/>
                    </a:rPr>
                    <a:t>розкриває властивості та структуру об'єктів</a:t>
                  </a:r>
                  <a:endParaRPr kumimoji="0" lang="uk-UA" altLang="uk-UA" sz="32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6354" y="5103"/>
                  <a:ext cx="4649" cy="903"/>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800"/>
                    </a:spcAft>
                    <a:buClrTx/>
                    <a:buSzTx/>
                    <a:buFontTx/>
                    <a:buNone/>
                    <a:tabLst/>
                  </a:pPr>
                  <a:r>
                    <a:rPr kumimoji="0" lang="uk-UA" altLang="uk-UA" sz="3200" b="0" i="0" u="none" strike="noStrike" cap="none" normalizeH="0" baseline="0" dirty="0" smtClean="0">
                      <a:ln>
                        <a:noFill/>
                      </a:ln>
                      <a:solidFill>
                        <a:schemeClr val="tx2"/>
                      </a:solidFill>
                      <a:effectLst/>
                      <a:latin typeface="Times New Roman" panose="02020603050405020304" pitchFamily="18" charset="0"/>
                      <a:cs typeface="Arial" panose="020B0604020202020204" pitchFamily="34" charset="0"/>
                    </a:rPr>
                    <a:t>спрямовує практичну діяльність суб'єкта відповідно до цих властивостей об'єктів</a:t>
                  </a:r>
                  <a:endParaRPr kumimoji="0" lang="uk-UA" altLang="uk-UA" sz="32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p:txBody>
            </p:sp>
          </p:grpSp>
        </p:grpSp>
        <p:cxnSp>
          <p:nvCxnSpPr>
            <p:cNvPr id="28" name="Пряма сполучна лінія 27"/>
            <p:cNvCxnSpPr/>
            <p:nvPr/>
          </p:nvCxnSpPr>
          <p:spPr bwMode="auto">
            <a:xfrm>
              <a:off x="2360409" y="2708920"/>
              <a:ext cx="5023005"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30" name="Пряма сполучна лінія 29"/>
            <p:cNvCxnSpPr>
              <a:stCxn id="9" idx="2"/>
            </p:cNvCxnSpPr>
            <p:nvPr/>
          </p:nvCxnSpPr>
          <p:spPr bwMode="auto">
            <a:xfrm>
              <a:off x="4571752" y="2421196"/>
              <a:ext cx="248" cy="287724"/>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34" name="Пряма зі стрілкою 33"/>
            <p:cNvCxnSpPr>
              <a:endCxn id="11" idx="0"/>
            </p:cNvCxnSpPr>
            <p:nvPr/>
          </p:nvCxnSpPr>
          <p:spPr bwMode="auto">
            <a:xfrm>
              <a:off x="2360409" y="2708920"/>
              <a:ext cx="1" cy="360656"/>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3" name="Пряма зі стрілкою 72"/>
            <p:cNvCxnSpPr/>
            <p:nvPr/>
          </p:nvCxnSpPr>
          <p:spPr bwMode="auto">
            <a:xfrm>
              <a:off x="7383414" y="2716708"/>
              <a:ext cx="1" cy="360656"/>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37" name="Пряма сполучна лінія 36"/>
            <p:cNvCxnSpPr>
              <a:stCxn id="11" idx="2"/>
            </p:cNvCxnSpPr>
            <p:nvPr/>
          </p:nvCxnSpPr>
          <p:spPr bwMode="auto">
            <a:xfrm flipH="1">
              <a:off x="2360409" y="4112153"/>
              <a:ext cx="1" cy="360655"/>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76" name="Пряма сполучна лінія 75"/>
            <p:cNvCxnSpPr/>
            <p:nvPr/>
          </p:nvCxnSpPr>
          <p:spPr bwMode="auto">
            <a:xfrm flipH="1">
              <a:off x="7452320" y="4112153"/>
              <a:ext cx="1" cy="360655"/>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938086341"/>
      </p:ext>
    </p:extLst>
  </p:cSld>
  <p:clrMapOvr>
    <a:masterClrMapping/>
  </p:clrMapOvr>
  <p:transition>
    <p:strips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468560" y="0"/>
            <a:ext cx="9001000" cy="830997"/>
          </a:xfrm>
          <a:prstGeom prst="rect">
            <a:avLst/>
          </a:prstGeom>
        </p:spPr>
        <p:txBody>
          <a:bodyPr wrap="square">
            <a:spAutoFit/>
          </a:bodyPr>
          <a:lstStyle/>
          <a:p>
            <a:pPr algn="ctr">
              <a:spcAft>
                <a:spcPts val="0"/>
              </a:spcAft>
            </a:pPr>
            <a:r>
              <a:rPr lang="ru-RU" sz="4800" b="1" dirty="0">
                <a:latin typeface="+mn-lt"/>
                <a:ea typeface="Calibri" panose="020F0502020204030204" pitchFamily="34" charset="0"/>
              </a:rPr>
              <a:t>Види та </a:t>
            </a:r>
            <a:r>
              <a:rPr lang="ru-RU" sz="4800" b="1" dirty="0" err="1">
                <a:latin typeface="+mn-lt"/>
                <a:ea typeface="Calibri" panose="020F0502020204030204" pitchFamily="34" charset="0"/>
              </a:rPr>
              <a:t>функції</a:t>
            </a:r>
            <a:r>
              <a:rPr lang="ru-RU" sz="4800" b="1" dirty="0">
                <a:latin typeface="+mn-lt"/>
                <a:ea typeface="Calibri" panose="020F0502020204030204" pitchFamily="34" charset="0"/>
              </a:rPr>
              <a:t> </a:t>
            </a:r>
            <a:r>
              <a:rPr lang="ru-RU" sz="4800" b="1" dirty="0" err="1">
                <a:latin typeface="+mn-lt"/>
                <a:ea typeface="Calibri" panose="020F0502020204030204" pitchFamily="34" charset="0"/>
              </a:rPr>
              <a:t>уявлення</a:t>
            </a:r>
            <a:endParaRPr lang="uk-UA" sz="4800" dirty="0">
              <a:effectLst/>
              <a:latin typeface="+mn-lt"/>
              <a:ea typeface="Calibri" panose="020F0502020204030204" pitchFamily="34" charset="0"/>
            </a:endParaRPr>
          </a:p>
        </p:txBody>
      </p:sp>
      <p:grpSp>
        <p:nvGrpSpPr>
          <p:cNvPr id="47" name="Групувати 46"/>
          <p:cNvGrpSpPr/>
          <p:nvPr/>
        </p:nvGrpSpPr>
        <p:grpSpPr>
          <a:xfrm>
            <a:off x="179512" y="1196752"/>
            <a:ext cx="8784976" cy="5544616"/>
            <a:chOff x="179512" y="1196752"/>
            <a:chExt cx="8784976" cy="5544616"/>
          </a:xfrm>
        </p:grpSpPr>
        <p:grpSp>
          <p:nvGrpSpPr>
            <p:cNvPr id="7" name="Group 1"/>
            <p:cNvGrpSpPr>
              <a:grpSpLocks/>
            </p:cNvGrpSpPr>
            <p:nvPr/>
          </p:nvGrpSpPr>
          <p:grpSpPr bwMode="auto">
            <a:xfrm>
              <a:off x="179512" y="1196752"/>
              <a:ext cx="8784976" cy="5544616"/>
              <a:chOff x="1314" y="3208"/>
              <a:chExt cx="9720" cy="4140"/>
            </a:xfrm>
          </p:grpSpPr>
          <p:sp>
            <p:nvSpPr>
              <p:cNvPr id="15" name="Line 28"/>
              <p:cNvSpPr>
                <a:spLocks noChangeShapeType="1"/>
              </p:cNvSpPr>
              <p:nvPr/>
            </p:nvSpPr>
            <p:spPr bwMode="auto">
              <a:xfrm flipV="1">
                <a:off x="2754" y="5722"/>
                <a:ext cx="7404" cy="6"/>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16" name="Group 2"/>
              <p:cNvGrpSpPr>
                <a:grpSpLocks/>
              </p:cNvGrpSpPr>
              <p:nvPr/>
            </p:nvGrpSpPr>
            <p:grpSpPr bwMode="auto">
              <a:xfrm>
                <a:off x="1314" y="3208"/>
                <a:ext cx="9720" cy="4140"/>
                <a:chOff x="1314" y="3059"/>
                <a:chExt cx="9720" cy="4140"/>
              </a:xfrm>
            </p:grpSpPr>
            <p:grpSp>
              <p:nvGrpSpPr>
                <p:cNvPr id="17" name="Group 15"/>
                <p:cNvGrpSpPr>
                  <a:grpSpLocks/>
                </p:cNvGrpSpPr>
                <p:nvPr/>
              </p:nvGrpSpPr>
              <p:grpSpPr bwMode="auto">
                <a:xfrm>
                  <a:off x="1314" y="3059"/>
                  <a:ext cx="9720" cy="2425"/>
                  <a:chOff x="1314" y="3779"/>
                  <a:chExt cx="9540" cy="2425"/>
                </a:xfrm>
              </p:grpSpPr>
              <p:sp>
                <p:nvSpPr>
                  <p:cNvPr id="32" name="Rectangle 27"/>
                  <p:cNvSpPr>
                    <a:spLocks noChangeArrowheads="1"/>
                  </p:cNvSpPr>
                  <p:nvPr/>
                </p:nvSpPr>
                <p:spPr bwMode="auto">
                  <a:xfrm>
                    <a:off x="4014" y="3779"/>
                    <a:ext cx="3960" cy="484"/>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Уявлення </a:t>
                    </a:r>
                    <a:endParaRPr kumimoji="0" lang="uk-UA" altLang="uk-UA" sz="3200" b="0" i="0" u="none" strike="noStrike" cap="none" normalizeH="0" baseline="0" dirty="0" smtClean="0">
                      <a:ln>
                        <a:noFill/>
                      </a:ln>
                      <a:solidFill>
                        <a:schemeClr val="tx2"/>
                      </a:solidFill>
                      <a:effectLst/>
                      <a:latin typeface="Arial" panose="020B0604020202020204" pitchFamily="34" charset="0"/>
                    </a:endParaRPr>
                  </a:p>
                </p:txBody>
              </p:sp>
              <p:grpSp>
                <p:nvGrpSpPr>
                  <p:cNvPr id="33" name="Group 22"/>
                  <p:cNvGrpSpPr>
                    <a:grpSpLocks/>
                  </p:cNvGrpSpPr>
                  <p:nvPr/>
                </p:nvGrpSpPr>
                <p:grpSpPr bwMode="auto">
                  <a:xfrm>
                    <a:off x="1314" y="4679"/>
                    <a:ext cx="9540" cy="1525"/>
                    <a:chOff x="1314" y="4499"/>
                    <a:chExt cx="9540" cy="1525"/>
                  </a:xfrm>
                </p:grpSpPr>
                <p:sp>
                  <p:nvSpPr>
                    <p:cNvPr id="42" name="Rectangle 26"/>
                    <p:cNvSpPr>
                      <a:spLocks noChangeArrowheads="1"/>
                    </p:cNvSpPr>
                    <p:nvPr/>
                  </p:nvSpPr>
                  <p:spPr bwMode="auto">
                    <a:xfrm>
                      <a:off x="1314" y="4499"/>
                      <a:ext cx="4500" cy="484"/>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Образи пам’яті </a:t>
                      </a:r>
                      <a:endParaRPr kumimoji="0" lang="uk-UA" altLang="uk-UA" sz="2800" b="0" i="0" u="none" strike="noStrike" cap="none" normalizeH="0" baseline="0" smtClean="0">
                        <a:ln>
                          <a:noFill/>
                        </a:ln>
                        <a:solidFill>
                          <a:schemeClr val="tx2"/>
                        </a:solidFill>
                        <a:effectLst/>
                        <a:latin typeface="Arial" panose="020B0604020202020204" pitchFamily="34" charset="0"/>
                      </a:endParaRPr>
                    </a:p>
                  </p:txBody>
                </p:sp>
                <p:sp>
                  <p:nvSpPr>
                    <p:cNvPr id="43" name="Rectangle 25"/>
                    <p:cNvSpPr>
                      <a:spLocks noChangeArrowheads="1"/>
                    </p:cNvSpPr>
                    <p:nvPr/>
                  </p:nvSpPr>
                  <p:spPr bwMode="auto">
                    <a:xfrm>
                      <a:off x="6354" y="4499"/>
                      <a:ext cx="4500" cy="484"/>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Образи уяви</a:t>
                      </a:r>
                      <a:endParaRPr kumimoji="0" lang="uk-UA" altLang="uk-UA" sz="2800" b="0" i="0" u="none" strike="noStrike" cap="none" normalizeH="0" baseline="0" smtClean="0">
                        <a:ln>
                          <a:noFill/>
                        </a:ln>
                        <a:solidFill>
                          <a:schemeClr val="tx2"/>
                        </a:solidFill>
                        <a:effectLst/>
                        <a:latin typeface="Arial" panose="020B0604020202020204" pitchFamily="34" charset="0"/>
                      </a:endParaRPr>
                    </a:p>
                  </p:txBody>
                </p:sp>
                <p:sp>
                  <p:nvSpPr>
                    <p:cNvPr id="44" name="Rectangle 24"/>
                    <p:cNvSpPr>
                      <a:spLocks noChangeArrowheads="1"/>
                    </p:cNvSpPr>
                    <p:nvPr/>
                  </p:nvSpPr>
                  <p:spPr bwMode="auto">
                    <a:xfrm>
                      <a:off x="1314" y="5130"/>
                      <a:ext cx="4500" cy="888"/>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Зберігають образи, уявлення предметів (оперний театр ім. С. Крушельницької)</a:t>
                      </a:r>
                      <a:endParaRPr kumimoji="0" lang="uk-UA" altLang="uk-UA" sz="2400" b="0" i="0" u="none" strike="noStrike" cap="none" normalizeH="0" baseline="0" dirty="0" smtClean="0">
                        <a:ln>
                          <a:noFill/>
                        </a:ln>
                        <a:solidFill>
                          <a:schemeClr val="tx2"/>
                        </a:solidFill>
                        <a:effectLst/>
                        <a:latin typeface="Arial" panose="020B0604020202020204" pitchFamily="34" charset="0"/>
                      </a:endParaRPr>
                    </a:p>
                  </p:txBody>
                </p:sp>
                <p:sp>
                  <p:nvSpPr>
                    <p:cNvPr id="45" name="Rectangle 23"/>
                    <p:cNvSpPr>
                      <a:spLocks noChangeArrowheads="1"/>
                    </p:cNvSpPr>
                    <p:nvPr/>
                  </p:nvSpPr>
                  <p:spPr bwMode="auto">
                    <a:xfrm>
                      <a:off x="6354" y="5130"/>
                      <a:ext cx="4500" cy="894"/>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Створюють картини</a:t>
                      </a:r>
                      <a:r>
                        <a:rPr kumimoji="0" lang="uk-UA" altLang="uk-UA" sz="2400" b="0" i="0" u="none" strike="noStrike" cap="none" normalizeH="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 </a:t>
                      </a: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майбутнього</a:t>
                      </a:r>
                      <a:endParaRPr kumimoji="0" lang="ru-RU"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(НЛО, привиди)</a:t>
                      </a:r>
                      <a:endParaRPr kumimoji="0" lang="uk-UA" altLang="uk-UA" sz="2400"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endParaRPr>
                    </a:p>
                  </p:txBody>
                </p:sp>
              </p:grpSp>
              <p:sp>
                <p:nvSpPr>
                  <p:cNvPr id="35" name="Line 21"/>
                  <p:cNvSpPr>
                    <a:spLocks noChangeShapeType="1"/>
                  </p:cNvSpPr>
                  <p:nvPr/>
                </p:nvSpPr>
                <p:spPr bwMode="auto">
                  <a:xfrm>
                    <a:off x="5994" y="4289"/>
                    <a:ext cx="0" cy="18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6" name="Line 20"/>
                  <p:cNvSpPr>
                    <a:spLocks noChangeShapeType="1"/>
                  </p:cNvSpPr>
                  <p:nvPr/>
                </p:nvSpPr>
                <p:spPr bwMode="auto">
                  <a:xfrm>
                    <a:off x="2743" y="4474"/>
                    <a:ext cx="7251" cy="15"/>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8" name="Line 19"/>
                  <p:cNvSpPr>
                    <a:spLocks noChangeShapeType="1"/>
                  </p:cNvSpPr>
                  <p:nvPr/>
                </p:nvSpPr>
                <p:spPr bwMode="auto">
                  <a:xfrm flipH="1">
                    <a:off x="2739" y="4474"/>
                    <a:ext cx="4" cy="205"/>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9" name="Line 18"/>
                  <p:cNvSpPr>
                    <a:spLocks noChangeShapeType="1"/>
                  </p:cNvSpPr>
                  <p:nvPr/>
                </p:nvSpPr>
                <p:spPr bwMode="auto">
                  <a:xfrm>
                    <a:off x="9994" y="4489"/>
                    <a:ext cx="15" cy="185"/>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0" name="Line 17"/>
                  <p:cNvSpPr>
                    <a:spLocks noChangeShapeType="1"/>
                  </p:cNvSpPr>
                  <p:nvPr/>
                </p:nvSpPr>
                <p:spPr bwMode="auto">
                  <a:xfrm flipH="1">
                    <a:off x="2739" y="5168"/>
                    <a:ext cx="0" cy="142"/>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1" name="Line 16"/>
                  <p:cNvSpPr>
                    <a:spLocks noChangeShapeType="1"/>
                  </p:cNvSpPr>
                  <p:nvPr/>
                </p:nvSpPr>
                <p:spPr bwMode="auto">
                  <a:xfrm flipH="1">
                    <a:off x="9994" y="5168"/>
                    <a:ext cx="0" cy="142"/>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sp>
              <p:nvSpPr>
                <p:cNvPr id="18" name="Rectangle 14"/>
                <p:cNvSpPr>
                  <a:spLocks noChangeArrowheads="1"/>
                </p:cNvSpPr>
                <p:nvPr/>
              </p:nvSpPr>
              <p:spPr bwMode="auto">
                <a:xfrm>
                  <a:off x="1314" y="5784"/>
                  <a:ext cx="1980" cy="1415"/>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представлення дійсності в певних образах</a:t>
                  </a:r>
                  <a:endParaRPr kumimoji="0" lang="uk-UA" altLang="uk-UA" sz="2000" b="0" i="0" u="none" strike="noStrike" cap="none" normalizeH="0" baseline="0" dirty="0" smtClean="0">
                    <a:ln>
                      <a:noFill/>
                    </a:ln>
                    <a:solidFill>
                      <a:schemeClr val="tx2"/>
                    </a:solidFill>
                    <a:effectLst/>
                    <a:latin typeface="Arial" panose="020B0604020202020204" pitchFamily="34" charset="0"/>
                  </a:endParaRPr>
                </a:p>
              </p:txBody>
            </p:sp>
            <p:sp>
              <p:nvSpPr>
                <p:cNvPr id="19" name="Rectangle 13"/>
                <p:cNvSpPr>
                  <a:spLocks noChangeArrowheads="1"/>
                </p:cNvSpPr>
                <p:nvPr/>
              </p:nvSpPr>
              <p:spPr bwMode="auto">
                <a:xfrm>
                  <a:off x="3384" y="5785"/>
                  <a:ext cx="1800" cy="1414"/>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регуляція емоційних стані</a:t>
                  </a:r>
                  <a:r>
                    <a:rPr kumimoji="0" lang="ru-RU" altLang="uk-UA" sz="20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в</a:t>
                  </a:r>
                  <a:endParaRPr kumimoji="0" lang="ru-RU" altLang="uk-UA" sz="2000" b="0" i="0" u="none" strike="noStrike" cap="none" normalizeH="0" baseline="0" dirty="0" smtClean="0">
                    <a:ln>
                      <a:noFill/>
                    </a:ln>
                    <a:solidFill>
                      <a:schemeClr val="tx2"/>
                    </a:solidFill>
                    <a:effectLst/>
                    <a:ea typeface="Arial Unicode MS"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людини</a:t>
                  </a:r>
                  <a:endParaRPr kumimoji="0" lang="uk-UA" altLang="uk-UA" sz="3200" b="0" i="0" u="none" strike="noStrike" cap="none" normalizeH="0" baseline="0" dirty="0" smtClean="0">
                    <a:ln>
                      <a:noFill/>
                    </a:ln>
                    <a:solidFill>
                      <a:schemeClr val="tx2"/>
                    </a:solidFill>
                    <a:effectLst/>
                    <a:latin typeface="Arial" panose="020B0604020202020204" pitchFamily="34" charset="0"/>
                  </a:endParaRPr>
                </a:p>
              </p:txBody>
            </p:sp>
            <p:sp>
              <p:nvSpPr>
                <p:cNvPr id="20" name="Rectangle 12"/>
                <p:cNvSpPr>
                  <a:spLocks noChangeArrowheads="1"/>
                </p:cNvSpPr>
                <p:nvPr/>
              </p:nvSpPr>
              <p:spPr bwMode="auto">
                <a:xfrm>
                  <a:off x="5274" y="5784"/>
                  <a:ext cx="1890" cy="1415"/>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формування внутрішнього плану дій людини</a:t>
                  </a:r>
                  <a:endParaRPr kumimoji="0" lang="uk-UA" altLang="uk-UA" sz="3200" b="0" i="0" u="none" strike="noStrike" cap="none" normalizeH="0" baseline="0" dirty="0" smtClean="0">
                    <a:ln>
                      <a:noFill/>
                    </a:ln>
                    <a:solidFill>
                      <a:schemeClr val="tx2"/>
                    </a:solidFill>
                    <a:effectLst/>
                    <a:latin typeface="Arial" panose="020B0604020202020204" pitchFamily="34" charset="0"/>
                  </a:endParaRPr>
                </a:p>
              </p:txBody>
            </p:sp>
            <p:sp>
              <p:nvSpPr>
                <p:cNvPr id="21" name="Rectangle 11"/>
                <p:cNvSpPr>
                  <a:spLocks noChangeArrowheads="1"/>
                </p:cNvSpPr>
                <p:nvPr/>
              </p:nvSpPr>
              <p:spPr bwMode="auto">
                <a:xfrm>
                  <a:off x="7254" y="5784"/>
                  <a:ext cx="1800" cy="1415"/>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управління іншими психічними процесами</a:t>
                  </a:r>
                  <a:endParaRPr kumimoji="0" lang="uk-UA" altLang="uk-UA" sz="3200" b="0" i="0" u="none" strike="noStrike" cap="none" normalizeH="0" baseline="0" dirty="0" smtClean="0">
                    <a:ln>
                      <a:noFill/>
                    </a:ln>
                    <a:solidFill>
                      <a:schemeClr val="tx2"/>
                    </a:solidFill>
                    <a:effectLst/>
                    <a:latin typeface="Arial" panose="020B0604020202020204" pitchFamily="34" charset="0"/>
                  </a:endParaRPr>
                </a:p>
              </p:txBody>
            </p:sp>
            <p:sp>
              <p:nvSpPr>
                <p:cNvPr id="22" name="Rectangle 10"/>
                <p:cNvSpPr>
                  <a:spLocks noChangeArrowheads="1"/>
                </p:cNvSpPr>
                <p:nvPr/>
              </p:nvSpPr>
              <p:spPr bwMode="auto">
                <a:xfrm>
                  <a:off x="9234" y="5800"/>
                  <a:ext cx="1800" cy="1399"/>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планування і програмування діяльності людини</a:t>
                  </a:r>
                  <a:endParaRPr kumimoji="0" lang="uk-UA" altLang="uk-UA" sz="3200" b="0" i="0" u="none" strike="noStrike" cap="none" normalizeH="0" baseline="0" smtClean="0">
                    <a:ln>
                      <a:noFill/>
                    </a:ln>
                    <a:solidFill>
                      <a:schemeClr val="tx2"/>
                    </a:solidFill>
                    <a:effectLst/>
                    <a:latin typeface="Arial" panose="020B0604020202020204" pitchFamily="34" charset="0"/>
                  </a:endParaRPr>
                </a:p>
              </p:txBody>
            </p:sp>
            <p:sp>
              <p:nvSpPr>
                <p:cNvPr id="23" name="Line 9"/>
                <p:cNvSpPr>
                  <a:spLocks noChangeShapeType="1"/>
                </p:cNvSpPr>
                <p:nvPr/>
              </p:nvSpPr>
              <p:spPr bwMode="auto">
                <a:xfrm>
                  <a:off x="2739" y="5478"/>
                  <a:ext cx="4" cy="96"/>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4" name="Line 8"/>
                <p:cNvSpPr>
                  <a:spLocks noChangeShapeType="1"/>
                </p:cNvSpPr>
                <p:nvPr/>
              </p:nvSpPr>
              <p:spPr bwMode="auto">
                <a:xfrm>
                  <a:off x="10158" y="5490"/>
                  <a:ext cx="0" cy="89"/>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5" name="Line 7"/>
                <p:cNvSpPr>
                  <a:spLocks noChangeShapeType="1"/>
                </p:cNvSpPr>
                <p:nvPr/>
              </p:nvSpPr>
              <p:spPr bwMode="auto">
                <a:xfrm>
                  <a:off x="2739" y="5579"/>
                  <a:ext cx="12" cy="205"/>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1" name="Line 3"/>
                <p:cNvSpPr>
                  <a:spLocks noChangeShapeType="1"/>
                </p:cNvSpPr>
                <p:nvPr/>
              </p:nvSpPr>
              <p:spPr bwMode="auto">
                <a:xfrm>
                  <a:off x="10158" y="5585"/>
                  <a:ext cx="5" cy="215"/>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grpSp>
        <p:sp>
          <p:nvSpPr>
            <p:cNvPr id="49" name="Line 3"/>
            <p:cNvSpPr>
              <a:spLocks noChangeShapeType="1"/>
            </p:cNvSpPr>
            <p:nvPr/>
          </p:nvSpPr>
          <p:spPr bwMode="auto">
            <a:xfrm>
              <a:off x="6353957" y="4570587"/>
              <a:ext cx="4519" cy="287945"/>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50" name="Line 3"/>
            <p:cNvSpPr>
              <a:spLocks noChangeShapeType="1"/>
            </p:cNvSpPr>
            <p:nvPr/>
          </p:nvSpPr>
          <p:spPr bwMode="auto">
            <a:xfrm>
              <a:off x="4559906" y="4584682"/>
              <a:ext cx="4519" cy="287945"/>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51" name="Line 3"/>
            <p:cNvSpPr>
              <a:spLocks noChangeShapeType="1"/>
            </p:cNvSpPr>
            <p:nvPr/>
          </p:nvSpPr>
          <p:spPr bwMode="auto">
            <a:xfrm flipH="1">
              <a:off x="2851717" y="4585515"/>
              <a:ext cx="12094" cy="273017"/>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grpSp>
    </p:spTree>
    <p:extLst>
      <p:ext uri="{BB962C8B-B14F-4D97-AF65-F5344CB8AC3E}">
        <p14:creationId xmlns:p14="http://schemas.microsoft.com/office/powerpoint/2010/main" val="2599397037"/>
      </p:ext>
    </p:extLst>
  </p:cSld>
  <p:clrMapOvr>
    <a:masterClrMapping/>
  </p:clrMapOvr>
  <p:transition>
    <p:strips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324544" y="-99392"/>
            <a:ext cx="9001000" cy="954107"/>
          </a:xfrm>
          <a:prstGeom prst="rect">
            <a:avLst/>
          </a:prstGeom>
        </p:spPr>
        <p:txBody>
          <a:bodyPr wrap="square">
            <a:spAutoFit/>
          </a:bodyPr>
          <a:lstStyle/>
          <a:p>
            <a:pPr algn="ctr">
              <a:spcAft>
                <a:spcPts val="0"/>
              </a:spcAft>
            </a:pPr>
            <a:r>
              <a:rPr lang="ru-RU" sz="2800" b="1" dirty="0">
                <a:latin typeface="+mn-lt"/>
                <a:ea typeface="Calibri" panose="020F0502020204030204" pitchFamily="34" charset="0"/>
              </a:rPr>
              <a:t>Операції </a:t>
            </a:r>
            <a:r>
              <a:rPr lang="ru-RU" sz="2800" b="1" dirty="0" err="1">
                <a:latin typeface="+mn-lt"/>
                <a:ea typeface="Calibri" panose="020F0502020204030204" pitchFamily="34" charset="0"/>
              </a:rPr>
              <a:t>мислення</a:t>
            </a:r>
            <a:r>
              <a:rPr lang="ru-RU" sz="2800" b="1" dirty="0">
                <a:latin typeface="+mn-lt"/>
                <a:ea typeface="Calibri" panose="020F0502020204030204" pitchFamily="34" charset="0"/>
              </a:rPr>
              <a:t>, на </a:t>
            </a:r>
            <a:r>
              <a:rPr lang="ru-RU" sz="2800" b="1" dirty="0" err="1">
                <a:latin typeface="+mn-lt"/>
                <a:ea typeface="Calibri" panose="020F0502020204030204" pitchFamily="34" charset="0"/>
              </a:rPr>
              <a:t>яких</a:t>
            </a:r>
            <a:r>
              <a:rPr lang="ru-RU" sz="2800" b="1" dirty="0">
                <a:latin typeface="+mn-lt"/>
                <a:ea typeface="Calibri" panose="020F0502020204030204" pitchFamily="34" charset="0"/>
              </a:rPr>
              <a:t> </a:t>
            </a:r>
            <a:r>
              <a:rPr lang="ru-RU" sz="2800" b="1" dirty="0" err="1">
                <a:latin typeface="+mn-lt"/>
                <a:ea typeface="Calibri" panose="020F0502020204030204" pitchFamily="34" charset="0"/>
              </a:rPr>
              <a:t>ґрунтується</a:t>
            </a:r>
            <a:r>
              <a:rPr lang="ru-RU" sz="2800" b="1" dirty="0">
                <a:latin typeface="+mn-lt"/>
                <a:ea typeface="Calibri" panose="020F0502020204030204" pitchFamily="34" charset="0"/>
              </a:rPr>
              <a:t> </a:t>
            </a:r>
            <a:r>
              <a:rPr lang="ru-RU" sz="2800" b="1" dirty="0" err="1">
                <a:latin typeface="+mn-lt"/>
                <a:ea typeface="Calibri" panose="020F0502020204030204" pitchFamily="34" charset="0"/>
              </a:rPr>
              <a:t>розуміння</a:t>
            </a:r>
            <a:endParaRPr lang="uk-UA" sz="2800" dirty="0">
              <a:effectLst/>
              <a:latin typeface="+mn-lt"/>
              <a:ea typeface="Calibri" panose="020F0502020204030204" pitchFamily="34" charset="0"/>
            </a:endParaRPr>
          </a:p>
        </p:txBody>
      </p:sp>
      <p:grpSp>
        <p:nvGrpSpPr>
          <p:cNvPr id="28" name="Групувати 27"/>
          <p:cNvGrpSpPr/>
          <p:nvPr/>
        </p:nvGrpSpPr>
        <p:grpSpPr>
          <a:xfrm>
            <a:off x="215516" y="1196752"/>
            <a:ext cx="8712968" cy="5426938"/>
            <a:chOff x="215516" y="1196752"/>
            <a:chExt cx="8712968" cy="5426938"/>
          </a:xfrm>
        </p:grpSpPr>
        <p:grpSp>
          <p:nvGrpSpPr>
            <p:cNvPr id="2" name="Group 2"/>
            <p:cNvGrpSpPr>
              <a:grpSpLocks/>
            </p:cNvGrpSpPr>
            <p:nvPr/>
          </p:nvGrpSpPr>
          <p:grpSpPr bwMode="auto">
            <a:xfrm>
              <a:off x="215516" y="1196752"/>
              <a:ext cx="8712968" cy="5426938"/>
              <a:chOff x="1134" y="4326"/>
              <a:chExt cx="9900" cy="4327"/>
            </a:xfrm>
          </p:grpSpPr>
          <p:sp>
            <p:nvSpPr>
              <p:cNvPr id="3" name="Rectangle 3"/>
              <p:cNvSpPr>
                <a:spLocks noChangeArrowheads="1"/>
              </p:cNvSpPr>
              <p:nvPr/>
            </p:nvSpPr>
            <p:spPr bwMode="auto">
              <a:xfrm>
                <a:off x="1134" y="4326"/>
                <a:ext cx="9900" cy="632"/>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800"/>
                  </a:spcAft>
                  <a:buClrTx/>
                  <a:buSzTx/>
                  <a:buFontTx/>
                  <a:buNone/>
                  <a:tabLst/>
                </a:pPr>
                <a:r>
                  <a:rPr kumimoji="0" lang="uk-UA" altLang="uk-UA" sz="4400" b="1" i="0" u="none" strike="noStrike" cap="none" normalizeH="0" baseline="0" dirty="0" smtClean="0">
                    <a:ln>
                      <a:noFill/>
                    </a:ln>
                    <a:solidFill>
                      <a:srgbClr val="0F2E51"/>
                    </a:solidFill>
                    <a:effectLst/>
                    <a:latin typeface="Times New Roman" panose="02020603050405020304" pitchFamily="18" charset="0"/>
                    <a:cs typeface="Arial" panose="020B0604020202020204" pitchFamily="34" charset="0"/>
                  </a:rPr>
                  <a:t>Елементи процесу </a:t>
                </a:r>
                <a:r>
                  <a:rPr kumimoji="0" lang="en-US" altLang="uk-UA" sz="4400" b="1" i="0" u="none" strike="noStrike" cap="none" normalizeH="0" baseline="0" dirty="0" smtClean="0">
                    <a:ln>
                      <a:noFill/>
                    </a:ln>
                    <a:solidFill>
                      <a:srgbClr val="0F2E51"/>
                    </a:solidFill>
                    <a:effectLst/>
                    <a:latin typeface="Times New Roman" panose="02020603050405020304" pitchFamily="18" charset="0"/>
                    <a:cs typeface="Arial" panose="020B0604020202020204" pitchFamily="34" charset="0"/>
                  </a:rPr>
                  <a:t>“</a:t>
                </a:r>
                <a:r>
                  <a:rPr kumimoji="0" lang="uk-UA" altLang="uk-UA" sz="4400" b="1" i="0" u="none" strike="noStrike" cap="none" normalizeH="0" baseline="0" dirty="0" smtClean="0">
                    <a:ln>
                      <a:noFill/>
                    </a:ln>
                    <a:solidFill>
                      <a:srgbClr val="0F2E51"/>
                    </a:solidFill>
                    <a:effectLst/>
                    <a:latin typeface="Times New Roman" panose="02020603050405020304" pitchFamily="18" charset="0"/>
                    <a:cs typeface="Arial" panose="020B0604020202020204" pitchFamily="34" charset="0"/>
                  </a:rPr>
                  <a:t>розуміння</a:t>
                </a:r>
                <a:r>
                  <a:rPr kumimoji="0" lang="en-US" altLang="uk-UA" sz="4400" b="1" i="0" u="none" strike="noStrike" cap="none" normalizeH="0" baseline="0" dirty="0" smtClean="0">
                    <a:ln>
                      <a:noFill/>
                    </a:ln>
                    <a:solidFill>
                      <a:srgbClr val="0F2E51"/>
                    </a:solidFill>
                    <a:effectLst/>
                    <a:latin typeface="Times New Roman" panose="02020603050405020304" pitchFamily="18" charset="0"/>
                    <a:cs typeface="Arial" panose="020B0604020202020204" pitchFamily="34" charset="0"/>
                  </a:rPr>
                  <a:t>”</a:t>
                </a:r>
                <a:endParaRPr kumimoji="0" lang="uk-UA" altLang="uk-UA" sz="4400" b="0" i="0" u="none" strike="noStrike" cap="none" normalizeH="0" baseline="0" dirty="0" smtClean="0">
                  <a:ln>
                    <a:noFill/>
                  </a:ln>
                  <a:solidFill>
                    <a:srgbClr val="0F2E51"/>
                  </a:solidFill>
                  <a:effectLst/>
                  <a:latin typeface="Arial" panose="020B0604020202020204" pitchFamily="34" charset="0"/>
                  <a:cs typeface="Arial" panose="020B0604020202020204" pitchFamily="34" charset="0"/>
                </a:endParaRPr>
              </a:p>
            </p:txBody>
          </p:sp>
          <p:sp>
            <p:nvSpPr>
              <p:cNvPr id="4" name="Rectangle 4"/>
              <p:cNvSpPr>
                <a:spLocks noChangeArrowheads="1"/>
              </p:cNvSpPr>
              <p:nvPr/>
            </p:nvSpPr>
            <p:spPr bwMode="auto">
              <a:xfrm>
                <a:off x="1494" y="5145"/>
                <a:ext cx="9528" cy="67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ts val="800"/>
                  </a:spcAft>
                  <a:buClrTx/>
                  <a:buSzTx/>
                  <a:buFontTx/>
                  <a:buNone/>
                  <a:tabLst/>
                </a:pPr>
                <a:r>
                  <a:rPr kumimoji="0" lang="uk-UA" altLang="uk-UA" sz="2800" b="0" i="0" u="none" strike="noStrike" cap="none" normalizeH="0" baseline="0" dirty="0" smtClean="0">
                    <a:ln>
                      <a:noFill/>
                    </a:ln>
                    <a:solidFill>
                      <a:srgbClr val="0F2E51"/>
                    </a:solidFill>
                    <a:effectLst/>
                    <a:latin typeface="Times New Roman" panose="02020603050405020304" pitchFamily="18" charset="0"/>
                    <a:cs typeface="Arial" panose="020B0604020202020204" pitchFamily="34" charset="0"/>
                  </a:rPr>
                  <a:t>виділення предмета як нового, незвичайного, невідомого або окремих його сторін і</a:t>
                </a:r>
                <a:r>
                  <a:rPr kumimoji="0" lang="en-US" altLang="uk-UA" sz="2800" b="0" i="0" u="none" strike="noStrike" cap="none" normalizeH="0" baseline="0" dirty="0" smtClean="0">
                    <a:ln>
                      <a:noFill/>
                    </a:ln>
                    <a:solidFill>
                      <a:srgbClr val="0F2E51"/>
                    </a:solidFill>
                    <a:effectLst/>
                    <a:latin typeface="Times New Roman" panose="02020603050405020304" pitchFamily="18" charset="0"/>
                    <a:cs typeface="Arial" panose="020B0604020202020204" pitchFamily="34" charset="0"/>
                  </a:rPr>
                  <a:t> </a:t>
                </a:r>
                <a:r>
                  <a:rPr kumimoji="0" lang="uk-UA" altLang="uk-UA" sz="2800" b="0" i="0" u="none" strike="noStrike" cap="none" normalizeH="0" baseline="0" dirty="0" smtClean="0">
                    <a:ln>
                      <a:noFill/>
                    </a:ln>
                    <a:solidFill>
                      <a:srgbClr val="0F2E51"/>
                    </a:solidFill>
                    <a:effectLst/>
                    <a:latin typeface="Times New Roman" panose="02020603050405020304" pitchFamily="18" charset="0"/>
                    <a:cs typeface="Arial" panose="020B0604020202020204" pitchFamily="34" charset="0"/>
                  </a:rPr>
                  <a:t>властивостей</a:t>
                </a:r>
                <a:endParaRPr kumimoji="0" lang="uk-UA" altLang="uk-UA" sz="2800" b="0" i="0" u="none" strike="noStrike" cap="none" normalizeH="0" baseline="0" dirty="0" smtClean="0">
                  <a:ln>
                    <a:noFill/>
                  </a:ln>
                  <a:solidFill>
                    <a:srgbClr val="0F2E51"/>
                  </a:solidFill>
                  <a:effectLst/>
                  <a:latin typeface="Arial" panose="020B0604020202020204" pitchFamily="34" charset="0"/>
                  <a:cs typeface="Arial" panose="020B0604020202020204" pitchFamily="34" charset="0"/>
                </a:endParaRPr>
              </a:p>
            </p:txBody>
          </p:sp>
          <p:sp>
            <p:nvSpPr>
              <p:cNvPr id="6" name="Rectangle 5"/>
              <p:cNvSpPr>
                <a:spLocks noChangeArrowheads="1"/>
              </p:cNvSpPr>
              <p:nvPr/>
            </p:nvSpPr>
            <p:spPr bwMode="auto">
              <a:xfrm>
                <a:off x="1494" y="5939"/>
                <a:ext cx="9528" cy="626"/>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800"/>
                  </a:spcAft>
                  <a:buClrTx/>
                  <a:buSzTx/>
                  <a:buFontTx/>
                  <a:buNone/>
                  <a:tabLst/>
                </a:pPr>
                <a:r>
                  <a:rPr kumimoji="0" lang="uk-UA" altLang="uk-UA" sz="2800" b="0" i="0" u="none" strike="noStrike" cap="none" normalizeH="0" baseline="0" dirty="0" smtClean="0">
                    <a:ln>
                      <a:noFill/>
                    </a:ln>
                    <a:solidFill>
                      <a:srgbClr val="0F2E51"/>
                    </a:solidFill>
                    <a:effectLst/>
                    <a:latin typeface="Times New Roman" panose="02020603050405020304" pitchFamily="18" charset="0"/>
                    <a:cs typeface="Arial" panose="020B0604020202020204" pitchFamily="34" charset="0"/>
                  </a:rPr>
                  <a:t>“впізнавання”, осмислення, розуміння невідомого на основі відомого</a:t>
                </a:r>
                <a:endParaRPr kumimoji="0" lang="uk-UA" altLang="uk-UA" sz="2800" b="0" i="0" u="none" strike="noStrike" cap="none" normalizeH="0" baseline="0" dirty="0" smtClean="0">
                  <a:ln>
                    <a:noFill/>
                  </a:ln>
                  <a:solidFill>
                    <a:srgbClr val="0F2E51"/>
                  </a:solidFill>
                  <a:effectLst/>
                  <a:latin typeface="Arial" panose="020B0604020202020204" pitchFamily="34" charset="0"/>
                  <a:cs typeface="Arial" panose="020B0604020202020204" pitchFamily="34" charset="0"/>
                </a:endParaRPr>
              </a:p>
            </p:txBody>
          </p:sp>
          <p:sp>
            <p:nvSpPr>
              <p:cNvPr id="8" name="Rectangle 6"/>
              <p:cNvSpPr>
                <a:spLocks noChangeArrowheads="1"/>
              </p:cNvSpPr>
              <p:nvPr/>
            </p:nvSpPr>
            <p:spPr bwMode="auto">
              <a:xfrm>
                <a:off x="1494" y="6659"/>
                <a:ext cx="9528" cy="59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800"/>
                  </a:spcAft>
                  <a:buClrTx/>
                  <a:buSzTx/>
                  <a:buFontTx/>
                  <a:buNone/>
                  <a:tabLst/>
                </a:pPr>
                <a:r>
                  <a:rPr kumimoji="0" lang="uk-UA" altLang="uk-UA" sz="2800" b="0" i="0" u="none" strike="noStrike" cap="none" normalizeH="0" baseline="0" dirty="0" smtClean="0">
                    <a:ln>
                      <a:noFill/>
                    </a:ln>
                    <a:solidFill>
                      <a:srgbClr val="0F2E51"/>
                    </a:solidFill>
                    <a:effectLst/>
                    <a:latin typeface="Times New Roman" panose="02020603050405020304" pitchFamily="18" charset="0"/>
                    <a:cs typeface="Arial" panose="020B0604020202020204" pitchFamily="34" charset="0"/>
                  </a:rPr>
                  <a:t>аналіз і синтез</a:t>
                </a:r>
                <a:endParaRPr kumimoji="0" lang="uk-UA" altLang="uk-UA" sz="2800" b="0" i="0" u="none" strike="noStrike" cap="none" normalizeH="0" baseline="0" dirty="0" smtClean="0">
                  <a:ln>
                    <a:noFill/>
                  </a:ln>
                  <a:solidFill>
                    <a:srgbClr val="0F2E51"/>
                  </a:solidFill>
                  <a:effectLst/>
                  <a:latin typeface="Arial" panose="020B0604020202020204" pitchFamily="34" charset="0"/>
                  <a:cs typeface="Arial" panose="020B0604020202020204" pitchFamily="34" charset="0"/>
                </a:endParaRPr>
              </a:p>
            </p:txBody>
          </p:sp>
          <p:sp>
            <p:nvSpPr>
              <p:cNvPr id="9" name="Rectangle 7"/>
              <p:cNvSpPr>
                <a:spLocks noChangeArrowheads="1"/>
              </p:cNvSpPr>
              <p:nvPr/>
            </p:nvSpPr>
            <p:spPr bwMode="auto">
              <a:xfrm>
                <a:off x="1494" y="7348"/>
                <a:ext cx="9528" cy="65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800"/>
                  </a:spcAft>
                  <a:buClrTx/>
                  <a:buSzTx/>
                  <a:buFontTx/>
                  <a:buNone/>
                  <a:tabLst/>
                </a:pPr>
                <a:r>
                  <a:rPr kumimoji="0" lang="uk-UA" altLang="uk-UA" sz="2800" b="0" i="0" u="none" strike="noStrike" cap="none" normalizeH="0" baseline="0" smtClean="0">
                    <a:ln>
                      <a:noFill/>
                    </a:ln>
                    <a:solidFill>
                      <a:srgbClr val="0F2E51"/>
                    </a:solidFill>
                    <a:effectLst/>
                    <a:latin typeface="Times New Roman" panose="02020603050405020304" pitchFamily="18" charset="0"/>
                    <a:cs typeface="Arial" panose="020B0604020202020204" pitchFamily="34" charset="0"/>
                  </a:rPr>
                  <a:t>порівняння і узагальнення як виділення спільного в різному і специфічного в загальному</a:t>
                </a:r>
                <a:endParaRPr kumimoji="0" lang="uk-UA" altLang="uk-UA" sz="2800" b="0" i="0" u="none" strike="noStrike" cap="none" normalizeH="0" baseline="0" smtClean="0">
                  <a:ln>
                    <a:noFill/>
                  </a:ln>
                  <a:solidFill>
                    <a:srgbClr val="0F2E51"/>
                  </a:solidFill>
                  <a:effectLst/>
                  <a:latin typeface="Arial" panose="020B0604020202020204" pitchFamily="34" charset="0"/>
                  <a:cs typeface="Arial" panose="020B0604020202020204" pitchFamily="34" charset="0"/>
                </a:endParaRPr>
              </a:p>
            </p:txBody>
          </p:sp>
          <p:sp>
            <p:nvSpPr>
              <p:cNvPr id="10" name="Rectangle 8"/>
              <p:cNvSpPr>
                <a:spLocks noChangeArrowheads="1"/>
              </p:cNvSpPr>
              <p:nvPr/>
            </p:nvSpPr>
            <p:spPr bwMode="auto">
              <a:xfrm>
                <a:off x="1494" y="8099"/>
                <a:ext cx="9528" cy="55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800"/>
                  </a:spcAft>
                  <a:buClrTx/>
                  <a:buSzTx/>
                  <a:buFontTx/>
                  <a:buNone/>
                  <a:tabLst/>
                </a:pPr>
                <a:r>
                  <a:rPr kumimoji="0" lang="uk-UA" altLang="uk-UA" sz="2800" b="0" i="0" u="none" strike="noStrike" cap="none" normalizeH="0" baseline="0" smtClean="0">
                    <a:ln>
                      <a:noFill/>
                    </a:ln>
                    <a:solidFill>
                      <a:srgbClr val="0F2E51"/>
                    </a:solidFill>
                    <a:effectLst/>
                    <a:latin typeface="Times New Roman" panose="02020603050405020304" pitchFamily="18" charset="0"/>
                    <a:cs typeface="Arial" panose="020B0604020202020204" pitchFamily="34" charset="0"/>
                  </a:rPr>
                  <a:t>класифікація та систематизація</a:t>
                </a:r>
                <a:endParaRPr kumimoji="0" lang="uk-UA" altLang="uk-UA" sz="2800" b="0" i="0" u="none" strike="noStrike" cap="none" normalizeH="0" baseline="0" smtClean="0">
                  <a:ln>
                    <a:noFill/>
                  </a:ln>
                  <a:solidFill>
                    <a:srgbClr val="0F2E51"/>
                  </a:solidFill>
                  <a:effectLst/>
                  <a:latin typeface="Arial" panose="020B0604020202020204" pitchFamily="34" charset="0"/>
                  <a:cs typeface="Arial" panose="020B0604020202020204" pitchFamily="34" charset="0"/>
                </a:endParaRPr>
              </a:p>
            </p:txBody>
          </p:sp>
        </p:grpSp>
        <p:cxnSp>
          <p:nvCxnSpPr>
            <p:cNvPr id="12" name="Пряма сполучна лінія 11"/>
            <p:cNvCxnSpPr/>
            <p:nvPr/>
          </p:nvCxnSpPr>
          <p:spPr bwMode="auto">
            <a:xfrm>
              <a:off x="323528" y="1989409"/>
              <a:ext cx="0" cy="4286866"/>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7" name="Пряма зі стрілкою 26"/>
            <p:cNvCxnSpPr>
              <a:endCxn id="4" idx="1"/>
            </p:cNvCxnSpPr>
            <p:nvPr/>
          </p:nvCxnSpPr>
          <p:spPr bwMode="auto">
            <a:xfrm>
              <a:off x="323528" y="2646611"/>
              <a:ext cx="208823" cy="1"/>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46" name="Пряма зі стрілкою 45"/>
            <p:cNvCxnSpPr/>
            <p:nvPr/>
          </p:nvCxnSpPr>
          <p:spPr bwMode="auto">
            <a:xfrm>
              <a:off x="323528" y="3630533"/>
              <a:ext cx="208823" cy="1"/>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47" name="Пряма зі стрілкою 46"/>
            <p:cNvCxnSpPr/>
            <p:nvPr/>
          </p:nvCxnSpPr>
          <p:spPr bwMode="auto">
            <a:xfrm>
              <a:off x="323528" y="4492364"/>
              <a:ext cx="208823" cy="1"/>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48" name="Пряма зі стрілкою 47"/>
            <p:cNvCxnSpPr/>
            <p:nvPr/>
          </p:nvCxnSpPr>
          <p:spPr bwMode="auto">
            <a:xfrm>
              <a:off x="323528" y="5398961"/>
              <a:ext cx="208823" cy="1"/>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52" name="Пряма зі стрілкою 51"/>
            <p:cNvCxnSpPr/>
            <p:nvPr/>
          </p:nvCxnSpPr>
          <p:spPr bwMode="auto">
            <a:xfrm>
              <a:off x="323528" y="6275452"/>
              <a:ext cx="208823" cy="1"/>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150822268"/>
      </p:ext>
    </p:extLst>
  </p:cSld>
  <p:clrMapOvr>
    <a:masterClrMapping/>
  </p:clrMapOvr>
  <p:transition>
    <p:strips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324544" y="-99392"/>
            <a:ext cx="9001000" cy="923330"/>
          </a:xfrm>
          <a:prstGeom prst="rect">
            <a:avLst/>
          </a:prstGeom>
        </p:spPr>
        <p:txBody>
          <a:bodyPr wrap="square">
            <a:spAutoFit/>
          </a:bodyPr>
          <a:lstStyle/>
          <a:p>
            <a:pPr algn="ctr">
              <a:spcAft>
                <a:spcPts val="0"/>
              </a:spcAft>
            </a:pPr>
            <a:r>
              <a:rPr lang="ru-RU" sz="5400" b="1" dirty="0">
                <a:latin typeface="+mn-lt"/>
                <a:ea typeface="Calibri" panose="020F0502020204030204" pitchFamily="34" charset="0"/>
              </a:rPr>
              <a:t>Класифікація </a:t>
            </a:r>
            <a:r>
              <a:rPr lang="ru-RU" sz="5400" b="1" dirty="0" err="1">
                <a:latin typeface="+mn-lt"/>
                <a:ea typeface="Calibri" panose="020F0502020204030204" pitchFamily="34" charset="0"/>
              </a:rPr>
              <a:t>суджень</a:t>
            </a:r>
            <a:endParaRPr lang="uk-UA" sz="5400" dirty="0">
              <a:effectLst/>
              <a:latin typeface="+mn-lt"/>
              <a:ea typeface="Calibri" panose="020F0502020204030204" pitchFamily="34" charset="0"/>
            </a:endParaRPr>
          </a:p>
        </p:txBody>
      </p:sp>
      <p:grpSp>
        <p:nvGrpSpPr>
          <p:cNvPr id="13" name="Group 1"/>
          <p:cNvGrpSpPr>
            <a:grpSpLocks/>
          </p:cNvGrpSpPr>
          <p:nvPr/>
        </p:nvGrpSpPr>
        <p:grpSpPr bwMode="auto">
          <a:xfrm>
            <a:off x="179512" y="1124744"/>
            <a:ext cx="8712968" cy="5616624"/>
            <a:chOff x="954" y="994"/>
            <a:chExt cx="10260" cy="4405"/>
          </a:xfrm>
        </p:grpSpPr>
        <p:sp>
          <p:nvSpPr>
            <p:cNvPr id="14" name="Rectangle 16"/>
            <p:cNvSpPr>
              <a:spLocks noChangeArrowheads="1"/>
            </p:cNvSpPr>
            <p:nvPr/>
          </p:nvSpPr>
          <p:spPr bwMode="auto">
            <a:xfrm>
              <a:off x="2563" y="994"/>
              <a:ext cx="6480" cy="625"/>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400" b="1"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Судження </a:t>
              </a:r>
              <a:endParaRPr kumimoji="0" lang="uk-UA" altLang="uk-UA" sz="4400" b="0" i="0" u="none" strike="noStrike" cap="none" normalizeH="0" baseline="0" dirty="0" smtClean="0">
                <a:ln>
                  <a:noFill/>
                </a:ln>
                <a:solidFill>
                  <a:schemeClr val="tx2"/>
                </a:solidFill>
                <a:effectLst/>
              </a:endParaRPr>
            </a:p>
          </p:txBody>
        </p:sp>
        <p:sp>
          <p:nvSpPr>
            <p:cNvPr id="15" name="Rectangle 15"/>
            <p:cNvSpPr>
              <a:spLocks noChangeArrowheads="1"/>
            </p:cNvSpPr>
            <p:nvPr/>
          </p:nvSpPr>
          <p:spPr bwMode="auto">
            <a:xfrm>
              <a:off x="1314" y="1979"/>
              <a:ext cx="2608" cy="540"/>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одиничні</a:t>
              </a:r>
              <a:endParaRPr kumimoji="0" lang="uk-UA" altLang="uk-UA" sz="4000" b="0" i="0" u="none" strike="noStrike" cap="none" normalizeH="0" baseline="0" dirty="0" smtClean="0">
                <a:ln>
                  <a:noFill/>
                </a:ln>
                <a:solidFill>
                  <a:schemeClr val="tx2"/>
                </a:solidFill>
                <a:effectLst/>
              </a:endParaRPr>
            </a:p>
          </p:txBody>
        </p:sp>
        <p:sp>
          <p:nvSpPr>
            <p:cNvPr id="16" name="Rectangle 14"/>
            <p:cNvSpPr>
              <a:spLocks noChangeArrowheads="1"/>
            </p:cNvSpPr>
            <p:nvPr/>
          </p:nvSpPr>
          <p:spPr bwMode="auto">
            <a:xfrm>
              <a:off x="1314" y="3413"/>
              <a:ext cx="2608" cy="540"/>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особливі</a:t>
              </a:r>
              <a:endParaRPr kumimoji="0" lang="uk-UA" altLang="uk-UA" sz="4000" b="0" i="0" u="none" strike="noStrike" cap="none" normalizeH="0" baseline="0" dirty="0" smtClean="0">
                <a:ln>
                  <a:noFill/>
                </a:ln>
                <a:solidFill>
                  <a:schemeClr val="tx2"/>
                </a:solidFill>
                <a:effectLst/>
              </a:endParaRPr>
            </a:p>
          </p:txBody>
        </p:sp>
        <p:sp>
          <p:nvSpPr>
            <p:cNvPr id="17" name="Rectangle 13"/>
            <p:cNvSpPr>
              <a:spLocks noChangeArrowheads="1"/>
            </p:cNvSpPr>
            <p:nvPr/>
          </p:nvSpPr>
          <p:spPr bwMode="auto">
            <a:xfrm>
              <a:off x="1314" y="4499"/>
              <a:ext cx="2608" cy="540"/>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загальні</a:t>
              </a:r>
              <a:endParaRPr kumimoji="0" lang="uk-UA" altLang="uk-UA" sz="4000" b="0" i="0" u="none" strike="noStrike" cap="none" normalizeH="0" baseline="0" smtClean="0">
                <a:ln>
                  <a:noFill/>
                </a:ln>
                <a:solidFill>
                  <a:schemeClr val="tx2"/>
                </a:solidFill>
                <a:effectLst/>
              </a:endParaRPr>
            </a:p>
          </p:txBody>
        </p:sp>
        <p:sp>
          <p:nvSpPr>
            <p:cNvPr id="18" name="Rectangle 12"/>
            <p:cNvSpPr>
              <a:spLocks noChangeArrowheads="1"/>
            </p:cNvSpPr>
            <p:nvPr/>
          </p:nvSpPr>
          <p:spPr bwMode="auto">
            <a:xfrm>
              <a:off x="4102" y="1748"/>
              <a:ext cx="7112" cy="1368"/>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установлюють специфічний зв'язок між будь-якими явищами, в них висловлюється думка про окремі предмети</a:t>
              </a:r>
              <a:endParaRPr kumimoji="0" lang="uk-UA" altLang="uk-UA" sz="2800" b="0" i="0" u="none" strike="noStrike" cap="none" normalizeH="0" baseline="0" dirty="0" smtClean="0">
                <a:ln>
                  <a:noFill/>
                </a:ln>
                <a:solidFill>
                  <a:schemeClr val="tx2"/>
                </a:solidFill>
                <a:effectLst/>
              </a:endParaRPr>
            </a:p>
          </p:txBody>
        </p:sp>
        <p:sp>
          <p:nvSpPr>
            <p:cNvPr id="19" name="Rectangle 11"/>
            <p:cNvSpPr>
              <a:spLocks noChangeArrowheads="1"/>
            </p:cNvSpPr>
            <p:nvPr/>
          </p:nvSpPr>
          <p:spPr bwMode="auto">
            <a:xfrm>
              <a:off x="4102" y="3245"/>
              <a:ext cx="7112" cy="942"/>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стверджуються або заперечуються вже наявні</a:t>
              </a:r>
              <a:r>
                <a:rPr kumimoji="0" lang="en-US" altLang="uk-UA" sz="2800" b="0" i="0" u="none" strike="noStrike" cap="none" normalizeH="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 </a:t>
              </a:r>
              <a:r>
                <a:rPr kumimoji="0" lang="uk-UA" altLang="uk-UA" sz="28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будь-які властивості, ознаки групи явищ певного виду </a:t>
              </a:r>
              <a:endParaRPr kumimoji="0" lang="uk-UA" altLang="uk-UA" sz="2800" b="0" i="0" u="none" strike="noStrike" cap="none" normalizeH="0" baseline="0" dirty="0" smtClean="0">
                <a:ln>
                  <a:noFill/>
                </a:ln>
                <a:solidFill>
                  <a:schemeClr val="tx2"/>
                </a:solidFill>
                <a:effectLst/>
              </a:endParaRPr>
            </a:p>
          </p:txBody>
        </p:sp>
        <p:sp>
          <p:nvSpPr>
            <p:cNvPr id="20" name="Rectangle 10"/>
            <p:cNvSpPr>
              <a:spLocks noChangeArrowheads="1"/>
            </p:cNvSpPr>
            <p:nvPr/>
          </p:nvSpPr>
          <p:spPr bwMode="auto">
            <a:xfrm>
              <a:off x="4102" y="4319"/>
              <a:ext cx="7112" cy="1080"/>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висловлюється думка про всі явища світу чи про окремі його області,  ділянки, явища певного виду у цілому</a:t>
              </a:r>
              <a:endParaRPr kumimoji="0" lang="uk-UA" altLang="uk-UA" sz="2800" b="0" i="0" u="none" strike="noStrike" cap="none" normalizeH="0" baseline="0" dirty="0" smtClean="0">
                <a:ln>
                  <a:noFill/>
                </a:ln>
                <a:solidFill>
                  <a:schemeClr val="tx2"/>
                </a:solidFill>
                <a:effectLst/>
              </a:endParaRPr>
            </a:p>
          </p:txBody>
        </p:sp>
        <p:sp>
          <p:nvSpPr>
            <p:cNvPr id="21" name="Line 9"/>
            <p:cNvSpPr>
              <a:spLocks noChangeShapeType="1"/>
            </p:cNvSpPr>
            <p:nvPr/>
          </p:nvSpPr>
          <p:spPr bwMode="auto">
            <a:xfrm>
              <a:off x="954" y="1259"/>
              <a:ext cx="162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2" name="Line 8"/>
            <p:cNvSpPr>
              <a:spLocks noChangeShapeType="1"/>
            </p:cNvSpPr>
            <p:nvPr/>
          </p:nvSpPr>
          <p:spPr bwMode="auto">
            <a:xfrm>
              <a:off x="954" y="1259"/>
              <a:ext cx="0" cy="3519"/>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3" name="Line 7"/>
            <p:cNvSpPr>
              <a:spLocks noChangeShapeType="1"/>
            </p:cNvSpPr>
            <p:nvPr/>
          </p:nvSpPr>
          <p:spPr bwMode="auto">
            <a:xfrm>
              <a:off x="954" y="2249"/>
              <a:ext cx="360"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4" name="Line 6"/>
            <p:cNvSpPr>
              <a:spLocks noChangeShapeType="1"/>
            </p:cNvSpPr>
            <p:nvPr/>
          </p:nvSpPr>
          <p:spPr bwMode="auto">
            <a:xfrm>
              <a:off x="954" y="3648"/>
              <a:ext cx="360"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5" name="Line 5"/>
            <p:cNvSpPr>
              <a:spLocks noChangeShapeType="1"/>
            </p:cNvSpPr>
            <p:nvPr/>
          </p:nvSpPr>
          <p:spPr bwMode="auto">
            <a:xfrm>
              <a:off x="954" y="4778"/>
              <a:ext cx="360"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6" name="Line 4"/>
            <p:cNvSpPr>
              <a:spLocks noChangeShapeType="1"/>
            </p:cNvSpPr>
            <p:nvPr/>
          </p:nvSpPr>
          <p:spPr bwMode="auto">
            <a:xfrm>
              <a:off x="3922" y="2249"/>
              <a:ext cx="18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8" name="Line 3"/>
            <p:cNvSpPr>
              <a:spLocks noChangeShapeType="1"/>
            </p:cNvSpPr>
            <p:nvPr/>
          </p:nvSpPr>
          <p:spPr bwMode="auto">
            <a:xfrm>
              <a:off x="3922" y="3648"/>
              <a:ext cx="18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9" name="Line 2"/>
            <p:cNvSpPr>
              <a:spLocks noChangeShapeType="1"/>
            </p:cNvSpPr>
            <p:nvPr/>
          </p:nvSpPr>
          <p:spPr bwMode="auto">
            <a:xfrm>
              <a:off x="3922" y="4778"/>
              <a:ext cx="18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spTree>
    <p:extLst>
      <p:ext uri="{BB962C8B-B14F-4D97-AF65-F5344CB8AC3E}">
        <p14:creationId xmlns:p14="http://schemas.microsoft.com/office/powerpoint/2010/main" val="1116437147"/>
      </p:ext>
    </p:extLst>
  </p:cSld>
  <p:clrMapOvr>
    <a:masterClrMapping/>
  </p:clrMapOvr>
  <p:transition>
    <p:strips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468560" y="32955"/>
            <a:ext cx="9001000" cy="830997"/>
          </a:xfrm>
          <a:prstGeom prst="rect">
            <a:avLst/>
          </a:prstGeom>
        </p:spPr>
        <p:txBody>
          <a:bodyPr wrap="square">
            <a:spAutoFit/>
          </a:bodyPr>
          <a:lstStyle/>
          <a:p>
            <a:pPr algn="ctr">
              <a:spcAft>
                <a:spcPts val="0"/>
              </a:spcAft>
            </a:pPr>
            <a:r>
              <a:rPr lang="ru-RU" sz="4800" b="1" dirty="0">
                <a:latin typeface="+mn-lt"/>
                <a:ea typeface="Calibri" panose="020F0502020204030204" pitchFamily="34" charset="0"/>
              </a:rPr>
              <a:t>Класифікація </a:t>
            </a:r>
            <a:r>
              <a:rPr lang="ru-RU" sz="4800" b="1" dirty="0" err="1">
                <a:latin typeface="+mn-lt"/>
                <a:ea typeface="Calibri" panose="020F0502020204030204" pitchFamily="34" charset="0"/>
              </a:rPr>
              <a:t>умовиводів</a:t>
            </a:r>
            <a:endParaRPr lang="uk-UA" sz="4800" dirty="0">
              <a:effectLst/>
              <a:latin typeface="+mn-lt"/>
              <a:ea typeface="Calibri" panose="020F0502020204030204" pitchFamily="34" charset="0"/>
            </a:endParaRPr>
          </a:p>
        </p:txBody>
      </p:sp>
      <p:grpSp>
        <p:nvGrpSpPr>
          <p:cNvPr id="3" name="Group 1"/>
          <p:cNvGrpSpPr>
            <a:grpSpLocks/>
          </p:cNvGrpSpPr>
          <p:nvPr/>
        </p:nvGrpSpPr>
        <p:grpSpPr bwMode="auto">
          <a:xfrm>
            <a:off x="179512" y="1124744"/>
            <a:ext cx="8784976" cy="5472445"/>
            <a:chOff x="1314" y="1318"/>
            <a:chExt cx="9516" cy="3488"/>
          </a:xfrm>
        </p:grpSpPr>
        <p:grpSp>
          <p:nvGrpSpPr>
            <p:cNvPr id="4" name="Group 5"/>
            <p:cNvGrpSpPr>
              <a:grpSpLocks/>
            </p:cNvGrpSpPr>
            <p:nvPr/>
          </p:nvGrpSpPr>
          <p:grpSpPr bwMode="auto">
            <a:xfrm>
              <a:off x="1314" y="1318"/>
              <a:ext cx="9516" cy="3488"/>
              <a:chOff x="1314" y="1318"/>
              <a:chExt cx="9516" cy="3488"/>
            </a:xfrm>
          </p:grpSpPr>
          <p:grpSp>
            <p:nvGrpSpPr>
              <p:cNvPr id="9" name="Group 11"/>
              <p:cNvGrpSpPr>
                <a:grpSpLocks/>
              </p:cNvGrpSpPr>
              <p:nvPr/>
            </p:nvGrpSpPr>
            <p:grpSpPr bwMode="auto">
              <a:xfrm>
                <a:off x="1642" y="1318"/>
                <a:ext cx="9188" cy="3488"/>
                <a:chOff x="1642" y="1318"/>
                <a:chExt cx="9188" cy="3488"/>
              </a:xfrm>
            </p:grpSpPr>
            <p:sp>
              <p:nvSpPr>
                <p:cNvPr id="31" name="Rectangle 18"/>
                <p:cNvSpPr>
                  <a:spLocks noChangeArrowheads="1"/>
                </p:cNvSpPr>
                <p:nvPr/>
              </p:nvSpPr>
              <p:spPr bwMode="auto">
                <a:xfrm>
                  <a:off x="2782" y="1318"/>
                  <a:ext cx="5911" cy="382"/>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400" b="1"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Умовивід </a:t>
                  </a:r>
                  <a:endParaRPr kumimoji="0" lang="uk-UA" altLang="uk-UA" sz="4400" b="0" i="0" u="none" strike="noStrike" cap="none" normalizeH="0" baseline="0" dirty="0" smtClean="0">
                    <a:ln>
                      <a:noFill/>
                    </a:ln>
                    <a:solidFill>
                      <a:schemeClr val="tx1"/>
                    </a:solidFill>
                    <a:effectLst/>
                  </a:endParaRPr>
                </a:p>
              </p:txBody>
            </p:sp>
            <p:sp>
              <p:nvSpPr>
                <p:cNvPr id="32" name="Rectangle 17"/>
                <p:cNvSpPr>
                  <a:spLocks noChangeArrowheads="1"/>
                </p:cNvSpPr>
                <p:nvPr/>
              </p:nvSpPr>
              <p:spPr bwMode="auto">
                <a:xfrm>
                  <a:off x="1642" y="1886"/>
                  <a:ext cx="3182" cy="46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Arial Unicode MS" charset="-128"/>
                      <a:cs typeface="Times New Roman" panose="02020603050405020304" pitchFamily="18" charset="0"/>
                    </a:rPr>
                    <a:t>індуктивний</a:t>
                  </a:r>
                  <a:endParaRPr kumimoji="0" lang="uk-UA" altLang="uk-UA" sz="3600" b="0" i="0" u="none" strike="noStrike" cap="none" normalizeH="0" baseline="0" dirty="0" smtClean="0">
                    <a:ln>
                      <a:noFill/>
                    </a:ln>
                    <a:solidFill>
                      <a:schemeClr val="tx1"/>
                    </a:solidFill>
                    <a:effectLst>
                      <a:outerShdw blurRad="38100" dist="38100" dir="2700000" algn="tl">
                        <a:srgbClr val="000000">
                          <a:alpha val="43137"/>
                        </a:srgbClr>
                      </a:outerShdw>
                    </a:effectLst>
                  </a:endParaRPr>
                </a:p>
              </p:txBody>
            </p:sp>
            <p:sp>
              <p:nvSpPr>
                <p:cNvPr id="33" name="Rectangle 16"/>
                <p:cNvSpPr>
                  <a:spLocks noChangeArrowheads="1"/>
                </p:cNvSpPr>
                <p:nvPr/>
              </p:nvSpPr>
              <p:spPr bwMode="auto">
                <a:xfrm>
                  <a:off x="1642" y="2771"/>
                  <a:ext cx="3182" cy="46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Arial Unicode MS" charset="-128"/>
                      <a:cs typeface="Times New Roman" panose="02020603050405020304" pitchFamily="18" charset="0"/>
                    </a:rPr>
                    <a:t>дедуктивний</a:t>
                  </a:r>
                  <a:endParaRPr kumimoji="0" lang="uk-UA" altLang="uk-UA" sz="3600" b="0" i="0" u="none" strike="noStrike" cap="none" normalizeH="0" baseline="0" dirty="0" smtClean="0">
                    <a:ln>
                      <a:noFill/>
                    </a:ln>
                    <a:solidFill>
                      <a:schemeClr val="tx1"/>
                    </a:solidFill>
                    <a:effectLst>
                      <a:outerShdw blurRad="38100" dist="38100" dir="2700000" algn="tl">
                        <a:srgbClr val="000000">
                          <a:alpha val="43137"/>
                        </a:srgbClr>
                      </a:outerShdw>
                    </a:effectLst>
                  </a:endParaRPr>
                </a:p>
              </p:txBody>
            </p:sp>
            <p:sp>
              <p:nvSpPr>
                <p:cNvPr id="34" name="Rectangle 15"/>
                <p:cNvSpPr>
                  <a:spLocks noChangeArrowheads="1"/>
                </p:cNvSpPr>
                <p:nvPr/>
              </p:nvSpPr>
              <p:spPr bwMode="auto">
                <a:xfrm>
                  <a:off x="1642" y="4132"/>
                  <a:ext cx="3182" cy="4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Arial Unicode MS" charset="-128"/>
                      <a:cs typeface="Times New Roman" panose="02020603050405020304" pitchFamily="18" charset="0"/>
                    </a:rPr>
                    <a:t>традуктивний</a:t>
                  </a:r>
                  <a:endParaRPr kumimoji="0" lang="uk-UA" altLang="uk-UA" sz="3600" b="0" i="0" u="none" strike="noStrike" cap="none" normalizeH="0" baseline="0" dirty="0" smtClean="0">
                    <a:ln>
                      <a:noFill/>
                    </a:ln>
                    <a:solidFill>
                      <a:schemeClr val="tx1"/>
                    </a:solidFill>
                    <a:effectLst>
                      <a:outerShdw blurRad="38100" dist="38100" dir="2700000" algn="tl">
                        <a:srgbClr val="000000">
                          <a:alpha val="43137"/>
                        </a:srgbClr>
                      </a:outerShdw>
                    </a:effectLst>
                  </a:endParaRPr>
                </a:p>
              </p:txBody>
            </p:sp>
            <p:sp>
              <p:nvSpPr>
                <p:cNvPr id="35" name="Rectangle 14"/>
                <p:cNvSpPr>
                  <a:spLocks noChangeArrowheads="1"/>
                </p:cNvSpPr>
                <p:nvPr/>
              </p:nvSpPr>
              <p:spPr bwMode="auto">
                <a:xfrm>
                  <a:off x="4988" y="1736"/>
                  <a:ext cx="5842" cy="60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0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висновок йде від часткового до загального</a:t>
                  </a:r>
                  <a:endParaRPr kumimoji="0" lang="uk-UA" altLang="uk-UA" sz="3000" b="0" i="0" u="none" strike="noStrike" cap="none" normalizeH="0" baseline="0" dirty="0" smtClean="0">
                    <a:ln>
                      <a:noFill/>
                    </a:ln>
                    <a:solidFill>
                      <a:schemeClr val="tx1"/>
                    </a:solidFill>
                    <a:effectLst/>
                  </a:endParaRPr>
                </a:p>
              </p:txBody>
            </p:sp>
            <p:sp>
              <p:nvSpPr>
                <p:cNvPr id="36" name="Rectangle 13"/>
                <p:cNvSpPr>
                  <a:spLocks noChangeArrowheads="1"/>
                </p:cNvSpPr>
                <p:nvPr/>
              </p:nvSpPr>
              <p:spPr bwMode="auto">
                <a:xfrm>
                  <a:off x="4988" y="2408"/>
                  <a:ext cx="5842" cy="116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0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висновок йде від знання певного спорідненого рівня до нового знання меншої міри спорідненості спільності</a:t>
                  </a:r>
                  <a:endParaRPr kumimoji="0" lang="uk-UA" altLang="uk-UA" sz="3000" b="0" i="0" u="none" strike="noStrike" cap="none" normalizeH="0" baseline="0" dirty="0" smtClean="0">
                    <a:ln>
                      <a:noFill/>
                    </a:ln>
                    <a:solidFill>
                      <a:schemeClr val="tx1"/>
                    </a:solidFill>
                    <a:effectLst/>
                  </a:endParaRPr>
                </a:p>
              </p:txBody>
            </p:sp>
            <p:sp>
              <p:nvSpPr>
                <p:cNvPr id="37" name="Rectangle 12"/>
                <p:cNvSpPr>
                  <a:spLocks noChangeArrowheads="1"/>
                </p:cNvSpPr>
                <p:nvPr/>
              </p:nvSpPr>
              <p:spPr bwMode="auto">
                <a:xfrm>
                  <a:off x="4988" y="3636"/>
                  <a:ext cx="5842" cy="117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0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висновок йде від знання певного спорідненого рівня до нового знання того ж спорідненого рівня </a:t>
                  </a:r>
                  <a:endParaRPr kumimoji="0" lang="uk-UA" altLang="uk-UA" sz="3000" b="0" i="0" u="none" strike="noStrike" cap="none" normalizeH="0" baseline="0" dirty="0" smtClean="0">
                    <a:ln>
                      <a:noFill/>
                    </a:ln>
                    <a:solidFill>
                      <a:schemeClr val="tx1"/>
                    </a:solidFill>
                    <a:effectLst/>
                  </a:endParaRPr>
                </a:p>
              </p:txBody>
            </p:sp>
          </p:grpSp>
          <p:sp>
            <p:nvSpPr>
              <p:cNvPr id="10" name="Line 10"/>
              <p:cNvSpPr>
                <a:spLocks noChangeShapeType="1"/>
              </p:cNvSpPr>
              <p:nvPr/>
            </p:nvSpPr>
            <p:spPr bwMode="auto">
              <a:xfrm>
                <a:off x="1314" y="1545"/>
                <a:ext cx="147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1" name="Line 9"/>
              <p:cNvSpPr>
                <a:spLocks noChangeShapeType="1"/>
              </p:cNvSpPr>
              <p:nvPr/>
            </p:nvSpPr>
            <p:spPr bwMode="auto">
              <a:xfrm>
                <a:off x="1314" y="1545"/>
                <a:ext cx="0" cy="29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2" name="Line 8"/>
              <p:cNvSpPr>
                <a:spLocks noChangeShapeType="1"/>
              </p:cNvSpPr>
              <p:nvPr/>
            </p:nvSpPr>
            <p:spPr bwMode="auto">
              <a:xfrm>
                <a:off x="1314" y="2113"/>
                <a:ext cx="32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27" name="Line 7"/>
              <p:cNvSpPr>
                <a:spLocks noChangeShapeType="1"/>
              </p:cNvSpPr>
              <p:nvPr/>
            </p:nvSpPr>
            <p:spPr bwMode="auto">
              <a:xfrm>
                <a:off x="1314" y="3003"/>
                <a:ext cx="32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30" name="Line 6"/>
              <p:cNvSpPr>
                <a:spLocks noChangeShapeType="1"/>
              </p:cNvSpPr>
              <p:nvPr/>
            </p:nvSpPr>
            <p:spPr bwMode="auto">
              <a:xfrm>
                <a:off x="1314" y="4480"/>
                <a:ext cx="32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grpSp>
        <p:sp>
          <p:nvSpPr>
            <p:cNvPr id="6" name="Line 4"/>
            <p:cNvSpPr>
              <a:spLocks noChangeShapeType="1"/>
            </p:cNvSpPr>
            <p:nvPr/>
          </p:nvSpPr>
          <p:spPr bwMode="auto">
            <a:xfrm>
              <a:off x="4824" y="2098"/>
              <a:ext cx="16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7" name="Line 3"/>
            <p:cNvSpPr>
              <a:spLocks noChangeShapeType="1"/>
            </p:cNvSpPr>
            <p:nvPr/>
          </p:nvSpPr>
          <p:spPr bwMode="auto">
            <a:xfrm>
              <a:off x="4829" y="2988"/>
              <a:ext cx="16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8" name="Line 2"/>
            <p:cNvSpPr>
              <a:spLocks noChangeShapeType="1"/>
            </p:cNvSpPr>
            <p:nvPr/>
          </p:nvSpPr>
          <p:spPr bwMode="auto">
            <a:xfrm>
              <a:off x="4824" y="4347"/>
              <a:ext cx="16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grpSp>
      <p:sp>
        <p:nvSpPr>
          <p:cNvPr id="38" name="Rectangle 2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1831568828"/>
      </p:ext>
    </p:extLst>
  </p:cSld>
  <p:clrMapOvr>
    <a:masterClrMapping/>
  </p:clrMapOvr>
  <p:transition>
    <p:strips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228600"/>
            <a:ext cx="8353425" cy="563563"/>
          </a:xfrm>
        </p:spPr>
        <p:txBody>
          <a:bodyPr/>
          <a:lstStyle/>
          <a:p>
            <a:pPr algn="ctr">
              <a:defRPr/>
            </a:pPr>
            <a:r>
              <a:rPr lang="uk-UA" sz="5000" i="0" dirty="0" smtClean="0">
                <a:solidFill>
                  <a:schemeClr val="accent4">
                    <a:lumMod val="50000"/>
                  </a:schemeClr>
                </a:solidFill>
                <a:latin typeface="+mn-lt"/>
              </a:rPr>
              <a:t>ЗМІСТ</a:t>
            </a:r>
            <a:endParaRPr lang="uk-UA" sz="5000" i="0" dirty="0">
              <a:solidFill>
                <a:schemeClr val="accent4">
                  <a:lumMod val="50000"/>
                </a:schemeClr>
              </a:solidFill>
              <a:latin typeface="+mn-lt"/>
            </a:endParaRPr>
          </a:p>
        </p:txBody>
      </p:sp>
      <p:sp>
        <p:nvSpPr>
          <p:cNvPr id="3" name="Місце для вмісту 2"/>
          <p:cNvSpPr>
            <a:spLocks noGrp="1"/>
          </p:cNvSpPr>
          <p:nvPr>
            <p:ph idx="1"/>
          </p:nvPr>
        </p:nvSpPr>
        <p:spPr>
          <a:xfrm>
            <a:off x="395228" y="1628801"/>
            <a:ext cx="8353425" cy="3096344"/>
          </a:xfrm>
        </p:spPr>
        <p:txBody>
          <a:bodyPr/>
          <a:lstStyle/>
          <a:p>
            <a:pPr marL="0" indent="0">
              <a:spcBef>
                <a:spcPts val="0"/>
              </a:spcBef>
              <a:spcAft>
                <a:spcPts val="1000"/>
              </a:spcAft>
              <a:buClr>
                <a:schemeClr val="accent1"/>
              </a:buClr>
              <a:buFont typeface="Wingdings" panose="05000000000000000000" pitchFamily="2" charset="2"/>
              <a:buNone/>
              <a:defRPr/>
            </a:pPr>
            <a:r>
              <a:rPr lang="uk-UA" dirty="0" smtClean="0">
                <a:solidFill>
                  <a:schemeClr val="accent4">
                    <a:lumMod val="75000"/>
                  </a:schemeClr>
                </a:solidFill>
              </a:rPr>
              <a:t>1.1. Визначення процесу пізнання</a:t>
            </a:r>
          </a:p>
          <a:p>
            <a:pPr marL="0" indent="0">
              <a:spcBef>
                <a:spcPts val="0"/>
              </a:spcBef>
              <a:spcAft>
                <a:spcPts val="1000"/>
              </a:spcAft>
              <a:buClr>
                <a:schemeClr val="accent1"/>
              </a:buClr>
              <a:buFont typeface="Wingdings" panose="05000000000000000000" pitchFamily="2" charset="2"/>
              <a:buNone/>
              <a:defRPr/>
            </a:pPr>
            <a:r>
              <a:rPr lang="uk-UA" dirty="0" smtClean="0">
                <a:solidFill>
                  <a:schemeClr val="accent4">
                    <a:lumMod val="75000"/>
                  </a:schemeClr>
                </a:solidFill>
              </a:rPr>
              <a:t>1.2. Рівні процесу пізнання</a:t>
            </a:r>
          </a:p>
          <a:p>
            <a:pPr marL="0" indent="0">
              <a:spcBef>
                <a:spcPts val="0"/>
              </a:spcBef>
              <a:spcAft>
                <a:spcPts val="1000"/>
              </a:spcAft>
              <a:buClr>
                <a:schemeClr val="accent1"/>
              </a:buClr>
              <a:buFont typeface="Wingdings" panose="05000000000000000000" pitchFamily="2" charset="2"/>
              <a:buNone/>
              <a:defRPr/>
            </a:pPr>
            <a:r>
              <a:rPr lang="uk-UA" dirty="0" smtClean="0">
                <a:solidFill>
                  <a:schemeClr val="accent4">
                    <a:lumMod val="75000"/>
                  </a:schemeClr>
                </a:solidFill>
              </a:rPr>
              <a:t>1.3. Форми та елементи процесу пізнання</a:t>
            </a:r>
          </a:p>
          <a:p>
            <a:pPr marL="0" indent="0">
              <a:spcBef>
                <a:spcPts val="0"/>
              </a:spcBef>
              <a:spcAft>
                <a:spcPts val="1000"/>
              </a:spcAft>
              <a:buClr>
                <a:schemeClr val="accent1"/>
              </a:buClr>
              <a:buFont typeface="Wingdings" panose="05000000000000000000" pitchFamily="2" charset="2"/>
              <a:buNone/>
              <a:defRPr/>
            </a:pPr>
            <a:r>
              <a:rPr lang="uk-UA" dirty="0" smtClean="0">
                <a:solidFill>
                  <a:schemeClr val="accent4">
                    <a:lumMod val="75000"/>
                  </a:schemeClr>
                </a:solidFill>
              </a:rPr>
              <a:t>1.4. Типи процесу пізнання</a:t>
            </a:r>
          </a:p>
          <a:p>
            <a:pPr marL="0" indent="0">
              <a:spcBef>
                <a:spcPts val="0"/>
              </a:spcBef>
              <a:spcAft>
                <a:spcPts val="1000"/>
              </a:spcAft>
              <a:buClr>
                <a:schemeClr val="accent1"/>
              </a:buClr>
              <a:buFont typeface="Wingdings" panose="05000000000000000000" pitchFamily="2" charset="2"/>
              <a:buNone/>
              <a:defRPr/>
            </a:pPr>
            <a:r>
              <a:rPr lang="uk-UA" dirty="0" smtClean="0">
                <a:solidFill>
                  <a:schemeClr val="accent4">
                    <a:lumMod val="75000"/>
                  </a:schemeClr>
                </a:solidFill>
              </a:rPr>
              <a:t>1.5. Генезис процесу пізнання</a:t>
            </a:r>
            <a:endParaRPr lang="uk-UA" dirty="0">
              <a:solidFill>
                <a:schemeClr val="accent4">
                  <a:lumMod val="75000"/>
                </a:schemeClr>
              </a:solidFill>
            </a:endParaRPr>
          </a:p>
        </p:txBody>
      </p:sp>
    </p:spTree>
  </p:cSld>
  <p:clrMapOvr>
    <a:masterClrMapping/>
  </p:clrMapOvr>
  <p:transition>
    <p:strips dir="l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324544" y="-171400"/>
            <a:ext cx="9001000" cy="1107996"/>
          </a:xfrm>
          <a:prstGeom prst="rect">
            <a:avLst/>
          </a:prstGeom>
        </p:spPr>
        <p:txBody>
          <a:bodyPr wrap="square">
            <a:spAutoFit/>
          </a:bodyPr>
          <a:lstStyle/>
          <a:p>
            <a:pPr algn="ctr">
              <a:spcAft>
                <a:spcPts val="0"/>
              </a:spcAft>
            </a:pPr>
            <a:r>
              <a:rPr lang="ru-RU" sz="6600" b="1" dirty="0">
                <a:latin typeface="+mn-lt"/>
                <a:ea typeface="Calibri" panose="020F0502020204030204" pitchFamily="34" charset="0"/>
              </a:rPr>
              <a:t>Типи </a:t>
            </a:r>
            <a:r>
              <a:rPr lang="ru-RU" sz="6600" b="1" dirty="0" err="1">
                <a:latin typeface="+mn-lt"/>
                <a:ea typeface="Calibri" panose="020F0502020204030204" pitchFamily="34" charset="0"/>
              </a:rPr>
              <a:t>пізнання</a:t>
            </a:r>
            <a:endParaRPr lang="uk-UA" sz="6600" dirty="0">
              <a:effectLst/>
              <a:latin typeface="+mn-lt"/>
              <a:ea typeface="Calibri" panose="020F0502020204030204" pitchFamily="34" charset="0"/>
            </a:endParaRPr>
          </a:p>
        </p:txBody>
      </p:sp>
      <p:grpSp>
        <p:nvGrpSpPr>
          <p:cNvPr id="13" name="Group 1"/>
          <p:cNvGrpSpPr>
            <a:grpSpLocks/>
          </p:cNvGrpSpPr>
          <p:nvPr/>
        </p:nvGrpSpPr>
        <p:grpSpPr bwMode="auto">
          <a:xfrm>
            <a:off x="251520" y="1124971"/>
            <a:ext cx="8712968" cy="5616166"/>
            <a:chOff x="2574" y="8177"/>
            <a:chExt cx="5760" cy="3984"/>
          </a:xfrm>
        </p:grpSpPr>
        <p:sp>
          <p:nvSpPr>
            <p:cNvPr id="14" name="Rectangle 10"/>
            <p:cNvSpPr>
              <a:spLocks noChangeArrowheads="1"/>
            </p:cNvSpPr>
            <p:nvPr/>
          </p:nvSpPr>
          <p:spPr bwMode="auto">
            <a:xfrm>
              <a:off x="2574" y="8177"/>
              <a:ext cx="720" cy="398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a:endParaRPr lang="en-US" sz="2800" b="1" dirty="0" smtClean="0"/>
            </a:p>
            <a:p>
              <a:pPr algn="ctr"/>
              <a:r>
                <a:rPr lang="uk-UA" sz="2800" b="1" dirty="0" smtClean="0"/>
                <a:t>Т</a:t>
              </a:r>
              <a:endParaRPr lang="uk-UA" sz="2800" b="1" dirty="0"/>
            </a:p>
            <a:p>
              <a:pPr algn="ctr"/>
              <a:r>
                <a:rPr lang="uk-UA" sz="2800" b="1" dirty="0"/>
                <a:t>И</a:t>
              </a:r>
            </a:p>
            <a:p>
              <a:pPr algn="ctr"/>
              <a:r>
                <a:rPr lang="uk-UA" sz="2800" b="1" dirty="0"/>
                <a:t>П</a:t>
              </a:r>
            </a:p>
            <a:p>
              <a:pPr algn="ctr"/>
              <a:r>
                <a:rPr lang="uk-UA" sz="2800" b="1" dirty="0" smtClean="0"/>
                <a:t>И</a:t>
              </a:r>
              <a:endParaRPr lang="en-US" sz="2800" b="1" dirty="0"/>
            </a:p>
            <a:p>
              <a:pPr algn="ctr"/>
              <a:endParaRPr lang="uk-UA" sz="2800" b="1" dirty="0"/>
            </a:p>
            <a:p>
              <a:pPr algn="ctr"/>
              <a:r>
                <a:rPr lang="uk-UA" sz="2800" b="1" dirty="0"/>
                <a:t>П</a:t>
              </a:r>
            </a:p>
            <a:p>
              <a:pPr algn="ctr"/>
              <a:r>
                <a:rPr lang="uk-UA" sz="2800" b="1" dirty="0"/>
                <a:t>І</a:t>
              </a:r>
            </a:p>
            <a:p>
              <a:pPr algn="ctr"/>
              <a:r>
                <a:rPr lang="uk-UA" sz="2800" b="1" dirty="0"/>
                <a:t>З</a:t>
              </a:r>
            </a:p>
            <a:p>
              <a:pPr algn="ctr"/>
              <a:r>
                <a:rPr lang="uk-UA" sz="2800" b="1" dirty="0"/>
                <a:t>Н</a:t>
              </a:r>
            </a:p>
            <a:p>
              <a:pPr algn="ctr"/>
              <a:r>
                <a:rPr lang="uk-UA" sz="2800" b="1" dirty="0"/>
                <a:t>А</a:t>
              </a:r>
            </a:p>
            <a:p>
              <a:pPr algn="ctr"/>
              <a:r>
                <a:rPr lang="uk-UA" sz="2800" b="1" dirty="0"/>
                <a:t>Н</a:t>
              </a:r>
            </a:p>
            <a:p>
              <a:pPr algn="ctr"/>
              <a:r>
                <a:rPr lang="uk-UA" sz="2800" b="1" dirty="0"/>
                <a:t>Н</a:t>
              </a:r>
            </a:p>
            <a:p>
              <a:pPr algn="ctr"/>
              <a:r>
                <a:rPr lang="uk-UA" sz="2800" b="1" dirty="0"/>
                <a:t>Я</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uk-UA" altLang="uk-UA" sz="2800" b="1" i="0" u="none" strike="noStrike" cap="none" normalizeH="0" baseline="0" dirty="0" smtClean="0">
                <a:ln>
                  <a:noFill/>
                </a:ln>
                <a:solidFill>
                  <a:schemeClr val="tx1"/>
                </a:solidFill>
                <a:effectLst/>
                <a:latin typeface="Arial" panose="020B0604020202020204" pitchFamily="34" charset="0"/>
              </a:endParaRPr>
            </a:p>
          </p:txBody>
        </p:sp>
        <p:sp>
          <p:nvSpPr>
            <p:cNvPr id="15" name="Rectangle 9"/>
            <p:cNvSpPr>
              <a:spLocks noChangeArrowheads="1"/>
            </p:cNvSpPr>
            <p:nvPr/>
          </p:nvSpPr>
          <p:spPr bwMode="auto">
            <a:xfrm>
              <a:off x="4014" y="8279"/>
              <a:ext cx="4320" cy="76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60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міфологічне</a:t>
              </a:r>
              <a:endParaRPr kumimoji="0" lang="uk-UA" altLang="uk-UA" sz="6000" b="0" i="0" u="none" strike="noStrike" cap="none" normalizeH="0" baseline="0" dirty="0" smtClean="0">
                <a:ln>
                  <a:noFill/>
                </a:ln>
                <a:solidFill>
                  <a:schemeClr val="tx1"/>
                </a:solidFill>
                <a:effectLst/>
                <a:latin typeface="Arial" panose="020B0604020202020204" pitchFamily="34" charset="0"/>
              </a:endParaRPr>
            </a:p>
          </p:txBody>
        </p:sp>
        <p:sp>
          <p:nvSpPr>
            <p:cNvPr id="16" name="Rectangle 8"/>
            <p:cNvSpPr>
              <a:spLocks noChangeArrowheads="1"/>
            </p:cNvSpPr>
            <p:nvPr/>
          </p:nvSpPr>
          <p:spPr bwMode="auto">
            <a:xfrm>
              <a:off x="4014" y="9179"/>
              <a:ext cx="4320" cy="79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60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релігійне</a:t>
              </a:r>
              <a:endParaRPr kumimoji="0" lang="uk-UA" altLang="uk-UA" sz="6000" b="0" i="0" u="none" strike="noStrike" cap="none" normalizeH="0" baseline="0" dirty="0" smtClean="0">
                <a:ln>
                  <a:noFill/>
                </a:ln>
                <a:solidFill>
                  <a:schemeClr val="tx1"/>
                </a:solidFill>
                <a:effectLst/>
                <a:latin typeface="Arial" panose="020B0604020202020204" pitchFamily="34" charset="0"/>
              </a:endParaRPr>
            </a:p>
          </p:txBody>
        </p:sp>
        <p:sp>
          <p:nvSpPr>
            <p:cNvPr id="17" name="Rectangle 7"/>
            <p:cNvSpPr>
              <a:spLocks noChangeArrowheads="1"/>
            </p:cNvSpPr>
            <p:nvPr/>
          </p:nvSpPr>
          <p:spPr bwMode="auto">
            <a:xfrm>
              <a:off x="4014" y="10157"/>
              <a:ext cx="4320" cy="88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60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філософське</a:t>
              </a:r>
              <a:endParaRPr kumimoji="0" lang="uk-UA" altLang="uk-UA" sz="60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6"/>
            <p:cNvSpPr>
              <a:spLocks noChangeArrowheads="1"/>
            </p:cNvSpPr>
            <p:nvPr/>
          </p:nvSpPr>
          <p:spPr bwMode="auto">
            <a:xfrm>
              <a:off x="4014" y="11187"/>
              <a:ext cx="4320" cy="92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60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наукове</a:t>
              </a:r>
              <a:r>
                <a:rPr kumimoji="0" lang="uk-UA" altLang="uk-UA" sz="48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 </a:t>
              </a:r>
              <a:endParaRPr kumimoji="0" lang="uk-UA" altLang="uk-UA" sz="4800" b="0" i="0" u="none" strike="noStrike" cap="none" normalizeH="0" baseline="0" dirty="0" smtClean="0">
                <a:ln>
                  <a:noFill/>
                </a:ln>
                <a:solidFill>
                  <a:schemeClr val="tx1"/>
                </a:solidFill>
                <a:effectLst/>
                <a:latin typeface="Arial" panose="020B0604020202020204" pitchFamily="34" charset="0"/>
              </a:endParaRPr>
            </a:p>
          </p:txBody>
        </p:sp>
        <p:sp>
          <p:nvSpPr>
            <p:cNvPr id="19" name="Line 5"/>
            <p:cNvSpPr>
              <a:spLocks noChangeShapeType="1"/>
            </p:cNvSpPr>
            <p:nvPr/>
          </p:nvSpPr>
          <p:spPr bwMode="auto">
            <a:xfrm>
              <a:off x="3294" y="11519"/>
              <a:ext cx="720" cy="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p>
          </p:txBody>
        </p:sp>
        <p:sp>
          <p:nvSpPr>
            <p:cNvPr id="20" name="Line 4"/>
            <p:cNvSpPr>
              <a:spLocks noChangeShapeType="1"/>
            </p:cNvSpPr>
            <p:nvPr/>
          </p:nvSpPr>
          <p:spPr bwMode="auto">
            <a:xfrm>
              <a:off x="3294" y="10619"/>
              <a:ext cx="720" cy="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p>
          </p:txBody>
        </p:sp>
        <p:sp>
          <p:nvSpPr>
            <p:cNvPr id="21" name="Line 3"/>
            <p:cNvSpPr>
              <a:spLocks noChangeShapeType="1"/>
            </p:cNvSpPr>
            <p:nvPr/>
          </p:nvSpPr>
          <p:spPr bwMode="auto">
            <a:xfrm>
              <a:off x="3294" y="9449"/>
              <a:ext cx="720" cy="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p>
          </p:txBody>
        </p:sp>
        <p:sp>
          <p:nvSpPr>
            <p:cNvPr id="22" name="Line 2"/>
            <p:cNvSpPr>
              <a:spLocks noChangeShapeType="1"/>
            </p:cNvSpPr>
            <p:nvPr/>
          </p:nvSpPr>
          <p:spPr bwMode="auto">
            <a:xfrm>
              <a:off x="3294" y="8504"/>
              <a:ext cx="720" cy="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p>
          </p:txBody>
        </p:sp>
      </p:grpSp>
      <p:sp>
        <p:nvSpPr>
          <p:cNvPr id="23" name="Rectangle 17"/>
          <p:cNvSpPr>
            <a:spLocks noChangeArrowheads="1"/>
          </p:cNvSpPr>
          <p:nvPr/>
        </p:nvSpPr>
        <p:spPr bwMode="auto">
          <a:xfrm>
            <a:off x="1256184" y="32468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2750176760"/>
      </p:ext>
    </p:extLst>
  </p:cSld>
  <p:clrMapOvr>
    <a:masterClrMapping/>
  </p:clrMapOvr>
  <p:transition>
    <p:strips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468560" y="0"/>
            <a:ext cx="9001000" cy="707886"/>
          </a:xfrm>
          <a:prstGeom prst="rect">
            <a:avLst/>
          </a:prstGeom>
        </p:spPr>
        <p:txBody>
          <a:bodyPr wrap="square">
            <a:spAutoFit/>
          </a:bodyPr>
          <a:lstStyle/>
          <a:p>
            <a:pPr algn="ctr">
              <a:spcAft>
                <a:spcPts val="0"/>
              </a:spcAft>
            </a:pPr>
            <a:r>
              <a:rPr lang="ru-RU" sz="4000" b="1" dirty="0">
                <a:latin typeface="+mn-lt"/>
                <a:ea typeface="Calibri" panose="020F0502020204030204" pitchFamily="34" charset="0"/>
              </a:rPr>
              <a:t>Концепції </a:t>
            </a:r>
            <a:r>
              <a:rPr lang="ru-RU" sz="4000" b="1" dirty="0" err="1">
                <a:latin typeface="+mn-lt"/>
                <a:ea typeface="Calibri" panose="020F0502020204030204" pitchFamily="34" charset="0"/>
              </a:rPr>
              <a:t>релігійного</a:t>
            </a:r>
            <a:r>
              <a:rPr lang="ru-RU" sz="4000" b="1" dirty="0">
                <a:latin typeface="+mn-lt"/>
                <a:ea typeface="Calibri" panose="020F0502020204030204" pitchFamily="34" charset="0"/>
              </a:rPr>
              <a:t> </a:t>
            </a:r>
            <a:r>
              <a:rPr lang="ru-RU" sz="4000" b="1" dirty="0" err="1">
                <a:latin typeface="+mn-lt"/>
                <a:ea typeface="Calibri" panose="020F0502020204030204" pitchFamily="34" charset="0"/>
              </a:rPr>
              <a:t>пізнання</a:t>
            </a:r>
            <a:endParaRPr lang="uk-UA" sz="4000" dirty="0">
              <a:effectLst/>
              <a:latin typeface="+mn-lt"/>
              <a:ea typeface="Calibri" panose="020F0502020204030204" pitchFamily="34" charset="0"/>
            </a:endParaRPr>
          </a:p>
        </p:txBody>
      </p:sp>
      <p:sp>
        <p:nvSpPr>
          <p:cNvPr id="23" name="Rectangle 17"/>
          <p:cNvSpPr>
            <a:spLocks noChangeArrowheads="1"/>
          </p:cNvSpPr>
          <p:nvPr/>
        </p:nvSpPr>
        <p:spPr bwMode="auto">
          <a:xfrm>
            <a:off x="1256184" y="32468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2" name="Group 25"/>
          <p:cNvGrpSpPr>
            <a:grpSpLocks/>
          </p:cNvGrpSpPr>
          <p:nvPr/>
        </p:nvGrpSpPr>
        <p:grpSpPr bwMode="auto">
          <a:xfrm>
            <a:off x="179512" y="707887"/>
            <a:ext cx="8856803" cy="6033482"/>
            <a:chOff x="1323" y="1314"/>
            <a:chExt cx="9618" cy="12559"/>
          </a:xfrm>
        </p:grpSpPr>
        <p:sp>
          <p:nvSpPr>
            <p:cNvPr id="33" name="Rectangle 40"/>
            <p:cNvSpPr>
              <a:spLocks noChangeArrowheads="1"/>
            </p:cNvSpPr>
            <p:nvPr/>
          </p:nvSpPr>
          <p:spPr bwMode="auto">
            <a:xfrm>
              <a:off x="3001" y="1314"/>
              <a:ext cx="6189" cy="574"/>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Концепції релігійного пізнання</a:t>
              </a:r>
              <a:endParaRPr kumimoji="0" lang="uk-UA" altLang="uk-UA" sz="4000" b="0" i="0" u="none" strike="noStrike" cap="none" normalizeH="0" baseline="0" dirty="0" smtClean="0">
                <a:ln>
                  <a:noFill/>
                </a:ln>
                <a:solidFill>
                  <a:schemeClr val="tx2"/>
                </a:solidFill>
                <a:effectLst/>
                <a:latin typeface="Arial" panose="020B0604020202020204" pitchFamily="34" charset="0"/>
              </a:endParaRPr>
            </a:p>
          </p:txBody>
        </p:sp>
        <p:sp>
          <p:nvSpPr>
            <p:cNvPr id="34" name="Rectangle 39"/>
            <p:cNvSpPr>
              <a:spLocks noChangeArrowheads="1"/>
            </p:cNvSpPr>
            <p:nvPr/>
          </p:nvSpPr>
          <p:spPr bwMode="auto">
            <a:xfrm>
              <a:off x="1658" y="2266"/>
              <a:ext cx="510" cy="3826"/>
            </a:xfrm>
            <a:prstGeom prst="rect">
              <a:avLst/>
            </a:prstGeom>
            <a:ln>
              <a:headEnd/>
              <a:tailEnd/>
            </a:ln>
          </p:spPr>
          <p:style>
            <a:lnRef idx="1">
              <a:schemeClr val="dk1"/>
            </a:lnRef>
            <a:fillRef idx="2">
              <a:schemeClr val="dk1"/>
            </a:fillRef>
            <a:effectRef idx="1">
              <a:schemeClr val="dk1"/>
            </a:effectRef>
            <a:fontRef idx="minor">
              <a:schemeClr val="dk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6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КАТОЛИЦИЗМ</a:t>
              </a:r>
              <a:endParaRPr kumimoji="0" lang="uk-UA" altLang="uk-UA" sz="2000" b="0" i="0" u="none" strike="noStrike" cap="none" normalizeH="0" baseline="0" dirty="0" smtClean="0">
                <a:ln>
                  <a:noFill/>
                </a:ln>
                <a:solidFill>
                  <a:schemeClr val="tx2"/>
                </a:solidFill>
                <a:effectLst/>
              </a:endParaRPr>
            </a:p>
          </p:txBody>
        </p:sp>
        <p:sp>
          <p:nvSpPr>
            <p:cNvPr id="35" name="Rectangle 38"/>
            <p:cNvSpPr>
              <a:spLocks noChangeArrowheads="1"/>
            </p:cNvSpPr>
            <p:nvPr/>
          </p:nvSpPr>
          <p:spPr bwMode="auto">
            <a:xfrm>
              <a:off x="1658" y="6441"/>
              <a:ext cx="510" cy="4048"/>
            </a:xfrm>
            <a:prstGeom prst="rect">
              <a:avLst/>
            </a:prstGeom>
            <a:ln>
              <a:headEnd/>
              <a:tailEnd/>
            </a:ln>
          </p:spPr>
          <p:style>
            <a:lnRef idx="1">
              <a:schemeClr val="dk1"/>
            </a:lnRef>
            <a:fillRef idx="2">
              <a:schemeClr val="dk1"/>
            </a:fillRef>
            <a:effectRef idx="1">
              <a:schemeClr val="dk1"/>
            </a:effectRef>
            <a:fontRef idx="minor">
              <a:schemeClr val="dk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6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ПРОТЕСТАНТИЗМ</a:t>
              </a:r>
              <a:endParaRPr kumimoji="0" lang="uk-UA" altLang="uk-UA" sz="2800" b="0" i="0" u="none" strike="noStrike" cap="none" normalizeH="0" baseline="0" dirty="0" smtClean="0">
                <a:ln>
                  <a:noFill/>
                </a:ln>
                <a:solidFill>
                  <a:schemeClr val="tx2"/>
                </a:solidFill>
                <a:effectLst/>
                <a:latin typeface="Arial" panose="020B0604020202020204" pitchFamily="34" charset="0"/>
              </a:endParaRPr>
            </a:p>
          </p:txBody>
        </p:sp>
        <p:sp>
          <p:nvSpPr>
            <p:cNvPr id="36" name="Rectangle 37"/>
            <p:cNvSpPr>
              <a:spLocks noChangeArrowheads="1"/>
            </p:cNvSpPr>
            <p:nvPr/>
          </p:nvSpPr>
          <p:spPr bwMode="auto">
            <a:xfrm>
              <a:off x="1663" y="10682"/>
              <a:ext cx="510" cy="3191"/>
            </a:xfrm>
            <a:prstGeom prst="rect">
              <a:avLst/>
            </a:prstGeom>
            <a:ln>
              <a:headEnd/>
              <a:tailEnd/>
            </a:ln>
          </p:spPr>
          <p:style>
            <a:lnRef idx="1">
              <a:schemeClr val="dk1"/>
            </a:lnRef>
            <a:fillRef idx="2">
              <a:schemeClr val="dk1"/>
            </a:fillRef>
            <a:effectRef idx="1">
              <a:schemeClr val="dk1"/>
            </a:effectRef>
            <a:fontRef idx="minor">
              <a:schemeClr val="dk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6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ПРАВОСЛАВ’Я</a:t>
              </a:r>
              <a:endParaRPr kumimoji="0" lang="uk-UA" altLang="uk-UA" sz="1800" b="0" i="0" u="none" strike="noStrike" cap="none" normalizeH="0" baseline="0" dirty="0" smtClean="0">
                <a:ln>
                  <a:noFill/>
                </a:ln>
                <a:solidFill>
                  <a:schemeClr val="tx2"/>
                </a:solidFill>
                <a:effectLst/>
                <a:latin typeface="Arial" panose="020B0604020202020204" pitchFamily="34" charset="0"/>
              </a:endParaRPr>
            </a:p>
          </p:txBody>
        </p:sp>
        <p:sp>
          <p:nvSpPr>
            <p:cNvPr id="37" name="Rectangle 36"/>
            <p:cNvSpPr>
              <a:spLocks noChangeArrowheads="1"/>
            </p:cNvSpPr>
            <p:nvPr/>
          </p:nvSpPr>
          <p:spPr bwMode="auto">
            <a:xfrm>
              <a:off x="2340" y="2166"/>
              <a:ext cx="8601" cy="4205"/>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sz="13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Для католиків Бог є абсолютно актуальною чистою сутністю, яка безмежно перевищує все створене буття і тому недосяжна для нього. Сутність Божа диференціюється шляхом співвідношення з самою собою. Як внутрішня сутність розглядаються три божественні особи (іпостасі): Отця, Сина і Святого Духа. Ненароджений Отець народжує Сина. Син народжується від Отця. Дух Святий походить від Отця і Сина як однієї причини. Відповідно до такого розуміння Абсолюту в католицизмі на сьогодні домінує схоластичний, тобто опосередкований теоретико-раціоналістичний або </a:t>
              </a:r>
              <a:r>
                <a:rPr kumimoji="0" lang="uk-UA" altLang="uk-UA" sz="1300" b="0" i="0" u="none" strike="noStrike" cap="none" normalizeH="0" baseline="0" dirty="0" err="1"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інтелектуалістичний</a:t>
              </a:r>
              <a:r>
                <a:rPr kumimoji="0" lang="uk-UA" altLang="uk-UA" sz="13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шлях пізнання Бога з його створінь, Святого Письма та Святого Переказу, що був сформульований </a:t>
              </a:r>
              <a:r>
                <a:rPr kumimoji="0" lang="uk-UA" altLang="uk-UA" sz="1300" b="0" i="0" u="none" strike="noStrike" cap="none" normalizeH="0" baseline="0" dirty="0" err="1"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Томою</a:t>
              </a:r>
              <a:r>
                <a:rPr kumimoji="0" lang="uk-UA" altLang="uk-UA" sz="13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Аквінським і залишається офіційною доктриною сучасної Римо-католицької Церкви. Слід зазначити, що досить впливовою альтернативою </a:t>
              </a:r>
              <a:r>
                <a:rPr kumimoji="0" lang="uk-UA" altLang="uk-UA" sz="1300" b="0" i="0" u="none" strike="noStrike" cap="none" normalizeH="0" baseline="0" dirty="0" err="1"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томістського</a:t>
              </a:r>
              <a:r>
                <a:rPr kumimoji="0" lang="uk-UA" altLang="uk-UA" sz="13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інтелектуалізму в католицизмі тривалий час був напрямок </a:t>
              </a:r>
              <a:r>
                <a:rPr kumimoji="0" lang="uk-UA" altLang="uk-UA" sz="1300" b="0" i="0" u="none" strike="noStrike" cap="none" normalizeH="0" baseline="0" dirty="0" err="1"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екзистенційно</a:t>
              </a:r>
              <a:r>
                <a:rPr kumimoji="0" lang="uk-UA" altLang="uk-UA" sz="13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-містичного, безпосереднього пізнання Бога, обґрунтований ще святим Августином</a:t>
              </a:r>
              <a:endParaRPr kumimoji="0" lang="uk-UA" altLang="uk-UA" sz="1300" b="0" i="0" u="none" strike="noStrike" cap="none" normalizeH="0" baseline="0" dirty="0" smtClean="0">
                <a:ln>
                  <a:noFill/>
                </a:ln>
                <a:solidFill>
                  <a:schemeClr val="tx2"/>
                </a:solidFill>
                <a:effectLst/>
              </a:endParaRPr>
            </a:p>
          </p:txBody>
        </p:sp>
        <p:sp>
          <p:nvSpPr>
            <p:cNvPr id="38" name="Rectangle 35"/>
            <p:cNvSpPr>
              <a:spLocks noChangeArrowheads="1"/>
            </p:cNvSpPr>
            <p:nvPr/>
          </p:nvSpPr>
          <p:spPr bwMode="auto">
            <a:xfrm>
              <a:off x="2340" y="6441"/>
              <a:ext cx="8601" cy="4272"/>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sz="13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Для батьків – засновників протестантизму Лютера та Кальвіна Бог є безмежно величною </a:t>
              </a:r>
              <a:r>
                <a:rPr kumimoji="0" lang="uk-UA" altLang="uk-UA" sz="1300" b="0" i="0" u="none" strike="noStrike" cap="none" normalizeH="0" baseline="0" dirty="0" err="1"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істотою</a:t>
              </a:r>
              <a:r>
                <a:rPr kumimoji="0" lang="uk-UA" altLang="uk-UA" sz="13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перед якою має зникнути будь-яке людське Я. Саме пафосом величі живого Бога надихалася протестантська реформація з її запереченням всього людського. “Все від Бога – ніщо від людини”, – ось гасло первісного протестантизму. Й тому спасіння, за переконанням протестантів, можливе лише вірою, лише через Письмо, лише благодаттю Божою. Проте в результаті, здавалося б, повного заперечення суб’єкта, протестантизм прийшов до його абсолютного ствердження у релігійному пізнанні. Заперечення Святого Переказу як об’єктивно існуючого способу тлумачення Біблії, штовхнуло протестантизм до крайнього суб’єктивізму на шляху пізнання надприродної істини, що можна виразити формулою: “Все від Бога – через людину”. Для протестантизму релігійне пізнання цілком визначається особистою вірою людини, яка осягає Бога виключно за допомогою Святого Письма </a:t>
              </a:r>
              <a:endParaRPr kumimoji="0" lang="uk-UA" altLang="uk-UA" sz="1300" b="0" i="0" u="none" strike="noStrike" cap="none" normalizeH="0" baseline="0" dirty="0" smtClean="0">
                <a:ln>
                  <a:noFill/>
                </a:ln>
                <a:solidFill>
                  <a:schemeClr val="tx2"/>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smtClean="0">
                <a:ln>
                  <a:noFill/>
                </a:ln>
                <a:solidFill>
                  <a:schemeClr val="tx2"/>
                </a:solidFill>
                <a:effectLst/>
                <a:latin typeface="Arial" panose="020B0604020202020204" pitchFamily="34" charset="0"/>
              </a:endParaRPr>
            </a:p>
          </p:txBody>
        </p:sp>
        <p:sp>
          <p:nvSpPr>
            <p:cNvPr id="39" name="Rectangle 34"/>
            <p:cNvSpPr>
              <a:spLocks noChangeArrowheads="1"/>
            </p:cNvSpPr>
            <p:nvPr/>
          </p:nvSpPr>
          <p:spPr bwMode="auto">
            <a:xfrm>
              <a:off x="2340" y="10789"/>
              <a:ext cx="8601" cy="3084"/>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sz="125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Згідно з догматичним ученням Православної Церкви, Бог являє собою три </a:t>
              </a:r>
              <a:r>
                <a:rPr kumimoji="0" lang="uk-UA" altLang="uk-UA" sz="1250" b="0" i="0" u="none" strike="noStrike" cap="none" normalizeH="0" baseline="0" dirty="0" err="1"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вседосконалі</a:t>
              </a:r>
              <a:r>
                <a:rPr kumimoji="0" lang="uk-UA" altLang="uk-UA" sz="125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особи (іпостасі) – Отця, Сина і Святого Духа, які рівною мірою володіють єдиною божественною сутністю. Сутність Божа є безмежним джерелом божественних дій (енергій) стосовно створіння. Кожна Божа особа є унікальним образом буття сутності. Особи мають і спрямовують енергії, що </a:t>
              </a:r>
              <a:r>
                <a:rPr kumimoji="0" lang="uk-UA" altLang="uk-UA" sz="1250" b="0" i="0" u="none" strike="noStrike" cap="none" normalizeH="0" baseline="0" dirty="0" err="1"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еманують</a:t>
              </a:r>
              <a:r>
                <a:rPr kumimoji="0" lang="uk-UA" altLang="uk-UA" sz="125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із сутності. Православ’я проголошує абсолютний примат містико- досвідного, </a:t>
              </a:r>
              <a:r>
                <a:rPr kumimoji="0" lang="uk-UA" altLang="uk-UA" sz="1250" b="0" i="0" u="none" strike="noStrike" cap="none" normalizeH="0" baseline="0" dirty="0" err="1"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кардіоцентричного</a:t>
              </a:r>
              <a:r>
                <a:rPr kumimoji="0" lang="uk-UA" altLang="uk-UA" sz="125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пізнання вірою через причастя благодатним божим енергіям. Раціонально-логічне мислення виступає тут лише як одна з багатьох і аж ніяк не першочергова сторона інтегрального </a:t>
              </a:r>
              <a:r>
                <a:rPr kumimoji="0" lang="uk-UA" altLang="uk-UA" sz="1250" b="0" i="0" u="none" strike="noStrike" cap="none" normalizeH="0" baseline="0" dirty="0" err="1"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богопізнання</a:t>
              </a:r>
              <a:r>
                <a:rPr kumimoji="0" lang="uk-UA" altLang="uk-UA" sz="125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у своїй окремості воно розглядається як недосконале, часткове</a:t>
              </a:r>
              <a:endParaRPr kumimoji="0" lang="uk-UA" altLang="uk-UA" sz="1250" b="0" i="0" u="none" strike="noStrike" cap="none" normalizeH="0" baseline="0" dirty="0" smtClean="0">
                <a:ln>
                  <a:noFill/>
                </a:ln>
                <a:solidFill>
                  <a:schemeClr val="tx2"/>
                </a:solidFill>
                <a:effectLst/>
              </a:endParaRPr>
            </a:p>
          </p:txBody>
        </p:sp>
        <p:sp>
          <p:nvSpPr>
            <p:cNvPr id="40" name="Line 33"/>
            <p:cNvSpPr>
              <a:spLocks noChangeShapeType="1"/>
            </p:cNvSpPr>
            <p:nvPr/>
          </p:nvSpPr>
          <p:spPr bwMode="auto">
            <a:xfrm>
              <a:off x="1323" y="1506"/>
              <a:ext cx="1673" cy="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1" name="Line 32"/>
            <p:cNvSpPr>
              <a:spLocks noChangeShapeType="1"/>
            </p:cNvSpPr>
            <p:nvPr/>
          </p:nvSpPr>
          <p:spPr bwMode="auto">
            <a:xfrm>
              <a:off x="1323" y="1506"/>
              <a:ext cx="0" cy="11276"/>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2" name="Line 31"/>
            <p:cNvSpPr>
              <a:spLocks noChangeShapeType="1"/>
            </p:cNvSpPr>
            <p:nvPr/>
          </p:nvSpPr>
          <p:spPr bwMode="auto">
            <a:xfrm>
              <a:off x="1323" y="4452"/>
              <a:ext cx="335" cy="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3" name="Line 30"/>
            <p:cNvSpPr>
              <a:spLocks noChangeShapeType="1"/>
            </p:cNvSpPr>
            <p:nvPr/>
          </p:nvSpPr>
          <p:spPr bwMode="auto">
            <a:xfrm>
              <a:off x="1323" y="8577"/>
              <a:ext cx="335" cy="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4" name="Line 29"/>
            <p:cNvSpPr>
              <a:spLocks noChangeShapeType="1"/>
            </p:cNvSpPr>
            <p:nvPr/>
          </p:nvSpPr>
          <p:spPr bwMode="auto">
            <a:xfrm>
              <a:off x="1328" y="12782"/>
              <a:ext cx="335" cy="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sp>
        <p:nvSpPr>
          <p:cNvPr id="48" name="Rectangle 4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cxnSp>
        <p:nvCxnSpPr>
          <p:cNvPr id="53" name="Пряма сполучна лінія 52"/>
          <p:cNvCxnSpPr/>
          <p:nvPr/>
        </p:nvCxnSpPr>
        <p:spPr bwMode="auto">
          <a:xfrm>
            <a:off x="957636" y="2215417"/>
            <a:ext cx="15838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481894292"/>
      </p:ext>
    </p:extLst>
  </p:cSld>
  <p:clrMapOvr>
    <a:masterClrMapping/>
  </p:clrMapOvr>
  <p:transition>
    <p:strips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5096" y="90067"/>
            <a:ext cx="8352928" cy="538609"/>
          </a:xfrm>
          <a:prstGeom prst="rect">
            <a:avLst/>
          </a:prstGeom>
        </p:spPr>
        <p:txBody>
          <a:bodyPr wrap="square">
            <a:spAutoFit/>
          </a:bodyPr>
          <a:lstStyle/>
          <a:p>
            <a:pPr algn="ctr">
              <a:spcAft>
                <a:spcPts val="0"/>
              </a:spcAft>
            </a:pPr>
            <a:r>
              <a:rPr lang="ru-RU" sz="2900" b="1" dirty="0">
                <a:latin typeface="+mn-lt"/>
                <a:ea typeface="Calibri" panose="020F0502020204030204" pitchFamily="34" charset="0"/>
              </a:rPr>
              <a:t>Підходи до </a:t>
            </a:r>
            <a:r>
              <a:rPr lang="ru-RU" sz="2900" b="1" dirty="0" err="1">
                <a:latin typeface="+mn-lt"/>
                <a:ea typeface="Calibri" panose="020F0502020204030204" pitchFamily="34" charset="0"/>
              </a:rPr>
              <a:t>проблеми</a:t>
            </a:r>
            <a:r>
              <a:rPr lang="ru-RU" sz="2900" b="1" dirty="0">
                <a:latin typeface="+mn-lt"/>
                <a:ea typeface="Calibri" panose="020F0502020204030204" pitchFamily="34" charset="0"/>
              </a:rPr>
              <a:t> </a:t>
            </a:r>
            <a:r>
              <a:rPr lang="ru-RU" sz="2900" b="1" dirty="0" err="1">
                <a:latin typeface="+mn-lt"/>
                <a:ea typeface="Calibri" panose="020F0502020204030204" pitchFamily="34" charset="0"/>
              </a:rPr>
              <a:t>пізнання</a:t>
            </a:r>
            <a:r>
              <a:rPr lang="ru-RU" sz="2900" b="1" dirty="0">
                <a:latin typeface="+mn-lt"/>
                <a:ea typeface="Calibri" panose="020F0502020204030204" pitchFamily="34" charset="0"/>
              </a:rPr>
              <a:t> у </a:t>
            </a:r>
            <a:r>
              <a:rPr lang="ru-RU" sz="2900" b="1" dirty="0" err="1">
                <a:latin typeface="+mn-lt"/>
                <a:ea typeface="Calibri" panose="020F0502020204030204" pitchFamily="34" charset="0"/>
              </a:rPr>
              <a:t>філософії</a:t>
            </a:r>
            <a:endParaRPr lang="uk-UA" sz="2900" dirty="0">
              <a:effectLst/>
              <a:latin typeface="+mn-lt"/>
              <a:ea typeface="Calibri" panose="020F0502020204030204" pitchFamily="34" charset="0"/>
            </a:endParaRPr>
          </a:p>
        </p:txBody>
      </p:sp>
      <p:sp>
        <p:nvSpPr>
          <p:cNvPr id="23" name="Rectangle 17"/>
          <p:cNvSpPr>
            <a:spLocks noChangeArrowheads="1"/>
          </p:cNvSpPr>
          <p:nvPr/>
        </p:nvSpPr>
        <p:spPr bwMode="auto">
          <a:xfrm>
            <a:off x="1256184" y="32468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8" name="Rectangle 4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107504" y="1124744"/>
            <a:ext cx="8928992" cy="5733461"/>
            <a:chOff x="1134" y="5994"/>
            <a:chExt cx="10260" cy="6585"/>
          </a:xfrm>
        </p:grpSpPr>
        <p:sp>
          <p:nvSpPr>
            <p:cNvPr id="4" name="Rectangle 13"/>
            <p:cNvSpPr>
              <a:spLocks noChangeArrowheads="1"/>
            </p:cNvSpPr>
            <p:nvPr/>
          </p:nvSpPr>
          <p:spPr bwMode="auto">
            <a:xfrm>
              <a:off x="4706" y="6714"/>
              <a:ext cx="6688" cy="162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Прихильники гностицизму (як правило, матеріалісти) оптимістично дивляться на сьогодення і майбутнє пізнання. На їхню думку, світ можна пізнати, а людина має потенційно безмежні можливості для пізнання</a:t>
              </a:r>
              <a:b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br>
              <a: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r>
              <a:b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br>
              <a:endParaRPr kumimoji="0" lang="uk-UA" altLang="uk-UA" sz="1900" b="0" i="0" u="none" strike="noStrike" cap="none" normalizeH="0" baseline="0" dirty="0" smtClean="0">
                <a:ln>
                  <a:noFill/>
                </a:ln>
                <a:solidFill>
                  <a:schemeClr val="tx2"/>
                </a:solidFill>
                <a:effectLst/>
              </a:endParaRPr>
            </a:p>
          </p:txBody>
        </p:sp>
        <p:grpSp>
          <p:nvGrpSpPr>
            <p:cNvPr id="6" name="Group 2"/>
            <p:cNvGrpSpPr>
              <a:grpSpLocks/>
            </p:cNvGrpSpPr>
            <p:nvPr/>
          </p:nvGrpSpPr>
          <p:grpSpPr bwMode="auto">
            <a:xfrm>
              <a:off x="1134" y="5994"/>
              <a:ext cx="10260" cy="6585"/>
              <a:chOff x="954" y="4859"/>
              <a:chExt cx="10260" cy="6585"/>
            </a:xfrm>
          </p:grpSpPr>
          <p:sp>
            <p:nvSpPr>
              <p:cNvPr id="7" name="Rectangle 12"/>
              <p:cNvSpPr>
                <a:spLocks noChangeArrowheads="1"/>
              </p:cNvSpPr>
              <p:nvPr/>
            </p:nvSpPr>
            <p:spPr bwMode="auto">
              <a:xfrm>
                <a:off x="2563" y="4859"/>
                <a:ext cx="7410" cy="56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Підходи до проблеми пізнання у філософії</a:t>
                </a:r>
                <a:endParaRPr kumimoji="0" lang="uk-UA" altLang="uk-UA" sz="2400" b="0" i="0" u="none" strike="noStrike" cap="none" normalizeH="0" baseline="0" smtClean="0">
                  <a:ln>
                    <a:noFill/>
                  </a:ln>
                  <a:solidFill>
                    <a:schemeClr val="tx2"/>
                  </a:solidFill>
                  <a:effectLst/>
                </a:endParaRPr>
              </a:p>
            </p:txBody>
          </p:sp>
          <p:sp>
            <p:nvSpPr>
              <p:cNvPr id="8" name="Rectangle 11"/>
              <p:cNvSpPr>
                <a:spLocks noChangeArrowheads="1"/>
              </p:cNvSpPr>
              <p:nvPr/>
            </p:nvSpPr>
            <p:spPr bwMode="auto">
              <a:xfrm>
                <a:off x="1299" y="5834"/>
                <a:ext cx="3047" cy="63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Гностицизм</a:t>
                </a:r>
                <a:endParaRPr kumimoji="0" lang="uk-UA" altLang="uk-UA" sz="3200" b="0" i="0" u="none" strike="noStrike" cap="none" normalizeH="0" baseline="0" dirty="0" smtClean="0">
                  <a:ln>
                    <a:noFill/>
                  </a:ln>
                  <a:solidFill>
                    <a:schemeClr val="tx2"/>
                  </a:solidFill>
                  <a:effectLst/>
                </a:endParaRPr>
              </a:p>
            </p:txBody>
          </p:sp>
          <p:sp>
            <p:nvSpPr>
              <p:cNvPr id="9" name="Rectangle 10"/>
              <p:cNvSpPr>
                <a:spLocks noChangeArrowheads="1"/>
              </p:cNvSpPr>
              <p:nvPr/>
            </p:nvSpPr>
            <p:spPr bwMode="auto">
              <a:xfrm>
                <a:off x="1314" y="8819"/>
                <a:ext cx="3032" cy="683"/>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Агностицизм</a:t>
                </a:r>
                <a:endParaRPr kumimoji="0" lang="uk-UA" altLang="uk-UA" sz="3200" b="0" i="0" u="none" strike="noStrike" cap="none" normalizeH="0" baseline="0" smtClean="0">
                  <a:ln>
                    <a:noFill/>
                  </a:ln>
                  <a:solidFill>
                    <a:schemeClr val="tx2"/>
                  </a:solidFill>
                  <a:effectLst/>
                </a:endParaRPr>
              </a:p>
            </p:txBody>
          </p:sp>
          <p:sp>
            <p:nvSpPr>
              <p:cNvPr id="10" name="Rectangle 9"/>
              <p:cNvSpPr>
                <a:spLocks noChangeArrowheads="1"/>
              </p:cNvSpPr>
              <p:nvPr/>
            </p:nvSpPr>
            <p:spPr bwMode="auto">
              <a:xfrm>
                <a:off x="4526" y="7379"/>
                <a:ext cx="6688" cy="406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Агностики (часто ідеалісти) не вірять або в можливості людини пізнавати світ, або в пізнаваність самого світу, або ж допускають обмежену можливість пізнання. Вони висунули послідовну теорію агностицизму, згідно з якою</a:t>
                </a:r>
                <a:b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br>
                <a: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сама людина володіє обмеженими пізнавальними можливостями (завдяки обмеженим пізнавальним можливостям розуму). Сам навколишній світ непізнаваний у принципі – людина зможе пізнати зовнішню сторону предметів і явищ, але ніколи не пізнає внутрішню сутність цих предметів і явищ – </a:t>
                </a:r>
                <a:r>
                  <a:rPr kumimoji="0" lang="ru-RU"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речей у собі</a:t>
                </a:r>
                <a:r>
                  <a:rPr kumimoji="0" lang="ru-RU"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b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br>
                <a: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r>
                <a:b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br>
                <a:endParaRPr kumimoji="0" lang="uk-UA" altLang="uk-UA" sz="1900" b="0" i="0" u="none" strike="noStrike" cap="none" normalizeH="0" baseline="0" dirty="0" smtClean="0">
                  <a:ln>
                    <a:noFill/>
                  </a:ln>
                  <a:solidFill>
                    <a:schemeClr val="tx2"/>
                  </a:solidFill>
                  <a:effectLst/>
                </a:endParaRPr>
              </a:p>
            </p:txBody>
          </p:sp>
          <p:sp>
            <p:nvSpPr>
              <p:cNvPr id="11" name="Line 8"/>
              <p:cNvSpPr>
                <a:spLocks noChangeShapeType="1"/>
              </p:cNvSpPr>
              <p:nvPr/>
            </p:nvSpPr>
            <p:spPr bwMode="auto">
              <a:xfrm>
                <a:off x="954" y="5221"/>
                <a:ext cx="1620" cy="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2" name="Line 7"/>
              <p:cNvSpPr>
                <a:spLocks noChangeShapeType="1"/>
              </p:cNvSpPr>
              <p:nvPr/>
            </p:nvSpPr>
            <p:spPr bwMode="auto">
              <a:xfrm>
                <a:off x="954" y="5219"/>
                <a:ext cx="0" cy="396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3" name="Line 6"/>
              <p:cNvSpPr>
                <a:spLocks noChangeShapeType="1"/>
              </p:cNvSpPr>
              <p:nvPr/>
            </p:nvSpPr>
            <p:spPr bwMode="auto">
              <a:xfrm>
                <a:off x="954" y="6116"/>
                <a:ext cx="360" cy="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4" name="Line 5"/>
              <p:cNvSpPr>
                <a:spLocks noChangeShapeType="1"/>
              </p:cNvSpPr>
              <p:nvPr/>
            </p:nvSpPr>
            <p:spPr bwMode="auto">
              <a:xfrm>
                <a:off x="954" y="9179"/>
                <a:ext cx="360" cy="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5" name="Line 4"/>
              <p:cNvSpPr>
                <a:spLocks noChangeShapeType="1"/>
              </p:cNvSpPr>
              <p:nvPr/>
            </p:nvSpPr>
            <p:spPr bwMode="auto">
              <a:xfrm>
                <a:off x="4346" y="6116"/>
                <a:ext cx="180" cy="0"/>
              </a:xfrm>
              <a:prstGeom prst="line">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6" name="Line 3"/>
              <p:cNvSpPr>
                <a:spLocks noChangeShapeType="1"/>
              </p:cNvSpPr>
              <p:nvPr/>
            </p:nvSpPr>
            <p:spPr bwMode="auto">
              <a:xfrm>
                <a:off x="4346" y="9179"/>
                <a:ext cx="180" cy="0"/>
              </a:xfrm>
              <a:prstGeom prst="line">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grpSp>
      <p:sp>
        <p:nvSpPr>
          <p:cNvPr id="17" name="Rectangle 2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4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uk-UA" altLang="uk-UA" sz="7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55893457"/>
      </p:ext>
    </p:extLst>
  </p:cSld>
  <p:clrMapOvr>
    <a:masterClrMapping/>
  </p:clrMapOvr>
  <p:transition>
    <p:strips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0" y="-198314"/>
            <a:ext cx="8568952" cy="1615827"/>
          </a:xfrm>
          <a:prstGeom prst="rect">
            <a:avLst/>
          </a:prstGeom>
        </p:spPr>
        <p:txBody>
          <a:bodyPr wrap="square" anchor="ctr">
            <a:spAutoFit/>
          </a:bodyPr>
          <a:lstStyle/>
          <a:p>
            <a:pPr algn="ctr">
              <a:spcAft>
                <a:spcPts val="0"/>
              </a:spcAft>
            </a:pPr>
            <a:r>
              <a:rPr lang="ru-RU" sz="3300" b="1" dirty="0">
                <a:latin typeface="+mn-lt"/>
                <a:ea typeface="Calibri" panose="020F0502020204030204" pitchFamily="34" charset="0"/>
              </a:rPr>
              <a:t>Основні </a:t>
            </a:r>
            <a:r>
              <a:rPr lang="ru-RU" sz="3300" b="1" dirty="0" err="1">
                <a:latin typeface="+mn-lt"/>
                <a:ea typeface="Calibri" panose="020F0502020204030204" pitchFamily="34" charset="0"/>
              </a:rPr>
              <a:t>компоненти</a:t>
            </a:r>
            <a:r>
              <a:rPr lang="ru-RU" sz="3300" b="1" dirty="0">
                <a:latin typeface="+mn-lt"/>
                <a:ea typeface="Calibri" panose="020F0502020204030204" pitchFamily="34" charset="0"/>
              </a:rPr>
              <a:t> </a:t>
            </a:r>
            <a:r>
              <a:rPr lang="ru-RU" sz="3300" b="1" dirty="0" err="1">
                <a:latin typeface="+mn-lt"/>
                <a:ea typeface="Calibri" panose="020F0502020204030204" pitchFamily="34" charset="0"/>
              </a:rPr>
              <a:t>наукового</a:t>
            </a:r>
            <a:r>
              <a:rPr lang="ru-RU" sz="3300" b="1" dirty="0">
                <a:latin typeface="+mn-lt"/>
                <a:ea typeface="Calibri" panose="020F0502020204030204" pitchFamily="34" charset="0"/>
              </a:rPr>
              <a:t> </a:t>
            </a:r>
            <a:r>
              <a:rPr lang="ru-RU" sz="3300" b="1" dirty="0" err="1">
                <a:latin typeface="+mn-lt"/>
                <a:ea typeface="Calibri" panose="020F0502020204030204" pitchFamily="34" charset="0"/>
              </a:rPr>
              <a:t>пізнання</a:t>
            </a:r>
            <a:endParaRPr lang="ru-RU" sz="3300" b="1" dirty="0">
              <a:latin typeface="+mn-lt"/>
              <a:ea typeface="Calibri" panose="020F0502020204030204" pitchFamily="34" charset="0"/>
            </a:endParaRPr>
          </a:p>
          <a:p>
            <a:pPr algn="ctr">
              <a:spcAft>
                <a:spcPts val="0"/>
              </a:spcAft>
            </a:pPr>
            <a:endParaRPr lang="ru-RU" sz="3300" b="1" dirty="0">
              <a:latin typeface="+mn-lt"/>
              <a:ea typeface="Calibri" panose="020F0502020204030204" pitchFamily="34" charset="0"/>
            </a:endParaRPr>
          </a:p>
        </p:txBody>
      </p:sp>
      <p:sp>
        <p:nvSpPr>
          <p:cNvPr id="23" name="Rectangle 17"/>
          <p:cNvSpPr>
            <a:spLocks noChangeArrowheads="1"/>
          </p:cNvSpPr>
          <p:nvPr/>
        </p:nvSpPr>
        <p:spPr bwMode="auto">
          <a:xfrm>
            <a:off x="1256184" y="32468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8" name="Rectangle 4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7" name="Rectangle 2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4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uk-UA" altLang="uk-UA" sz="7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grpSp>
        <p:nvGrpSpPr>
          <p:cNvPr id="18" name="Group 1"/>
          <p:cNvGrpSpPr>
            <a:grpSpLocks/>
          </p:cNvGrpSpPr>
          <p:nvPr/>
        </p:nvGrpSpPr>
        <p:grpSpPr bwMode="auto">
          <a:xfrm>
            <a:off x="152400" y="1112715"/>
            <a:ext cx="8884096" cy="5700308"/>
            <a:chOff x="1152" y="1043"/>
            <a:chExt cx="9540" cy="8015"/>
          </a:xfrm>
        </p:grpSpPr>
        <p:sp>
          <p:nvSpPr>
            <p:cNvPr id="19" name="Line 18"/>
            <p:cNvSpPr>
              <a:spLocks noChangeShapeType="1"/>
            </p:cNvSpPr>
            <p:nvPr/>
          </p:nvSpPr>
          <p:spPr bwMode="auto">
            <a:xfrm>
              <a:off x="1325" y="1649"/>
              <a:ext cx="0" cy="7036"/>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20" name="Line 17"/>
            <p:cNvSpPr>
              <a:spLocks noChangeShapeType="1"/>
            </p:cNvSpPr>
            <p:nvPr/>
          </p:nvSpPr>
          <p:spPr bwMode="auto">
            <a:xfrm>
              <a:off x="1325" y="6435"/>
              <a:ext cx="174"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21" name="Line 16"/>
            <p:cNvSpPr>
              <a:spLocks noChangeShapeType="1"/>
            </p:cNvSpPr>
            <p:nvPr/>
          </p:nvSpPr>
          <p:spPr bwMode="auto">
            <a:xfrm>
              <a:off x="1325" y="3660"/>
              <a:ext cx="174"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22" name="Line 15"/>
            <p:cNvSpPr>
              <a:spLocks noChangeShapeType="1"/>
            </p:cNvSpPr>
            <p:nvPr/>
          </p:nvSpPr>
          <p:spPr bwMode="auto">
            <a:xfrm>
              <a:off x="1325" y="2441"/>
              <a:ext cx="174"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24" name="Line 14"/>
            <p:cNvSpPr>
              <a:spLocks noChangeShapeType="1"/>
            </p:cNvSpPr>
            <p:nvPr/>
          </p:nvSpPr>
          <p:spPr bwMode="auto">
            <a:xfrm>
              <a:off x="1325" y="4675"/>
              <a:ext cx="174"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25" name="Line 13"/>
            <p:cNvSpPr>
              <a:spLocks noChangeShapeType="1"/>
            </p:cNvSpPr>
            <p:nvPr/>
          </p:nvSpPr>
          <p:spPr bwMode="auto">
            <a:xfrm>
              <a:off x="1325" y="5657"/>
              <a:ext cx="174"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26" name="Line 12"/>
            <p:cNvSpPr>
              <a:spLocks noChangeShapeType="1"/>
            </p:cNvSpPr>
            <p:nvPr/>
          </p:nvSpPr>
          <p:spPr bwMode="auto">
            <a:xfrm>
              <a:off x="1325" y="7315"/>
              <a:ext cx="174"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27" name="Line 11"/>
            <p:cNvSpPr>
              <a:spLocks noChangeShapeType="1"/>
            </p:cNvSpPr>
            <p:nvPr/>
          </p:nvSpPr>
          <p:spPr bwMode="auto">
            <a:xfrm>
              <a:off x="1325" y="8686"/>
              <a:ext cx="174"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28" name="Rectangle 10"/>
            <p:cNvSpPr>
              <a:spLocks noChangeArrowheads="1"/>
            </p:cNvSpPr>
            <p:nvPr/>
          </p:nvSpPr>
          <p:spPr bwMode="auto">
            <a:xfrm>
              <a:off x="1152" y="1043"/>
              <a:ext cx="9540" cy="601"/>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1"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Основні компоненти наукового пізнання</a:t>
              </a:r>
              <a:endParaRPr kumimoji="0" lang="uk-UA" altLang="uk-UA" sz="3600" b="0" i="0" u="none" strike="noStrike" cap="none" normalizeH="0" baseline="0" smtClean="0">
                <a:ln>
                  <a:noFill/>
                </a:ln>
                <a:solidFill>
                  <a:schemeClr val="tx1"/>
                </a:solidFill>
                <a:effectLst/>
              </a:endParaRPr>
            </a:p>
          </p:txBody>
        </p:sp>
        <p:sp>
          <p:nvSpPr>
            <p:cNvPr id="29" name="Rectangle 9"/>
            <p:cNvSpPr>
              <a:spLocks noChangeArrowheads="1"/>
            </p:cNvSpPr>
            <p:nvPr/>
          </p:nvSpPr>
          <p:spPr bwMode="auto">
            <a:xfrm>
              <a:off x="1499" y="1832"/>
              <a:ext cx="9181" cy="13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пізнавальна діяльність спеціально підготовлених груп людей, які досягли певного рівня знань, навичок, розуміння, виробили відповідні світоглядні та методологічні настанови з приводу своєї професійної діяльності</a:t>
              </a:r>
              <a:endParaRPr kumimoji="0" lang="uk-UA" altLang="uk-UA"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b="0" i="0" u="none" strike="noStrike" cap="none" normalizeH="0" baseline="0" dirty="0" smtClean="0">
                <a:ln>
                  <a:noFill/>
                </a:ln>
                <a:solidFill>
                  <a:schemeClr val="tx1"/>
                </a:solidFill>
                <a:effectLst/>
              </a:endParaRPr>
            </a:p>
          </p:txBody>
        </p:sp>
        <p:sp>
          <p:nvSpPr>
            <p:cNvPr id="30" name="Rectangle 8"/>
            <p:cNvSpPr>
              <a:spLocks noChangeArrowheads="1"/>
            </p:cNvSpPr>
            <p:nvPr/>
          </p:nvSpPr>
          <p:spPr bwMode="auto">
            <a:xfrm>
              <a:off x="1499" y="3253"/>
              <a:ext cx="9181" cy="9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об'єкти пізнання, які можуть не збігатися безпосередньо з об'єктами виробничої діяльності, а також практики в цілому</a:t>
              </a:r>
              <a:endParaRPr kumimoji="0" lang="uk-UA" altLang="uk-UA"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000" b="0" i="0" u="none" strike="noStrike" cap="none" normalizeH="0" baseline="0" dirty="0" smtClean="0">
                <a:ln>
                  <a:noFill/>
                </a:ln>
                <a:solidFill>
                  <a:schemeClr val="tx1"/>
                </a:solidFill>
                <a:effectLst/>
              </a:endParaRPr>
            </a:p>
          </p:txBody>
        </p:sp>
        <p:sp>
          <p:nvSpPr>
            <p:cNvPr id="31" name="Rectangle 7"/>
            <p:cNvSpPr>
              <a:spLocks noChangeArrowheads="1"/>
            </p:cNvSpPr>
            <p:nvPr/>
          </p:nvSpPr>
          <p:spPr bwMode="auto">
            <a:xfrm>
              <a:off x="1499" y="4269"/>
              <a:ext cx="9181" cy="89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предмет пізнання, який детермінується об'єктом пізнання і виявляється в певних логічних формах</a:t>
              </a:r>
              <a:endParaRPr kumimoji="0" lang="uk-UA" altLang="uk-UA" sz="2000" b="0" i="0" u="none" strike="noStrike" cap="none" normalizeH="0" baseline="0" smtClean="0">
                <a:ln>
                  <a:noFill/>
                </a:ln>
                <a:solidFill>
                  <a:schemeClr val="tx1"/>
                </a:solidFill>
                <a:effectLst/>
              </a:endParaRPr>
            </a:p>
          </p:txBody>
        </p:sp>
        <p:grpSp>
          <p:nvGrpSpPr>
            <p:cNvPr id="32" name="Group 4"/>
            <p:cNvGrpSpPr>
              <a:grpSpLocks/>
            </p:cNvGrpSpPr>
            <p:nvPr/>
          </p:nvGrpSpPr>
          <p:grpSpPr bwMode="auto">
            <a:xfrm>
              <a:off x="1499" y="5284"/>
              <a:ext cx="9181" cy="1422"/>
              <a:chOff x="1494" y="5759"/>
              <a:chExt cx="9528" cy="1260"/>
            </a:xfrm>
          </p:grpSpPr>
          <p:sp>
            <p:nvSpPr>
              <p:cNvPr id="35" name="Rectangle 6"/>
              <p:cNvSpPr>
                <a:spLocks noChangeArrowheads="1"/>
              </p:cNvSpPr>
              <p:nvPr/>
            </p:nvSpPr>
            <p:spPr bwMode="auto">
              <a:xfrm>
                <a:off x="1494" y="5759"/>
                <a:ext cx="9528" cy="53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особливі методи та засоби пізнання</a:t>
                </a:r>
                <a:endParaRPr kumimoji="0" lang="uk-UA" altLang="uk-UA" sz="20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000" b="0" i="0" u="none" strike="noStrike" cap="none" normalizeH="0" baseline="0" smtClean="0">
                  <a:ln>
                    <a:noFill/>
                  </a:ln>
                  <a:solidFill>
                    <a:schemeClr val="tx1"/>
                  </a:solidFill>
                  <a:effectLst/>
                </a:endParaRPr>
              </a:p>
            </p:txBody>
          </p:sp>
          <p:sp>
            <p:nvSpPr>
              <p:cNvPr id="36" name="Rectangle 5"/>
              <p:cNvSpPr>
                <a:spLocks noChangeArrowheads="1"/>
              </p:cNvSpPr>
              <p:nvPr/>
            </p:nvSpPr>
            <p:spPr bwMode="auto">
              <a:xfrm>
                <a:off x="1494" y="6486"/>
                <a:ext cx="9528" cy="53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уже сформовані логічні форми пізнання та </a:t>
                </a:r>
                <a:r>
                  <a:rPr kumimoji="0" lang="uk-UA" altLang="uk-UA"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мовні</a:t>
                </a:r>
                <a:r>
                  <a:rPr kumimoji="0" lang="uk-UA" altLang="uk-UA"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засоби</a:t>
                </a:r>
                <a:endParaRPr kumimoji="0" lang="uk-UA" altLang="uk-UA"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000" b="0" i="0" u="none" strike="noStrike" cap="none" normalizeH="0" baseline="0" dirty="0" smtClean="0">
                  <a:ln>
                    <a:noFill/>
                  </a:ln>
                  <a:solidFill>
                    <a:schemeClr val="tx1"/>
                  </a:solidFill>
                  <a:effectLst/>
                </a:endParaRPr>
              </a:p>
            </p:txBody>
          </p:sp>
        </p:grpSp>
        <p:sp>
          <p:nvSpPr>
            <p:cNvPr id="33" name="Rectangle 3"/>
            <p:cNvSpPr>
              <a:spLocks noChangeArrowheads="1"/>
            </p:cNvSpPr>
            <p:nvPr/>
          </p:nvSpPr>
          <p:spPr bwMode="auto">
            <a:xfrm>
              <a:off x="1499" y="6909"/>
              <a:ext cx="9181" cy="89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результати пізнання, що виражаються переважно в законах, теоріях, наукових гіпотезах</a:t>
              </a:r>
              <a:endParaRPr kumimoji="0" lang="uk-UA" altLang="uk-UA"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000" b="0" i="0" u="none" strike="noStrike" cap="none" normalizeH="0" baseline="0" dirty="0" smtClean="0">
                <a:ln>
                  <a:noFill/>
                </a:ln>
                <a:solidFill>
                  <a:schemeClr val="tx1"/>
                </a:solidFill>
                <a:effectLst/>
              </a:endParaRPr>
            </a:p>
          </p:txBody>
        </p:sp>
        <p:sp>
          <p:nvSpPr>
            <p:cNvPr id="34" name="Rectangle 2"/>
            <p:cNvSpPr>
              <a:spLocks noChangeArrowheads="1"/>
            </p:cNvSpPr>
            <p:nvPr/>
          </p:nvSpPr>
          <p:spPr bwMode="auto">
            <a:xfrm>
              <a:off x="1499" y="7924"/>
              <a:ext cx="9181" cy="113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9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цілі на досягнення істинного і достовірного, систематизованого знання, здатного пояснити явища, передбачити їхні можливі зміни і бути застосованим практично</a:t>
              </a:r>
              <a:endParaRPr kumimoji="0" lang="uk-UA" altLang="uk-UA" sz="1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900" b="0" i="0" u="none" strike="noStrike" cap="none" normalizeH="0" baseline="0" dirty="0" smtClean="0">
                <a:ln>
                  <a:noFill/>
                </a:ln>
                <a:solidFill>
                  <a:schemeClr val="tx1"/>
                </a:solidFill>
                <a:effectLst/>
              </a:endParaRPr>
            </a:p>
          </p:txBody>
        </p:sp>
      </p:grpSp>
      <p:sp>
        <p:nvSpPr>
          <p:cNvPr id="37" name="Rectangle 28"/>
          <p:cNvSpPr>
            <a:spLocks noChangeArrowheads="1"/>
          </p:cNvSpPr>
          <p:nvPr/>
        </p:nvSpPr>
        <p:spPr bwMode="auto">
          <a:xfrm>
            <a:off x="744463" y="19509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3051790753"/>
      </p:ext>
    </p:extLst>
  </p:cSld>
  <p:clrMapOvr>
    <a:masterClrMapping/>
  </p:clrMapOvr>
  <p:transition>
    <p:strips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323528" y="-11430"/>
            <a:ext cx="7812360" cy="830997"/>
          </a:xfrm>
          <a:prstGeom prst="rect">
            <a:avLst/>
          </a:prstGeom>
        </p:spPr>
        <p:txBody>
          <a:bodyPr wrap="square" anchor="ctr">
            <a:spAutoFit/>
          </a:bodyPr>
          <a:lstStyle/>
          <a:p>
            <a:pPr algn="ctr">
              <a:spcAft>
                <a:spcPts val="0"/>
              </a:spcAft>
            </a:pPr>
            <a:r>
              <a:rPr lang="ru-RU" sz="2400" b="1" dirty="0" err="1">
                <a:latin typeface="+mn-lt"/>
                <a:ea typeface="Calibri" panose="020F0502020204030204" pitchFamily="34" charset="0"/>
              </a:rPr>
              <a:t>Філософські</a:t>
            </a:r>
            <a:r>
              <a:rPr lang="ru-RU" sz="2400" b="1" dirty="0">
                <a:latin typeface="+mn-lt"/>
                <a:ea typeface="Calibri" panose="020F0502020204030204" pitchFamily="34" charset="0"/>
              </a:rPr>
              <a:t> </a:t>
            </a:r>
            <a:r>
              <a:rPr lang="ru-RU" sz="2400" b="1" dirty="0" err="1">
                <a:latin typeface="+mn-lt"/>
                <a:ea typeface="Calibri" panose="020F0502020204030204" pitchFamily="34" charset="0"/>
              </a:rPr>
              <a:t>концепції</a:t>
            </a:r>
            <a:r>
              <a:rPr lang="ru-RU" sz="2400" b="1" dirty="0">
                <a:latin typeface="+mn-lt"/>
                <a:ea typeface="Calibri" panose="020F0502020204030204" pitchFamily="34" charset="0"/>
              </a:rPr>
              <a:t> </a:t>
            </a:r>
            <a:r>
              <a:rPr lang="ru-RU" sz="2400" b="1" dirty="0" err="1">
                <a:latin typeface="+mn-lt"/>
                <a:ea typeface="Calibri" panose="020F0502020204030204" pitchFamily="34" charset="0"/>
              </a:rPr>
              <a:t>дослідження</a:t>
            </a:r>
            <a:r>
              <a:rPr lang="ru-RU" sz="2400" b="1" dirty="0">
                <a:latin typeface="+mn-lt"/>
                <a:ea typeface="Calibri" panose="020F0502020204030204" pitchFamily="34" charset="0"/>
              </a:rPr>
              <a:t> </a:t>
            </a:r>
            <a:r>
              <a:rPr lang="ru-RU" sz="2400" b="1" dirty="0" err="1">
                <a:latin typeface="+mn-lt"/>
                <a:ea typeface="Calibri" panose="020F0502020204030204" pitchFamily="34" charset="0"/>
              </a:rPr>
              <a:t>процесу</a:t>
            </a:r>
            <a:r>
              <a:rPr lang="ru-RU" sz="2400" b="1" dirty="0">
                <a:latin typeface="+mn-lt"/>
                <a:ea typeface="Calibri" panose="020F0502020204030204" pitchFamily="34" charset="0"/>
              </a:rPr>
              <a:t> </a:t>
            </a:r>
            <a:r>
              <a:rPr lang="ru-RU" sz="2400" b="1" dirty="0" err="1">
                <a:latin typeface="+mn-lt"/>
                <a:ea typeface="Calibri" panose="020F0502020204030204" pitchFamily="34" charset="0"/>
              </a:rPr>
              <a:t>пізнання</a:t>
            </a:r>
            <a:endParaRPr lang="ru-RU" sz="2400" b="1" dirty="0">
              <a:latin typeface="+mn-lt"/>
              <a:ea typeface="Calibri" panose="020F0502020204030204" pitchFamily="34" charset="0"/>
            </a:endParaRPr>
          </a:p>
        </p:txBody>
      </p:sp>
      <p:sp>
        <p:nvSpPr>
          <p:cNvPr id="23" name="Rectangle 17"/>
          <p:cNvSpPr>
            <a:spLocks noChangeArrowheads="1"/>
          </p:cNvSpPr>
          <p:nvPr/>
        </p:nvSpPr>
        <p:spPr bwMode="auto">
          <a:xfrm>
            <a:off x="1256184" y="32468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8" name="Rectangle 4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7" name="Rectangle 2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4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uk-UA" altLang="uk-UA" sz="7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
        <p:nvSpPr>
          <p:cNvPr id="37" name="Rectangle 28"/>
          <p:cNvSpPr>
            <a:spLocks noChangeArrowheads="1"/>
          </p:cNvSpPr>
          <p:nvPr/>
        </p:nvSpPr>
        <p:spPr bwMode="auto">
          <a:xfrm>
            <a:off x="744463" y="19509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 name="Таблиця 1"/>
          <p:cNvGraphicFramePr>
            <a:graphicFrameLocks noGrp="1"/>
          </p:cNvGraphicFramePr>
          <p:nvPr>
            <p:extLst>
              <p:ext uri="{D42A27DB-BD31-4B8C-83A1-F6EECF244321}">
                <p14:modId xmlns:p14="http://schemas.microsoft.com/office/powerpoint/2010/main" val="87320228"/>
              </p:ext>
            </p:extLst>
          </p:nvPr>
        </p:nvGraphicFramePr>
        <p:xfrm>
          <a:off x="0" y="761999"/>
          <a:ext cx="9143999" cy="6067870"/>
        </p:xfrm>
        <a:graphic>
          <a:graphicData uri="http://schemas.openxmlformats.org/drawingml/2006/table">
            <a:tbl>
              <a:tblPr>
                <a:tableStyleId>{69CF1AB2-1976-4502-BF36-3FF5EA218861}</a:tableStyleId>
              </a:tblPr>
              <a:tblGrid>
                <a:gridCol w="991393">
                  <a:extLst>
                    <a:ext uri="{9D8B030D-6E8A-4147-A177-3AD203B41FA5}">
                      <a16:colId xmlns:a16="http://schemas.microsoft.com/office/drawing/2014/main" val="560480302"/>
                    </a:ext>
                  </a:extLst>
                </a:gridCol>
                <a:gridCol w="2371667">
                  <a:extLst>
                    <a:ext uri="{9D8B030D-6E8A-4147-A177-3AD203B41FA5}">
                      <a16:colId xmlns:a16="http://schemas.microsoft.com/office/drawing/2014/main" val="2542742595"/>
                    </a:ext>
                  </a:extLst>
                </a:gridCol>
                <a:gridCol w="5780939">
                  <a:extLst>
                    <a:ext uri="{9D8B030D-6E8A-4147-A177-3AD203B41FA5}">
                      <a16:colId xmlns:a16="http://schemas.microsoft.com/office/drawing/2014/main" val="3689235818"/>
                    </a:ext>
                  </a:extLst>
                </a:gridCol>
              </a:tblGrid>
              <a:tr h="317688">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Період </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Філософська течія</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Характеристика</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24621604"/>
                  </a:ext>
                </a:extLst>
              </a:tr>
              <a:tr h="2147534">
                <a:tc>
                  <a:txBody>
                    <a:bodyPr/>
                    <a:lstStyle/>
                    <a:p>
                      <a:pPr algn="ctr">
                        <a:lnSpc>
                          <a:spcPct val="115000"/>
                        </a:lnSpc>
                        <a:spcAft>
                          <a:spcPts val="0"/>
                        </a:spcAft>
                      </a:pPr>
                      <a:r>
                        <a:rPr lang="uk-UA" sz="1800" dirty="0">
                          <a:solidFill>
                            <a:schemeClr val="tx2"/>
                          </a:solidFill>
                          <a:effectLst/>
                          <a:latin typeface="Times New Roman" panose="02020603050405020304" pitchFamily="18" charset="0"/>
                          <a:cs typeface="Times New Roman" panose="02020603050405020304" pitchFamily="18" charset="0"/>
                        </a:rPr>
                        <a:t>XVII – </a:t>
                      </a:r>
                    </a:p>
                    <a:p>
                      <a:pPr algn="ctr">
                        <a:lnSpc>
                          <a:spcPct val="115000"/>
                        </a:lnSpc>
                        <a:spcAft>
                          <a:spcPts val="0"/>
                        </a:spcAft>
                      </a:pPr>
                      <a:r>
                        <a:rPr lang="uk-UA" sz="1800" dirty="0">
                          <a:solidFill>
                            <a:schemeClr val="tx2"/>
                          </a:solidFill>
                          <a:effectLst/>
                          <a:latin typeface="Times New Roman" panose="02020603050405020304" pitchFamily="18" charset="0"/>
                          <a:cs typeface="Times New Roman" panose="02020603050405020304" pitchFamily="18" charset="0"/>
                        </a:rPr>
                        <a:t>XVIII ст.</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cs typeface="Times New Roman" panose="02020603050405020304" pitchFamily="18" charset="0"/>
                        </a:rPr>
                        <a:t>Емпірична концепція</a:t>
                      </a:r>
                    </a:p>
                    <a:p>
                      <a:pPr algn="ctr">
                        <a:lnSpc>
                          <a:spcPct val="115000"/>
                        </a:lnSpc>
                        <a:spcAft>
                          <a:spcPts val="0"/>
                        </a:spcAft>
                      </a:pPr>
                      <a:r>
                        <a:rPr lang="uk-UA" sz="1800" i="1" dirty="0">
                          <a:solidFill>
                            <a:schemeClr val="tx2"/>
                          </a:solidFill>
                          <a:effectLst/>
                          <a:latin typeface="Times New Roman" panose="02020603050405020304" pitchFamily="18" charset="0"/>
                          <a:cs typeface="Times New Roman" panose="02020603050405020304" pitchFamily="18" charset="0"/>
                        </a:rPr>
                        <a:t>(Ф. Бекон, </a:t>
                      </a:r>
                      <a:r>
                        <a:rPr lang="uk-UA" sz="1800" i="1" dirty="0" err="1">
                          <a:solidFill>
                            <a:schemeClr val="tx2"/>
                          </a:solidFill>
                          <a:effectLst/>
                          <a:latin typeface="Times New Roman" panose="02020603050405020304" pitchFamily="18" charset="0"/>
                          <a:cs typeface="Times New Roman" panose="02020603050405020304" pitchFamily="18" charset="0"/>
                        </a:rPr>
                        <a:t>Дж</a:t>
                      </a:r>
                      <a:r>
                        <a:rPr lang="uk-UA" sz="1800" i="1" dirty="0">
                          <a:solidFill>
                            <a:schemeClr val="tx2"/>
                          </a:solidFill>
                          <a:effectLst/>
                          <a:latin typeface="Times New Roman" panose="02020603050405020304" pitchFamily="18" charset="0"/>
                          <a:cs typeface="Times New Roman" panose="02020603050405020304" pitchFamily="18" charset="0"/>
                        </a:rPr>
                        <a:t>. Локк </a:t>
                      </a:r>
                      <a:r>
                        <a:rPr lang="en-US" sz="1800" i="1" dirty="0" smtClean="0">
                          <a:solidFill>
                            <a:schemeClr val="tx2"/>
                          </a:solidFill>
                          <a:effectLst/>
                          <a:latin typeface="Times New Roman" panose="02020603050405020304" pitchFamily="18" charset="0"/>
                          <a:cs typeface="Times New Roman" panose="02020603050405020304" pitchFamily="18" charset="0"/>
                        </a:rPr>
                        <a:t>   </a:t>
                      </a:r>
                      <a:r>
                        <a:rPr lang="uk-UA" sz="1800" i="1" dirty="0" smtClean="0">
                          <a:solidFill>
                            <a:schemeClr val="tx2"/>
                          </a:solidFill>
                          <a:effectLst/>
                          <a:latin typeface="Times New Roman" panose="02020603050405020304" pitchFamily="18" charset="0"/>
                          <a:cs typeface="Times New Roman" panose="02020603050405020304" pitchFamily="18" charset="0"/>
                        </a:rPr>
                        <a:t>Т</a:t>
                      </a:r>
                      <a:r>
                        <a:rPr lang="uk-UA" sz="1800" i="1" dirty="0">
                          <a:solidFill>
                            <a:schemeClr val="tx2"/>
                          </a:solidFill>
                          <a:effectLst/>
                          <a:latin typeface="Times New Roman" panose="02020603050405020304" pitchFamily="18" charset="0"/>
                          <a:cs typeface="Times New Roman" panose="02020603050405020304" pitchFamily="18" charset="0"/>
                        </a:rPr>
                        <a:t>. Гоббс)</a:t>
                      </a:r>
                      <a:endPar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300" dirty="0">
                          <a:solidFill>
                            <a:schemeClr val="tx2"/>
                          </a:solidFill>
                          <a:effectLst/>
                          <a:latin typeface="Times New Roman" panose="02020603050405020304" pitchFamily="18" charset="0"/>
                          <a:cs typeface="Times New Roman" panose="02020603050405020304" pitchFamily="18" charset="0"/>
                        </a:rPr>
                        <a:t>Пізнання є ключем до всіх інших наук, бо має у собі “розумове знаряддя”, яке дає розумові вказівки або попереджає щодо помилок (“примар”). Бекон вважав, що поширена на той час логіка не є корисною для набуття пізнання. Порушуючи питання про новий метод “іншої логіки”, він наголошував, що нова логіка, на відміну від суто формальної, має виходити не тільки з природи розуму, але й з природи речей, “не вигадувати та надумувати”, а відкривати й відображати те, що здійснює природа, тобто бути змістовною та об'єктивною. Основою пізнання є досвід, а чуттєві форми визначають результати отриманої наукової інформації. Порівняно з логічними формами почуття має перевагу щодо достовірності, тоді як логічне мислення здатне спрямовувати пізнання в помилкове русло</a:t>
                      </a:r>
                      <a:endPar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3307153"/>
                  </a:ext>
                </a:extLst>
              </a:tr>
              <a:tr h="1366612">
                <a:tc>
                  <a:txBody>
                    <a:bodyPr/>
                    <a:lstStyle/>
                    <a:p>
                      <a:pPr algn="ctr">
                        <a:lnSpc>
                          <a:spcPct val="115000"/>
                        </a:lnSpc>
                        <a:spcAft>
                          <a:spcPts val="0"/>
                        </a:spcAft>
                      </a:pPr>
                      <a:r>
                        <a:rPr lang="uk-UA" sz="1800" dirty="0">
                          <a:solidFill>
                            <a:schemeClr val="tx2"/>
                          </a:solidFill>
                          <a:effectLst/>
                          <a:latin typeface="Times New Roman" panose="02020603050405020304" pitchFamily="18" charset="0"/>
                          <a:cs typeface="Times New Roman" panose="02020603050405020304" pitchFamily="18" charset="0"/>
                        </a:rPr>
                        <a:t>XVII ст.</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cs typeface="Times New Roman" panose="02020603050405020304" pitchFamily="18" charset="0"/>
                        </a:rPr>
                        <a:t>Концепція сенсуалізму </a:t>
                      </a:r>
                    </a:p>
                    <a:p>
                      <a:pPr algn="ctr">
                        <a:lnSpc>
                          <a:spcPct val="115000"/>
                        </a:lnSpc>
                        <a:spcAft>
                          <a:spcPts val="0"/>
                        </a:spcAft>
                      </a:pPr>
                      <a:r>
                        <a:rPr lang="uk-UA" sz="1800" i="1" dirty="0">
                          <a:solidFill>
                            <a:schemeClr val="tx2"/>
                          </a:solidFill>
                          <a:effectLst/>
                          <a:latin typeface="Times New Roman" panose="02020603050405020304" pitchFamily="18" charset="0"/>
                          <a:cs typeface="Times New Roman" panose="02020603050405020304" pitchFamily="18" charset="0"/>
                        </a:rPr>
                        <a:t>(</a:t>
                      </a:r>
                      <a:r>
                        <a:rPr lang="uk-UA" sz="1800" i="1" dirty="0" err="1">
                          <a:solidFill>
                            <a:schemeClr val="tx2"/>
                          </a:solidFill>
                          <a:effectLst/>
                          <a:latin typeface="Times New Roman" panose="02020603050405020304" pitchFamily="18" charset="0"/>
                          <a:cs typeface="Times New Roman" panose="02020603050405020304" pitchFamily="18" charset="0"/>
                        </a:rPr>
                        <a:t>Дж</a:t>
                      </a:r>
                      <a:r>
                        <a:rPr lang="uk-UA" sz="1800" i="1" dirty="0">
                          <a:solidFill>
                            <a:schemeClr val="tx2"/>
                          </a:solidFill>
                          <a:effectLst/>
                          <a:latin typeface="Times New Roman" panose="02020603050405020304" pitchFamily="18" charset="0"/>
                          <a:cs typeface="Times New Roman" panose="02020603050405020304" pitchFamily="18" charset="0"/>
                        </a:rPr>
                        <a:t>. Локк) </a:t>
                      </a:r>
                      <a:endPar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uk-UA" sz="1300" dirty="0">
                          <a:solidFill>
                            <a:schemeClr val="tx2"/>
                          </a:solidFill>
                          <a:effectLst/>
                          <a:latin typeface="Times New Roman" panose="02020603050405020304" pitchFamily="18" charset="0"/>
                          <a:cs typeface="Times New Roman" panose="02020603050405020304" pitchFamily="18" charset="0"/>
                        </a:rPr>
                        <a:t>“Немає нічого в розумі, чого не було б у відчуттях” – основний принцип сенсуалізму. Логічному мисленню як виду пізнання відводиться роль певного шостого чуття, що впорядковує емпіричний матеріал, який надають інші п'ять органів чуття. Приміром, </a:t>
                      </a:r>
                      <a:r>
                        <a:rPr lang="uk-UA" sz="1300" dirty="0" err="1">
                          <a:solidFill>
                            <a:schemeClr val="tx2"/>
                          </a:solidFill>
                          <a:effectLst/>
                          <a:latin typeface="Times New Roman" panose="02020603050405020304" pitchFamily="18" charset="0"/>
                          <a:cs typeface="Times New Roman" panose="02020603050405020304" pitchFamily="18" charset="0"/>
                        </a:rPr>
                        <a:t>Дж</a:t>
                      </a:r>
                      <a:r>
                        <a:rPr lang="uk-UA" sz="1300" dirty="0">
                          <a:solidFill>
                            <a:schemeClr val="tx2"/>
                          </a:solidFill>
                          <a:effectLst/>
                          <a:latin typeface="Times New Roman" panose="02020603050405020304" pitchFamily="18" charset="0"/>
                          <a:cs typeface="Times New Roman" panose="02020603050405020304" pitchFamily="18" charset="0"/>
                        </a:rPr>
                        <a:t>. Локк вважав, що знання не має в собі нічого того, що не було присутнім у чуттєвому досвіді. Поняття “сенсуалізм” (з лат. </a:t>
                      </a:r>
                      <a:r>
                        <a:rPr lang="uk-UA" sz="1300" dirty="0" err="1">
                          <a:solidFill>
                            <a:schemeClr val="tx2"/>
                          </a:solidFill>
                          <a:effectLst/>
                          <a:latin typeface="Times New Roman" panose="02020603050405020304" pitchFamily="18" charset="0"/>
                          <a:cs typeface="Times New Roman" panose="02020603050405020304" pitchFamily="18" charset="0"/>
                        </a:rPr>
                        <a:t>sensu</a:t>
                      </a:r>
                      <a:r>
                        <a:rPr lang="uk-UA" sz="1300" dirty="0">
                          <a:solidFill>
                            <a:schemeClr val="tx2"/>
                          </a:solidFill>
                          <a:effectLst/>
                          <a:latin typeface="Times New Roman" panose="02020603050405020304" pitchFamily="18" charset="0"/>
                          <a:cs typeface="Times New Roman" panose="02020603050405020304" pitchFamily="18" charset="0"/>
                        </a:rPr>
                        <a:t> – “почуття”) вживається для характеристики представників ранньої філософії, а саме – тих, які надавали почуттям перевагу над розумом</a:t>
                      </a: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9889661"/>
                  </a:ext>
                </a:extLst>
              </a:tr>
              <a:tr h="2147534">
                <a:tc>
                  <a:txBody>
                    <a:bodyPr/>
                    <a:lstStyle/>
                    <a:p>
                      <a:pPr algn="ctr">
                        <a:lnSpc>
                          <a:spcPct val="115000"/>
                        </a:lnSpc>
                        <a:spcAft>
                          <a:spcPts val="0"/>
                        </a:spcAft>
                      </a:pPr>
                      <a:r>
                        <a:rPr lang="uk-UA" sz="1800" dirty="0">
                          <a:solidFill>
                            <a:schemeClr val="tx2"/>
                          </a:solidFill>
                          <a:effectLst/>
                          <a:latin typeface="Times New Roman" panose="02020603050405020304" pitchFamily="18" charset="0"/>
                          <a:cs typeface="Times New Roman" panose="02020603050405020304" pitchFamily="18" charset="0"/>
                        </a:rPr>
                        <a:t>XVII ст.</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cs typeface="Times New Roman" panose="02020603050405020304" pitchFamily="18" charset="0"/>
                        </a:rPr>
                        <a:t>Концепція раціоналізму </a:t>
                      </a:r>
                    </a:p>
                    <a:p>
                      <a:pPr algn="ctr">
                        <a:lnSpc>
                          <a:spcPct val="115000"/>
                        </a:lnSpc>
                        <a:spcAft>
                          <a:spcPts val="0"/>
                        </a:spcAft>
                      </a:pPr>
                      <a:r>
                        <a:rPr lang="uk-UA" sz="1800" i="1" dirty="0">
                          <a:solidFill>
                            <a:schemeClr val="tx2"/>
                          </a:solidFill>
                          <a:effectLst/>
                          <a:latin typeface="Times New Roman" panose="02020603050405020304" pitchFamily="18" charset="0"/>
                          <a:cs typeface="Times New Roman" panose="02020603050405020304" pitchFamily="18" charset="0"/>
                        </a:rPr>
                        <a:t>(</a:t>
                      </a:r>
                      <a:r>
                        <a:rPr lang="uk-UA" sz="1800" i="1" dirty="0" err="1">
                          <a:solidFill>
                            <a:schemeClr val="tx2"/>
                          </a:solidFill>
                          <a:effectLst/>
                          <a:latin typeface="Times New Roman" panose="02020603050405020304" pitchFamily="18" charset="0"/>
                          <a:cs typeface="Times New Roman" panose="02020603050405020304" pitchFamily="18" charset="0"/>
                        </a:rPr>
                        <a:t>Рене</a:t>
                      </a:r>
                      <a:r>
                        <a:rPr lang="uk-UA" sz="1800" i="1" dirty="0">
                          <a:solidFill>
                            <a:schemeClr val="tx2"/>
                          </a:solidFill>
                          <a:effectLst/>
                          <a:latin typeface="Times New Roman" panose="02020603050405020304" pitchFamily="18" charset="0"/>
                          <a:cs typeface="Times New Roman" panose="02020603050405020304" pitchFamily="18" charset="0"/>
                        </a:rPr>
                        <a:t> Декарт)</a:t>
                      </a:r>
                      <a:endPar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300" spc="-10" dirty="0">
                          <a:solidFill>
                            <a:schemeClr val="tx2"/>
                          </a:solidFill>
                          <a:effectLst/>
                          <a:latin typeface="Times New Roman" panose="02020603050405020304" pitchFamily="18" charset="0"/>
                          <a:cs typeface="Times New Roman" panose="02020603050405020304" pitchFamily="18" charset="0"/>
                        </a:rPr>
                        <a:t>Раціоналісти – це вчені, які ставлять розум, логічне мислення над почуттям. Вважають, що органи почуття надають лише поверхове й ілюзорне знання, а справжню наукову істину можна встановити лише на основі суворого логічного аналізу. Вся філософія та гносеологія Декарта охоплені переконанням у безмежності людського розуму, у надзвичайній силі пізнання, мислення та понятійного бачення сутності речей. Щоб побудувати храм нової, раціональної, культури потрібний чистий “будівельний майданчик”, тобто спочатку слід “розчистити ґрунт” від традиційної культури. Цю роботу, за Декартом, виконує сумнів: усе є сумнівним, безсумнівним є лише факт самого сумніву. Для Декарта сумнів – це не порожній скептицизм, а дещо конструктивне, всезагальне та універсальне</a:t>
                      </a:r>
                      <a:endPar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8787139"/>
                  </a:ext>
                </a:extLst>
              </a:tr>
            </a:tbl>
          </a:graphicData>
        </a:graphic>
      </p:graphicFrame>
    </p:spTree>
    <p:extLst>
      <p:ext uri="{BB962C8B-B14F-4D97-AF65-F5344CB8AC3E}">
        <p14:creationId xmlns:p14="http://schemas.microsoft.com/office/powerpoint/2010/main" val="3085228631"/>
      </p:ext>
    </p:extLst>
  </p:cSld>
  <p:clrMapOvr>
    <a:masterClrMapping/>
  </p:clrMapOvr>
  <p:transition>
    <p:strips dir="l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17"/>
          <p:cNvSpPr>
            <a:spLocks noChangeArrowheads="1"/>
          </p:cNvSpPr>
          <p:nvPr/>
        </p:nvSpPr>
        <p:spPr bwMode="auto">
          <a:xfrm>
            <a:off x="1256184" y="32468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8" name="Rectangle 4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7" name="Rectangle 2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4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uk-UA" altLang="uk-UA" sz="7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
        <p:nvSpPr>
          <p:cNvPr id="37" name="Rectangle 28"/>
          <p:cNvSpPr>
            <a:spLocks noChangeArrowheads="1"/>
          </p:cNvSpPr>
          <p:nvPr/>
        </p:nvSpPr>
        <p:spPr bwMode="auto">
          <a:xfrm>
            <a:off x="744463" y="19509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 name="Таблиця 1"/>
          <p:cNvGraphicFramePr>
            <a:graphicFrameLocks noGrp="1"/>
          </p:cNvGraphicFramePr>
          <p:nvPr>
            <p:extLst>
              <p:ext uri="{D42A27DB-BD31-4B8C-83A1-F6EECF244321}">
                <p14:modId xmlns:p14="http://schemas.microsoft.com/office/powerpoint/2010/main" val="230604410"/>
              </p:ext>
            </p:extLst>
          </p:nvPr>
        </p:nvGraphicFramePr>
        <p:xfrm>
          <a:off x="23997" y="0"/>
          <a:ext cx="9143999" cy="7846584"/>
        </p:xfrm>
        <a:graphic>
          <a:graphicData uri="http://schemas.openxmlformats.org/drawingml/2006/table">
            <a:tbl>
              <a:tblPr>
                <a:tableStyleId>{69CF1AB2-1976-4502-BF36-3FF5EA218861}</a:tableStyleId>
              </a:tblPr>
              <a:tblGrid>
                <a:gridCol w="1259632">
                  <a:extLst>
                    <a:ext uri="{9D8B030D-6E8A-4147-A177-3AD203B41FA5}">
                      <a16:colId xmlns:a16="http://schemas.microsoft.com/office/drawing/2014/main" val="560480302"/>
                    </a:ext>
                  </a:extLst>
                </a:gridCol>
                <a:gridCol w="2103428">
                  <a:extLst>
                    <a:ext uri="{9D8B030D-6E8A-4147-A177-3AD203B41FA5}">
                      <a16:colId xmlns:a16="http://schemas.microsoft.com/office/drawing/2014/main" val="2542742595"/>
                    </a:ext>
                  </a:extLst>
                </a:gridCol>
                <a:gridCol w="5780939">
                  <a:extLst>
                    <a:ext uri="{9D8B030D-6E8A-4147-A177-3AD203B41FA5}">
                      <a16:colId xmlns:a16="http://schemas.microsoft.com/office/drawing/2014/main" val="3689235818"/>
                    </a:ext>
                  </a:extLst>
                </a:gridCol>
              </a:tblGrid>
              <a:tr h="363109">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Період </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Філософська течія</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Характеристика</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24621604"/>
                  </a:ext>
                </a:extLst>
              </a:tr>
              <a:tr h="3137899">
                <a:tc>
                  <a:txBody>
                    <a:bodyPr/>
                    <a:lstStyle/>
                    <a:p>
                      <a:pPr algn="ctr">
                        <a:lnSpc>
                          <a:spcPct val="115000"/>
                        </a:lnSpc>
                        <a:spcAft>
                          <a:spcPts val="0"/>
                        </a:spcAft>
                      </a:pP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XVIII ст. </a:t>
                      </a:r>
                      <a:r>
                        <a:rPr lang="uk-UA"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початок                </a:t>
                      </a: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ХIХ ст.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Німецька класична філософія (І. Кант)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600" spc="-4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Її основоположник І. Кант вперше спробував пов'язати проблеми гносеології з дослідженням історичних форм діяльності людей, стверджуючи, що об'єкт як такий існує лише у формах діяльності суб'єкта. Головне питання своєї гносеологічної концепції – про джерела та межі пізнання – І. Кант сформулював як питання про можливості апріорних синтетичних суджень, які дають нове знання у кожному з трьох головних видів знання – математиці, теоретичному природознавстві та метафізиці як пізнанні істинно сущого. Вирішуючи ці питання, І. Кант досліджував три головні характеристики пізнання – чуттєвість, </a:t>
                      </a:r>
                      <a:r>
                        <a:rPr lang="uk-UA" sz="1600" spc="-4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розсудок</a:t>
                      </a:r>
                      <a:r>
                        <a:rPr lang="uk-UA" sz="1600" spc="-4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та розум. Він вважав природним, фактичним та очевидним станом мислення діалектику, оскільки існуюча логіка не спроможна задовольнити актуальних потреби у сфері розв'язання природничих та соціальних проблем. У цьому зв'язку І. Кант поділив логіку на загальну (формальну) – логіку роздуму та трансцендентальну – логіку розуму, яка є початком діалектичної логіки</a:t>
                      </a:r>
                      <a:endParaRPr lang="uk-UA"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3307153"/>
                  </a:ext>
                </a:extLst>
              </a:tr>
              <a:tr h="3531176">
                <a:tc>
                  <a:txBody>
                    <a:bodyPr/>
                    <a:lstStyle/>
                    <a:p>
                      <a:pPr algn="ctr">
                        <a:spcAft>
                          <a:spcPts val="0"/>
                        </a:spcAft>
                      </a:pP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наприкінці XIX – перша половина            XX ст.</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Російська філософія,</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раціоналістична гносеологія                     (В. Соловйов,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 Бердяєв,</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Флоренський</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 Булгаков,</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Шпет</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ірраціоналістична</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гносеологія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Шестов</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6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В. Соловйов намагався обґрунтувати “органічну логіку” як одну з трьох складових філософії на рівні з метафізикою та етикою, чітко розмежовував елементарну, формальну логіку та філософську –  “органічну” логіку. Перша з них має справу тільки із загальними формами </a:t>
                      </a:r>
                      <a:r>
                        <a:rPr lang="uk-UA" sz="1600" spc="-3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мислительного</a:t>
                      </a:r>
                      <a:r>
                        <a:rPr lang="uk-UA" sz="16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процесу й не стосується філософії. Логіка філософська стосується не процесів мислення у його загальних суб'єктивних формах як емпірично даних, а об'єктивного характеру мислення, яке пізнає. Так, Л. </a:t>
                      </a:r>
                      <a:r>
                        <a:rPr lang="uk-UA" sz="1600" spc="-3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Шестов</a:t>
                      </a:r>
                      <a:r>
                        <a:rPr lang="uk-UA" sz="16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був переконаним, що навіть “флегматичні філософи”, які винайшли гносеологію, часом робили спробу “неметодологічних виходів”, потай сподіваючись прокласти свій шлях до незнаного всупереч “безглуздим доказам” про нібито великі переваги наукового пізнання</a:t>
                      </a:r>
                      <a:endParaRPr lang="uk-UA"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9889661"/>
                  </a:ext>
                </a:extLst>
              </a:tr>
            </a:tbl>
          </a:graphicData>
        </a:graphic>
      </p:graphicFrame>
    </p:spTree>
    <p:extLst>
      <p:ext uri="{BB962C8B-B14F-4D97-AF65-F5344CB8AC3E}">
        <p14:creationId xmlns:p14="http://schemas.microsoft.com/office/powerpoint/2010/main" val="3708970192"/>
      </p:ext>
    </p:extLst>
  </p:cSld>
  <p:clrMapOvr>
    <a:masterClrMapping/>
  </p:clrMapOvr>
  <p:transition>
    <p:strips dir="l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17"/>
          <p:cNvSpPr>
            <a:spLocks noChangeArrowheads="1"/>
          </p:cNvSpPr>
          <p:nvPr/>
        </p:nvSpPr>
        <p:spPr bwMode="auto">
          <a:xfrm>
            <a:off x="1256184" y="32468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8" name="Rectangle 4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7" name="Rectangle 2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4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uk-UA" altLang="uk-UA" sz="7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
        <p:nvSpPr>
          <p:cNvPr id="37" name="Rectangle 28"/>
          <p:cNvSpPr>
            <a:spLocks noChangeArrowheads="1"/>
          </p:cNvSpPr>
          <p:nvPr/>
        </p:nvSpPr>
        <p:spPr bwMode="auto">
          <a:xfrm>
            <a:off x="744463" y="19509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 name="Таблиця 1"/>
          <p:cNvGraphicFramePr>
            <a:graphicFrameLocks noGrp="1"/>
          </p:cNvGraphicFramePr>
          <p:nvPr>
            <p:extLst>
              <p:ext uri="{D42A27DB-BD31-4B8C-83A1-F6EECF244321}">
                <p14:modId xmlns:p14="http://schemas.microsoft.com/office/powerpoint/2010/main" val="3909936359"/>
              </p:ext>
            </p:extLst>
          </p:nvPr>
        </p:nvGraphicFramePr>
        <p:xfrm>
          <a:off x="0" y="0"/>
          <a:ext cx="9249888" cy="6916076"/>
        </p:xfrm>
        <a:graphic>
          <a:graphicData uri="http://schemas.openxmlformats.org/drawingml/2006/table">
            <a:tbl>
              <a:tblPr>
                <a:tableStyleId>{69CF1AB2-1976-4502-BF36-3FF5EA218861}</a:tableStyleId>
              </a:tblPr>
              <a:tblGrid>
                <a:gridCol w="1458214">
                  <a:extLst>
                    <a:ext uri="{9D8B030D-6E8A-4147-A177-3AD203B41FA5}">
                      <a16:colId xmlns:a16="http://schemas.microsoft.com/office/drawing/2014/main" val="560480302"/>
                    </a:ext>
                  </a:extLst>
                </a:gridCol>
                <a:gridCol w="2225186">
                  <a:extLst>
                    <a:ext uri="{9D8B030D-6E8A-4147-A177-3AD203B41FA5}">
                      <a16:colId xmlns:a16="http://schemas.microsoft.com/office/drawing/2014/main" val="2542742595"/>
                    </a:ext>
                  </a:extLst>
                </a:gridCol>
                <a:gridCol w="5566488">
                  <a:extLst>
                    <a:ext uri="{9D8B030D-6E8A-4147-A177-3AD203B41FA5}">
                      <a16:colId xmlns:a16="http://schemas.microsoft.com/office/drawing/2014/main" val="3689235818"/>
                    </a:ext>
                  </a:extLst>
                </a:gridCol>
              </a:tblGrid>
              <a:tr h="264315">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Період </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Філософська течія</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Характеристика</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24621604"/>
                  </a:ext>
                </a:extLst>
              </a:tr>
              <a:tr h="2086344">
                <a:tc>
                  <a:txBody>
                    <a:bodyPr/>
                    <a:lstStyle/>
                    <a:p>
                      <a:pPr algn="ctr">
                        <a:spcAft>
                          <a:spcPts val="0"/>
                        </a:spcAft>
                      </a:pPr>
                      <a:r>
                        <a:rPr lang="uk-UA" sz="18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XIX – XX ст.</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інтуїтивізму</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Лоський</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5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Микола </a:t>
                      </a:r>
                      <a:r>
                        <a:rPr lang="uk-UA" sz="1500" spc="-3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Лоський</a:t>
                      </a:r>
                      <a:r>
                        <a:rPr lang="uk-UA" sz="15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виходив з того, що теорію пізнання слід вибудовувати, не спираючись на жодну теорію, вироблену іншими науками, тобто не користуватись твердженнями інших наук як засновками. Теорію знання потрібно розпочинати з аналізу дійсних на даний момент переживань. За такого аналізу, на думку Миколи </a:t>
                      </a:r>
                      <a:r>
                        <a:rPr lang="uk-UA" sz="1500" spc="-3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Лоського</a:t>
                      </a:r>
                      <a:r>
                        <a:rPr lang="uk-UA" sz="15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можна використовувати здобутки інших наук, але тільки як матеріал, а не як основу для теорії пізнання. Адже знання не є копією, символом чи уявою дійсності для суб'єкта, який пізнає. Знання – це сама дійсність, саме життя, яке аналізується шляхом порівняння</a:t>
                      </a:r>
                      <a:endParaRPr lang="uk-UA" sz="15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3307153"/>
                  </a:ext>
                </a:extLst>
              </a:tr>
              <a:tr h="2253671">
                <a:tc>
                  <a:txBody>
                    <a:bodyPr/>
                    <a:lstStyle/>
                    <a:p>
                      <a:pPr algn="ctr">
                        <a:spcAft>
                          <a:spcPts val="0"/>
                        </a:spcAft>
                      </a:pPr>
                      <a:r>
                        <a:rPr lang="uk-UA" sz="18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XIX – XX ст.</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інтуїтивізму</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Лоський</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5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Микола </a:t>
                      </a:r>
                      <a:r>
                        <a:rPr lang="uk-UA" sz="1500" spc="-3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Лоський</a:t>
                      </a:r>
                      <a:r>
                        <a:rPr lang="uk-UA" sz="15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виходив з того, що теорію пізнання слід вибудовувати, не спираючись на жодну теорію, вироблену іншими науками, тобто не користуватись твердженнями інших наук як засновками. Теорію знання потрібно розпочинати з аналізу дійсних на даний момент переживань. За такого аналізу, на думку Миколи </a:t>
                      </a:r>
                      <a:r>
                        <a:rPr lang="uk-UA" sz="1500" spc="-3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Лоського</a:t>
                      </a:r>
                      <a:r>
                        <a:rPr lang="uk-UA" sz="15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можна використовувати здобутки інших наук, але тільки як матеріал, а не як основу для теорії пізнання. Адже знання не є копією, символом чи уявою дійсності для суб'єкта, який пізнає. Знання – це сама дійсність, саме життя, яке аналізується шляхом порівняння</a:t>
                      </a:r>
                      <a:endParaRPr lang="uk-UA" sz="15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9889661"/>
                  </a:ext>
                </a:extLst>
              </a:tr>
              <a:tr h="2253671">
                <a:tc>
                  <a:txBody>
                    <a:bodyPr/>
                    <a:lstStyle/>
                    <a:p>
                      <a:pPr algn="ctr">
                        <a:spcAft>
                          <a:spcPts val="0"/>
                        </a:spcAft>
                      </a:pPr>
                      <a:r>
                        <a:rPr lang="uk-UA" sz="18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XIX – XX ст.</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інтуїтивізму</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Лоський</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5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Микола </a:t>
                      </a:r>
                      <a:r>
                        <a:rPr lang="uk-UA" sz="1500" spc="-3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Лоський</a:t>
                      </a:r>
                      <a:r>
                        <a:rPr lang="uk-UA" sz="15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виходив з того, що теорію пізнання слід вибудовувати, не спираючись на жодну теорію, вироблену іншими науками, тобто не користуватись твердженнями інших наук як засновками. Теорію знання потрібно розпочинати з аналізу дійсних на даний момент переживань. За такого аналізу, на думку Миколи </a:t>
                      </a:r>
                      <a:r>
                        <a:rPr lang="uk-UA" sz="1500" spc="-3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Лоського</a:t>
                      </a:r>
                      <a:r>
                        <a:rPr lang="uk-UA" sz="15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можна використовувати здобутки інших наук, але тільки як матеріал, а не як основу для теорії пізнання. Адже знання не є копією, символом чи уявою дійсності для суб'єкта, який пізнає. Знання – це сама дійсність, саме життя, яке аналізується шляхом порівняння</a:t>
                      </a:r>
                      <a:endParaRPr lang="uk-UA" sz="15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497605"/>
                  </a:ext>
                </a:extLst>
              </a:tr>
            </a:tbl>
          </a:graphicData>
        </a:graphic>
      </p:graphicFrame>
    </p:spTree>
    <p:extLst>
      <p:ext uri="{BB962C8B-B14F-4D97-AF65-F5344CB8AC3E}">
        <p14:creationId xmlns:p14="http://schemas.microsoft.com/office/powerpoint/2010/main" val="1720111696"/>
      </p:ext>
    </p:extLst>
  </p:cSld>
  <p:clrMapOvr>
    <a:masterClrMapping/>
  </p:clrMapOvr>
  <p:transition>
    <p:strips dir="l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17"/>
          <p:cNvSpPr>
            <a:spLocks noChangeArrowheads="1"/>
          </p:cNvSpPr>
          <p:nvPr/>
        </p:nvSpPr>
        <p:spPr bwMode="auto">
          <a:xfrm>
            <a:off x="1256184" y="32468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8" name="Rectangle 4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7" name="Rectangle 2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4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uk-UA" altLang="uk-UA" sz="7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
        <p:nvSpPr>
          <p:cNvPr id="37" name="Rectangle 28"/>
          <p:cNvSpPr>
            <a:spLocks noChangeArrowheads="1"/>
          </p:cNvSpPr>
          <p:nvPr/>
        </p:nvSpPr>
        <p:spPr bwMode="auto">
          <a:xfrm>
            <a:off x="744463" y="19509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 name="Таблиця 1"/>
          <p:cNvGraphicFramePr>
            <a:graphicFrameLocks noGrp="1"/>
          </p:cNvGraphicFramePr>
          <p:nvPr>
            <p:extLst>
              <p:ext uri="{D42A27DB-BD31-4B8C-83A1-F6EECF244321}">
                <p14:modId xmlns:p14="http://schemas.microsoft.com/office/powerpoint/2010/main" val="420139157"/>
              </p:ext>
            </p:extLst>
          </p:nvPr>
        </p:nvGraphicFramePr>
        <p:xfrm>
          <a:off x="71033" y="0"/>
          <a:ext cx="9249888" cy="6873718"/>
        </p:xfrm>
        <a:graphic>
          <a:graphicData uri="http://schemas.openxmlformats.org/drawingml/2006/table">
            <a:tbl>
              <a:tblPr>
                <a:tableStyleId>{69CF1AB2-1976-4502-BF36-3FF5EA218861}</a:tableStyleId>
              </a:tblPr>
              <a:tblGrid>
                <a:gridCol w="1458214">
                  <a:extLst>
                    <a:ext uri="{9D8B030D-6E8A-4147-A177-3AD203B41FA5}">
                      <a16:colId xmlns:a16="http://schemas.microsoft.com/office/drawing/2014/main" val="560480302"/>
                    </a:ext>
                  </a:extLst>
                </a:gridCol>
                <a:gridCol w="2225186">
                  <a:extLst>
                    <a:ext uri="{9D8B030D-6E8A-4147-A177-3AD203B41FA5}">
                      <a16:colId xmlns:a16="http://schemas.microsoft.com/office/drawing/2014/main" val="2542742595"/>
                    </a:ext>
                  </a:extLst>
                </a:gridCol>
                <a:gridCol w="5566488">
                  <a:extLst>
                    <a:ext uri="{9D8B030D-6E8A-4147-A177-3AD203B41FA5}">
                      <a16:colId xmlns:a16="http://schemas.microsoft.com/office/drawing/2014/main" val="3689235818"/>
                    </a:ext>
                  </a:extLst>
                </a:gridCol>
              </a:tblGrid>
              <a:tr h="294562">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Період </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Філософська течія</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Характеристика</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24621604"/>
                  </a:ext>
                </a:extLst>
              </a:tr>
              <a:tr h="1810185">
                <a:tc>
                  <a:txBody>
                    <a:bodyPr/>
                    <a:lstStyle/>
                    <a:p>
                      <a:pPr algn="ctr">
                        <a:lnSpc>
                          <a:spcPct val="115000"/>
                        </a:lnSpc>
                        <a:spcAft>
                          <a:spcPts val="0"/>
                        </a:spcAft>
                      </a:pPr>
                      <a:r>
                        <a:rPr lang="uk-UA" sz="1750" i="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XIX ст.</a:t>
                      </a:r>
                      <a:endParaRPr lang="uk-UA" sz="17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діалектико-матеріалістичної гносеології </a:t>
                      </a:r>
                      <a:endParaRPr lang="uk-UA" sz="17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(Карл Маркс, </a:t>
                      </a:r>
                      <a:endParaRPr lang="uk-UA" sz="17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Фрідріх Енгельс)</a:t>
                      </a:r>
                      <a:endParaRPr lang="uk-UA" sz="17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300" spc="-1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Вона передбачає розуміння пізнання як певної форми духовного виробництва, як процесу відображення дійсності, яка існує незалежно від свідомості, передуючи їй. Процес пізнання цієї дійсності є принципово можливим і становить активне творче відображення реальності у процесі зміни її людьми, тобто в процесі суспільної практики. Процес пізнання, за Марксом та Енгельсом, детермінований соціокультурними факторами і здійснюється не ізольованим суб'єктом як “гносеологічним Робінзоном”, а людиною, яка є соціальною </a:t>
                      </a:r>
                      <a:r>
                        <a:rPr lang="uk-UA" sz="1300" spc="-1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істотою</a:t>
                      </a:r>
                      <a:r>
                        <a:rPr lang="uk-UA" sz="1300" spc="-1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тобто сукупністю усіх соціальних відносин. Активність цієї людини – найважливіша передумова пізнавального процесу</a:t>
                      </a:r>
                      <a:endParaRPr lang="uk-UA" sz="13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3307153"/>
                  </a:ext>
                </a:extLst>
              </a:tr>
              <a:tr h="2353240">
                <a:tc>
                  <a:txBody>
                    <a:bodyPr/>
                    <a:lstStyle/>
                    <a:p>
                      <a:pPr algn="ctr">
                        <a:spcAft>
                          <a:spcPts val="0"/>
                        </a:spcAft>
                      </a:pPr>
                      <a:r>
                        <a:rPr lang="uk-UA" sz="1750" i="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XX ст.</a:t>
                      </a:r>
                      <a:endParaRPr lang="uk-UA" sz="175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постпозитивізму</a:t>
                      </a:r>
                      <a:r>
                        <a:rPr lang="uk-UA" sz="17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115000"/>
                        </a:lnSpc>
                        <a:spcAft>
                          <a:spcPts val="0"/>
                        </a:spcAft>
                      </a:pP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 Поппер, Т. Кун, </a:t>
                      </a:r>
                      <a:endParaRPr lang="uk-UA" sz="17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І. </a:t>
                      </a:r>
                      <a:r>
                        <a:rPr lang="uk-UA" sz="175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Лакатос</a:t>
                      </a: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7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 </a:t>
                      </a:r>
                      <a:r>
                        <a:rPr lang="uk-UA" sz="175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Фейєрабенд</a:t>
                      </a: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7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 </a:t>
                      </a:r>
                      <a:r>
                        <a:rPr lang="uk-UA" sz="175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Тулмін</a:t>
                      </a: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7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300" spc="-4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Головним предметом </a:t>
                      </a:r>
                      <a:r>
                        <a:rPr lang="uk-UA" sz="1300" spc="-4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постпозитивістської</a:t>
                      </a:r>
                      <a:r>
                        <a:rPr lang="uk-UA" sz="1300" spc="-4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гносеології є розвиток знання в його цілісності. Аналіз механізмів зростання і зміни знання він здійснює на підставі історії науки, а не її результатів, зафіксованих у певних формальних </a:t>
                      </a:r>
                      <a:r>
                        <a:rPr lang="uk-UA" sz="1300" spc="-4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мовних</a:t>
                      </a:r>
                      <a:r>
                        <a:rPr lang="uk-UA" sz="1300" spc="-4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засобах. Цим зумовлене намагання історично, діалектично усвідомити пізнавальний процес як ідею зростання, розвитку знання (К. Поппер та його послідовники); думку про єдність “нормального життя” (кількісне зростання) та “наукових революцій”, стрибків (Т. Кун); положення про взаємопроникнення, переходи емпіричного і теоретичного в пізнанні, теорії та практиці тощо. Послідовники постпозитивізму довели, що “чистих фактів “, які б не торкалися будь-яких концептуальних висновків (як вважали логічні позитивісти), не існує, наукові факти завжди “теоретично навантажені”. Окрім того, вони вказали на те, що відкриття нового знання та його обґрунтування – це єдиний процес: виникнення та розвиток нової наукової теорії водночас є обґрунтуванням її.</a:t>
                      </a:r>
                      <a:endParaRPr lang="uk-UA" sz="13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9889661"/>
                  </a:ext>
                </a:extLst>
              </a:tr>
              <a:tr h="1994568">
                <a:tc>
                  <a:txBody>
                    <a:bodyPr/>
                    <a:lstStyle/>
                    <a:p>
                      <a:pPr algn="ctr">
                        <a:spcAft>
                          <a:spcPts val="0"/>
                        </a:spcAft>
                      </a:pPr>
                      <a:r>
                        <a:rPr lang="uk-UA" sz="1750" i="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Кінець              ХХ ст. </a:t>
                      </a:r>
                      <a:endParaRPr lang="uk-UA" sz="175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структуралізму                     (К. </a:t>
                      </a:r>
                      <a:r>
                        <a:rPr lang="uk-UA" sz="175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Леві-Строс</a:t>
                      </a: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7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Ж. </a:t>
                      </a:r>
                      <a:r>
                        <a:rPr lang="uk-UA" sz="175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Лакан</a:t>
                      </a: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М.-</a:t>
                      </a:r>
                      <a:r>
                        <a:rPr lang="uk-UA" sz="175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П.Фу</a:t>
                      </a: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і </a:t>
                      </a:r>
                      <a:r>
                        <a:rPr lang="uk-UA" sz="175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постструктуралізму</a:t>
                      </a: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(Ж. </a:t>
                      </a:r>
                      <a:r>
                        <a:rPr lang="uk-UA" sz="175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Деррід</a:t>
                      </a: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А. </a:t>
                      </a:r>
                      <a:r>
                        <a:rPr lang="uk-UA" sz="175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Дельоз</a:t>
                      </a: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7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3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Учені цього напряму досліджували філософське та гуманітарне знання. Якщо представники структуралізму головну увагу приділяли структурі зазначених видів знання, то </a:t>
                      </a:r>
                      <a:r>
                        <a:rPr lang="uk-UA" sz="1300" spc="-3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постструктуралісти</a:t>
                      </a:r>
                      <a:r>
                        <a:rPr lang="uk-UA" sz="13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намагались усвідомити структуру і все “</a:t>
                      </a:r>
                      <a:r>
                        <a:rPr lang="uk-UA" sz="1300" spc="-3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позаструктурне</a:t>
                      </a:r>
                      <a:r>
                        <a:rPr lang="uk-UA" sz="13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у знанні під кутом зору їх ґенези та історичного розвитку. Обидва підходи вивчали специфіку і методи гуманітарного знання, загальні механізми його функціонування, відмінності від природничого знання, єдність синхронного та </a:t>
                      </a:r>
                      <a:r>
                        <a:rPr lang="uk-UA" sz="1300" spc="-3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діахронного</a:t>
                      </a:r>
                      <a:r>
                        <a:rPr lang="uk-UA" sz="13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в пізнанні соціокультурних утворень (мова, мистецтво, література, мода тощо)</a:t>
                      </a:r>
                      <a:endParaRPr lang="uk-UA" sz="13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497605"/>
                  </a:ext>
                </a:extLst>
              </a:tr>
            </a:tbl>
          </a:graphicData>
        </a:graphic>
      </p:graphicFrame>
    </p:spTree>
    <p:extLst>
      <p:ext uri="{BB962C8B-B14F-4D97-AF65-F5344CB8AC3E}">
        <p14:creationId xmlns:p14="http://schemas.microsoft.com/office/powerpoint/2010/main" val="3109308834"/>
      </p:ext>
    </p:extLst>
  </p:cSld>
  <p:clrMapOvr>
    <a:masterClrMapping/>
  </p:clrMapOvr>
  <p:transition>
    <p:strips dir="l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17"/>
          <p:cNvSpPr>
            <a:spLocks noChangeArrowheads="1"/>
          </p:cNvSpPr>
          <p:nvPr/>
        </p:nvSpPr>
        <p:spPr bwMode="auto">
          <a:xfrm>
            <a:off x="1256184" y="32468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8" name="Rectangle 4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7" name="Rectangle 2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4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uk-UA" altLang="uk-UA" sz="7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
        <p:nvSpPr>
          <p:cNvPr id="37" name="Rectangle 28"/>
          <p:cNvSpPr>
            <a:spLocks noChangeArrowheads="1"/>
          </p:cNvSpPr>
          <p:nvPr/>
        </p:nvSpPr>
        <p:spPr bwMode="auto">
          <a:xfrm>
            <a:off x="744463" y="19509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 name="Таблиця 1"/>
          <p:cNvGraphicFramePr>
            <a:graphicFrameLocks noGrp="1"/>
          </p:cNvGraphicFramePr>
          <p:nvPr>
            <p:extLst>
              <p:ext uri="{D42A27DB-BD31-4B8C-83A1-F6EECF244321}">
                <p14:modId xmlns:p14="http://schemas.microsoft.com/office/powerpoint/2010/main" val="3109112226"/>
              </p:ext>
            </p:extLst>
          </p:nvPr>
        </p:nvGraphicFramePr>
        <p:xfrm>
          <a:off x="0" y="0"/>
          <a:ext cx="9320921" cy="6872410"/>
        </p:xfrm>
        <a:graphic>
          <a:graphicData uri="http://schemas.openxmlformats.org/drawingml/2006/table">
            <a:tbl>
              <a:tblPr>
                <a:tableStyleId>{69CF1AB2-1976-4502-BF36-3FF5EA218861}</a:tableStyleId>
              </a:tblPr>
              <a:tblGrid>
                <a:gridCol w="1270288">
                  <a:extLst>
                    <a:ext uri="{9D8B030D-6E8A-4147-A177-3AD203B41FA5}">
                      <a16:colId xmlns:a16="http://schemas.microsoft.com/office/drawing/2014/main" val="560480302"/>
                    </a:ext>
                  </a:extLst>
                </a:gridCol>
                <a:gridCol w="2176829">
                  <a:extLst>
                    <a:ext uri="{9D8B030D-6E8A-4147-A177-3AD203B41FA5}">
                      <a16:colId xmlns:a16="http://schemas.microsoft.com/office/drawing/2014/main" val="2542742595"/>
                    </a:ext>
                  </a:extLst>
                </a:gridCol>
                <a:gridCol w="5873804">
                  <a:extLst>
                    <a:ext uri="{9D8B030D-6E8A-4147-A177-3AD203B41FA5}">
                      <a16:colId xmlns:a16="http://schemas.microsoft.com/office/drawing/2014/main" val="3689235818"/>
                    </a:ext>
                  </a:extLst>
                </a:gridCol>
              </a:tblGrid>
              <a:tr h="307980">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Період </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Філософська течія</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Характеристика</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24621604"/>
                  </a:ext>
                </a:extLst>
              </a:tr>
              <a:tr h="2649708">
                <a:tc>
                  <a:txBody>
                    <a:bodyPr/>
                    <a:lstStyle/>
                    <a:p>
                      <a:pPr algn="ctr">
                        <a:lnSpc>
                          <a:spcPct val="115000"/>
                        </a:lnSpc>
                        <a:spcAft>
                          <a:spcPts val="0"/>
                        </a:spcAft>
                      </a:pP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Початок        20-х – </a:t>
                      </a:r>
                    </a:p>
                    <a:p>
                      <a:pPr algn="ctr">
                        <a:lnSpc>
                          <a:spcPct val="115000"/>
                        </a:lnSpc>
                        <a:spcAft>
                          <a:spcPts val="0"/>
                        </a:spcAft>
                      </a:pP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60-ті роки </a:t>
                      </a:r>
                      <a:r>
                        <a:rPr lang="en-US"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XX </a:t>
                      </a:r>
                      <a:r>
                        <a:rPr lang="uk-UA"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ст.</a:t>
                      </a:r>
                    </a:p>
                    <a:p>
                      <a:pPr algn="ctr">
                        <a:lnSpc>
                          <a:spcPct val="115000"/>
                        </a:lnSpc>
                        <a:spcAft>
                          <a:spcPts val="0"/>
                        </a:spcAft>
                      </a:pP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Аналітична філософія</a:t>
                      </a: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(Б. Рассел,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Вітгенштейн</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В.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Куайн</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Дж</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Остін,</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Р.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Карнап</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300" spc="-1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Філософсько</a:t>
                      </a:r>
                      <a:r>
                        <a:rPr lang="uk-UA" sz="1300" spc="-1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-гносеологічну проблематику аналітична філософія розглядає у сфері мови, вирішуючи її на основі аналізу </a:t>
                      </a:r>
                      <a:r>
                        <a:rPr lang="uk-UA" sz="1300" spc="-1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мовних</a:t>
                      </a:r>
                      <a:r>
                        <a:rPr lang="uk-UA" sz="1300" spc="-1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засобів і виразів. Водночас вона наголошує на важливій ролі аналізу в пізнавальній діяльності, намагається використати його для перетворення філософії на струнке й аргументоване знання. Завдяки цьому відбувається певне розмивання меж між </a:t>
                      </a:r>
                      <a:r>
                        <a:rPr lang="uk-UA" sz="1300" spc="-1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філософсько</a:t>
                      </a:r>
                      <a:r>
                        <a:rPr lang="uk-UA" sz="1300" spc="-1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-методологічними та логіко-гносеологічними проблемами, з одного боку, і суто науковими – з другого. Усе більшу увагу сучасної аналітичної філософії привертають такі проблеми, як відношення концептуальних засобів до реальності; перетворення аналізу з мети </a:t>
                      </a:r>
                      <a:r>
                        <a:rPr lang="uk-UA" sz="1300" spc="-1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філософсько</a:t>
                      </a:r>
                      <a:r>
                        <a:rPr lang="uk-UA" sz="1300" spc="-1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-гносеологічної діяльності на одне з її пізнавальних знарядь; відмова від розуміння аналізу як жорстко пов'язаного з певною парадигмою знання; розширення самого поняття “аналіз”, предметом якого стають будь-які проблеми; прагнення усвідомити ці проблеми на історичних, діалектичних засадах</a:t>
                      </a:r>
                      <a:endPar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3307153"/>
                  </a:ext>
                </a:extLst>
              </a:tr>
              <a:tr h="3900312">
                <a:tc>
                  <a:txBody>
                    <a:bodyPr/>
                    <a:lstStyle/>
                    <a:p>
                      <a:pPr algn="ctr">
                        <a:lnSpc>
                          <a:spcPct val="115000"/>
                        </a:lnSpc>
                        <a:spcAft>
                          <a:spcPts val="0"/>
                        </a:spcAft>
                      </a:pPr>
                      <a:r>
                        <a:rPr lang="en-US"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XX </a:t>
                      </a:r>
                      <a:r>
                        <a:rPr lang="uk-UA"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ст.</a:t>
                      </a:r>
                    </a:p>
                    <a:p>
                      <a:pPr algn="ctr">
                        <a:lnSpc>
                          <a:spcPct val="115000"/>
                        </a:lnSpc>
                        <a:spcAft>
                          <a:spcPts val="0"/>
                        </a:spcAft>
                      </a:pP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герменевтики</a:t>
                      </a: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(X.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Гадамер</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Ю.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Габермас</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 Гайдеггер,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Рікьор</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uk-UA" sz="1300" i="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герменевтики</a:t>
                      </a:r>
                      <a:r>
                        <a:rPr lang="uk-UA" sz="13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головну увагу приділяє дослідженню особливостей гуманітарного знання, способів його здобуття та відмінностей від природознавства, намагається виявити спільне й відмінне у пізнанні та розумінні. Так, Х. </a:t>
                      </a:r>
                      <a:r>
                        <a:rPr lang="uk-UA" sz="13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Гадамер</a:t>
                      </a:r>
                      <a:r>
                        <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виходить з того, що реально існують різні способи ставлення людини до світу, серед яких науково-теоретичне його освоєння є лише однією з позицій буття людини. Йдеться про те, що спосіб пізнання, пов'язаний з поняттями “наука”, “науковий метод”, не є єдиним чи універсальним. Істина пізнається не тільки й не стільки за допомогою наукового методу, найважливішими способами її розкриття є філософія, мистецтво та історія. X. </a:t>
                      </a:r>
                      <a:r>
                        <a:rPr lang="uk-UA" sz="13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Гадамер</a:t>
                      </a:r>
                      <a:r>
                        <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наголошував, що філософська герменевтика центральною своєю проблемою має розуміння як таке. Та й сама вона є універсальним аспектом філософії, а її головною метою є осягнення “дива розуміння”, яке, в свою чергу, є способом існування людини, що пізнає, оцінює та діє. Такий універсальний спосіб оволодіння світом невіддільний від </a:t>
                      </a:r>
                      <a:r>
                        <a:rPr lang="uk-UA" sz="13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саморозуміння</a:t>
                      </a:r>
                      <a:r>
                        <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інтерпретатора. За своєю суттю розуміння є пошуком сенсу. Розуміння світу людиною та порозуміння між людьми, на думку Х. </a:t>
                      </a:r>
                      <a:r>
                        <a:rPr lang="uk-UA" sz="13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Гадамера</a:t>
                      </a:r>
                      <a:r>
                        <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відбуваються у царині мови, яка є специфічною реальністю</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9889661"/>
                  </a:ext>
                </a:extLst>
              </a:tr>
            </a:tbl>
          </a:graphicData>
        </a:graphic>
      </p:graphicFrame>
    </p:spTree>
    <p:extLst>
      <p:ext uri="{BB962C8B-B14F-4D97-AF65-F5344CB8AC3E}">
        <p14:creationId xmlns:p14="http://schemas.microsoft.com/office/powerpoint/2010/main" val="613527337"/>
      </p:ext>
    </p:extLst>
  </p:cSld>
  <p:clrMapOvr>
    <a:masterClrMapping/>
  </p:clrMapOvr>
  <p:transition>
    <p:strips dir="l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17"/>
          <p:cNvSpPr>
            <a:spLocks noChangeArrowheads="1"/>
          </p:cNvSpPr>
          <p:nvPr/>
        </p:nvSpPr>
        <p:spPr bwMode="auto">
          <a:xfrm>
            <a:off x="1256184" y="32468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8" name="Rectangle 4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7" name="Rectangle 2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4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uk-UA" altLang="uk-UA" sz="7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
        <p:nvSpPr>
          <p:cNvPr id="37" name="Rectangle 28"/>
          <p:cNvSpPr>
            <a:spLocks noChangeArrowheads="1"/>
          </p:cNvSpPr>
          <p:nvPr/>
        </p:nvSpPr>
        <p:spPr bwMode="auto">
          <a:xfrm>
            <a:off x="744463" y="19509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 name="Таблиця 1"/>
          <p:cNvGraphicFramePr>
            <a:graphicFrameLocks noGrp="1"/>
          </p:cNvGraphicFramePr>
          <p:nvPr>
            <p:extLst>
              <p:ext uri="{D42A27DB-BD31-4B8C-83A1-F6EECF244321}">
                <p14:modId xmlns:p14="http://schemas.microsoft.com/office/powerpoint/2010/main" val="1105767065"/>
              </p:ext>
            </p:extLst>
          </p:nvPr>
        </p:nvGraphicFramePr>
        <p:xfrm>
          <a:off x="0" y="0"/>
          <a:ext cx="9320921" cy="6872410"/>
        </p:xfrm>
        <a:graphic>
          <a:graphicData uri="http://schemas.openxmlformats.org/drawingml/2006/table">
            <a:tbl>
              <a:tblPr>
                <a:tableStyleId>{69CF1AB2-1976-4502-BF36-3FF5EA218861}</a:tableStyleId>
              </a:tblPr>
              <a:tblGrid>
                <a:gridCol w="1270288">
                  <a:extLst>
                    <a:ext uri="{9D8B030D-6E8A-4147-A177-3AD203B41FA5}">
                      <a16:colId xmlns:a16="http://schemas.microsoft.com/office/drawing/2014/main" val="560480302"/>
                    </a:ext>
                  </a:extLst>
                </a:gridCol>
                <a:gridCol w="2176829">
                  <a:extLst>
                    <a:ext uri="{9D8B030D-6E8A-4147-A177-3AD203B41FA5}">
                      <a16:colId xmlns:a16="http://schemas.microsoft.com/office/drawing/2014/main" val="2542742595"/>
                    </a:ext>
                  </a:extLst>
                </a:gridCol>
                <a:gridCol w="5873804">
                  <a:extLst>
                    <a:ext uri="{9D8B030D-6E8A-4147-A177-3AD203B41FA5}">
                      <a16:colId xmlns:a16="http://schemas.microsoft.com/office/drawing/2014/main" val="3689235818"/>
                    </a:ext>
                  </a:extLst>
                </a:gridCol>
              </a:tblGrid>
              <a:tr h="307980">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Період </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Філософська течія</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Характеристика</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24621604"/>
                  </a:ext>
                </a:extLst>
              </a:tr>
              <a:tr h="2649708">
                <a:tc>
                  <a:txBody>
                    <a:bodyPr/>
                    <a:lstStyle/>
                    <a:p>
                      <a:pPr algn="ctr">
                        <a:lnSpc>
                          <a:spcPct val="115000"/>
                        </a:lnSpc>
                        <a:spcAft>
                          <a:spcPts val="0"/>
                        </a:spcAft>
                      </a:pP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Початок        20-х – </a:t>
                      </a:r>
                    </a:p>
                    <a:p>
                      <a:pPr algn="ctr">
                        <a:lnSpc>
                          <a:spcPct val="115000"/>
                        </a:lnSpc>
                        <a:spcAft>
                          <a:spcPts val="0"/>
                        </a:spcAft>
                      </a:pP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60-ті роки </a:t>
                      </a:r>
                      <a:r>
                        <a:rPr lang="en-US"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XX </a:t>
                      </a:r>
                      <a:r>
                        <a:rPr lang="uk-UA"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ст.</a:t>
                      </a:r>
                    </a:p>
                    <a:p>
                      <a:pPr algn="ctr">
                        <a:lnSpc>
                          <a:spcPct val="115000"/>
                        </a:lnSpc>
                        <a:spcAft>
                          <a:spcPts val="0"/>
                        </a:spcAft>
                      </a:pP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Аналітична філософія</a:t>
                      </a: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(Б. Рассел,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Вітгенштейн</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В.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Куайн</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Дж</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Остін,</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Р.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Карнап</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300" spc="-1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Філософсько</a:t>
                      </a:r>
                      <a:r>
                        <a:rPr lang="uk-UA" sz="1300" spc="-1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-гносеологічну проблематику аналітична філософія розглядає у сфері мови, вирішуючи її на основі аналізу </a:t>
                      </a:r>
                      <a:r>
                        <a:rPr lang="uk-UA" sz="1300" spc="-1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мовних</a:t>
                      </a:r>
                      <a:r>
                        <a:rPr lang="uk-UA" sz="1300" spc="-1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засобів і виразів. Водночас вона наголошує на важливій ролі аналізу в пізнавальній діяльності, намагається використати його для перетворення філософії на струнке й аргументоване знання. Завдяки цьому відбувається певне розмивання меж між </a:t>
                      </a:r>
                      <a:r>
                        <a:rPr lang="uk-UA" sz="1300" spc="-1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філософсько</a:t>
                      </a:r>
                      <a:r>
                        <a:rPr lang="uk-UA" sz="1300" spc="-1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-методологічними та логіко-гносеологічними проблемами, з одного боку, і суто науковими – з другого. Усе більшу увагу сучасної аналітичної філософії привертають такі проблеми, як відношення концептуальних засобів до реальності; перетворення аналізу з мети </a:t>
                      </a:r>
                      <a:r>
                        <a:rPr lang="uk-UA" sz="1300" spc="-1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філософсько</a:t>
                      </a:r>
                      <a:r>
                        <a:rPr lang="uk-UA" sz="1300" spc="-1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-гносеологічної діяльності на одне з її пізнавальних знарядь; відмова від розуміння аналізу як жорстко пов'язаного з певною парадигмою знання; розширення самого поняття “аналіз”, предметом якого стають будь-які проблеми; прагнення усвідомити ці проблеми на історичних, діалектичних засадах</a:t>
                      </a:r>
                      <a:endPar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3307153"/>
                  </a:ext>
                </a:extLst>
              </a:tr>
              <a:tr h="3900312">
                <a:tc>
                  <a:txBody>
                    <a:bodyPr/>
                    <a:lstStyle/>
                    <a:p>
                      <a:pPr algn="ctr">
                        <a:lnSpc>
                          <a:spcPct val="115000"/>
                        </a:lnSpc>
                        <a:spcAft>
                          <a:spcPts val="0"/>
                        </a:spcAft>
                      </a:pPr>
                      <a:r>
                        <a:rPr lang="en-US"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XX </a:t>
                      </a:r>
                      <a:r>
                        <a:rPr lang="uk-UA"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ст.</a:t>
                      </a:r>
                    </a:p>
                    <a:p>
                      <a:pPr algn="ctr">
                        <a:lnSpc>
                          <a:spcPct val="115000"/>
                        </a:lnSpc>
                        <a:spcAft>
                          <a:spcPts val="0"/>
                        </a:spcAft>
                      </a:pP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герменевтики</a:t>
                      </a: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(X.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Гадамер</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Ю.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Габермас</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 Гайдеггер,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Рікьор</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uk-UA" sz="1300" i="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герменевтики</a:t>
                      </a:r>
                      <a:r>
                        <a:rPr lang="uk-UA" sz="13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головну увагу приділяє дослідженню особливостей гуманітарного знання, способів його здобуття та відмінностей від природознавства, намагається виявити спільне й відмінне у пізнанні та розумінні. Так, Х. </a:t>
                      </a:r>
                      <a:r>
                        <a:rPr lang="uk-UA" sz="13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Гадамер</a:t>
                      </a:r>
                      <a:r>
                        <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виходить з того, що реально існують різні способи ставлення людини до світу, серед яких науково-теоретичне його освоєння є лише однією з позицій буття людини. Йдеться про те, що спосіб пізнання, пов'язаний з поняттями “наука”, “науковий метод”, не є єдиним чи універсальним. Істина пізнається не тільки й не стільки за допомогою наукового методу, найважливішими способами її розкриття є філософія, мистецтво та історія. X. </a:t>
                      </a:r>
                      <a:r>
                        <a:rPr lang="uk-UA" sz="13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Гадамер</a:t>
                      </a:r>
                      <a:r>
                        <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наголошував, що філософська герменевтика центральною своєю проблемою має розуміння як таке. Та й сама вона є універсальним аспектом філософії, а її головною метою є осягнення “дива розуміння”, яке, в свою чергу, є способом існування людини, що пізнає, оцінює та діє. Такий універсальний спосіб оволодіння світом невіддільний від </a:t>
                      </a:r>
                      <a:r>
                        <a:rPr lang="uk-UA" sz="13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саморозуміння</a:t>
                      </a:r>
                      <a:r>
                        <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інтерпретатора. За своєю суттю розуміння є пошуком сенсу. Розуміння світу людиною та порозуміння між людьми, на думку Х. </a:t>
                      </a:r>
                      <a:r>
                        <a:rPr lang="uk-UA" sz="13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Гадамера</a:t>
                      </a:r>
                      <a:r>
                        <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відбуваються у царині мови, яка є специфічною реальністю</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9889661"/>
                  </a:ext>
                </a:extLst>
              </a:tr>
            </a:tbl>
          </a:graphicData>
        </a:graphic>
      </p:graphicFrame>
    </p:spTree>
    <p:extLst>
      <p:ext uri="{BB962C8B-B14F-4D97-AF65-F5344CB8AC3E}">
        <p14:creationId xmlns:p14="http://schemas.microsoft.com/office/powerpoint/2010/main" val="2097327458"/>
      </p:ext>
    </p:extLst>
  </p:cSld>
  <p:clrMapOvr>
    <a:masterClrMapping/>
  </p:clrMapOvr>
  <p:transition>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107504" y="-35064"/>
            <a:ext cx="8928992" cy="954107"/>
          </a:xfrm>
          <a:prstGeom prst="rect">
            <a:avLst/>
          </a:prstGeom>
        </p:spPr>
        <p:txBody>
          <a:bodyPr wrap="square">
            <a:spAutoFit/>
          </a:bodyPr>
          <a:lstStyle/>
          <a:p>
            <a:pPr algn="ctr">
              <a:spcAft>
                <a:spcPts val="0"/>
              </a:spcAft>
            </a:pPr>
            <a:r>
              <a:rPr lang="uk-UA" sz="2800" b="1" dirty="0">
                <a:latin typeface="+mn-lt"/>
                <a:ea typeface="Calibri" panose="020F0502020204030204" pitchFamily="34" charset="0"/>
              </a:rPr>
              <a:t>Дефініції </a:t>
            </a:r>
            <a:r>
              <a:rPr lang="uk-UA" sz="2800" b="1" dirty="0" err="1">
                <a:latin typeface="+mn-lt"/>
                <a:ea typeface="Calibri" panose="020F0502020204030204" pitchFamily="34" charset="0"/>
              </a:rPr>
              <a:t>терміна</a:t>
            </a:r>
            <a:r>
              <a:rPr lang="uk-UA" sz="2800" b="1" dirty="0">
                <a:latin typeface="+mn-lt"/>
                <a:ea typeface="Calibri" panose="020F0502020204030204" pitchFamily="34" charset="0"/>
              </a:rPr>
              <a:t> “пізнання”, надані різними вченими</a:t>
            </a:r>
            <a:endParaRPr lang="uk-UA" sz="2800" dirty="0">
              <a:effectLst/>
              <a:latin typeface="+mn-lt"/>
              <a:ea typeface="Calibri" panose="020F0502020204030204" pitchFamily="34" charset="0"/>
            </a:endParaRPr>
          </a:p>
        </p:txBody>
      </p:sp>
      <p:graphicFrame>
        <p:nvGraphicFramePr>
          <p:cNvPr id="5" name="Таблиця 4"/>
          <p:cNvGraphicFramePr>
            <a:graphicFrameLocks noGrp="1"/>
          </p:cNvGraphicFramePr>
          <p:nvPr>
            <p:extLst>
              <p:ext uri="{D42A27DB-BD31-4B8C-83A1-F6EECF244321}">
                <p14:modId xmlns:p14="http://schemas.microsoft.com/office/powerpoint/2010/main" val="3078493718"/>
              </p:ext>
            </p:extLst>
          </p:nvPr>
        </p:nvGraphicFramePr>
        <p:xfrm>
          <a:off x="114069" y="919041"/>
          <a:ext cx="8922427" cy="5822326"/>
        </p:xfrm>
        <a:graphic>
          <a:graphicData uri="http://schemas.openxmlformats.org/drawingml/2006/table">
            <a:tbl>
              <a:tblPr>
                <a:tableStyleId>{69CF1AB2-1976-4502-BF36-3FF5EA218861}</a:tableStyleId>
              </a:tblPr>
              <a:tblGrid>
                <a:gridCol w="1437912">
                  <a:extLst>
                    <a:ext uri="{9D8B030D-6E8A-4147-A177-3AD203B41FA5}">
                      <a16:colId xmlns:a16="http://schemas.microsoft.com/office/drawing/2014/main" val="2719709857"/>
                    </a:ext>
                  </a:extLst>
                </a:gridCol>
                <a:gridCol w="4456454">
                  <a:extLst>
                    <a:ext uri="{9D8B030D-6E8A-4147-A177-3AD203B41FA5}">
                      <a16:colId xmlns:a16="http://schemas.microsoft.com/office/drawing/2014/main" val="389615215"/>
                    </a:ext>
                  </a:extLst>
                </a:gridCol>
                <a:gridCol w="3028061">
                  <a:extLst>
                    <a:ext uri="{9D8B030D-6E8A-4147-A177-3AD203B41FA5}">
                      <a16:colId xmlns:a16="http://schemas.microsoft.com/office/drawing/2014/main" val="1287366688"/>
                    </a:ext>
                  </a:extLst>
                </a:gridCol>
              </a:tblGrid>
              <a:tr h="231067">
                <a:tc>
                  <a:txBody>
                    <a:bodyPr/>
                    <a:lstStyle/>
                    <a:p>
                      <a:pPr algn="ctr">
                        <a:lnSpc>
                          <a:spcPct val="100000"/>
                        </a:lnSpc>
                        <a:spcAft>
                          <a:spcPts val="0"/>
                        </a:spcAft>
                      </a:pPr>
                      <a:r>
                        <a:rPr lang="uk-UA" sz="1400" b="1" dirty="0">
                          <a:effectLst/>
                        </a:rPr>
                        <a:t>Учений (учені)</a:t>
                      </a:r>
                      <a:endParaRPr lang="uk-UA" sz="14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uk-UA" sz="1400" b="1" dirty="0">
                          <a:effectLst/>
                        </a:rPr>
                        <a:t>Характеристика</a:t>
                      </a:r>
                      <a:endParaRPr lang="uk-UA" sz="14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uk-UA" sz="1400" b="1" dirty="0">
                          <a:effectLst/>
                        </a:rPr>
                        <a:t>Джерело</a:t>
                      </a:r>
                      <a:endParaRPr lang="uk-UA" sz="14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6962146"/>
                  </a:ext>
                </a:extLst>
              </a:tr>
              <a:tr h="924268">
                <a:tc>
                  <a:txBody>
                    <a:bodyPr/>
                    <a:lstStyle/>
                    <a:p>
                      <a:pPr algn="just">
                        <a:lnSpc>
                          <a:spcPct val="100000"/>
                        </a:lnSpc>
                        <a:spcAft>
                          <a:spcPts val="0"/>
                        </a:spcAft>
                      </a:pPr>
                      <a:r>
                        <a:rPr lang="uk-UA" sz="1400" i="1" u="none" dirty="0">
                          <a:effectLst>
                            <a:outerShdw blurRad="38100" dist="38100" dir="2700000" algn="tl">
                              <a:srgbClr val="000000">
                                <a:alpha val="43137"/>
                              </a:srgbClr>
                            </a:outerShdw>
                          </a:effectLst>
                        </a:rPr>
                        <a:t>Аристотель</a:t>
                      </a:r>
                      <a:endParaRPr lang="uk-UA" sz="1400" b="0" i="1" u="none" dirty="0">
                        <a:solidFill>
                          <a:schemeClr val="tx1"/>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uk-UA" sz="1400" dirty="0">
                          <a:effectLst/>
                        </a:rPr>
                        <a:t>Будь-яке пізнання починається із здивування ..., а здивування породжує питання, а деякі питання – це проблема</a:t>
                      </a:r>
                      <a:endParaRPr lang="uk-U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uk-UA" sz="1400" spc="-30" dirty="0" err="1">
                          <a:effectLst/>
                        </a:rPr>
                        <a:t>Barnes</a:t>
                      </a:r>
                      <a:r>
                        <a:rPr lang="uk-UA" sz="1400" spc="-30" dirty="0">
                          <a:effectLst/>
                        </a:rPr>
                        <a:t> </a:t>
                      </a:r>
                      <a:r>
                        <a:rPr lang="uk-UA" sz="1400" spc="-30" dirty="0" err="1">
                          <a:effectLst/>
                        </a:rPr>
                        <a:t>Jonathan</a:t>
                      </a:r>
                      <a:r>
                        <a:rPr lang="uk-UA" sz="1400" spc="-30" dirty="0">
                          <a:effectLst/>
                        </a:rPr>
                        <a:t>. </a:t>
                      </a:r>
                      <a:r>
                        <a:rPr lang="en-US" sz="1400" spc="-30" dirty="0" smtClean="0">
                          <a:effectLst/>
                        </a:rPr>
                        <a:t>Aristotle : a very short introduction</a:t>
                      </a:r>
                      <a:r>
                        <a:rPr lang="uk-UA" sz="1400" spc="-30" dirty="0" smtClean="0">
                          <a:effectLst/>
                        </a:rPr>
                        <a:t> / </a:t>
                      </a:r>
                      <a:r>
                        <a:rPr lang="uk-UA" sz="1400" spc="-30" dirty="0" err="1">
                          <a:effectLst/>
                        </a:rPr>
                        <a:t>Jonathan</a:t>
                      </a:r>
                      <a:r>
                        <a:rPr lang="uk-UA" sz="1400" spc="-30" dirty="0">
                          <a:effectLst/>
                        </a:rPr>
                        <a:t> </a:t>
                      </a:r>
                      <a:r>
                        <a:rPr lang="uk-UA" sz="1400" spc="-30" dirty="0" err="1">
                          <a:effectLst/>
                        </a:rPr>
                        <a:t>Barnes</a:t>
                      </a:r>
                      <a:r>
                        <a:rPr lang="uk-UA" sz="1400" spc="-30" dirty="0">
                          <a:effectLst/>
                        </a:rPr>
                        <a:t>. – </a:t>
                      </a:r>
                      <a:r>
                        <a:rPr lang="uk-UA" sz="1400" spc="-30" dirty="0" err="1">
                          <a:effectLst/>
                        </a:rPr>
                        <a:t>Oxford</a:t>
                      </a:r>
                      <a:r>
                        <a:rPr lang="uk-UA" sz="1400" spc="-30" dirty="0">
                          <a:effectLst/>
                        </a:rPr>
                        <a:t> : </a:t>
                      </a:r>
                      <a:r>
                        <a:rPr lang="uk-UA" sz="1400" spc="-30" dirty="0" err="1">
                          <a:effectLst/>
                        </a:rPr>
                        <a:t>Oxford</a:t>
                      </a:r>
                      <a:r>
                        <a:rPr lang="uk-UA" sz="1400" spc="-30" dirty="0">
                          <a:effectLst/>
                        </a:rPr>
                        <a:t> </a:t>
                      </a:r>
                      <a:r>
                        <a:rPr lang="uk-UA" sz="1400" spc="-30" dirty="0" err="1">
                          <a:effectLst/>
                        </a:rPr>
                        <a:t>University</a:t>
                      </a:r>
                      <a:r>
                        <a:rPr lang="uk-UA" sz="1400" spc="-30" dirty="0">
                          <a:effectLst/>
                        </a:rPr>
                        <a:t> </a:t>
                      </a:r>
                      <a:r>
                        <a:rPr lang="uk-UA" sz="1400" spc="-30" dirty="0" err="1">
                          <a:effectLst/>
                        </a:rPr>
                        <a:t>Press</a:t>
                      </a:r>
                      <a:r>
                        <a:rPr lang="uk-UA" sz="1400" spc="-30" dirty="0">
                          <a:effectLst/>
                        </a:rPr>
                        <a:t>, 2000. – 160 p.</a:t>
                      </a:r>
                      <a:endParaRPr lang="uk-U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5261283"/>
                  </a:ext>
                </a:extLst>
              </a:tr>
              <a:tr h="924268">
                <a:tc>
                  <a:txBody>
                    <a:bodyPr/>
                    <a:lstStyle/>
                    <a:p>
                      <a:pPr algn="just">
                        <a:lnSpc>
                          <a:spcPct val="100000"/>
                        </a:lnSpc>
                        <a:spcAft>
                          <a:spcPts val="0"/>
                        </a:spcAft>
                      </a:pPr>
                      <a:r>
                        <a:rPr lang="uk-UA" sz="1400" i="1" u="none" dirty="0">
                          <a:effectLst>
                            <a:outerShdw blurRad="38100" dist="38100" dir="2700000" algn="tl">
                              <a:srgbClr val="000000">
                                <a:alpha val="43137"/>
                              </a:srgbClr>
                            </a:outerShdw>
                          </a:effectLst>
                        </a:rPr>
                        <a:t>Декарт</a:t>
                      </a:r>
                      <a:endParaRPr lang="uk-UA" sz="1400" b="0" i="1" u="none" dirty="0">
                        <a:solidFill>
                          <a:schemeClr val="tx1"/>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uk-UA" sz="1400" dirty="0">
                          <a:effectLst/>
                        </a:rPr>
                        <a:t>Мета пізнання в оволодінні силами природи, а також у вдосконаленні самої людини</a:t>
                      </a:r>
                      <a:endParaRPr lang="uk-U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uk-UA" sz="1400" spc="-10" dirty="0">
                          <a:effectLst/>
                        </a:rPr>
                        <a:t>Соколов В. В. Декарт Р. Соч. :</a:t>
                      </a:r>
                      <a:r>
                        <a:rPr lang="uk-UA" sz="1400" dirty="0">
                          <a:effectLst/>
                        </a:rPr>
                        <a:t> 2 т. /  [</a:t>
                      </a:r>
                      <a:r>
                        <a:rPr lang="uk-UA" sz="1400" dirty="0" err="1">
                          <a:effectLst/>
                        </a:rPr>
                        <a:t>сост</a:t>
                      </a:r>
                      <a:r>
                        <a:rPr lang="uk-UA" sz="1400" dirty="0">
                          <a:effectLst/>
                        </a:rPr>
                        <a:t>., ред., вступ. ст. В. В. Соколова] ; пер. с лат. и </a:t>
                      </a:r>
                      <a:r>
                        <a:rPr lang="uk-UA" sz="1400" dirty="0" err="1">
                          <a:effectLst/>
                        </a:rPr>
                        <a:t>франц</a:t>
                      </a:r>
                      <a:r>
                        <a:rPr lang="uk-UA" sz="1400" dirty="0">
                          <a:effectLst/>
                        </a:rPr>
                        <a:t>. – Т. I. – М.: </a:t>
                      </a:r>
                      <a:r>
                        <a:rPr lang="uk-UA" sz="1400" dirty="0" err="1">
                          <a:effectLst/>
                        </a:rPr>
                        <a:t>Мысль</a:t>
                      </a:r>
                      <a:r>
                        <a:rPr lang="uk-UA" sz="1400" dirty="0">
                          <a:effectLst/>
                        </a:rPr>
                        <a:t>, 1989. – 654 с.</a:t>
                      </a:r>
                      <a:endParaRPr lang="uk-U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10137269"/>
                  </a:ext>
                </a:extLst>
              </a:tr>
              <a:tr h="1200987">
                <a:tc>
                  <a:txBody>
                    <a:bodyPr/>
                    <a:lstStyle/>
                    <a:p>
                      <a:pPr algn="just">
                        <a:lnSpc>
                          <a:spcPct val="100000"/>
                        </a:lnSpc>
                        <a:spcAft>
                          <a:spcPts val="0"/>
                        </a:spcAft>
                      </a:pPr>
                      <a:r>
                        <a:rPr lang="uk-UA" sz="1400" i="1" u="none" dirty="0">
                          <a:effectLst>
                            <a:outerShdw blurRad="38100" dist="38100" dir="2700000" algn="tl">
                              <a:srgbClr val="000000">
                                <a:alpha val="43137"/>
                              </a:srgbClr>
                            </a:outerShdw>
                          </a:effectLst>
                        </a:rPr>
                        <a:t>Кант</a:t>
                      </a:r>
                      <a:endParaRPr lang="uk-UA" sz="1400" b="0" i="1" u="none" dirty="0">
                        <a:solidFill>
                          <a:schemeClr val="tx1"/>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uk-UA" sz="1400" dirty="0">
                          <a:effectLst/>
                        </a:rPr>
                        <a:t>Існують два основні стовбури людського пізнання, що виростають, може, з одного спільного, але невідомого нам кореня, а саме чуттєвість і розум: за допомогою чуттєвості предмети нам даються, розумом же вони мисляться</a:t>
                      </a:r>
                      <a:endParaRPr lang="uk-U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ru-RU" sz="1400" dirty="0" smtClean="0">
                          <a:effectLst/>
                        </a:rPr>
                        <a:t>Кант І. Критика практичного </a:t>
                      </a:r>
                      <a:r>
                        <a:rPr lang="ru-RU" sz="1400" dirty="0" err="1" smtClean="0">
                          <a:effectLst/>
                        </a:rPr>
                        <a:t>розуму</a:t>
                      </a:r>
                      <a:r>
                        <a:rPr lang="ru-RU" sz="1400" dirty="0" smtClean="0">
                          <a:effectLst/>
                        </a:rPr>
                        <a:t> / І. Кант. – К. : </a:t>
                      </a:r>
                      <a:r>
                        <a:rPr lang="ru-RU" sz="1400" dirty="0" err="1" smtClean="0">
                          <a:effectLst/>
                        </a:rPr>
                        <a:t>Юніверс</a:t>
                      </a:r>
                      <a:r>
                        <a:rPr lang="ru-RU" sz="1400" dirty="0" smtClean="0">
                          <a:effectLst/>
                        </a:rPr>
                        <a:t>, 2004. – 240 с.</a:t>
                      </a:r>
                    </a:p>
                    <a:p>
                      <a:pPr>
                        <a:lnSpc>
                          <a:spcPct val="100000"/>
                        </a:lnSpc>
                        <a:spcAft>
                          <a:spcPts val="0"/>
                        </a:spcAft>
                      </a:pPr>
                      <a:endParaRPr lang="uk-U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12890859"/>
                  </a:ext>
                </a:extLst>
              </a:tr>
              <a:tr h="693201">
                <a:tc>
                  <a:txBody>
                    <a:bodyPr/>
                    <a:lstStyle/>
                    <a:p>
                      <a:pPr algn="just">
                        <a:lnSpc>
                          <a:spcPct val="100000"/>
                        </a:lnSpc>
                        <a:spcAft>
                          <a:spcPts val="0"/>
                        </a:spcAft>
                      </a:pPr>
                      <a:r>
                        <a:rPr lang="uk-UA" sz="1400" i="1" u="none" dirty="0">
                          <a:effectLst>
                            <a:outerShdw blurRad="38100" dist="38100" dir="2700000" algn="tl">
                              <a:srgbClr val="000000">
                                <a:alpha val="43137"/>
                              </a:srgbClr>
                            </a:outerShdw>
                          </a:effectLst>
                        </a:rPr>
                        <a:t>Платон</a:t>
                      </a:r>
                      <a:endParaRPr lang="uk-UA" sz="1400" b="0" i="1" u="none" dirty="0">
                        <a:solidFill>
                          <a:schemeClr val="tx1"/>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uk-UA" sz="1400" dirty="0">
                          <a:effectLst/>
                        </a:rPr>
                        <a:t>Завдання чистого пізнання полягає у знаходженні та описі дійсної природи речей. Опис сутності називається визначенням.</a:t>
                      </a:r>
                      <a:endParaRPr lang="uk-U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uk-UA" sz="1400" dirty="0">
                          <a:effectLst/>
                        </a:rPr>
                        <a:t>Платон. Діалоги  /  Платон / [пер. з </a:t>
                      </a:r>
                      <a:r>
                        <a:rPr lang="uk-UA" sz="1400" dirty="0" err="1">
                          <a:effectLst/>
                        </a:rPr>
                        <a:t>давньогрец</a:t>
                      </a:r>
                      <a:r>
                        <a:rPr lang="uk-UA" sz="1400" dirty="0">
                          <a:effectLst/>
                        </a:rPr>
                        <a:t>.].  – Х.: Фоліо, 2008. – 349 с.</a:t>
                      </a:r>
                      <a:endParaRPr lang="uk-U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82062140"/>
                  </a:ext>
                </a:extLst>
              </a:tr>
              <a:tr h="1848535">
                <a:tc>
                  <a:txBody>
                    <a:bodyPr/>
                    <a:lstStyle/>
                    <a:p>
                      <a:pPr>
                        <a:lnSpc>
                          <a:spcPct val="100000"/>
                        </a:lnSpc>
                        <a:spcAft>
                          <a:spcPts val="0"/>
                        </a:spcAft>
                      </a:pPr>
                      <a:r>
                        <a:rPr lang="uk-UA" sz="1400" i="1" u="none" dirty="0">
                          <a:effectLst>
                            <a:outerShdw blurRad="38100" dist="38100" dir="2700000" algn="tl">
                              <a:srgbClr val="000000">
                                <a:alpha val="43137"/>
                              </a:srgbClr>
                            </a:outerShdw>
                          </a:effectLst>
                        </a:rPr>
                        <a:t>Т. </a:t>
                      </a:r>
                      <a:r>
                        <a:rPr lang="uk-UA" sz="1400" i="1" u="none" dirty="0" err="1">
                          <a:effectLst>
                            <a:outerShdw blurRad="38100" dist="38100" dir="2700000" algn="tl">
                              <a:srgbClr val="000000">
                                <a:alpha val="43137"/>
                              </a:srgbClr>
                            </a:outerShdw>
                          </a:effectLst>
                        </a:rPr>
                        <a:t>Вільямсон</a:t>
                      </a:r>
                      <a:r>
                        <a:rPr lang="uk-UA" sz="1400" i="1" u="none" dirty="0">
                          <a:effectLst>
                            <a:outerShdw blurRad="38100" dist="38100" dir="2700000" algn="tl">
                              <a:srgbClr val="000000">
                                <a:alpha val="43137"/>
                              </a:srgbClr>
                            </a:outerShdw>
                          </a:effectLst>
                        </a:rPr>
                        <a:t> </a:t>
                      </a:r>
                    </a:p>
                    <a:p>
                      <a:pPr>
                        <a:lnSpc>
                          <a:spcPct val="100000"/>
                        </a:lnSpc>
                        <a:spcAft>
                          <a:spcPts val="0"/>
                        </a:spcAft>
                      </a:pPr>
                      <a:r>
                        <a:rPr lang="uk-UA" sz="1400" i="1" u="none" dirty="0">
                          <a:effectLst>
                            <a:outerShdw blurRad="38100" dist="38100" dir="2700000" algn="tl">
                              <a:srgbClr val="000000">
                                <a:alpha val="43137"/>
                              </a:srgbClr>
                            </a:outerShdw>
                          </a:effectLst>
                        </a:rPr>
                        <a:t>(T. </a:t>
                      </a:r>
                      <a:r>
                        <a:rPr lang="uk-UA" sz="1400" i="1" u="none" dirty="0" err="1">
                          <a:effectLst>
                            <a:outerShdw blurRad="38100" dist="38100" dir="2700000" algn="tl">
                              <a:srgbClr val="000000">
                                <a:alpha val="43137"/>
                              </a:srgbClr>
                            </a:outerShdw>
                          </a:effectLst>
                        </a:rPr>
                        <a:t>Williamson</a:t>
                      </a:r>
                      <a:r>
                        <a:rPr lang="uk-UA" sz="1400" i="1" u="none" dirty="0">
                          <a:effectLst>
                            <a:outerShdw blurRad="38100" dist="38100" dir="2700000" algn="tl">
                              <a:srgbClr val="000000">
                                <a:alpha val="43137"/>
                              </a:srgbClr>
                            </a:outerShdw>
                          </a:effectLst>
                        </a:rPr>
                        <a:t>)</a:t>
                      </a:r>
                      <a:endParaRPr lang="uk-UA" sz="1400" b="0" i="1" u="none" dirty="0">
                        <a:solidFill>
                          <a:schemeClr val="tx1"/>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uk-UA" sz="1400" dirty="0">
                          <a:effectLst/>
                        </a:rPr>
                        <a:t>Пізнання, як правило, визначається як щось на зразок процесу набуття, зберігання та застосування знань. У першому визначенні пізнання є наукою через взаємозв’язок між суб’єктом і об’єктом пізнання. Як правило, хоча і не завжди те, що відоме, включає в себе вплив зовнішнього середовища стосовно суб’єкта пізнання</a:t>
                      </a:r>
                      <a:endParaRPr lang="uk-U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uk-UA" sz="1400" dirty="0" err="1">
                          <a:effectLst/>
                        </a:rPr>
                        <a:t>Williamson</a:t>
                      </a:r>
                      <a:r>
                        <a:rPr lang="uk-UA" sz="1400" dirty="0">
                          <a:effectLst/>
                        </a:rPr>
                        <a:t> </a:t>
                      </a:r>
                      <a:r>
                        <a:rPr lang="uk-UA" sz="1400" dirty="0" err="1">
                          <a:effectLst/>
                        </a:rPr>
                        <a:t>Timothy</a:t>
                      </a:r>
                      <a:r>
                        <a:rPr lang="uk-UA" sz="1400" dirty="0">
                          <a:effectLst/>
                        </a:rPr>
                        <a:t>. </a:t>
                      </a:r>
                      <a:r>
                        <a:rPr lang="uk-UA" sz="1400" dirty="0" err="1">
                          <a:effectLst/>
                        </a:rPr>
                        <a:t>Can</a:t>
                      </a:r>
                      <a:r>
                        <a:rPr lang="uk-UA" sz="1400" dirty="0">
                          <a:effectLst/>
                        </a:rPr>
                        <a:t> </a:t>
                      </a:r>
                      <a:r>
                        <a:rPr lang="uk-UA" sz="1400" dirty="0" err="1">
                          <a:effectLst/>
                        </a:rPr>
                        <a:t>Cognition</a:t>
                      </a:r>
                      <a:r>
                        <a:rPr lang="uk-UA" sz="1400" dirty="0">
                          <a:effectLst/>
                        </a:rPr>
                        <a:t> </a:t>
                      </a:r>
                      <a:r>
                        <a:rPr lang="uk-UA" sz="1400" dirty="0" err="1">
                          <a:effectLst/>
                        </a:rPr>
                        <a:t>be</a:t>
                      </a:r>
                      <a:r>
                        <a:rPr lang="uk-UA" sz="1400" dirty="0">
                          <a:effectLst/>
                        </a:rPr>
                        <a:t> </a:t>
                      </a:r>
                      <a:r>
                        <a:rPr lang="uk-UA" sz="1400" dirty="0" err="1">
                          <a:effectLst/>
                        </a:rPr>
                        <a:t>Factorised</a:t>
                      </a:r>
                      <a:r>
                        <a:rPr lang="uk-UA" sz="1400" dirty="0">
                          <a:effectLst/>
                        </a:rPr>
                        <a:t> </a:t>
                      </a:r>
                      <a:r>
                        <a:rPr lang="uk-UA" sz="1400" dirty="0" err="1">
                          <a:effectLst/>
                        </a:rPr>
                        <a:t>into</a:t>
                      </a:r>
                      <a:r>
                        <a:rPr lang="uk-UA" sz="1400" dirty="0">
                          <a:effectLst/>
                        </a:rPr>
                        <a:t> </a:t>
                      </a:r>
                      <a:r>
                        <a:rPr lang="uk-UA" sz="1400" dirty="0" err="1">
                          <a:effectLst/>
                        </a:rPr>
                        <a:t>Internal</a:t>
                      </a:r>
                      <a:r>
                        <a:rPr lang="uk-UA" sz="1400" dirty="0">
                          <a:effectLst/>
                        </a:rPr>
                        <a:t> </a:t>
                      </a:r>
                      <a:r>
                        <a:rPr lang="uk-UA" sz="1400" dirty="0" err="1">
                          <a:effectLst/>
                        </a:rPr>
                        <a:t>and</a:t>
                      </a:r>
                      <a:r>
                        <a:rPr lang="uk-UA" sz="1400" dirty="0">
                          <a:effectLst/>
                        </a:rPr>
                        <a:t> </a:t>
                      </a:r>
                      <a:r>
                        <a:rPr lang="uk-UA" sz="1400" dirty="0" err="1">
                          <a:effectLst/>
                        </a:rPr>
                        <a:t>External</a:t>
                      </a:r>
                      <a:r>
                        <a:rPr lang="uk-UA" sz="1400" dirty="0">
                          <a:effectLst/>
                        </a:rPr>
                        <a:t> </a:t>
                      </a:r>
                      <a:r>
                        <a:rPr lang="uk-UA" sz="1400" dirty="0" err="1">
                          <a:effectLst/>
                        </a:rPr>
                        <a:t>Components</a:t>
                      </a:r>
                      <a:r>
                        <a:rPr lang="uk-UA" sz="1400" dirty="0">
                          <a:effectLst/>
                        </a:rPr>
                        <a:t>? / </a:t>
                      </a:r>
                      <a:r>
                        <a:rPr lang="uk-UA" sz="1400" dirty="0" err="1">
                          <a:effectLst/>
                        </a:rPr>
                        <a:t>Timothy</a:t>
                      </a:r>
                      <a:r>
                        <a:rPr lang="uk-UA" sz="1400" dirty="0">
                          <a:effectLst/>
                        </a:rPr>
                        <a:t> </a:t>
                      </a:r>
                      <a:r>
                        <a:rPr lang="uk-UA" sz="1400" dirty="0" err="1">
                          <a:effectLst/>
                        </a:rPr>
                        <a:t>Williamson</a:t>
                      </a:r>
                      <a:r>
                        <a:rPr lang="uk-UA" sz="1400" dirty="0">
                          <a:effectLst/>
                        </a:rPr>
                        <a:t> // </a:t>
                      </a:r>
                      <a:r>
                        <a:rPr lang="uk-UA" sz="1400" dirty="0" err="1">
                          <a:effectLst/>
                        </a:rPr>
                        <a:t>Contemporary</a:t>
                      </a:r>
                      <a:r>
                        <a:rPr lang="uk-UA" sz="1400" dirty="0">
                          <a:effectLst/>
                        </a:rPr>
                        <a:t> </a:t>
                      </a:r>
                      <a:r>
                        <a:rPr lang="uk-UA" sz="1400" dirty="0" err="1">
                          <a:effectLst/>
                        </a:rPr>
                        <a:t>Debates</a:t>
                      </a:r>
                      <a:r>
                        <a:rPr lang="uk-UA" sz="1400" dirty="0">
                          <a:effectLst/>
                        </a:rPr>
                        <a:t> </a:t>
                      </a:r>
                      <a:r>
                        <a:rPr lang="uk-UA" sz="1400" dirty="0" err="1">
                          <a:effectLst/>
                        </a:rPr>
                        <a:t>in</a:t>
                      </a:r>
                      <a:r>
                        <a:rPr lang="uk-UA" sz="1400" dirty="0">
                          <a:effectLst/>
                        </a:rPr>
                        <a:t> </a:t>
                      </a:r>
                      <a:r>
                        <a:rPr lang="uk-UA" sz="1400" dirty="0" err="1">
                          <a:effectLst/>
                        </a:rPr>
                        <a:t>Cognitive</a:t>
                      </a:r>
                      <a:r>
                        <a:rPr lang="uk-UA" sz="1400" dirty="0">
                          <a:effectLst/>
                        </a:rPr>
                        <a:t> </a:t>
                      </a:r>
                      <a:r>
                        <a:rPr lang="uk-UA" sz="1400" dirty="0" err="1">
                          <a:effectLst/>
                        </a:rPr>
                        <a:t>Science</a:t>
                      </a:r>
                      <a:r>
                        <a:rPr lang="uk-UA" sz="1400" dirty="0">
                          <a:effectLst/>
                        </a:rPr>
                        <a:t>, </a:t>
                      </a:r>
                      <a:r>
                        <a:rPr lang="uk-UA" sz="1400" dirty="0" err="1">
                          <a:effectLst/>
                        </a:rPr>
                        <a:t>Oxford</a:t>
                      </a:r>
                      <a:r>
                        <a:rPr lang="uk-UA" sz="1400" dirty="0">
                          <a:effectLst/>
                        </a:rPr>
                        <a:t> : </a:t>
                      </a:r>
                      <a:r>
                        <a:rPr lang="uk-UA" sz="1400" dirty="0" err="1">
                          <a:effectLst/>
                        </a:rPr>
                        <a:t>Blackwell</a:t>
                      </a:r>
                      <a:r>
                        <a:rPr lang="uk-UA" sz="1400" dirty="0">
                          <a:effectLst/>
                        </a:rPr>
                        <a:t>. – 2006. –  p. 291 – 306</a:t>
                      </a:r>
                      <a:endParaRPr lang="uk-U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76315107"/>
                  </a:ext>
                </a:extLst>
              </a:tr>
            </a:tbl>
          </a:graphicData>
        </a:graphic>
      </p:graphicFrame>
    </p:spTree>
    <p:extLst>
      <p:ext uri="{BB962C8B-B14F-4D97-AF65-F5344CB8AC3E}">
        <p14:creationId xmlns:p14="http://schemas.microsoft.com/office/powerpoint/2010/main" val="3187449558"/>
      </p:ext>
    </p:extLst>
  </p:cSld>
  <p:clrMapOvr>
    <a:masterClrMapping/>
  </p:clrMapOvr>
  <p:transition>
    <p:strips dir="l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17"/>
          <p:cNvSpPr>
            <a:spLocks noChangeArrowheads="1"/>
          </p:cNvSpPr>
          <p:nvPr/>
        </p:nvSpPr>
        <p:spPr bwMode="auto">
          <a:xfrm>
            <a:off x="1256184" y="32468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8" name="Rectangle 4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7" name="Rectangle 2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4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uk-UA" altLang="uk-UA" sz="7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
        <p:nvSpPr>
          <p:cNvPr id="37" name="Rectangle 28"/>
          <p:cNvSpPr>
            <a:spLocks noChangeArrowheads="1"/>
          </p:cNvSpPr>
          <p:nvPr/>
        </p:nvSpPr>
        <p:spPr bwMode="auto">
          <a:xfrm>
            <a:off x="744463" y="19509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 name="Таблиця 1"/>
          <p:cNvGraphicFramePr>
            <a:graphicFrameLocks noGrp="1"/>
          </p:cNvGraphicFramePr>
          <p:nvPr>
            <p:extLst>
              <p:ext uri="{D42A27DB-BD31-4B8C-83A1-F6EECF244321}">
                <p14:modId xmlns:p14="http://schemas.microsoft.com/office/powerpoint/2010/main" val="3961773559"/>
              </p:ext>
            </p:extLst>
          </p:nvPr>
        </p:nvGraphicFramePr>
        <p:xfrm>
          <a:off x="0" y="0"/>
          <a:ext cx="9320921" cy="6872410"/>
        </p:xfrm>
        <a:graphic>
          <a:graphicData uri="http://schemas.openxmlformats.org/drawingml/2006/table">
            <a:tbl>
              <a:tblPr>
                <a:tableStyleId>{69CF1AB2-1976-4502-BF36-3FF5EA218861}</a:tableStyleId>
              </a:tblPr>
              <a:tblGrid>
                <a:gridCol w="1043608">
                  <a:extLst>
                    <a:ext uri="{9D8B030D-6E8A-4147-A177-3AD203B41FA5}">
                      <a16:colId xmlns:a16="http://schemas.microsoft.com/office/drawing/2014/main" val="560480302"/>
                    </a:ext>
                  </a:extLst>
                </a:gridCol>
                <a:gridCol w="2403509">
                  <a:extLst>
                    <a:ext uri="{9D8B030D-6E8A-4147-A177-3AD203B41FA5}">
                      <a16:colId xmlns:a16="http://schemas.microsoft.com/office/drawing/2014/main" val="2542742595"/>
                    </a:ext>
                  </a:extLst>
                </a:gridCol>
                <a:gridCol w="5873804">
                  <a:extLst>
                    <a:ext uri="{9D8B030D-6E8A-4147-A177-3AD203B41FA5}">
                      <a16:colId xmlns:a16="http://schemas.microsoft.com/office/drawing/2014/main" val="3689235818"/>
                    </a:ext>
                  </a:extLst>
                </a:gridCol>
              </a:tblGrid>
              <a:tr h="307980">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Період </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Філософська течія</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Характеристика</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24621604"/>
                  </a:ext>
                </a:extLst>
              </a:tr>
              <a:tr h="2649708">
                <a:tc>
                  <a:txBody>
                    <a:bodyPr/>
                    <a:lstStyle/>
                    <a:p>
                      <a:pPr algn="ctr">
                        <a:lnSpc>
                          <a:spcPct val="115000"/>
                        </a:lnSpc>
                        <a:spcAft>
                          <a:spcPts val="0"/>
                        </a:spcAft>
                      </a:pPr>
                      <a:r>
                        <a:rPr lang="en-US"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XX </a:t>
                      </a:r>
                      <a:r>
                        <a:rPr lang="uk-UA"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ст.</a:t>
                      </a:r>
                    </a:p>
                    <a:p>
                      <a:pPr algn="ctr">
                        <a:lnSpc>
                          <a:spcPct val="115000"/>
                        </a:lnSpc>
                        <a:spcAft>
                          <a:spcPts val="0"/>
                        </a:spcAft>
                      </a:pP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еволюційної епістемології</a:t>
                      </a: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 Поппер, Т. Кун і   С.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Тулмін</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7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Напрям у західній </a:t>
                      </a:r>
                      <a:r>
                        <a:rPr lang="uk-UA" sz="17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філософсько</a:t>
                      </a:r>
                      <a:r>
                        <a:rPr lang="uk-UA" sz="17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-гносеологічній думці, головна мета якого – виявити ґенезу та етапи розвитку пізнання, його форм та методів у контексті еволюції живої природи. Еволюційна епістемологія намагається створити узагальнену теорію розвитку науки, спираючись на принцип історизму і намагаючись опосередкувати крайнощі раціоналізму та ірраціоналізму, когнітивного та соціального, природознавства та соціально-гуманітарних наук тощо. Представлена вона в </a:t>
                      </a:r>
                      <a:r>
                        <a:rPr lang="uk-UA" sz="17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постпозитивістських</a:t>
                      </a:r>
                      <a:r>
                        <a:rPr lang="uk-UA" sz="17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моделях зростання і розвитку наукового знання </a:t>
                      </a:r>
                      <a:endParaRPr lang="uk-UA" sz="17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3307153"/>
                  </a:ext>
                </a:extLst>
              </a:tr>
              <a:tr h="3900312">
                <a:tc>
                  <a:txBody>
                    <a:bodyPr/>
                    <a:lstStyle/>
                    <a:p>
                      <a:pPr algn="ctr">
                        <a:lnSpc>
                          <a:spcPct val="115000"/>
                        </a:lnSpc>
                        <a:spcAft>
                          <a:spcPts val="0"/>
                        </a:spcAft>
                      </a:pPr>
                      <a:r>
                        <a:rPr lang="en-US"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XX </a:t>
                      </a:r>
                      <a:r>
                        <a:rPr lang="uk-UA"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ст.</a:t>
                      </a:r>
                    </a:p>
                    <a:p>
                      <a:pPr algn="ctr">
                        <a:lnSpc>
                          <a:spcPct val="115000"/>
                        </a:lnSpc>
                        <a:spcAft>
                          <a:spcPts val="0"/>
                        </a:spcAft>
                      </a:pP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генетичної епістемології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(Жан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Піаже</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7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Вона ґрунтується на принципі розширення інваріантності знання суб'єкта про об'єкт під впливом змін в умовах досвіду. Жан </a:t>
                      </a:r>
                      <a:r>
                        <a:rPr lang="uk-UA" sz="17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Піаже</a:t>
                      </a:r>
                      <a:r>
                        <a:rPr lang="uk-UA" sz="17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зазначав, що епістемологія – це теорія достовірного знання, яке завжди є процесом, а не станом. Основним завданням її є визначення шляху, яким пізнання дістається реальності, а також зв'язків та відносин, які встановлюються між суб'єктом та об'єктом. При цьому суб'єкт у своїй пізнавальній діяльності не може не керуватися певними методологічними нормами й </a:t>
                      </a:r>
                      <a:r>
                        <a:rPr lang="uk-UA" sz="17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регулятивами</a:t>
                      </a:r>
                      <a:r>
                        <a:rPr lang="uk-UA" sz="17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Одним з головних правил генетичної епістемології, на думку Жана </a:t>
                      </a:r>
                      <a:r>
                        <a:rPr lang="uk-UA" sz="17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Піаже</a:t>
                      </a:r>
                      <a:r>
                        <a:rPr lang="uk-UA" sz="17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є “правило співробітництва”, згідно з яким, вивчаючи, як зростає людське знання, вона у кожному конкретному випадку вдається до поєднання представників філософії, психології, логіки, математики, кібернетики та інших наук</a:t>
                      </a:r>
                      <a:endParaRPr lang="uk-UA" sz="17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9889661"/>
                  </a:ext>
                </a:extLst>
              </a:tr>
            </a:tbl>
          </a:graphicData>
        </a:graphic>
      </p:graphicFrame>
    </p:spTree>
    <p:extLst>
      <p:ext uri="{BB962C8B-B14F-4D97-AF65-F5344CB8AC3E}">
        <p14:creationId xmlns:p14="http://schemas.microsoft.com/office/powerpoint/2010/main" val="2665063226"/>
      </p:ext>
    </p:extLst>
  </p:cSld>
  <p:clrMapOvr>
    <a:masterClrMapping/>
  </p:clrMapOvr>
  <p:transition>
    <p:strips dir="l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spcBef>
                <a:spcPts val="0"/>
              </a:spcBef>
              <a:buFont typeface="Wingdings" panose="05000000000000000000" pitchFamily="2" charset="2"/>
              <a:buNone/>
              <a:defRPr/>
            </a:pPr>
            <a:r>
              <a:rPr lang="uk-UA" sz="8000" dirty="0" smtClean="0">
                <a:solidFill>
                  <a:schemeClr val="accent4">
                    <a:lumMod val="75000"/>
                  </a:schemeClr>
                </a:solidFill>
                <a:latin typeface="Arial Black" panose="020B0A04020102020204" pitchFamily="34" charset="0"/>
              </a:rPr>
              <a:t>Дякую </a:t>
            </a:r>
          </a:p>
          <a:p>
            <a:pPr marL="0" indent="0" algn="ctr">
              <a:spcBef>
                <a:spcPts val="0"/>
              </a:spcBef>
              <a:buFont typeface="Wingdings" panose="05000000000000000000" pitchFamily="2" charset="2"/>
              <a:buNone/>
              <a:defRPr/>
            </a:pPr>
            <a:r>
              <a:rPr lang="uk-UA" sz="8000" dirty="0" smtClean="0">
                <a:solidFill>
                  <a:schemeClr val="accent4">
                    <a:lumMod val="75000"/>
                  </a:schemeClr>
                </a:solidFill>
                <a:latin typeface="Arial Black" panose="020B0A04020102020204" pitchFamily="34" charset="0"/>
              </a:rPr>
              <a:t>за увагу! </a:t>
            </a:r>
            <a:endParaRPr lang="uk-UA" sz="8000" dirty="0">
              <a:solidFill>
                <a:schemeClr val="accent4">
                  <a:lumMod val="75000"/>
                </a:schemeClr>
              </a:solidFill>
              <a:latin typeface="Arial Black" panose="020B0A04020102020204" pitchFamily="34" charset="0"/>
            </a:endParaRPr>
          </a:p>
        </p:txBody>
      </p:sp>
    </p:spTree>
  </p:cSld>
  <p:clrMapOvr>
    <a:masterClrMapping/>
  </p:clrMapOvr>
  <p:transition>
    <p:strips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я 1"/>
          <p:cNvGraphicFramePr>
            <a:graphicFrameLocks noGrp="1"/>
          </p:cNvGraphicFramePr>
          <p:nvPr>
            <p:extLst>
              <p:ext uri="{D42A27DB-BD31-4B8C-83A1-F6EECF244321}">
                <p14:modId xmlns:p14="http://schemas.microsoft.com/office/powerpoint/2010/main" val="3650014785"/>
              </p:ext>
            </p:extLst>
          </p:nvPr>
        </p:nvGraphicFramePr>
        <p:xfrm>
          <a:off x="89756" y="0"/>
          <a:ext cx="8964488" cy="7002780"/>
        </p:xfrm>
        <a:graphic>
          <a:graphicData uri="http://schemas.openxmlformats.org/drawingml/2006/table">
            <a:tbl>
              <a:tblPr>
                <a:tableStyleId>{69CF1AB2-1976-4502-BF36-3FF5EA218861}</a:tableStyleId>
              </a:tblPr>
              <a:tblGrid>
                <a:gridCol w="1658471">
                  <a:extLst>
                    <a:ext uri="{9D8B030D-6E8A-4147-A177-3AD203B41FA5}">
                      <a16:colId xmlns:a16="http://schemas.microsoft.com/office/drawing/2014/main" val="1891514510"/>
                    </a:ext>
                  </a:extLst>
                </a:gridCol>
                <a:gridCol w="4263681">
                  <a:extLst>
                    <a:ext uri="{9D8B030D-6E8A-4147-A177-3AD203B41FA5}">
                      <a16:colId xmlns:a16="http://schemas.microsoft.com/office/drawing/2014/main" val="1227259930"/>
                    </a:ext>
                  </a:extLst>
                </a:gridCol>
                <a:gridCol w="3042336">
                  <a:extLst>
                    <a:ext uri="{9D8B030D-6E8A-4147-A177-3AD203B41FA5}">
                      <a16:colId xmlns:a16="http://schemas.microsoft.com/office/drawing/2014/main" val="1085807087"/>
                    </a:ext>
                  </a:extLst>
                </a:gridCol>
              </a:tblGrid>
              <a:tr h="213360">
                <a:tc>
                  <a:txBody>
                    <a:bodyPr/>
                    <a:lstStyle/>
                    <a:p>
                      <a:pPr algn="ctr">
                        <a:lnSpc>
                          <a:spcPct val="100000"/>
                        </a:lnSpc>
                        <a:spcAft>
                          <a:spcPts val="0"/>
                        </a:spcAft>
                      </a:pPr>
                      <a:r>
                        <a:rPr lang="uk-UA" sz="1400" b="1" dirty="0">
                          <a:effectLst/>
                        </a:rPr>
                        <a:t>Учений (учені)</a:t>
                      </a:r>
                      <a:endParaRPr lang="uk-UA" sz="14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uk-UA" sz="1400" b="1" dirty="0">
                          <a:effectLst/>
                        </a:rPr>
                        <a:t>Характеристика</a:t>
                      </a:r>
                      <a:endParaRPr lang="uk-UA" sz="14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uk-UA" sz="1400" b="1" dirty="0">
                          <a:effectLst/>
                        </a:rPr>
                        <a:t>Джерело</a:t>
                      </a:r>
                      <a:endParaRPr lang="uk-UA" sz="14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3804017"/>
                  </a:ext>
                </a:extLst>
              </a:tr>
              <a:tr h="2057400">
                <a:tc>
                  <a:txBody>
                    <a:bodyPr/>
                    <a:lstStyle/>
                    <a:p>
                      <a:pPr>
                        <a:spcAft>
                          <a:spcPts val="0"/>
                        </a:spcAft>
                      </a:pPr>
                      <a:r>
                        <a:rPr lang="uk-UA" sz="1300" i="1" dirty="0">
                          <a:effectLst>
                            <a:outerShdw blurRad="38100" dist="38100" dir="2700000" algn="tl">
                              <a:srgbClr val="000000">
                                <a:alpha val="43137"/>
                              </a:srgbClr>
                            </a:outerShdw>
                          </a:effectLst>
                        </a:rPr>
                        <a:t>Й. І. </a:t>
                      </a:r>
                      <a:r>
                        <a:rPr lang="uk-UA" sz="1300" i="1" dirty="0" err="1">
                          <a:effectLst>
                            <a:outerShdw blurRad="38100" dist="38100" dir="2700000" algn="tl">
                              <a:srgbClr val="000000">
                                <a:alpha val="43137"/>
                              </a:srgbClr>
                            </a:outerShdw>
                          </a:effectLst>
                        </a:rPr>
                        <a:t>Леду</a:t>
                      </a:r>
                      <a:r>
                        <a:rPr lang="uk-UA" sz="1300" i="1" dirty="0">
                          <a:effectLst>
                            <a:outerShdw blurRad="38100" dist="38100" dir="2700000" algn="tl">
                              <a:srgbClr val="000000">
                                <a:alpha val="43137"/>
                              </a:srgbClr>
                            </a:outerShdw>
                          </a:effectLst>
                        </a:rPr>
                        <a:t> </a:t>
                      </a:r>
                    </a:p>
                    <a:p>
                      <a:pPr>
                        <a:spcAft>
                          <a:spcPts val="0"/>
                        </a:spcAft>
                      </a:pPr>
                      <a:r>
                        <a:rPr lang="uk-UA" sz="1300" i="1" dirty="0">
                          <a:effectLst>
                            <a:outerShdw blurRad="38100" dist="38100" dir="2700000" algn="tl">
                              <a:srgbClr val="000000">
                                <a:alpha val="43137"/>
                              </a:srgbClr>
                            </a:outerShdw>
                          </a:effectLst>
                        </a:rPr>
                        <a:t>(J. E. </a:t>
                      </a:r>
                      <a:r>
                        <a:rPr lang="uk-UA" sz="1300" i="1" dirty="0" err="1">
                          <a:effectLst>
                            <a:outerShdw blurRad="38100" dist="38100" dir="2700000" algn="tl">
                              <a:srgbClr val="000000">
                                <a:alpha val="43137"/>
                              </a:srgbClr>
                            </a:outerShdw>
                          </a:effectLst>
                        </a:rPr>
                        <a:t>LeDoux</a:t>
                      </a:r>
                      <a:r>
                        <a:rPr lang="uk-UA" sz="1300" i="1" dirty="0">
                          <a:effectLst>
                            <a:outerShdw blurRad="38100" dist="38100" dir="2700000" algn="tl">
                              <a:srgbClr val="000000">
                                <a:alpha val="43137"/>
                              </a:srgbClr>
                            </a:outerShdw>
                          </a:effectLst>
                        </a:rPr>
                        <a:t>)</a:t>
                      </a:r>
                      <a:endParaRPr lang="uk-UA" sz="1300" i="1" dirty="0">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uk-UA" sz="1300" dirty="0">
                          <a:effectLst/>
                        </a:rPr>
                        <a:t>Якщо пізнання визначається широко, включаючи чуттєву обробку інформації, наприклад, тієї, що аналізується мозком людини, а також іншими сенсорними ділянками тіла людини, то емоційний аналіз повністю залежить від чуттєвих процесів. Якщо пізнавальний процес визначати вузько, то він включає тільки складні психічні функції організму людини, швидше за все, опосередковано асоціативний аналіз мозку, тому емоції не завжди залежать від попередньої пізнавальної обробки</a:t>
                      </a:r>
                      <a:endParaRPr lang="uk-UA" sz="13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uk-UA" sz="1300" dirty="0" err="1">
                          <a:effectLst/>
                        </a:rPr>
                        <a:t>LeDoux</a:t>
                      </a:r>
                      <a:r>
                        <a:rPr lang="uk-UA" sz="1300" dirty="0">
                          <a:effectLst/>
                        </a:rPr>
                        <a:t> J. E. </a:t>
                      </a:r>
                      <a:r>
                        <a:rPr lang="uk-UA" sz="1300" dirty="0" err="1">
                          <a:effectLst/>
                        </a:rPr>
                        <a:t>Emotion</a:t>
                      </a:r>
                      <a:r>
                        <a:rPr lang="uk-UA" sz="1300" dirty="0">
                          <a:effectLst/>
                        </a:rPr>
                        <a:t>: </a:t>
                      </a:r>
                      <a:r>
                        <a:rPr lang="uk-UA" sz="1300" dirty="0" err="1">
                          <a:effectLst/>
                        </a:rPr>
                        <a:t>Clues</a:t>
                      </a:r>
                      <a:r>
                        <a:rPr lang="uk-UA" sz="1300" dirty="0">
                          <a:effectLst/>
                        </a:rPr>
                        <a:t> </a:t>
                      </a:r>
                      <a:r>
                        <a:rPr lang="uk-UA" sz="1300" dirty="0" err="1">
                          <a:effectLst/>
                        </a:rPr>
                        <a:t>from</a:t>
                      </a:r>
                      <a:r>
                        <a:rPr lang="uk-UA" sz="1300" dirty="0">
                          <a:effectLst/>
                        </a:rPr>
                        <a:t> </a:t>
                      </a:r>
                      <a:r>
                        <a:rPr lang="uk-UA" sz="1300" dirty="0" err="1">
                          <a:effectLst/>
                        </a:rPr>
                        <a:t>the</a:t>
                      </a:r>
                      <a:r>
                        <a:rPr lang="uk-UA" sz="1300" dirty="0">
                          <a:effectLst/>
                        </a:rPr>
                        <a:t> </a:t>
                      </a:r>
                      <a:r>
                        <a:rPr lang="uk-UA" sz="1300" dirty="0" err="1">
                          <a:effectLst/>
                        </a:rPr>
                        <a:t>brain</a:t>
                      </a:r>
                      <a:r>
                        <a:rPr lang="uk-UA" sz="1300" dirty="0">
                          <a:effectLst/>
                        </a:rPr>
                        <a:t> / J. E. </a:t>
                      </a:r>
                      <a:r>
                        <a:rPr lang="uk-UA" sz="1300" dirty="0" err="1">
                          <a:effectLst/>
                        </a:rPr>
                        <a:t>LeDoux</a:t>
                      </a:r>
                      <a:r>
                        <a:rPr lang="uk-UA" sz="1300" dirty="0">
                          <a:effectLst/>
                        </a:rPr>
                        <a:t> // </a:t>
                      </a:r>
                      <a:r>
                        <a:rPr lang="uk-UA" sz="1300" dirty="0" err="1">
                          <a:effectLst/>
                        </a:rPr>
                        <a:t>Center</a:t>
                      </a:r>
                      <a:r>
                        <a:rPr lang="uk-UA" sz="1300" dirty="0">
                          <a:effectLst/>
                        </a:rPr>
                        <a:t> </a:t>
                      </a:r>
                      <a:r>
                        <a:rPr lang="uk-UA" sz="1300" dirty="0" err="1">
                          <a:effectLst/>
                        </a:rPr>
                        <a:t>for</a:t>
                      </a:r>
                      <a:r>
                        <a:rPr lang="uk-UA" sz="1300" dirty="0">
                          <a:effectLst/>
                        </a:rPr>
                        <a:t> </a:t>
                      </a:r>
                      <a:r>
                        <a:rPr lang="uk-UA" sz="1300" dirty="0" err="1">
                          <a:effectLst/>
                        </a:rPr>
                        <a:t>Neural</a:t>
                      </a:r>
                      <a:r>
                        <a:rPr lang="uk-UA" sz="1300" dirty="0">
                          <a:effectLst/>
                        </a:rPr>
                        <a:t> </a:t>
                      </a:r>
                      <a:r>
                        <a:rPr lang="uk-UA" sz="1300" dirty="0" err="1">
                          <a:effectLst/>
                        </a:rPr>
                        <a:t>Science</a:t>
                      </a:r>
                      <a:r>
                        <a:rPr lang="uk-UA" sz="1300" dirty="0">
                          <a:effectLst/>
                        </a:rPr>
                        <a:t>. – </a:t>
                      </a:r>
                      <a:r>
                        <a:rPr lang="uk-UA" sz="1300" dirty="0" err="1">
                          <a:effectLst/>
                        </a:rPr>
                        <a:t>Department</a:t>
                      </a:r>
                      <a:r>
                        <a:rPr lang="uk-UA" sz="1300" dirty="0">
                          <a:effectLst/>
                        </a:rPr>
                        <a:t> </a:t>
                      </a:r>
                      <a:r>
                        <a:rPr lang="uk-UA" sz="1300" dirty="0" err="1">
                          <a:effectLst/>
                        </a:rPr>
                        <a:t>of</a:t>
                      </a:r>
                      <a:r>
                        <a:rPr lang="uk-UA" sz="1300" dirty="0">
                          <a:effectLst/>
                        </a:rPr>
                        <a:t> </a:t>
                      </a:r>
                      <a:r>
                        <a:rPr lang="uk-UA" sz="1300" dirty="0" err="1">
                          <a:effectLst/>
                        </a:rPr>
                        <a:t>Psychology</a:t>
                      </a:r>
                      <a:r>
                        <a:rPr lang="uk-UA" sz="1300" dirty="0">
                          <a:effectLst/>
                        </a:rPr>
                        <a:t>. – </a:t>
                      </a:r>
                      <a:r>
                        <a:rPr lang="uk-UA" sz="1300" dirty="0" err="1">
                          <a:effectLst/>
                        </a:rPr>
                        <a:t>New</a:t>
                      </a:r>
                      <a:r>
                        <a:rPr lang="uk-UA" sz="1300" dirty="0">
                          <a:effectLst/>
                        </a:rPr>
                        <a:t> </a:t>
                      </a:r>
                      <a:r>
                        <a:rPr lang="uk-UA" sz="1300" dirty="0" err="1">
                          <a:effectLst/>
                        </a:rPr>
                        <a:t>York</a:t>
                      </a:r>
                      <a:r>
                        <a:rPr lang="uk-UA" sz="1300" dirty="0">
                          <a:effectLst/>
                        </a:rPr>
                        <a:t> </a:t>
                      </a:r>
                      <a:r>
                        <a:rPr lang="uk-UA" sz="1300" dirty="0" err="1">
                          <a:effectLst/>
                        </a:rPr>
                        <a:t>University</a:t>
                      </a:r>
                      <a:r>
                        <a:rPr lang="uk-UA" sz="1300" dirty="0">
                          <a:effectLst/>
                        </a:rPr>
                        <a:t>. – </a:t>
                      </a:r>
                      <a:r>
                        <a:rPr lang="uk-UA" sz="1300" dirty="0" err="1">
                          <a:effectLst/>
                        </a:rPr>
                        <a:t>New</a:t>
                      </a:r>
                      <a:r>
                        <a:rPr lang="uk-UA" sz="1300" dirty="0">
                          <a:effectLst/>
                        </a:rPr>
                        <a:t> </a:t>
                      </a:r>
                      <a:r>
                        <a:rPr lang="uk-UA" sz="1300" dirty="0" err="1">
                          <a:effectLst/>
                        </a:rPr>
                        <a:t>York</a:t>
                      </a:r>
                      <a:r>
                        <a:rPr lang="uk-UA" sz="1300" dirty="0">
                          <a:effectLst/>
                        </a:rPr>
                        <a:t>. – p. 209–235.</a:t>
                      </a:r>
                    </a:p>
                    <a:p>
                      <a:pPr>
                        <a:spcAft>
                          <a:spcPts val="0"/>
                        </a:spcAft>
                      </a:pPr>
                      <a:r>
                        <a:rPr lang="uk-UA" sz="1300" dirty="0">
                          <a:effectLst/>
                        </a:rPr>
                        <a:t> </a:t>
                      </a:r>
                      <a:endParaRPr lang="uk-UA" sz="13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22951090"/>
                  </a:ext>
                </a:extLst>
              </a:tr>
              <a:tr h="1645920">
                <a:tc>
                  <a:txBody>
                    <a:bodyPr/>
                    <a:lstStyle/>
                    <a:p>
                      <a:pPr>
                        <a:spcAft>
                          <a:spcPts val="0"/>
                        </a:spcAft>
                      </a:pPr>
                      <a:r>
                        <a:rPr lang="uk-UA" sz="1300" i="1" dirty="0">
                          <a:effectLst>
                            <a:outerShdw blurRad="38100" dist="38100" dir="2700000" algn="tl">
                              <a:srgbClr val="000000">
                                <a:alpha val="43137"/>
                              </a:srgbClr>
                            </a:outerShdw>
                          </a:effectLst>
                        </a:rPr>
                        <a:t>У. </a:t>
                      </a:r>
                      <a:r>
                        <a:rPr lang="uk-UA" sz="1300" i="1" dirty="0" err="1">
                          <a:effectLst>
                            <a:outerShdw blurRad="38100" dist="38100" dir="2700000" algn="tl">
                              <a:srgbClr val="000000">
                                <a:alpha val="43137"/>
                              </a:srgbClr>
                            </a:outerShdw>
                          </a:effectLst>
                        </a:rPr>
                        <a:t>Найссер</a:t>
                      </a:r>
                      <a:r>
                        <a:rPr lang="uk-UA" sz="1300" i="1" dirty="0">
                          <a:effectLst>
                            <a:outerShdw blurRad="38100" dist="38100" dir="2700000" algn="tl">
                              <a:srgbClr val="000000">
                                <a:alpha val="43137"/>
                              </a:srgbClr>
                            </a:outerShdw>
                          </a:effectLst>
                        </a:rPr>
                        <a:t> </a:t>
                      </a:r>
                    </a:p>
                    <a:p>
                      <a:pPr>
                        <a:spcAft>
                          <a:spcPts val="0"/>
                        </a:spcAft>
                      </a:pPr>
                      <a:r>
                        <a:rPr lang="uk-UA" sz="1300" i="1" dirty="0">
                          <a:effectLst>
                            <a:outerShdw blurRad="38100" dist="38100" dir="2700000" algn="tl">
                              <a:srgbClr val="000000">
                                <a:alpha val="43137"/>
                              </a:srgbClr>
                            </a:outerShdw>
                          </a:effectLst>
                        </a:rPr>
                        <a:t>(U. </a:t>
                      </a:r>
                      <a:r>
                        <a:rPr lang="uk-UA" sz="1300" i="1" dirty="0" err="1">
                          <a:effectLst>
                            <a:outerShdw blurRad="38100" dist="38100" dir="2700000" algn="tl">
                              <a:srgbClr val="000000">
                                <a:alpha val="43137"/>
                              </a:srgbClr>
                            </a:outerShdw>
                          </a:effectLst>
                        </a:rPr>
                        <a:t>Neisser</a:t>
                      </a:r>
                      <a:r>
                        <a:rPr lang="uk-UA" sz="1300" i="1" dirty="0">
                          <a:effectLst>
                            <a:outerShdw blurRad="38100" dist="38100" dir="2700000" algn="tl">
                              <a:srgbClr val="000000">
                                <a:alpha val="43137"/>
                              </a:srgbClr>
                            </a:outerShdw>
                          </a:effectLst>
                        </a:rPr>
                        <a:t>)</a:t>
                      </a:r>
                      <a:endParaRPr lang="uk-UA" sz="1300" i="1" dirty="0">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uk-UA" sz="1300" dirty="0">
                          <a:effectLst/>
                        </a:rPr>
                        <a:t>Термін “пізнання” стосується всіх процесів, з яких відчуття змінюються, перетворюються і використовуються. Це пов'язано з цими процесами, навіть якщо вони працюють за відсутності відповідної стимуляції. При цьому очевидно, що пізнання бере участь у всіх процесах, які людська істота може здійснити, тому кожен психологічний феномен є пізнавальним феноменом</a:t>
                      </a:r>
                      <a:endParaRPr lang="uk-UA" sz="13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uk-UA" sz="1300" dirty="0" err="1">
                          <a:effectLst/>
                        </a:rPr>
                        <a:t>Neisser</a:t>
                      </a:r>
                      <a:r>
                        <a:rPr lang="uk-UA" sz="1300" dirty="0">
                          <a:effectLst/>
                        </a:rPr>
                        <a:t> U. </a:t>
                      </a:r>
                      <a:r>
                        <a:rPr lang="uk-UA" sz="1300" dirty="0" err="1">
                          <a:effectLst/>
                        </a:rPr>
                        <a:t>Cognitive</a:t>
                      </a:r>
                      <a:r>
                        <a:rPr lang="uk-UA" sz="1300" dirty="0">
                          <a:effectLst/>
                        </a:rPr>
                        <a:t> </a:t>
                      </a:r>
                      <a:r>
                        <a:rPr lang="uk-UA" sz="1300" dirty="0" err="1">
                          <a:effectLst/>
                        </a:rPr>
                        <a:t>psychology</a:t>
                      </a:r>
                      <a:r>
                        <a:rPr lang="uk-UA" sz="1300" dirty="0">
                          <a:effectLst/>
                        </a:rPr>
                        <a:t> /  U. </a:t>
                      </a:r>
                      <a:r>
                        <a:rPr lang="uk-UA" sz="1300" dirty="0" err="1">
                          <a:effectLst/>
                        </a:rPr>
                        <a:t>Neisser</a:t>
                      </a:r>
                      <a:r>
                        <a:rPr lang="uk-UA" sz="1300" dirty="0">
                          <a:effectLst/>
                        </a:rPr>
                        <a:t> // </a:t>
                      </a:r>
                      <a:r>
                        <a:rPr lang="uk-UA" sz="1300" dirty="0" err="1">
                          <a:effectLst/>
                        </a:rPr>
                        <a:t>Meredith</a:t>
                      </a:r>
                      <a:r>
                        <a:rPr lang="uk-UA" sz="1300" dirty="0">
                          <a:effectLst/>
                        </a:rPr>
                        <a:t> </a:t>
                      </a:r>
                      <a:r>
                        <a:rPr lang="uk-UA" sz="1300" dirty="0" err="1">
                          <a:effectLst/>
                        </a:rPr>
                        <a:t>Publishing</a:t>
                      </a:r>
                      <a:r>
                        <a:rPr lang="uk-UA" sz="1300" dirty="0">
                          <a:effectLst/>
                        </a:rPr>
                        <a:t> </a:t>
                      </a:r>
                      <a:r>
                        <a:rPr lang="uk-UA" sz="1300" dirty="0" err="1">
                          <a:effectLst/>
                        </a:rPr>
                        <a:t>Company</a:t>
                      </a:r>
                      <a:r>
                        <a:rPr lang="uk-UA" sz="1300" dirty="0">
                          <a:effectLst/>
                        </a:rPr>
                        <a:t>. – 1967. [Електронний ресурс]. – Режим доступу : </a:t>
                      </a:r>
                      <a:r>
                        <a:rPr lang="en-US" sz="1300" dirty="0" smtClean="0">
                          <a:effectLst/>
                        </a:rPr>
                        <a:t>http://figuraleffect.wordpress. com/2008/06/02/what-is-</a:t>
                      </a:r>
                      <a:r>
                        <a:rPr lang="en-US" sz="1300" dirty="0" err="1" smtClean="0">
                          <a:effectLst/>
                        </a:rPr>
                        <a:t>cogni</a:t>
                      </a:r>
                      <a:r>
                        <a:rPr lang="en-US" sz="1300" dirty="0" smtClean="0">
                          <a:effectLst/>
                        </a:rPr>
                        <a:t> </a:t>
                      </a:r>
                      <a:r>
                        <a:rPr lang="en-US" sz="1300" dirty="0" err="1" smtClean="0">
                          <a:effectLst/>
                        </a:rPr>
                        <a:t>tion</a:t>
                      </a:r>
                      <a:r>
                        <a:rPr lang="en-US" sz="1300" dirty="0" smtClean="0">
                          <a:effectLst/>
                        </a:rPr>
                        <a:t>/</a:t>
                      </a:r>
                    </a:p>
                    <a:p>
                      <a:pPr>
                        <a:spcAft>
                          <a:spcPts val="0"/>
                        </a:spcAft>
                      </a:pPr>
                      <a:r>
                        <a:rPr lang="uk-UA" sz="1300" dirty="0">
                          <a:effectLst/>
                        </a:rPr>
                        <a:t> </a:t>
                      </a:r>
                    </a:p>
                    <a:p>
                      <a:pPr>
                        <a:spcAft>
                          <a:spcPts val="0"/>
                        </a:spcAft>
                      </a:pPr>
                      <a:r>
                        <a:rPr lang="uk-UA" sz="1300" dirty="0">
                          <a:effectLst/>
                        </a:rPr>
                        <a:t> </a:t>
                      </a:r>
                      <a:endParaRPr lang="uk-UA" sz="13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75845852"/>
                  </a:ext>
                </a:extLst>
              </a:tr>
              <a:tr h="1234440">
                <a:tc>
                  <a:txBody>
                    <a:bodyPr/>
                    <a:lstStyle/>
                    <a:p>
                      <a:pPr>
                        <a:spcAft>
                          <a:spcPts val="0"/>
                        </a:spcAft>
                      </a:pPr>
                      <a:r>
                        <a:rPr lang="uk-UA" sz="1300" i="1" spc="-10" dirty="0">
                          <a:effectLst>
                            <a:outerShdw blurRad="38100" dist="38100" dir="2700000" algn="tl">
                              <a:srgbClr val="000000">
                                <a:alpha val="43137"/>
                              </a:srgbClr>
                            </a:outerShdw>
                          </a:effectLst>
                        </a:rPr>
                        <a:t>Л. B. </a:t>
                      </a:r>
                      <a:r>
                        <a:rPr lang="uk-UA" sz="1300" i="1" spc="-10" dirty="0" err="1">
                          <a:effectLst>
                            <a:outerShdw blurRad="38100" dist="38100" dir="2700000" algn="tl">
                              <a:srgbClr val="000000">
                                <a:alpha val="43137"/>
                              </a:srgbClr>
                            </a:outerShdw>
                          </a:effectLst>
                        </a:rPr>
                        <a:t>Губерський</a:t>
                      </a:r>
                      <a:r>
                        <a:rPr lang="uk-UA" sz="1300" i="1" spc="-10" dirty="0">
                          <a:effectLst>
                            <a:outerShdw blurRad="38100" dist="38100" dir="2700000" algn="tl">
                              <a:srgbClr val="000000">
                                <a:alpha val="43137"/>
                              </a:srgbClr>
                            </a:outerShdw>
                          </a:effectLst>
                        </a:rPr>
                        <a:t>,</a:t>
                      </a:r>
                      <a:r>
                        <a:rPr lang="uk-UA" sz="1300" i="1" dirty="0">
                          <a:effectLst>
                            <a:outerShdw blurRad="38100" dist="38100" dir="2700000" algn="tl">
                              <a:srgbClr val="000000">
                                <a:alpha val="43137"/>
                              </a:srgbClr>
                            </a:outerShdw>
                          </a:effectLst>
                        </a:rPr>
                        <a:t> В. Г. Кремень, </a:t>
                      </a:r>
                    </a:p>
                    <a:p>
                      <a:pPr>
                        <a:spcAft>
                          <a:spcPts val="0"/>
                        </a:spcAft>
                      </a:pPr>
                      <a:r>
                        <a:rPr lang="uk-UA" sz="1300" i="1" spc="-50" dirty="0">
                          <a:effectLst>
                            <a:outerShdw blurRad="38100" dist="38100" dir="2700000" algn="tl">
                              <a:srgbClr val="000000">
                                <a:alpha val="43137"/>
                              </a:srgbClr>
                            </a:outerShdw>
                          </a:effectLst>
                        </a:rPr>
                        <a:t>А. О. </a:t>
                      </a:r>
                      <a:r>
                        <a:rPr lang="uk-UA" sz="1300" i="1" spc="-50" dirty="0" err="1">
                          <a:effectLst>
                            <a:outerShdw blurRad="38100" dist="38100" dir="2700000" algn="tl">
                              <a:srgbClr val="000000">
                                <a:alpha val="43137"/>
                              </a:srgbClr>
                            </a:outerShdw>
                          </a:effectLst>
                        </a:rPr>
                        <a:t>Приятельчук</a:t>
                      </a:r>
                      <a:r>
                        <a:rPr lang="uk-UA" sz="1300" i="1" spc="-50" dirty="0">
                          <a:effectLst>
                            <a:outerShdw blurRad="38100" dist="38100" dir="2700000" algn="tl">
                              <a:srgbClr val="000000">
                                <a:alpha val="43137"/>
                              </a:srgbClr>
                            </a:outerShdw>
                          </a:effectLst>
                        </a:rPr>
                        <a:t> </a:t>
                      </a:r>
                      <a:endParaRPr lang="uk-UA" sz="1300" i="1" dirty="0">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uk-UA" sz="1300">
                          <a:effectLst/>
                        </a:rPr>
                        <a:t>Пізнання – це відображення об'єктивної дійсності як суб'єктивного образу, ім'я якого – знання</a:t>
                      </a:r>
                      <a:endParaRPr lang="uk-UA" sz="13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uk-UA" sz="1300" dirty="0">
                          <a:effectLst/>
                        </a:rPr>
                        <a:t>Губернський Л. В. Людина і світ : підручник / Л. B. Губернський, В. Г. Кремень, А. О. </a:t>
                      </a:r>
                      <a:r>
                        <a:rPr lang="uk-UA" sz="1300" dirty="0" err="1">
                          <a:effectLst/>
                        </a:rPr>
                        <a:t>Приятельчук</a:t>
                      </a:r>
                      <a:r>
                        <a:rPr lang="uk-UA" sz="1300" dirty="0">
                          <a:effectLst/>
                        </a:rPr>
                        <a:t> та ін. / [</a:t>
                      </a:r>
                      <a:r>
                        <a:rPr lang="uk-UA" sz="1300" dirty="0" err="1">
                          <a:effectLst/>
                        </a:rPr>
                        <a:t>голов</a:t>
                      </a:r>
                      <a:r>
                        <a:rPr lang="uk-UA" sz="1300" dirty="0">
                          <a:effectLst/>
                        </a:rPr>
                        <a:t>. ред. Л. B. Губернський]. –  2- ге вид. [</a:t>
                      </a:r>
                      <a:r>
                        <a:rPr lang="uk-UA" sz="1300" dirty="0" err="1">
                          <a:effectLst/>
                        </a:rPr>
                        <a:t>випр</a:t>
                      </a:r>
                      <a:r>
                        <a:rPr lang="uk-UA" sz="1300" dirty="0">
                          <a:effectLst/>
                        </a:rPr>
                        <a:t>. і </a:t>
                      </a:r>
                      <a:r>
                        <a:rPr lang="uk-UA" sz="1300" dirty="0" err="1">
                          <a:effectLst/>
                        </a:rPr>
                        <a:t>доп</a:t>
                      </a:r>
                      <a:r>
                        <a:rPr lang="uk-UA" sz="1300" dirty="0">
                          <a:effectLst/>
                        </a:rPr>
                        <a:t>.]  – К. : Т-во "Знання", КОО, 2001. – 349 с.</a:t>
                      </a:r>
                      <a:endParaRPr lang="uk-UA" sz="13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08396437"/>
                  </a:ext>
                </a:extLst>
              </a:tr>
              <a:tr h="1851660">
                <a:tc>
                  <a:txBody>
                    <a:bodyPr/>
                    <a:lstStyle/>
                    <a:p>
                      <a:pPr algn="just">
                        <a:spcAft>
                          <a:spcPts val="0"/>
                        </a:spcAft>
                      </a:pPr>
                      <a:r>
                        <a:rPr lang="uk-UA" sz="1300" i="1" dirty="0">
                          <a:effectLst>
                            <a:outerShdw blurRad="38100" dist="38100" dir="2700000" algn="tl">
                              <a:srgbClr val="000000">
                                <a:alpha val="43137"/>
                              </a:srgbClr>
                            </a:outerShdw>
                          </a:effectLst>
                        </a:rPr>
                        <a:t>Н.М. </a:t>
                      </a:r>
                      <a:r>
                        <a:rPr lang="uk-UA" sz="1300" i="1" dirty="0" err="1">
                          <a:effectLst>
                            <a:outerShdw blurRad="38100" dist="38100" dir="2700000" algn="tl">
                              <a:srgbClr val="000000">
                                <a:alpha val="43137"/>
                              </a:srgbClr>
                            </a:outerShdw>
                          </a:effectLst>
                        </a:rPr>
                        <a:t>Малюга</a:t>
                      </a:r>
                      <a:r>
                        <a:rPr lang="uk-UA" sz="1300" i="1" dirty="0">
                          <a:effectLst>
                            <a:outerShdw blurRad="38100" dist="38100" dir="2700000" algn="tl">
                              <a:srgbClr val="000000">
                                <a:alpha val="43137"/>
                              </a:srgbClr>
                            </a:outerShdw>
                          </a:effectLst>
                        </a:rPr>
                        <a:t> </a:t>
                      </a:r>
                      <a:endParaRPr lang="uk-UA" sz="1300" i="1" dirty="0">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uk-UA" sz="1300" dirty="0">
                          <a:effectLst/>
                        </a:rPr>
                        <a:t>Пізнання – процес здобуття і розвитку знання, постійного його поглиблення, розширення, удосконалення й відтворення. Пізнання – це надання визначеності різним сутностям, які спостерігаються, поняттям, об'єктам, явищам, взаємодіям в необхідному та достатньому обсязі, що може бути досягнуто порівнянням нового з уже відомим, засвоєним, адже все пізнається в порівнянні.</a:t>
                      </a:r>
                      <a:endParaRPr lang="uk-UA" sz="13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uk-UA" sz="1300" dirty="0" err="1">
                          <a:effectLst/>
                        </a:rPr>
                        <a:t>Малюга</a:t>
                      </a:r>
                      <a:r>
                        <a:rPr lang="uk-UA" sz="1300" dirty="0">
                          <a:effectLst/>
                        </a:rPr>
                        <a:t> Н. М. Наукові дослідження в бухгалтерському обліку : </a:t>
                      </a:r>
                      <a:r>
                        <a:rPr lang="uk-UA" sz="1300" dirty="0" err="1">
                          <a:effectLst/>
                        </a:rPr>
                        <a:t>навч</a:t>
                      </a:r>
                      <a:r>
                        <a:rPr lang="uk-UA" sz="1300" dirty="0">
                          <a:effectLst/>
                        </a:rPr>
                        <a:t>. </a:t>
                      </a:r>
                      <a:r>
                        <a:rPr lang="uk-UA" sz="1300" dirty="0" err="1">
                          <a:effectLst/>
                        </a:rPr>
                        <a:t>посіб</a:t>
                      </a:r>
                      <a:r>
                        <a:rPr lang="uk-UA" sz="1300" dirty="0">
                          <a:effectLst/>
                        </a:rPr>
                        <a:t>. для </a:t>
                      </a:r>
                      <a:r>
                        <a:rPr lang="uk-UA" sz="1300" dirty="0" err="1">
                          <a:effectLst/>
                        </a:rPr>
                        <a:t>студ</a:t>
                      </a:r>
                      <a:r>
                        <a:rPr lang="uk-UA" sz="1300" dirty="0">
                          <a:effectLst/>
                        </a:rPr>
                        <a:t>. </a:t>
                      </a:r>
                      <a:r>
                        <a:rPr lang="uk-UA" sz="1300" dirty="0" err="1">
                          <a:effectLst/>
                        </a:rPr>
                        <a:t>вищ</a:t>
                      </a:r>
                      <a:r>
                        <a:rPr lang="uk-UA" sz="1300" dirty="0">
                          <a:effectLst/>
                        </a:rPr>
                        <a:t>. </a:t>
                      </a:r>
                      <a:r>
                        <a:rPr lang="uk-UA" sz="1300" dirty="0" err="1">
                          <a:effectLst/>
                        </a:rPr>
                        <a:t>навч</a:t>
                      </a:r>
                      <a:r>
                        <a:rPr lang="uk-UA" sz="1300" dirty="0">
                          <a:effectLst/>
                        </a:rPr>
                        <a:t>. </a:t>
                      </a:r>
                      <a:r>
                        <a:rPr lang="uk-UA" sz="1300" dirty="0" err="1">
                          <a:effectLst/>
                        </a:rPr>
                        <a:t>закл</a:t>
                      </a:r>
                      <a:r>
                        <a:rPr lang="uk-UA" sz="1300" dirty="0">
                          <a:effectLst/>
                        </a:rPr>
                        <a:t>. /   Н. М. </a:t>
                      </a:r>
                      <a:r>
                        <a:rPr lang="uk-UA" sz="1300" dirty="0" err="1">
                          <a:effectLst/>
                        </a:rPr>
                        <a:t>Малюга</a:t>
                      </a:r>
                      <a:r>
                        <a:rPr lang="uk-UA" sz="1300" dirty="0">
                          <a:effectLst/>
                        </a:rPr>
                        <a:t> ; [за ред. проф. Ф.Ф. </a:t>
                      </a:r>
                      <a:r>
                        <a:rPr lang="uk-UA" sz="1300" dirty="0" err="1">
                          <a:effectLst/>
                        </a:rPr>
                        <a:t>Бутинця</a:t>
                      </a:r>
                      <a:r>
                        <a:rPr lang="uk-UA" sz="1300" dirty="0">
                          <a:effectLst/>
                        </a:rPr>
                        <a:t>]. – Житомир : ПП “Рута”, 2003. – 476 с.</a:t>
                      </a:r>
                      <a:endParaRPr lang="uk-UA" sz="13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3965134"/>
                  </a:ext>
                </a:extLst>
              </a:tr>
            </a:tbl>
          </a:graphicData>
        </a:graphic>
      </p:graphicFrame>
    </p:spTree>
    <p:extLst>
      <p:ext uri="{BB962C8B-B14F-4D97-AF65-F5344CB8AC3E}">
        <p14:creationId xmlns:p14="http://schemas.microsoft.com/office/powerpoint/2010/main" val="2782304156"/>
      </p:ext>
    </p:extLst>
  </p:cSld>
  <p:clrMapOvr>
    <a:masterClrMapping/>
  </p:clrMapOvr>
  <p:transition>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252536" y="0"/>
            <a:ext cx="8928992" cy="769441"/>
          </a:xfrm>
          <a:prstGeom prst="rect">
            <a:avLst/>
          </a:prstGeom>
        </p:spPr>
        <p:txBody>
          <a:bodyPr wrap="square">
            <a:spAutoFit/>
          </a:bodyPr>
          <a:lstStyle/>
          <a:p>
            <a:pPr algn="ctr">
              <a:spcAft>
                <a:spcPts val="0"/>
              </a:spcAft>
            </a:pPr>
            <a:r>
              <a:rPr lang="uk-UA" sz="4400" b="1" dirty="0">
                <a:latin typeface="+mn-lt"/>
                <a:ea typeface="Calibri" panose="020F0502020204030204" pitchFamily="34" charset="0"/>
              </a:rPr>
              <a:t>Методи наукового пізнання</a:t>
            </a:r>
            <a:endParaRPr lang="uk-UA" sz="4400" dirty="0">
              <a:effectLst/>
              <a:latin typeface="+mn-lt"/>
              <a:ea typeface="Calibri" panose="020F0502020204030204" pitchFamily="34" charset="0"/>
            </a:endParaRPr>
          </a:p>
        </p:txBody>
      </p:sp>
      <p:grpSp>
        <p:nvGrpSpPr>
          <p:cNvPr id="18" name="Group 3"/>
          <p:cNvGrpSpPr>
            <a:grpSpLocks/>
          </p:cNvGrpSpPr>
          <p:nvPr/>
        </p:nvGrpSpPr>
        <p:grpSpPr bwMode="auto">
          <a:xfrm>
            <a:off x="122098" y="1887537"/>
            <a:ext cx="8899804" cy="3082925"/>
            <a:chOff x="-1284" y="-619"/>
            <a:chExt cx="14512" cy="4855"/>
          </a:xfrm>
        </p:grpSpPr>
        <p:sp>
          <p:nvSpPr>
            <p:cNvPr id="19" name="Rectangle 11"/>
            <p:cNvSpPr>
              <a:spLocks noChangeArrowheads="1"/>
            </p:cNvSpPr>
            <p:nvPr/>
          </p:nvSpPr>
          <p:spPr bwMode="auto">
            <a:xfrm>
              <a:off x="1920" y="-619"/>
              <a:ext cx="8688" cy="2132"/>
            </a:xfrm>
            <a:prstGeom prst="round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4000" b="0" i="0" u="none" strike="noStrike" cap="none" normalizeH="0" baseline="0" dirty="0" smtClean="0">
                  <a:ln>
                    <a:noFill/>
                  </a:ln>
                  <a:solidFill>
                    <a:schemeClr val="bg1"/>
                  </a:solidFill>
                  <a:effectLst/>
                  <a:ea typeface="Arial Unicode MS" charset="-128"/>
                  <a:cs typeface="Arial" panose="020B0604020202020204" pitchFamily="34" charset="0"/>
                </a:rPr>
                <a:t>Методи наукового пізнання</a:t>
              </a:r>
              <a:endParaRPr kumimoji="0" lang="uk-UA" altLang="uk-UA" sz="4000" b="0" i="0" u="none" strike="noStrike" cap="none" normalizeH="0" baseline="0" dirty="0" smtClean="0">
                <a:ln>
                  <a:noFill/>
                </a:ln>
                <a:solidFill>
                  <a:schemeClr val="bg1"/>
                </a:solidFill>
                <a:effectLst/>
                <a:cs typeface="Arial" panose="020B0604020202020204" pitchFamily="34" charset="0"/>
              </a:endParaRPr>
            </a:p>
          </p:txBody>
        </p:sp>
        <p:sp>
          <p:nvSpPr>
            <p:cNvPr id="20" name="Rectangle 10"/>
            <p:cNvSpPr>
              <a:spLocks noChangeArrowheads="1"/>
            </p:cNvSpPr>
            <p:nvPr/>
          </p:nvSpPr>
          <p:spPr bwMode="auto">
            <a:xfrm>
              <a:off x="-1284" y="2601"/>
              <a:ext cx="4227" cy="1635"/>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rgbClr val="0F2E51"/>
                  </a:solidFill>
                  <a:effectLst/>
                  <a:latin typeface="Times New Roman" panose="02020603050405020304" pitchFamily="18" charset="0"/>
                  <a:ea typeface="Arial Unicode MS" charset="-128"/>
                  <a:cs typeface="Arial" panose="020B0604020202020204" pitchFamily="34" charset="0"/>
                </a:rPr>
                <a:t>філософські</a:t>
              </a:r>
              <a:endParaRPr kumimoji="0" lang="uk-UA" altLang="uk-UA" sz="3600" b="0" i="0" u="none" strike="noStrike" cap="none" normalizeH="0" baseline="0" dirty="0" smtClean="0">
                <a:ln>
                  <a:noFill/>
                </a:ln>
                <a:solidFill>
                  <a:srgbClr val="0F2E51"/>
                </a:solidFill>
                <a:effectLst/>
                <a:cs typeface="Arial" panose="020B0604020202020204" pitchFamily="34" charset="0"/>
              </a:endParaRPr>
            </a:p>
          </p:txBody>
        </p:sp>
        <p:sp>
          <p:nvSpPr>
            <p:cNvPr id="21" name="Rectangle 9"/>
            <p:cNvSpPr>
              <a:spLocks noChangeArrowheads="1"/>
            </p:cNvSpPr>
            <p:nvPr/>
          </p:nvSpPr>
          <p:spPr bwMode="auto">
            <a:xfrm>
              <a:off x="3091" y="2601"/>
              <a:ext cx="5401" cy="1635"/>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rgbClr val="0F2E51"/>
                  </a:solidFill>
                  <a:effectLst/>
                  <a:latin typeface="Times New Roman" panose="02020603050405020304" pitchFamily="18" charset="0"/>
                  <a:ea typeface="Arial Unicode MS" charset="-128"/>
                  <a:cs typeface="Arial" panose="020B0604020202020204" pitchFamily="34" charset="0"/>
                </a:rPr>
                <a:t>загальнонаукові</a:t>
              </a:r>
              <a:endParaRPr kumimoji="0" lang="uk-UA" altLang="uk-UA" sz="3600" b="0" i="0" u="none" strike="noStrike" cap="none" normalizeH="0" baseline="0" dirty="0" smtClean="0">
                <a:ln>
                  <a:noFill/>
                </a:ln>
                <a:solidFill>
                  <a:srgbClr val="0F2E51"/>
                </a:solidFill>
                <a:effectLst/>
                <a:cs typeface="Arial" panose="020B0604020202020204" pitchFamily="34" charset="0"/>
              </a:endParaRPr>
            </a:p>
          </p:txBody>
        </p:sp>
        <p:sp>
          <p:nvSpPr>
            <p:cNvPr id="22" name="Rectangle 8"/>
            <p:cNvSpPr>
              <a:spLocks noChangeArrowheads="1"/>
            </p:cNvSpPr>
            <p:nvPr/>
          </p:nvSpPr>
          <p:spPr bwMode="auto">
            <a:xfrm>
              <a:off x="8649" y="2601"/>
              <a:ext cx="4579" cy="1635"/>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rgbClr val="0F2E51"/>
                  </a:solidFill>
                  <a:effectLst/>
                  <a:latin typeface="Times New Roman" panose="02020603050405020304" pitchFamily="18" charset="0"/>
                  <a:ea typeface="Arial Unicode MS" charset="-128"/>
                  <a:cs typeface="Arial" panose="020B0604020202020204" pitchFamily="34" charset="0"/>
                </a:rPr>
                <a:t>спеціальні</a:t>
              </a:r>
              <a:endParaRPr kumimoji="0" lang="uk-UA" altLang="uk-UA" sz="3600" b="0" i="0" u="none" strike="noStrike" cap="none" normalizeH="0" baseline="0" dirty="0" smtClean="0">
                <a:ln>
                  <a:noFill/>
                </a:ln>
                <a:solidFill>
                  <a:srgbClr val="0F2E51"/>
                </a:solidFill>
                <a:effectLst/>
                <a:cs typeface="Arial" panose="020B0604020202020204" pitchFamily="34" charset="0"/>
              </a:endParaRPr>
            </a:p>
          </p:txBody>
        </p:sp>
        <p:sp>
          <p:nvSpPr>
            <p:cNvPr id="23" name="Line 7"/>
            <p:cNvSpPr>
              <a:spLocks noChangeShapeType="1"/>
            </p:cNvSpPr>
            <p:nvPr/>
          </p:nvSpPr>
          <p:spPr bwMode="auto">
            <a:xfrm>
              <a:off x="2214" y="1881"/>
              <a:ext cx="8100" cy="0"/>
            </a:xfrm>
            <a:prstGeom prst="line">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uk-UA" sz="4000" dirty="0"/>
            </a:p>
          </p:txBody>
        </p:sp>
        <p:sp>
          <p:nvSpPr>
            <p:cNvPr id="24" name="Line 6"/>
            <p:cNvSpPr>
              <a:spLocks noChangeShapeType="1"/>
            </p:cNvSpPr>
            <p:nvPr/>
          </p:nvSpPr>
          <p:spPr bwMode="auto">
            <a:xfrm>
              <a:off x="2214" y="1875"/>
              <a:ext cx="0" cy="735"/>
            </a:xfrm>
            <a:prstGeom prst="line">
              <a:avLst/>
            </a:prstGeom>
            <a:ln>
              <a:headEnd/>
              <a:tailEnd type="triangl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uk-UA"/>
            </a:p>
          </p:txBody>
        </p:sp>
        <p:sp>
          <p:nvSpPr>
            <p:cNvPr id="25" name="Line 5"/>
            <p:cNvSpPr>
              <a:spLocks noChangeShapeType="1"/>
            </p:cNvSpPr>
            <p:nvPr/>
          </p:nvSpPr>
          <p:spPr bwMode="auto">
            <a:xfrm>
              <a:off x="5948" y="1515"/>
              <a:ext cx="0" cy="1095"/>
            </a:xfrm>
            <a:prstGeom prst="line">
              <a:avLst/>
            </a:prstGeom>
            <a:ln>
              <a:headEnd/>
              <a:tailEnd type="triangl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uk-UA" sz="4000" dirty="0"/>
            </a:p>
          </p:txBody>
        </p:sp>
        <p:sp>
          <p:nvSpPr>
            <p:cNvPr id="26" name="Line 4"/>
            <p:cNvSpPr>
              <a:spLocks noChangeShapeType="1"/>
            </p:cNvSpPr>
            <p:nvPr/>
          </p:nvSpPr>
          <p:spPr bwMode="auto">
            <a:xfrm>
              <a:off x="10314" y="1875"/>
              <a:ext cx="0" cy="735"/>
            </a:xfrm>
            <a:prstGeom prst="line">
              <a:avLst/>
            </a:prstGeom>
            <a:ln>
              <a:headEnd/>
              <a:tailEnd type="triangl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uk-UA"/>
            </a:p>
          </p:txBody>
        </p:sp>
      </p:grpSp>
    </p:spTree>
    <p:extLst>
      <p:ext uri="{BB962C8B-B14F-4D97-AF65-F5344CB8AC3E}">
        <p14:creationId xmlns:p14="http://schemas.microsoft.com/office/powerpoint/2010/main" val="2606813122"/>
      </p:ext>
    </p:extLst>
  </p:cSld>
  <p:clrMapOvr>
    <a:masterClrMapping/>
  </p:clrMapOvr>
  <p:transition>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107504" y="-99392"/>
            <a:ext cx="8928992" cy="1015663"/>
          </a:xfrm>
          <a:prstGeom prst="rect">
            <a:avLst/>
          </a:prstGeom>
        </p:spPr>
        <p:txBody>
          <a:bodyPr wrap="square">
            <a:spAutoFit/>
          </a:bodyPr>
          <a:lstStyle/>
          <a:p>
            <a:pPr algn="ctr">
              <a:spcAft>
                <a:spcPts val="0"/>
              </a:spcAft>
            </a:pPr>
            <a:r>
              <a:rPr lang="uk-UA" sz="6000" b="1" dirty="0">
                <a:latin typeface="+mn-lt"/>
                <a:ea typeface="Calibri" panose="020F0502020204030204" pitchFamily="34" charset="0"/>
              </a:rPr>
              <a:t>Рівні пізнання</a:t>
            </a:r>
            <a:endParaRPr lang="uk-UA" sz="6000" dirty="0">
              <a:effectLst/>
              <a:latin typeface="+mn-lt"/>
              <a:ea typeface="Calibri" panose="020F0502020204030204" pitchFamily="34" charset="0"/>
            </a:endParaRPr>
          </a:p>
        </p:txBody>
      </p:sp>
      <p:grpSp>
        <p:nvGrpSpPr>
          <p:cNvPr id="17" name="Групувати 16"/>
          <p:cNvGrpSpPr/>
          <p:nvPr/>
        </p:nvGrpSpPr>
        <p:grpSpPr>
          <a:xfrm>
            <a:off x="1187624" y="1268760"/>
            <a:ext cx="6985000" cy="5177170"/>
            <a:chOff x="1187624" y="1268760"/>
            <a:chExt cx="6985000" cy="5177170"/>
          </a:xfrm>
        </p:grpSpPr>
        <p:grpSp>
          <p:nvGrpSpPr>
            <p:cNvPr id="4" name="Group 1"/>
            <p:cNvGrpSpPr>
              <a:grpSpLocks/>
            </p:cNvGrpSpPr>
            <p:nvPr/>
          </p:nvGrpSpPr>
          <p:grpSpPr bwMode="auto">
            <a:xfrm>
              <a:off x="1187624" y="1268760"/>
              <a:ext cx="6985000" cy="2621017"/>
              <a:chOff x="304" y="1223"/>
              <a:chExt cx="11000" cy="4128"/>
            </a:xfrm>
          </p:grpSpPr>
          <p:sp>
            <p:nvSpPr>
              <p:cNvPr id="5" name="AutoShape 12"/>
              <p:cNvSpPr>
                <a:spLocks noChangeArrowheads="1"/>
              </p:cNvSpPr>
              <p:nvPr/>
            </p:nvSpPr>
            <p:spPr bwMode="auto">
              <a:xfrm>
                <a:off x="304" y="1223"/>
                <a:ext cx="11000" cy="1788"/>
              </a:xfrm>
              <a:prstGeom prst="ribbon2">
                <a:avLst>
                  <a:gd name="adj1" fmla="val 12500"/>
                  <a:gd name="adj2" fmla="val 50000"/>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1" i="0" u="none" strike="noStrike" cap="none" normalizeH="0" baseline="0" dirty="0" smtClean="0">
                    <a:ln>
                      <a:noFill/>
                    </a:ln>
                    <a:solidFill>
                      <a:schemeClr val="bg1"/>
                    </a:solidFill>
                    <a:effectLst/>
                    <a:ea typeface="Arial Unicode MS" charset="-128"/>
                    <a:cs typeface="Times New Roman" panose="02020603050405020304" pitchFamily="18" charset="0"/>
                  </a:rPr>
                  <a:t>Рівні пізнання</a:t>
                </a:r>
                <a:endParaRPr kumimoji="0" lang="uk-UA" altLang="uk-UA" sz="3600" b="0" i="0" u="none" strike="noStrike" cap="none" normalizeH="0" baseline="0" dirty="0" smtClean="0">
                  <a:ln>
                    <a:noFill/>
                  </a:ln>
                  <a:solidFill>
                    <a:schemeClr val="bg1"/>
                  </a:solidFill>
                  <a:effectLst/>
                </a:endParaRPr>
              </a:p>
            </p:txBody>
          </p:sp>
          <p:sp>
            <p:nvSpPr>
              <p:cNvPr id="6" name="Rectangle 11"/>
              <p:cNvSpPr>
                <a:spLocks noChangeArrowheads="1"/>
              </p:cNvSpPr>
              <p:nvPr/>
            </p:nvSpPr>
            <p:spPr bwMode="auto">
              <a:xfrm>
                <a:off x="1665" y="3374"/>
                <a:ext cx="7938" cy="80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1"/>
                    </a:solidFill>
                    <a:effectLst/>
                    <a:latin typeface="+mn-lt"/>
                    <a:ea typeface="Arial Unicode MS" charset="-128"/>
                    <a:cs typeface="Times New Roman" panose="02020603050405020304" pitchFamily="18" charset="0"/>
                  </a:rPr>
                  <a:t>Безсистемний</a:t>
                </a:r>
                <a:endParaRPr kumimoji="0" lang="uk-UA" altLang="uk-UA" sz="3600" b="0" i="0" u="none" strike="noStrike" cap="none" normalizeH="0" baseline="0" dirty="0" smtClean="0">
                  <a:ln>
                    <a:noFill/>
                  </a:ln>
                  <a:solidFill>
                    <a:schemeClr val="tx1"/>
                  </a:solidFill>
                  <a:effectLst/>
                  <a:latin typeface="+mn-lt"/>
                </a:endParaRPr>
              </a:p>
            </p:txBody>
          </p:sp>
          <p:sp>
            <p:nvSpPr>
              <p:cNvPr id="11" name="Line 6"/>
              <p:cNvSpPr>
                <a:spLocks noChangeShapeType="1"/>
              </p:cNvSpPr>
              <p:nvPr/>
            </p:nvSpPr>
            <p:spPr bwMode="auto">
              <a:xfrm flipH="1">
                <a:off x="5634" y="2831"/>
                <a:ext cx="6" cy="543"/>
              </a:xfrm>
              <a:prstGeom prst="line">
                <a:avLst/>
              </a:prstGeom>
              <a:ln>
                <a:headEnd/>
                <a:tailEnd type="triangle" w="sm" len="sm"/>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12" name="Line 5"/>
              <p:cNvSpPr>
                <a:spLocks noChangeShapeType="1"/>
              </p:cNvSpPr>
              <p:nvPr/>
            </p:nvSpPr>
            <p:spPr bwMode="auto">
              <a:xfrm>
                <a:off x="5634" y="4091"/>
                <a:ext cx="0" cy="556"/>
              </a:xfrm>
              <a:prstGeom prst="line">
                <a:avLst/>
              </a:prstGeom>
              <a:ln>
                <a:headEnd/>
                <a:tailEnd type="triangle" w="sm" len="sm"/>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13" name="Line 4"/>
              <p:cNvSpPr>
                <a:spLocks noChangeShapeType="1"/>
              </p:cNvSpPr>
              <p:nvPr/>
            </p:nvSpPr>
            <p:spPr bwMode="auto">
              <a:xfrm>
                <a:off x="5634" y="4991"/>
                <a:ext cx="0" cy="360"/>
              </a:xfrm>
              <a:prstGeom prst="line">
                <a:avLst/>
              </a:prstGeom>
              <a:noFill/>
              <a:ln w="9525">
                <a:solidFill>
                  <a:srgbClr val="000000"/>
                </a:solidFill>
                <a:round/>
                <a:headEnd/>
                <a:tailEnd type="triangle" w="sm" len="sm"/>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grpSp>
        <p:sp>
          <p:nvSpPr>
            <p:cNvPr id="27" name="Rectangle 11"/>
            <p:cNvSpPr>
              <a:spLocks noChangeArrowheads="1"/>
            </p:cNvSpPr>
            <p:nvPr/>
          </p:nvSpPr>
          <p:spPr bwMode="auto">
            <a:xfrm>
              <a:off x="2051685" y="3425004"/>
              <a:ext cx="5040630" cy="51175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a:lnSpc>
                  <a:spcPct val="115000"/>
                </a:lnSpc>
                <a:spcAft>
                  <a:spcPts val="1000"/>
                </a:spcAft>
              </a:pPr>
              <a:r>
                <a:rPr lang="uk-UA" sz="3600" dirty="0">
                  <a:latin typeface="+mn-lt"/>
                  <a:ea typeface="Calibri" panose="020F0502020204030204" pitchFamily="34" charset="0"/>
                  <a:cs typeface="Times New Roman" panose="02020603050405020304" pitchFamily="18" charset="0"/>
                </a:rPr>
                <a:t>Досисистемний</a:t>
              </a:r>
              <a:endParaRPr lang="uk-UA" sz="3600" dirty="0">
                <a:effectLst/>
                <a:latin typeface="+mn-lt"/>
                <a:ea typeface="Calibri" panose="020F0502020204030204" pitchFamily="34" charset="0"/>
                <a:cs typeface="Times New Roman" panose="02020603050405020304" pitchFamily="18" charset="0"/>
              </a:endParaRPr>
            </a:p>
          </p:txBody>
        </p:sp>
        <p:sp>
          <p:nvSpPr>
            <p:cNvPr id="28" name="Rectangle 11"/>
            <p:cNvSpPr>
              <a:spLocks noChangeArrowheads="1"/>
            </p:cNvSpPr>
            <p:nvPr/>
          </p:nvSpPr>
          <p:spPr bwMode="auto">
            <a:xfrm>
              <a:off x="2059034" y="4200261"/>
              <a:ext cx="5040630" cy="51175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a:lnSpc>
                  <a:spcPct val="115000"/>
                </a:lnSpc>
                <a:spcAft>
                  <a:spcPts val="1000"/>
                </a:spcAft>
              </a:pPr>
              <a:r>
                <a:rPr lang="uk-UA" sz="3600" dirty="0" err="1">
                  <a:latin typeface="+mn-lt"/>
                  <a:ea typeface="Calibri" panose="020F0502020204030204" pitchFamily="34" charset="0"/>
                  <a:cs typeface="Times New Roman" panose="02020603050405020304" pitchFamily="18" charset="0"/>
                </a:rPr>
                <a:t>Псевдосистемний</a:t>
              </a:r>
              <a:endParaRPr lang="uk-UA" sz="3600" dirty="0">
                <a:effectLst/>
                <a:latin typeface="+mn-lt"/>
                <a:ea typeface="Calibri" panose="020F0502020204030204" pitchFamily="34" charset="0"/>
                <a:cs typeface="Times New Roman" panose="02020603050405020304" pitchFamily="18" charset="0"/>
              </a:endParaRPr>
            </a:p>
          </p:txBody>
        </p:sp>
        <p:sp>
          <p:nvSpPr>
            <p:cNvPr id="29" name="Rectangle 11"/>
            <p:cNvSpPr>
              <a:spLocks noChangeArrowheads="1"/>
            </p:cNvSpPr>
            <p:nvPr/>
          </p:nvSpPr>
          <p:spPr bwMode="auto">
            <a:xfrm>
              <a:off x="2041335" y="5069387"/>
              <a:ext cx="5040630" cy="51175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a:lnSpc>
                  <a:spcPct val="115000"/>
                </a:lnSpc>
                <a:spcAft>
                  <a:spcPts val="1000"/>
                </a:spcAft>
              </a:pPr>
              <a:r>
                <a:rPr lang="uk-UA" sz="3600" dirty="0">
                  <a:latin typeface="+mn-lt"/>
                  <a:ea typeface="Calibri" panose="020F0502020204030204" pitchFamily="34" charset="0"/>
                  <a:cs typeface="Times New Roman" panose="02020603050405020304" pitchFamily="18" charset="0"/>
                </a:rPr>
                <a:t>Системний</a:t>
              </a:r>
              <a:endParaRPr lang="uk-UA" sz="3600" dirty="0">
                <a:effectLst/>
                <a:latin typeface="+mn-lt"/>
                <a:ea typeface="Calibri" panose="020F0502020204030204" pitchFamily="34" charset="0"/>
                <a:cs typeface="Times New Roman" panose="02020603050405020304" pitchFamily="18" charset="0"/>
              </a:endParaRPr>
            </a:p>
          </p:txBody>
        </p:sp>
        <p:sp>
          <p:nvSpPr>
            <p:cNvPr id="30" name="Rectangle 11"/>
            <p:cNvSpPr>
              <a:spLocks noChangeArrowheads="1"/>
            </p:cNvSpPr>
            <p:nvPr/>
          </p:nvSpPr>
          <p:spPr bwMode="auto">
            <a:xfrm>
              <a:off x="2076953" y="5934171"/>
              <a:ext cx="5040630" cy="51175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a:lnSpc>
                  <a:spcPct val="115000"/>
                </a:lnSpc>
                <a:spcAft>
                  <a:spcPts val="1000"/>
                </a:spcAft>
              </a:pPr>
              <a:r>
                <a:rPr lang="uk-UA" sz="3600" dirty="0" err="1">
                  <a:latin typeface="+mn-lt"/>
                  <a:ea typeface="Calibri" panose="020F0502020204030204" pitchFamily="34" charset="0"/>
                  <a:cs typeface="Times New Roman" panose="02020603050405020304" pitchFamily="18" charset="0"/>
                </a:rPr>
                <a:t>Метасистемний</a:t>
              </a:r>
              <a:endParaRPr lang="uk-UA" sz="3600" dirty="0">
                <a:effectLst/>
                <a:latin typeface="+mn-lt"/>
                <a:ea typeface="Calibri" panose="020F0502020204030204" pitchFamily="34" charset="0"/>
                <a:cs typeface="Times New Roman" panose="02020603050405020304" pitchFamily="18" charset="0"/>
              </a:endParaRPr>
            </a:p>
          </p:txBody>
        </p:sp>
        <p:sp>
          <p:nvSpPr>
            <p:cNvPr id="31" name="Line 5"/>
            <p:cNvSpPr>
              <a:spLocks noChangeShapeType="1"/>
            </p:cNvSpPr>
            <p:nvPr/>
          </p:nvSpPr>
          <p:spPr bwMode="auto">
            <a:xfrm flipH="1">
              <a:off x="4571999" y="3956372"/>
              <a:ext cx="2277" cy="259127"/>
            </a:xfrm>
            <a:prstGeom prst="line">
              <a:avLst/>
            </a:prstGeom>
            <a:ln>
              <a:headEnd/>
              <a:tailEnd type="triangle" w="sm" len="sm"/>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35" name="Line 5"/>
            <p:cNvSpPr>
              <a:spLocks noChangeShapeType="1"/>
            </p:cNvSpPr>
            <p:nvPr/>
          </p:nvSpPr>
          <p:spPr bwMode="auto">
            <a:xfrm>
              <a:off x="4597268" y="5581146"/>
              <a:ext cx="0" cy="353025"/>
            </a:xfrm>
            <a:prstGeom prst="line">
              <a:avLst/>
            </a:prstGeom>
            <a:ln>
              <a:headEnd/>
              <a:tailEnd type="triangle" w="sm" len="sm"/>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36" name="Line 5"/>
            <p:cNvSpPr>
              <a:spLocks noChangeShapeType="1"/>
            </p:cNvSpPr>
            <p:nvPr/>
          </p:nvSpPr>
          <p:spPr bwMode="auto">
            <a:xfrm>
              <a:off x="4571999" y="4712020"/>
              <a:ext cx="0" cy="353025"/>
            </a:xfrm>
            <a:prstGeom prst="line">
              <a:avLst/>
            </a:prstGeom>
            <a:ln>
              <a:headEnd/>
              <a:tailEnd type="triangle" w="sm" len="sm"/>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grpSp>
    </p:spTree>
    <p:extLst>
      <p:ext uri="{BB962C8B-B14F-4D97-AF65-F5344CB8AC3E}">
        <p14:creationId xmlns:p14="http://schemas.microsoft.com/office/powerpoint/2010/main" val="2112985440"/>
      </p:ext>
    </p:extLst>
  </p:cSld>
  <p:clrMapOvr>
    <a:masterClrMapping/>
  </p:clrMapOvr>
  <p:transition>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0" y="-99392"/>
            <a:ext cx="9144000" cy="600164"/>
          </a:xfrm>
          <a:prstGeom prst="rect">
            <a:avLst/>
          </a:prstGeom>
        </p:spPr>
        <p:txBody>
          <a:bodyPr wrap="square">
            <a:spAutoFit/>
          </a:bodyPr>
          <a:lstStyle/>
          <a:p>
            <a:pPr algn="ctr">
              <a:spcAft>
                <a:spcPts val="0"/>
              </a:spcAft>
            </a:pPr>
            <a:r>
              <a:rPr lang="ru-RU" sz="3300" b="1" dirty="0">
                <a:latin typeface="+mn-lt"/>
                <a:ea typeface="Calibri" panose="020F0502020204030204" pitchFamily="34" charset="0"/>
              </a:rPr>
              <a:t>Динаміка </a:t>
            </a:r>
            <a:r>
              <a:rPr lang="ru-RU" sz="3300" b="1" dirty="0" err="1">
                <a:latin typeface="+mn-lt"/>
                <a:ea typeface="Calibri" panose="020F0502020204030204" pitchFamily="34" charset="0"/>
              </a:rPr>
              <a:t>пізнання</a:t>
            </a:r>
            <a:r>
              <a:rPr lang="ru-RU" sz="3300" b="1" dirty="0">
                <a:latin typeface="+mn-lt"/>
                <a:ea typeface="Calibri" panose="020F0502020204030204" pitchFamily="34" charset="0"/>
              </a:rPr>
              <a:t> на </a:t>
            </a:r>
            <a:r>
              <a:rPr lang="ru-RU" sz="3300" b="1" dirty="0" err="1">
                <a:latin typeface="+mn-lt"/>
                <a:ea typeface="Calibri" panose="020F0502020204030204" pitchFamily="34" charset="0"/>
              </a:rPr>
              <a:t>безсистемному</a:t>
            </a:r>
            <a:r>
              <a:rPr lang="ru-RU" sz="3300" b="1" dirty="0">
                <a:latin typeface="+mn-lt"/>
                <a:ea typeface="Calibri" panose="020F0502020204030204" pitchFamily="34" charset="0"/>
              </a:rPr>
              <a:t> </a:t>
            </a:r>
            <a:r>
              <a:rPr lang="ru-RU" sz="3300" b="1" dirty="0" err="1">
                <a:latin typeface="+mn-lt"/>
                <a:ea typeface="Calibri" panose="020F0502020204030204" pitchFamily="34" charset="0"/>
              </a:rPr>
              <a:t>рівні</a:t>
            </a:r>
            <a:endParaRPr lang="uk-UA" sz="3300" dirty="0">
              <a:effectLst/>
              <a:latin typeface="+mn-lt"/>
              <a:ea typeface="Calibri" panose="020F0502020204030204" pitchFamily="34" charset="0"/>
            </a:endParaRPr>
          </a:p>
        </p:txBody>
      </p:sp>
      <p:pic>
        <p:nvPicPr>
          <p:cNvPr id="5122" name="Рисунок 4" descr="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556792"/>
            <a:ext cx="8568951" cy="5301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7105797"/>
      </p:ext>
    </p:extLst>
  </p:cSld>
  <p:clrMapOvr>
    <a:masterClrMapping/>
  </p:clrMapOvr>
  <p:transition>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71500" y="0"/>
            <a:ext cx="9001000" cy="600164"/>
          </a:xfrm>
          <a:prstGeom prst="rect">
            <a:avLst/>
          </a:prstGeom>
        </p:spPr>
        <p:txBody>
          <a:bodyPr wrap="square">
            <a:spAutoFit/>
          </a:bodyPr>
          <a:lstStyle/>
          <a:p>
            <a:pPr algn="ctr">
              <a:spcAft>
                <a:spcPts val="0"/>
              </a:spcAft>
            </a:pPr>
            <a:r>
              <a:rPr lang="ru-RU" sz="3300" b="1" dirty="0">
                <a:latin typeface="+mn-lt"/>
                <a:ea typeface="Calibri" panose="020F0502020204030204" pitchFamily="34" charset="0"/>
              </a:rPr>
              <a:t>Динаміка </a:t>
            </a:r>
            <a:r>
              <a:rPr lang="ru-RU" sz="3300" b="1" dirty="0" err="1">
                <a:latin typeface="+mn-lt"/>
                <a:ea typeface="Calibri" panose="020F0502020204030204" pitchFamily="34" charset="0"/>
              </a:rPr>
              <a:t>пізнання</a:t>
            </a:r>
            <a:r>
              <a:rPr lang="ru-RU" sz="3300" b="1" dirty="0">
                <a:latin typeface="+mn-lt"/>
                <a:ea typeface="Calibri" panose="020F0502020204030204" pitchFamily="34" charset="0"/>
              </a:rPr>
              <a:t> на </a:t>
            </a:r>
            <a:r>
              <a:rPr lang="ru-RU" sz="3300" b="1" dirty="0" err="1">
                <a:latin typeface="+mn-lt"/>
                <a:ea typeface="Calibri" panose="020F0502020204030204" pitchFamily="34" charset="0"/>
              </a:rPr>
              <a:t>досистемному</a:t>
            </a:r>
            <a:r>
              <a:rPr lang="ru-RU" sz="3300" b="1" dirty="0">
                <a:latin typeface="+mn-lt"/>
                <a:ea typeface="Calibri" panose="020F0502020204030204" pitchFamily="34" charset="0"/>
              </a:rPr>
              <a:t> </a:t>
            </a:r>
            <a:r>
              <a:rPr lang="ru-RU" sz="3300" b="1" dirty="0" err="1">
                <a:latin typeface="+mn-lt"/>
                <a:ea typeface="Calibri" panose="020F0502020204030204" pitchFamily="34" charset="0"/>
              </a:rPr>
              <a:t>рівні</a:t>
            </a:r>
            <a:endParaRPr lang="uk-UA" sz="3300" dirty="0">
              <a:effectLst/>
              <a:latin typeface="+mn-lt"/>
              <a:ea typeface="Calibri" panose="020F0502020204030204" pitchFamily="34" charset="0"/>
            </a:endParaRPr>
          </a:p>
        </p:txBody>
      </p:sp>
      <p:pic>
        <p:nvPicPr>
          <p:cNvPr id="6146" name="Рисунок 5"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700808"/>
            <a:ext cx="8568952" cy="489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9525673"/>
      </p:ext>
    </p:extLst>
  </p:cSld>
  <p:clrMapOvr>
    <a:masterClrMapping/>
  </p:clrMapOvr>
  <p:transition>
    <p:strips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324544" y="0"/>
            <a:ext cx="9001000" cy="600164"/>
          </a:xfrm>
          <a:prstGeom prst="rect">
            <a:avLst/>
          </a:prstGeom>
        </p:spPr>
        <p:txBody>
          <a:bodyPr wrap="square">
            <a:spAutoFit/>
          </a:bodyPr>
          <a:lstStyle/>
          <a:p>
            <a:pPr algn="ctr">
              <a:spcAft>
                <a:spcPts val="0"/>
              </a:spcAft>
            </a:pPr>
            <a:r>
              <a:rPr lang="ru-RU" sz="3300" b="1" dirty="0">
                <a:latin typeface="+mn-lt"/>
                <a:ea typeface="Calibri" panose="020F0502020204030204" pitchFamily="34" charset="0"/>
              </a:rPr>
              <a:t>Динаміка </a:t>
            </a:r>
            <a:r>
              <a:rPr lang="ru-RU" sz="3300" b="1" dirty="0" err="1">
                <a:latin typeface="+mn-lt"/>
                <a:ea typeface="Calibri" panose="020F0502020204030204" pitchFamily="34" charset="0"/>
              </a:rPr>
              <a:t>пізнання</a:t>
            </a:r>
            <a:r>
              <a:rPr lang="ru-RU" sz="3300" b="1" dirty="0">
                <a:latin typeface="+mn-lt"/>
                <a:ea typeface="Calibri" panose="020F0502020204030204" pitchFamily="34" charset="0"/>
              </a:rPr>
              <a:t> на системному </a:t>
            </a:r>
            <a:r>
              <a:rPr lang="ru-RU" sz="3300" b="1" dirty="0" err="1">
                <a:latin typeface="+mn-lt"/>
                <a:ea typeface="Calibri" panose="020F0502020204030204" pitchFamily="34" charset="0"/>
              </a:rPr>
              <a:t>рівні</a:t>
            </a:r>
            <a:endParaRPr lang="uk-UA" sz="3300" dirty="0">
              <a:effectLst/>
              <a:latin typeface="+mn-lt"/>
              <a:ea typeface="Calibri" panose="020F0502020204030204" pitchFamily="34" charset="0"/>
            </a:endParaRPr>
          </a:p>
        </p:txBody>
      </p:sp>
      <p:pic>
        <p:nvPicPr>
          <p:cNvPr id="7170" name="Рисунок 6" descr="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484784"/>
            <a:ext cx="8640960" cy="5184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8891659"/>
      </p:ext>
    </p:extLst>
  </p:cSld>
  <p:clrMapOvr>
    <a:masterClrMapping/>
  </p:clrMapOvr>
  <p:transition>
    <p:strips dir="ld"/>
  </p:transition>
  <p:timing>
    <p:tnLst>
      <p:par>
        <p:cTn id="1" dur="indefinite" restart="never" nodeType="tmRoot"/>
      </p:par>
    </p:tnLst>
  </p:timing>
</p:sld>
</file>

<file path=ppt/theme/theme1.xml><?xml version="1.0" encoding="utf-8"?>
<a:theme xmlns:a="http://schemas.openxmlformats.org/drawingml/2006/main" name="cdb2004100l">
  <a:themeElements>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fontScheme name="cdb2004100l">
      <a:majorFont>
        <a:latin typeface="Verdana"/>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db2004100l 1">
        <a:dk1>
          <a:srgbClr val="29698D"/>
        </a:dk1>
        <a:lt1>
          <a:srgbClr val="FFFFFF"/>
        </a:lt1>
        <a:dk2>
          <a:srgbClr val="000000"/>
        </a:dk2>
        <a:lt2>
          <a:srgbClr val="D6E1E2"/>
        </a:lt2>
        <a:accent1>
          <a:srgbClr val="0099CC"/>
        </a:accent1>
        <a:accent2>
          <a:srgbClr val="FF9933"/>
        </a:accent2>
        <a:accent3>
          <a:srgbClr val="FFFFFF"/>
        </a:accent3>
        <a:accent4>
          <a:srgbClr val="215978"/>
        </a:accent4>
        <a:accent5>
          <a:srgbClr val="AACAE2"/>
        </a:accent5>
        <a:accent6>
          <a:srgbClr val="E78A2D"/>
        </a:accent6>
        <a:hlink>
          <a:srgbClr val="33CCCC"/>
        </a:hlink>
        <a:folHlink>
          <a:srgbClr val="83A6A7"/>
        </a:folHlink>
      </a:clrScheme>
      <a:clrMap bg1="lt1" tx1="dk1" bg2="lt2" tx2="dk2" accent1="accent1" accent2="accent2" accent3="accent3" accent4="accent4" accent5="accent5" accent6="accent6" hlink="hlink" folHlink="folHlink"/>
    </a:extraClrScheme>
    <a:extraClrScheme>
      <a:clrScheme name="cdb2004100l 2">
        <a:dk1>
          <a:srgbClr val="592C0D"/>
        </a:dk1>
        <a:lt1>
          <a:srgbClr val="FFFFFF"/>
        </a:lt1>
        <a:dk2>
          <a:srgbClr val="000000"/>
        </a:dk2>
        <a:lt2>
          <a:srgbClr val="C0C0C0"/>
        </a:lt2>
        <a:accent1>
          <a:srgbClr val="5B9569"/>
        </a:accent1>
        <a:accent2>
          <a:srgbClr val="5D8FC1"/>
        </a:accent2>
        <a:accent3>
          <a:srgbClr val="FFFFFF"/>
        </a:accent3>
        <a:accent4>
          <a:srgbClr val="4B2409"/>
        </a:accent4>
        <a:accent5>
          <a:srgbClr val="B5C8B9"/>
        </a:accent5>
        <a:accent6>
          <a:srgbClr val="5381AF"/>
        </a:accent6>
        <a:hlink>
          <a:srgbClr val="C5C059"/>
        </a:hlink>
        <a:folHlink>
          <a:srgbClr val="999C90"/>
        </a:folHlink>
      </a:clrScheme>
      <a:clrMap bg1="lt1" tx1="dk1" bg2="lt2" tx2="dk2" accent1="accent1" accent2="accent2" accent3="accent3" accent4="accent4" accent5="accent5" accent6="accent6" hlink="hlink" folHlink="folHlink"/>
    </a:extraClrScheme>
    <a:extraClrScheme>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10445</TotalTime>
  <Words>5030</Words>
  <Application>Microsoft Office PowerPoint</Application>
  <PresentationFormat>Екран (4:3)</PresentationFormat>
  <Paragraphs>392</Paragraphs>
  <Slides>31</Slides>
  <Notes>1</Notes>
  <HiddenSlides>0</HiddenSlides>
  <MMClips>0</MMClips>
  <ScaleCrop>false</ScaleCrop>
  <HeadingPairs>
    <vt:vector size="6" baseType="variant">
      <vt:variant>
        <vt:lpstr>Використані шрифти</vt:lpstr>
      </vt:variant>
      <vt:variant>
        <vt:i4>8</vt:i4>
      </vt:variant>
      <vt:variant>
        <vt:lpstr>Тема</vt:lpstr>
      </vt:variant>
      <vt:variant>
        <vt:i4>1</vt:i4>
      </vt:variant>
      <vt:variant>
        <vt:lpstr>Заголовки слайдів</vt:lpstr>
      </vt:variant>
      <vt:variant>
        <vt:i4>31</vt:i4>
      </vt:variant>
    </vt:vector>
  </HeadingPairs>
  <TitlesOfParts>
    <vt:vector size="40" baseType="lpstr">
      <vt:lpstr>Arial</vt:lpstr>
      <vt:lpstr>Arial Black</vt:lpstr>
      <vt:lpstr>Arial Unicode MS</vt:lpstr>
      <vt:lpstr>Bookman Old Style</vt:lpstr>
      <vt:lpstr>Calibri</vt:lpstr>
      <vt:lpstr>Times New Roman</vt:lpstr>
      <vt:lpstr>Verdana</vt:lpstr>
      <vt:lpstr>Wingdings</vt:lpstr>
      <vt:lpstr>cdb2004100l</vt:lpstr>
      <vt:lpstr>Тема 1. Процес пізнання та його генезис як основа наукової діяльності</vt:lpstr>
      <vt:lpstr>ЗМІСТ</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Інститути та їх функції в економіці. Базисні інститути національної економіки</dc:title>
  <dc:creator>Baggio</dc:creator>
  <cp:lastModifiedBy>Камінська Тетяна Юріївна</cp:lastModifiedBy>
  <cp:revision>893</cp:revision>
  <dcterms:modified xsi:type="dcterms:W3CDTF">2017-08-29T10:47:05Z</dcterms:modified>
</cp:coreProperties>
</file>