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7" r:id="rId3"/>
    <p:sldId id="293" r:id="rId4"/>
    <p:sldId id="292" r:id="rId5"/>
    <p:sldId id="288" r:id="rId6"/>
    <p:sldId id="295" r:id="rId7"/>
    <p:sldId id="296" r:id="rId8"/>
    <p:sldId id="258" r:id="rId9"/>
    <p:sldId id="259" r:id="rId10"/>
    <p:sldId id="260" r:id="rId11"/>
    <p:sldId id="261" r:id="rId12"/>
    <p:sldId id="289" r:id="rId13"/>
    <p:sldId id="262" r:id="rId14"/>
    <p:sldId id="263" r:id="rId15"/>
    <p:sldId id="290" r:id="rId16"/>
    <p:sldId id="264" r:id="rId17"/>
    <p:sldId id="291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306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307" r:id="rId34"/>
    <p:sldId id="308" r:id="rId35"/>
    <p:sldId id="309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94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0" r:id="rId54"/>
    <p:sldId id="311" r:id="rId55"/>
    <p:sldId id="312" r:id="rId56"/>
    <p:sldId id="317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286" r:id="rId8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67" autoAdjust="0"/>
  </p:normalViewPr>
  <p:slideViewPr>
    <p:cSldViewPr>
      <p:cViewPr varScale="1">
        <p:scale>
          <a:sx n="81" d="100"/>
          <a:sy n="81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9273B3-0F61-44C1-934A-50FB61547C50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6DDA8A-4AF7-41A5-A6D4-7F3B0658C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</a:t>
            </a:r>
            <a:r>
              <a:rPr lang="uk-UA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ІЯ 1. Значення і теоретичні засади фінансового аналізу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1.1. Сутність, мета й завдання фінансового аналізу.</a:t>
            </a:r>
            <a:endParaRPr lang="ru-RU" dirty="0"/>
          </a:p>
          <a:p>
            <a:r>
              <a:rPr lang="uk-UA" dirty="0"/>
              <a:t>1.2. Основні напрямки й види фінансового аналізу.</a:t>
            </a:r>
            <a:endParaRPr lang="ru-RU" dirty="0"/>
          </a:p>
          <a:p>
            <a:r>
              <a:rPr lang="uk-UA" dirty="0"/>
              <a:t>1.3. Методи та прийоми фінансового аналізу</a:t>
            </a:r>
          </a:p>
          <a:p>
            <a:r>
              <a:rPr lang="uk-UA" dirty="0"/>
              <a:t>1.4. </a:t>
            </a:r>
            <a:r>
              <a:rPr lang="uk-UA" sz="2400" dirty="0"/>
              <a:t>Методики фінансового аналізу</a:t>
            </a:r>
          </a:p>
          <a:p>
            <a:r>
              <a:rPr lang="uk-UA" dirty="0"/>
              <a:t>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3714776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uk-UA" b="1" dirty="0"/>
              <a:t>Об'єктом</a:t>
            </a:r>
            <a:r>
              <a:rPr lang="uk-UA" dirty="0"/>
              <a:t> фінансового аналізу виступають конкретне підприємство і його фінансовий стан.</a:t>
            </a:r>
            <a:endParaRPr lang="ru-RU" dirty="0"/>
          </a:p>
          <a:p>
            <a:pPr algn="just"/>
            <a:r>
              <a:rPr lang="uk-UA" dirty="0"/>
              <a:t> </a:t>
            </a:r>
            <a:r>
              <a:rPr lang="uk-UA" b="1" dirty="0"/>
              <a:t>Суб'єктами</a:t>
            </a:r>
            <a:r>
              <a:rPr lang="uk-UA" dirty="0"/>
              <a:t> фінансового аналізу є зацікавлені в діяльності підприємства користувачі інформації й, насамперед, власники підприємства, банки, контрагенти, податкові органи, аудиторські фірми тощо.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Метою</a:t>
            </a:r>
            <a:r>
              <a:rPr lang="uk-UA" dirty="0">
                <a:solidFill>
                  <a:schemeClr val="tx1"/>
                </a:solidFill>
              </a:rPr>
              <a:t> фінансового аналізу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043890" cy="55007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є всебічна оцінка фінансового стану підприємства, резервів його діяльності й ділової активності задля пошуку резервів підвищення рентабельності, виробництва й зміцнення комерційного розрахунку як основи стабільної роботи підприємства, а також виконання ним зобов'язань перед бюджетом, банками й іншими установами; розробки найбільш імовірних передбачень і прогнозів майбутніх умов функціонування підприємства, визначення дохідності підприємства для порівняння її з аналогічними показниками інших підприємств або оцінка підприємства з погляду його ринкової вартості; своєчасного виявлення та усунення недоліків у господарській діяльності для визначення шляхів покращення фінансового стану підприємства та його платоспроможності, виявлення змін у фінансовому стані в просторово-часовому розрізі й основних чинників, які впливають на фінансовий стан підприємства, прогнозування основних тенденцій у фінансовому стані.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385765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Комплексна мета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уяв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інформативних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об’єктивну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характеристику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8246" cy="1357298"/>
          </a:xfrm>
        </p:spPr>
        <p:txBody>
          <a:bodyPr>
            <a:normAutofit/>
          </a:bodyPr>
          <a:lstStyle/>
          <a:p>
            <a:pPr algn="just"/>
            <a:r>
              <a:rPr lang="uk-UA" sz="1800" b="1" dirty="0">
                <a:solidFill>
                  <a:schemeClr val="tx1"/>
                </a:solidFill>
              </a:rPr>
              <a:t>Мета фінансового аналізу залежно від різних партнерських груп, зацікавлених у його результатах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0" y="928669"/>
          <a:ext cx="9143999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9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Основні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партнерські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Внесок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партнерської групи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компенсації,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якого вони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потребують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Мета фінансового аналізу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Власники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Власний капітал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Дивіденди, прибуток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Фінансові результати та фінансова стійкість підприємства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5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Кредитори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Позиковий капітал 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Відсотки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Ліквідність, кредитоспроможність і платоспроможність підприємства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Керівники (адміністрація)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Знання справи та вміння управляти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Оплата праці і частка прибутку понад оклад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Уся інформація, потрібна для управління на всіх рівнях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 (службовці)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Виконання робіт згідно з розподілом праці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Заробітна плата, премії, соціальні умови та інші види стимулювання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Фінансові результати та платоспроможність підприємства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Постачальники засобів і предметів праці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Постачання засобів та предметів праці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Ціна придбання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(договірна)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Фінансовий стан, ліквідність та платоспроможність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Покупці (клієнти)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Збут продукції (робіт, послуг)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Ціна придбання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(договірна)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Фінансовий стан і стан запасів готової продукції та товарів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9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Суспільство (держава) в особі податкових органів 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Послуги суспільства (держави)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Сплата податків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повністю і в строк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Фінансові результати підприємства, і насамперед позитивні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Для досягнення мети фінансового аналізу мають вирішуватися наступні основні завдання: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/>
              <a:t>дослідження фінансової стійкості підприємства;</a:t>
            </a:r>
            <a:endParaRPr lang="ru-RU" dirty="0"/>
          </a:p>
          <a:p>
            <a:pPr algn="just"/>
            <a:r>
              <a:rPr lang="uk-UA" dirty="0"/>
              <a:t>оцінка динаміки й стану ліквідності й платоспроможності підприємства;</a:t>
            </a:r>
            <a:endParaRPr lang="ru-RU" dirty="0"/>
          </a:p>
          <a:p>
            <a:pPr algn="just"/>
            <a:r>
              <a:rPr lang="uk-UA" dirty="0"/>
              <a:t>дослідження ефективності використання майна (капіталу) підприємства, забезпечення підприємства оборотними коштами;</a:t>
            </a:r>
            <a:endParaRPr lang="ru-RU" dirty="0"/>
          </a:p>
          <a:p>
            <a:pPr algn="just"/>
            <a:r>
              <a:rPr lang="uk-UA" dirty="0"/>
              <a:t>оцінка конкурентоспроможності підприємства;</a:t>
            </a:r>
            <a:endParaRPr lang="ru-RU" dirty="0"/>
          </a:p>
          <a:p>
            <a:pPr algn="just"/>
            <a:r>
              <a:rPr lang="uk-UA" dirty="0"/>
              <a:t>аналіз ділової активності підприємства і його станів на ринку цінних паперів;</a:t>
            </a:r>
            <a:endParaRPr lang="ru-RU" dirty="0"/>
          </a:p>
          <a:p>
            <a:pPr algn="just"/>
            <a:r>
              <a:rPr lang="uk-UA" dirty="0"/>
              <a:t>визначення ефективності використання фінансових ресурсів.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07209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відіграє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поточній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економічній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об’єктивно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виявляти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резерви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своєчасно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оптимального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соціально-економічного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трудового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колективу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Для того, щоб виконати ці завдання, вивчають: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наявність, склад і структуру оборотних коштів підприємства, причини та наслідки їх змін;</a:t>
            </a:r>
            <a:endParaRPr lang="ru-RU" dirty="0"/>
          </a:p>
          <a:p>
            <a:pPr algn="just"/>
            <a:r>
              <a:rPr lang="uk-UA" dirty="0"/>
              <a:t>наявність, склад і структуру джерел власних коштів підприємства, причини й наслідки їх змін;</a:t>
            </a:r>
            <a:endParaRPr lang="ru-RU" dirty="0"/>
          </a:p>
          <a:p>
            <a:pPr algn="just"/>
            <a:r>
              <a:rPr lang="uk-UA" dirty="0"/>
              <a:t>стан, структуру і зміни довгострокових активів;</a:t>
            </a:r>
            <a:endParaRPr lang="ru-RU" dirty="0"/>
          </a:p>
          <a:p>
            <a:pPr algn="just"/>
            <a:r>
              <a:rPr lang="uk-UA" dirty="0"/>
              <a:t>наявність, структуру поточних активів у сферах виробництва і обігу, причини та наслідки їх змін;</a:t>
            </a:r>
            <a:endParaRPr lang="ru-RU" dirty="0"/>
          </a:p>
          <a:p>
            <a:pPr algn="just"/>
            <a:r>
              <a:rPr lang="uk-UA" dirty="0"/>
              <a:t>платоспроможність і фінансову маневреність;</a:t>
            </a:r>
            <a:endParaRPr lang="ru-RU" dirty="0"/>
          </a:p>
          <a:p>
            <a:pPr algn="just"/>
            <a:r>
              <a:rPr lang="uk-UA" dirty="0"/>
              <a:t>ефективність використання активів;</a:t>
            </a:r>
            <a:endParaRPr lang="ru-RU" dirty="0"/>
          </a:p>
          <a:p>
            <a:pPr algn="just"/>
            <a:r>
              <a:rPr lang="uk-UA" dirty="0"/>
              <a:t>окупність інвестицій.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186766" cy="61167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вузькому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оперативних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фінансово-економічних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характеристик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першочерговим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об’єктом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комплексне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зультатом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сукупністю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виробничо-господарських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1.2. Основні напрямки й види фінансового аналізу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786346"/>
          </a:xfrm>
        </p:spPr>
        <p:txBody>
          <a:bodyPr/>
          <a:lstStyle/>
          <a:p>
            <a:pPr algn="just"/>
            <a:r>
              <a:rPr lang="uk-UA" dirty="0"/>
              <a:t>До </a:t>
            </a:r>
            <a:r>
              <a:rPr lang="uk-UA" b="1" dirty="0"/>
              <a:t>основних напрямків</a:t>
            </a:r>
            <a:r>
              <a:rPr lang="uk-UA" dirty="0"/>
              <a:t> фінансового аналізу відносять:</a:t>
            </a:r>
            <a:endParaRPr lang="ru-RU" dirty="0"/>
          </a:p>
          <a:p>
            <a:pPr algn="just"/>
            <a:r>
              <a:rPr lang="uk-UA" dirty="0"/>
              <a:t>економічну оцінку балансу підприємства;</a:t>
            </a:r>
            <a:endParaRPr lang="ru-RU" dirty="0"/>
          </a:p>
          <a:p>
            <a:pPr algn="just"/>
            <a:r>
              <a:rPr lang="uk-UA" dirty="0"/>
              <a:t>характеристику майна підприємства й джерел його придбання;</a:t>
            </a:r>
            <a:endParaRPr lang="ru-RU" dirty="0"/>
          </a:p>
          <a:p>
            <a:pPr algn="just"/>
            <a:r>
              <a:rPr lang="uk-UA" dirty="0"/>
              <a:t>аналіз фінансової стабільності підприємства;</a:t>
            </a:r>
            <a:endParaRPr lang="ru-RU" dirty="0"/>
          </a:p>
          <a:p>
            <a:pPr algn="just"/>
            <a:r>
              <a:rPr lang="uk-UA" dirty="0"/>
              <a:t>аналіз ліквідності й платоспроможності підприємства;</a:t>
            </a:r>
            <a:endParaRPr lang="ru-RU" dirty="0"/>
          </a:p>
          <a:p>
            <a:pPr algn="just"/>
            <a:r>
              <a:rPr lang="uk-UA" dirty="0"/>
              <a:t>аналіз фінансових результатів і їх використання, підрахунок резервів.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/>
          </a:bodyPr>
          <a:lstStyle/>
          <a:p>
            <a:pPr algn="ctr"/>
            <a:r>
              <a:rPr lang="uk-UA" sz="2200" b="1" dirty="0"/>
              <a:t>Види фінансового аналізу класифікуються за наступними ознаками: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/>
          </a:bodyPr>
          <a:lstStyle/>
          <a:p>
            <a:pPr algn="just"/>
            <a:r>
              <a:rPr lang="uk-UA" i="1" dirty="0"/>
              <a:t>1) за організаційними формами проведення:</a:t>
            </a:r>
            <a:endParaRPr lang="ru-RU" dirty="0"/>
          </a:p>
          <a:p>
            <a:pPr algn="just"/>
            <a:r>
              <a:rPr lang="uk-UA" dirty="0"/>
              <a:t>внутрішній аналіз, який проводиться фінансовими менеджерами підприємства і його власників з використанням усієї сукупності наявних інформаційних показників;</a:t>
            </a:r>
            <a:endParaRPr lang="ru-RU" dirty="0"/>
          </a:p>
          <a:p>
            <a:pPr algn="just"/>
            <a:r>
              <a:rPr lang="uk-UA" dirty="0"/>
              <a:t>зовнішній аналіз, що проводиться працівниками податкових органів, аудиторських фірм, комерційних банків, страхових компаній з метою вивчення правильності відбиття результатів фінансової діяльності підприємства, його кредитоспроможності й т. п.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1.1. Сутність, мета й завдання фінансового аналізу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/>
              <a:t>		</a:t>
            </a:r>
            <a:r>
              <a:rPr lang="ru-RU" b="1" i="1" dirty="0" err="1"/>
              <a:t>Аналіз</a:t>
            </a:r>
            <a:r>
              <a:rPr lang="ru-RU" b="1" i="1" dirty="0"/>
              <a:t> (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грец</a:t>
            </a:r>
            <a:r>
              <a:rPr lang="ru-RU" b="1" i="1" dirty="0"/>
              <a:t>. </a:t>
            </a:r>
            <a:r>
              <a:rPr lang="ru-RU" b="1" i="1" dirty="0" err="1"/>
              <a:t>analysis</a:t>
            </a:r>
            <a:r>
              <a:rPr lang="ru-RU" b="1" i="1" dirty="0"/>
              <a:t> – </a:t>
            </a:r>
            <a:r>
              <a:rPr lang="ru-RU" b="1" i="1" dirty="0" err="1"/>
              <a:t>розкладання</a:t>
            </a:r>
            <a:r>
              <a:rPr lang="ru-RU" b="1" i="1" dirty="0"/>
              <a:t>) – </a:t>
            </a:r>
            <a:r>
              <a:rPr lang="ru-RU" b="1" i="1" dirty="0" err="1"/>
              <a:t>це</a:t>
            </a:r>
            <a:r>
              <a:rPr lang="ru-RU" b="1" i="1" dirty="0"/>
              <a:t> метод </a:t>
            </a:r>
            <a:r>
              <a:rPr lang="ru-RU" b="1" i="1" dirty="0" err="1"/>
              <a:t>наукового</a:t>
            </a:r>
            <a:r>
              <a:rPr lang="ru-RU" b="1" i="1" dirty="0"/>
              <a:t> </a:t>
            </a:r>
            <a:r>
              <a:rPr lang="ru-RU" b="1" i="1" dirty="0" err="1"/>
              <a:t>дослі</a:t>
            </a:r>
            <a:r>
              <a:rPr lang="ru-RU" dirty="0" err="1"/>
              <a:t>дження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уявному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реальному </a:t>
            </a:r>
            <a:r>
              <a:rPr lang="ru-RU" dirty="0" err="1"/>
              <a:t>розкладанні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на </a:t>
            </a:r>
            <a:r>
              <a:rPr lang="ru-RU" dirty="0" err="1"/>
              <a:t>частини</a:t>
            </a:r>
            <a:r>
              <a:rPr lang="ru-RU" dirty="0"/>
              <a:t> та </a:t>
            </a:r>
            <a:r>
              <a:rPr lang="ru-RU" dirty="0" err="1"/>
              <a:t>виділенні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</a:t>
            </a:r>
            <a:r>
              <a:rPr lang="ru-RU" dirty="0" err="1"/>
              <a:t>властивостей</a:t>
            </a:r>
            <a:r>
              <a:rPr lang="ru-RU" dirty="0"/>
              <a:t>, </a:t>
            </a:r>
            <a:r>
              <a:rPr lang="ru-RU" dirty="0" err="1"/>
              <a:t>зв’язків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8596" y="642918"/>
            <a:ext cx="7429552" cy="6215082"/>
            <a:chOff x="1881" y="4194"/>
            <a:chExt cx="8640" cy="10260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2061" y="4194"/>
              <a:ext cx="84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Види фінансового аналізу за організацією проведення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601" y="5275"/>
              <a:ext cx="306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Внутрішній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6381" y="5275"/>
              <a:ext cx="3600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Зовнішній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030" name="Group 6"/>
            <p:cNvGrpSpPr>
              <a:grpSpLocks/>
            </p:cNvGrpSpPr>
            <p:nvPr/>
          </p:nvGrpSpPr>
          <p:grpSpPr bwMode="auto">
            <a:xfrm>
              <a:off x="1881" y="6174"/>
              <a:ext cx="8640" cy="2342"/>
              <a:chOff x="1881" y="6355"/>
              <a:chExt cx="8640" cy="2342"/>
            </a:xfrm>
          </p:grpSpPr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1881" y="6355"/>
                <a:ext cx="8640" cy="23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Користувачі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2061" y="6535"/>
                <a:ext cx="3240" cy="18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Менеджмент підприємства, що використовує інформацію про операційну, інвестиційну та фінансову діяльність підприємства  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>
                <a:off x="7101" y="6535"/>
                <a:ext cx="3240" cy="18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Особи, які не беруть безпосередньої участі в діяльності підприємства  (контроль, кредитори, контрагенти, державні та місцеві органи влади)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4221" y="4734"/>
              <a:ext cx="540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6921" y="4734"/>
              <a:ext cx="1080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3861" y="581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8541" y="5814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1881" y="8694"/>
              <a:ext cx="8640" cy="5760"/>
              <a:chOff x="1881" y="9057"/>
              <a:chExt cx="8640" cy="5577"/>
            </a:xfrm>
          </p:grpSpPr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1881" y="12299"/>
                <a:ext cx="8640" cy="23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uk-UA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Джерела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інформації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1881" y="9057"/>
                <a:ext cx="8640" cy="30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lg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uk-UA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Зміст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проведення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1" name="Text Box 17"/>
              <p:cNvSpPr txBox="1">
                <a:spLocks noChangeArrowheads="1"/>
              </p:cNvSpPr>
              <p:nvPr/>
            </p:nvSpPr>
            <p:spPr bwMode="auto">
              <a:xfrm>
                <a:off x="2061" y="9417"/>
                <a:ext cx="3240" cy="23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Оцінка ефективності господарської діяльності; аналіз взаємозв’язку витрат, обороту і прибутку;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аналіз ефективності авансування капіталу;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виявлення резервів та ін.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7101" y="9417"/>
                <a:ext cx="3240" cy="23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Аналіз кредито-спроможності; аналіз показників прибутку та рентабельності;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аналіз інвестиційної привабливості;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економічна діагностика фінансового стану та ін.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3" name="Text Box 19"/>
              <p:cNvSpPr txBox="1">
                <a:spLocks noChangeArrowheads="1"/>
              </p:cNvSpPr>
              <p:nvPr/>
            </p:nvSpPr>
            <p:spPr bwMode="auto">
              <a:xfrm>
                <a:off x="2241" y="12479"/>
                <a:ext cx="3060" cy="19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Оперативні дані системного бухгалтерського обліку, нормативна і планова інформація,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внутрішньогосподарська звітність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7101" y="12479"/>
                <a:ext cx="3240" cy="18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Відкрита фінансова звітність,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uk-UA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інформація, вільно поширювана підприємством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>
                <a:off x="3681" y="11758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/>
            </p:nvSpPr>
            <p:spPr bwMode="auto">
              <a:xfrm>
                <a:off x="8541" y="11758"/>
                <a:ext cx="0" cy="7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3861" y="8154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8541" y="8154"/>
              <a:ext cx="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2) за обсягом аналітичного дослідження: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3214710"/>
          </a:xfrm>
        </p:spPr>
        <p:txBody>
          <a:bodyPr/>
          <a:lstStyle/>
          <a:p>
            <a:pPr algn="just"/>
            <a:r>
              <a:rPr lang="uk-UA" dirty="0"/>
              <a:t>повний фінансовий аналіз, котрий проводять з метою вивчення усіх аспектів фінансової діяльності підприємства в комплексі;</a:t>
            </a:r>
            <a:endParaRPr lang="ru-RU" dirty="0"/>
          </a:p>
          <a:p>
            <a:pPr algn="just"/>
            <a:r>
              <a:rPr lang="uk-UA" dirty="0"/>
              <a:t>тематичний фінансовий аналіз, який обмежується вивченням окремих аспектів фінансової діяльності підприємства.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3) за об'єктом фінансового аналізу: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аналіз фінансової діяльності підприємства в цілому – у процесі такого аналізу об’єктом вивчення є фінансова діяльність підприємства в цілому без виділення окремих його структурних одиниць та підрозділів;</a:t>
            </a:r>
            <a:endParaRPr lang="ru-RU" dirty="0"/>
          </a:p>
          <a:p>
            <a:pPr algn="just"/>
            <a:r>
              <a:rPr lang="uk-UA" dirty="0"/>
              <a:t>аналіз фінансової діяльності окремих підрозділів підприємства, що ґрунтується на результатах внутрішнього аналізу підприємства;</a:t>
            </a:r>
            <a:endParaRPr lang="ru-RU" dirty="0"/>
          </a:p>
          <a:p>
            <a:pPr algn="just"/>
            <a:r>
              <a:rPr lang="uk-UA" dirty="0"/>
              <a:t>аналіз окремих фінансових операцій – предметом такого аналізу можуть бути окремі операції, пов’язані з </a:t>
            </a:r>
            <a:r>
              <a:rPr lang="uk-UA" dirty="0" err="1"/>
              <a:t>коротко─</a:t>
            </a:r>
            <a:r>
              <a:rPr lang="uk-UA" dirty="0"/>
              <a:t> або довгостроковими фінансовими вкладеннями, з фінансуванням окремих проектів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4) за періодом проведення фінансового аналізу: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попередній, пов'язаний з вивченням умов здійснення фінансової діяльності в цілому або здійснення окремих фінансових операцій;</a:t>
            </a:r>
            <a:endParaRPr lang="ru-RU" dirty="0"/>
          </a:p>
          <a:p>
            <a:pPr algn="just"/>
            <a:r>
              <a:rPr lang="uk-UA" dirty="0"/>
              <a:t>поточний, що проводиться в контрольних цілях у процесі реалізації окремих фінансових планів або здійснення окремих фінансових операцій для оперативного впливу на хід фінансової діяльності;</a:t>
            </a:r>
            <a:endParaRPr lang="ru-RU" dirty="0"/>
          </a:p>
          <a:p>
            <a:pPr algn="just"/>
            <a:r>
              <a:rPr lang="uk-UA" dirty="0"/>
              <a:t>прогнозний (ретроспективний), який здійснюється підприємством за звітний період, базується на завершених звітних матеріалах статистичного й бухгалтерського обліку.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1.3. Методи і прийоми фінансового аналізу</a:t>
            </a:r>
            <a:br>
              <a:rPr lang="ru-RU" dirty="0"/>
            </a:br>
            <a:r>
              <a:rPr lang="uk-UA" b="1" dirty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4572032"/>
          </a:xfrm>
        </p:spPr>
        <p:txBody>
          <a:bodyPr/>
          <a:lstStyle/>
          <a:p>
            <a:pPr algn="just"/>
            <a:r>
              <a:rPr lang="uk-UA" b="1" dirty="0"/>
              <a:t>Метод фінансового аналізу</a:t>
            </a:r>
            <a:r>
              <a:rPr lang="uk-UA" dirty="0"/>
              <a:t> – діалектичний спосіб дослідження фінансового стану підприємства в його становленні та розвитку. Застосування методів і прийомів фінансового аналізу  дозволяє одержати кількісну оцінку результатів господарської діяльності в розрізі окремих її аспектів як у статиці, так і в динаміці.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64AA85-4EAA-658B-AED3-2CFE0CD04D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0100" y="1412776"/>
            <a:ext cx="6781800" cy="4553049"/>
          </a:xfrm>
        </p:spPr>
      </p:pic>
    </p:spTree>
    <p:extLst>
      <p:ext uri="{BB962C8B-B14F-4D97-AF65-F5344CB8AC3E}">
        <p14:creationId xmlns:p14="http://schemas.microsoft.com/office/powerpoint/2010/main" val="80090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Серед основних </a:t>
            </a:r>
            <a:r>
              <a:rPr lang="uk-UA" i="1" dirty="0"/>
              <a:t>методів фінансового аналізу</a:t>
            </a:r>
            <a:r>
              <a:rPr lang="uk-UA" dirty="0"/>
              <a:t> можна виділити наступні: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горизонтальний аналіз;</a:t>
            </a:r>
            <a:endParaRPr lang="ru-RU" dirty="0"/>
          </a:p>
          <a:p>
            <a:r>
              <a:rPr lang="uk-UA" dirty="0"/>
              <a:t>вертикальний аналіз;</a:t>
            </a:r>
            <a:endParaRPr lang="ru-RU" dirty="0"/>
          </a:p>
          <a:p>
            <a:r>
              <a:rPr lang="uk-UA" dirty="0"/>
              <a:t>порівняльний аналіз;</a:t>
            </a:r>
            <a:endParaRPr lang="ru-RU" dirty="0"/>
          </a:p>
          <a:p>
            <a:r>
              <a:rPr lang="uk-UA" dirty="0" err="1"/>
              <a:t>трендовий</a:t>
            </a:r>
            <a:r>
              <a:rPr lang="uk-UA" dirty="0"/>
              <a:t> аналіз;</a:t>
            </a:r>
            <a:endParaRPr lang="ru-RU" dirty="0"/>
          </a:p>
          <a:p>
            <a:r>
              <a:rPr lang="uk-UA" dirty="0"/>
              <a:t>факторний аналіз;</a:t>
            </a:r>
            <a:endParaRPr lang="ru-RU" dirty="0"/>
          </a:p>
          <a:p>
            <a:r>
              <a:rPr lang="uk-UA" dirty="0"/>
              <a:t>аналіз коефіцієнтів.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Горизонтальний аналіз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/>
              <a:t>    базується на вивченні динаміки окремих фінансових показників у часі. Він дає можливість виявити тенденції зміни окремих статей, що входять до складу бухгалтерської звітності або їхніх груп. Найбільш типовими формами горизонтального аналізу є:</a:t>
            </a:r>
            <a:endParaRPr lang="ru-RU" dirty="0"/>
          </a:p>
          <a:p>
            <a:pPr algn="just"/>
            <a:r>
              <a:rPr lang="uk-UA" dirty="0"/>
              <a:t>порівняння фінансових показників звітного й минулого періодів;</a:t>
            </a:r>
            <a:endParaRPr lang="ru-RU" dirty="0"/>
          </a:p>
          <a:p>
            <a:pPr algn="just"/>
            <a:r>
              <a:rPr lang="uk-UA" dirty="0"/>
              <a:t>порівняння фінансових показників звітного періоду з плановими;</a:t>
            </a:r>
            <a:endParaRPr lang="ru-RU" dirty="0"/>
          </a:p>
          <a:p>
            <a:pPr algn="just"/>
            <a:r>
              <a:rPr lang="uk-UA" dirty="0"/>
              <a:t>порівняння фінансових показників за ряд попередніх періодів.</a:t>
            </a:r>
            <a:endParaRPr lang="ru-RU" dirty="0"/>
          </a:p>
          <a:p>
            <a:pPr algn="just">
              <a:buNone/>
            </a:pPr>
            <a:r>
              <a:rPr lang="uk-UA" b="1" dirty="0"/>
              <a:t>         Метою такого аналізу </a:t>
            </a:r>
            <a:r>
              <a:rPr lang="uk-UA" dirty="0"/>
              <a:t>є виявлення тенденцій змін окремих показників, що характеризують результати фінансової діяльності підприємства.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Вертикальний (структурний) аналіз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/>
              <a:t>спрямований на визначення структури фінансових показників з виявленням впливу кожної позиції звітності на результат у цілому. Найпоширенішими є такі форми вертикального аналізу:</a:t>
            </a:r>
            <a:endParaRPr lang="ru-RU" dirty="0"/>
          </a:p>
          <a:p>
            <a:r>
              <a:rPr lang="uk-UA" dirty="0"/>
              <a:t>вертикальний (структурний) аналіз активів. Тут визначається співвідношення (частка) оборотних і необоротних активів; склад використовуваних активів, склад активів за ступенем їх ліквідності й т. д.</a:t>
            </a:r>
            <a:endParaRPr lang="ru-RU" dirty="0"/>
          </a:p>
          <a:p>
            <a:r>
              <a:rPr lang="uk-UA" dirty="0"/>
              <a:t>вертикальний (структурний) аналіз капіталу; він передбачає визначення частки власного та позикового капіталу, аналіз складу власного й позикового капіталу, аналіз складу позикового капіталу за строковістю зобов'язань і </a:t>
            </a:r>
            <a:r>
              <a:rPr lang="uk-UA" dirty="0" err="1"/>
              <a:t>т.ін</a:t>
            </a:r>
            <a:r>
              <a:rPr lang="uk-UA" dirty="0"/>
              <a:t>.;</a:t>
            </a:r>
            <a:endParaRPr lang="ru-RU" dirty="0"/>
          </a:p>
          <a:p>
            <a:r>
              <a:rPr lang="uk-UA" dirty="0"/>
              <a:t>вертикальний (структурний) аналіз грошових потоків, у процесі якого в складі загального грошового потоку виділяють грошові потоки за видами діяльності підприємства: операційною, інвестиційною, фінансовою.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Порівняльний фінансовий аналіз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dirty="0"/>
              <a:t>    базується на зіставленні значень окремих груп аналогічних показників між собою. У процесі такого аналізу розраховуються розміри абсолютних і відносних відхилень порівнюваних показників. Виділяють наступні види порівняльного аналізу:</a:t>
            </a:r>
            <a:endParaRPr lang="ru-RU" dirty="0"/>
          </a:p>
          <a:p>
            <a:pPr algn="just"/>
            <a:r>
              <a:rPr lang="uk-UA" dirty="0"/>
              <a:t>порівняльний аналіз фінансових показників даного підприємства та середньогалузевих показників з метою оцінки своєї конкурентної позиції;</a:t>
            </a:r>
            <a:endParaRPr lang="ru-RU" dirty="0"/>
          </a:p>
          <a:p>
            <a:pPr algn="just"/>
            <a:r>
              <a:rPr lang="uk-UA" dirty="0"/>
              <a:t>порівняльний аналіз фінансових показників даного підприємства і підприємств-конкурентів з метою виявлення слабких сторін фінансової діяльності підприємства;</a:t>
            </a:r>
            <a:endParaRPr lang="ru-RU" dirty="0"/>
          </a:p>
          <a:p>
            <a:pPr algn="just"/>
            <a:r>
              <a:rPr lang="uk-UA" dirty="0"/>
              <a:t>порівняльний аналіз звітних і планових (нормативних) фінансових показників. Він складає основу організовуваного на підприємстві моніторингу поточної фінансової діяльності.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2" y="571480"/>
          <a:ext cx="8143931" cy="6035040"/>
        </p:xfrm>
        <a:graphic>
          <a:graphicData uri="http://schemas.openxmlformats.org/drawingml/2006/table">
            <a:tbl>
              <a:tblPr/>
              <a:tblGrid>
                <a:gridCol w="444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з/п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 аналітичної моделі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Її змістовне наповнення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2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Моделі ретроспективного характеру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7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Модель емпіричних прагматиків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Основний акцент на аналізі кредитоспроможності підприємства, що будується на підставі відносних показників (здебільшого показників використання оборотного капіталу, кредиторської короткострокової заборгованості)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Модель статистичного фінансового аналізу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Сукупність аналітичних показників доповнюється граничними значеннями, з якими вони порівнюються. Широке використання статистичних методів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Мультиваріантні аналітичні моделі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Акцент – на пошуку взаємозв’язку між частковими та узагальнюючими показниками. Зміст моделі – у побудові піраміди аналітичних показників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02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Моделі перспективного аналізу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Аналітичні моделі банкрутства підприємств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Результативність фінансового аналізу оцінюється спроможністю за його висновками передбачити банкрутство підприємств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Аналітичні моделі учасників фондового ринку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Основна мета аналізу – прогнозування ефективності вкладень у цінні папери фондового ринку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Еволюція моделей економічного аналізу*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err="1"/>
              <a:t>Трендовий</a:t>
            </a:r>
            <a:r>
              <a:rPr lang="uk-UA" i="1" dirty="0"/>
              <a:t> аналіз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спрямований на порівняння кожної позиції звітності з рядом попередніх періодів і на визначення тренда ─ основної тенденції динаміки показника, очищеної від випадкових впливів окремих періодів.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Факторний аналіз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/>
              <a:t>─ аналіз впливу окремих факторів (причин) на результативний показник за допомогою детермінованих або стохастичних прийомів дослідження. При цьому факторний аналіз може бути як прямим (власне аналіз), так і зворотним (синтез). При прямому способі аналізу результативний показник розділяється на складові частини, а при зворотному  окремі елементи з'єднуються в загальний результативний показник.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Аналіз коефіцієнтів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dirty="0"/>
              <a:t>   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базується на розрахунку співвідношення різних абсолютних показників фінансової діяльності підприємства між собою. У процесі його використання визначаються різні відносні показники, що характеризують окремі результати фінансової діяльності та рівень фінансового стану підприємства. 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      У фінансовому аналізі найбільше розповсюдження отримали наступні групи аналітичних фінансових коефіцієнтів: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коефіцієнти оцінки платоспроможності та ліквідності;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коефіцієнти оцінки фінансової стійкості підприємства 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коефіцієнти оцінки рівня прибутковості (рентабельності);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коефіцієнти оцінки ділової активності (оборотності активів та капіталу) тощо.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DB170A-1B15-ACF3-263F-B2FC904429E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0" y="692696"/>
            <a:ext cx="6336704" cy="5737721"/>
          </a:xfrm>
        </p:spPr>
      </p:pic>
    </p:spTree>
    <p:extLst>
      <p:ext uri="{BB962C8B-B14F-4D97-AF65-F5344CB8AC3E}">
        <p14:creationId xmlns:p14="http://schemas.microsoft.com/office/powerpoint/2010/main" val="3475813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C6E561-99F6-4E75-8EDC-3768B9B530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7762" y="1844824"/>
            <a:ext cx="6664598" cy="3811438"/>
          </a:xfrm>
        </p:spPr>
      </p:pic>
    </p:spTree>
    <p:extLst>
      <p:ext uri="{BB962C8B-B14F-4D97-AF65-F5344CB8AC3E}">
        <p14:creationId xmlns:p14="http://schemas.microsoft.com/office/powerpoint/2010/main" val="2527886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36FF8E-299D-7EB1-212E-DEBD96A5B7B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692696"/>
            <a:ext cx="7128792" cy="5737721"/>
          </a:xfrm>
        </p:spPr>
      </p:pic>
    </p:spTree>
    <p:extLst>
      <p:ext uri="{BB962C8B-B14F-4D97-AF65-F5344CB8AC3E}">
        <p14:creationId xmlns:p14="http://schemas.microsoft.com/office/powerpoint/2010/main" val="530742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 </a:t>
            </a:r>
            <a:r>
              <a:rPr lang="uk-UA" i="1" dirty="0"/>
              <a:t>прийомів фінансового аналізу</a:t>
            </a:r>
            <a:r>
              <a:rPr lang="uk-UA" dirty="0"/>
              <a:t> слід віднести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деталізацію, </a:t>
            </a:r>
          </a:p>
          <a:p>
            <a:r>
              <a:rPr lang="uk-UA" dirty="0"/>
              <a:t>групування,</a:t>
            </a:r>
          </a:p>
          <a:p>
            <a:r>
              <a:rPr lang="uk-UA" dirty="0"/>
              <a:t> прийом середніх величин, </a:t>
            </a:r>
          </a:p>
          <a:p>
            <a:r>
              <a:rPr lang="uk-UA" dirty="0"/>
              <a:t>прийом відносних величин,</a:t>
            </a:r>
          </a:p>
          <a:p>
            <a:r>
              <a:rPr lang="uk-UA" dirty="0"/>
              <a:t> балансовий,</a:t>
            </a:r>
          </a:p>
          <a:p>
            <a:r>
              <a:rPr lang="uk-UA" dirty="0"/>
              <a:t> розрахунки пайової участі та ін.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Деталізація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як прийом широко використовується при аналізі чинників і результатів господарської діяльності в часі та місці (просторі). За допомогою цього прийому виявляють позитивні й негативні дії окремих чинників, результати впливу яких, як правило, взаємно протилежні.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Групування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як засіб розподілу сукупності на однорідні за ознаками елементи застосовують в аналізі для того, щоб розкрити зміст середніх підсумкових показників і впливу окремих одиниць на ці середні.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Прийом середніх величин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краще відображає суть процесу, закономірності його розвитку, ніж більшість окремо взятих  позитивних та негативних відхилень. Середні величини широко застосовують при проведенні аналізу, особливо при вивченні масових явищ ─ таких, як середній виробіток, середні залишки запасів продукції тощо. Використовують середньоарифметичні та </a:t>
            </a:r>
            <a:r>
              <a:rPr lang="uk-UA" dirty="0" err="1"/>
              <a:t>середньохронологічні</a:t>
            </a:r>
            <a:r>
              <a:rPr lang="uk-UA" dirty="0"/>
              <a:t> зважені.  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00436"/>
          </a:xfrm>
        </p:spPr>
        <p:txBody>
          <a:bodyPr>
            <a:normAutofit/>
          </a:bodyPr>
          <a:lstStyle/>
          <a:p>
            <a:pPr algn="just"/>
            <a:r>
              <a:rPr lang="uk-UA" i="1" dirty="0"/>
              <a:t>Підходи до розуміння аналізу</a:t>
            </a:r>
            <a:endParaRPr lang="ru-RU" dirty="0"/>
          </a:p>
          <a:p>
            <a:pPr algn="just"/>
            <a:r>
              <a:rPr lang="uk-UA" dirty="0"/>
              <a:t>1) аналіз як функція управління</a:t>
            </a:r>
            <a:endParaRPr lang="ru-RU" dirty="0"/>
          </a:p>
          <a:p>
            <a:pPr algn="just"/>
            <a:r>
              <a:rPr lang="uk-UA" dirty="0"/>
              <a:t>2) аналіз як наука, система знань</a:t>
            </a:r>
            <a:endParaRPr lang="ru-RU" dirty="0"/>
          </a:p>
          <a:p>
            <a:pPr algn="just"/>
            <a:r>
              <a:rPr lang="uk-UA" dirty="0"/>
              <a:t>3) аналіз як метод пізнання </a:t>
            </a:r>
            <a:endParaRPr lang="ru-RU" dirty="0"/>
          </a:p>
          <a:p>
            <a:pPr algn="just"/>
            <a:r>
              <a:rPr lang="uk-UA" dirty="0"/>
              <a:t>4) аналіз як складова контролю</a:t>
            </a:r>
            <a:endParaRPr lang="ru-RU" dirty="0"/>
          </a:p>
          <a:p>
            <a:pPr algn="just"/>
            <a:r>
              <a:rPr lang="uk-UA" dirty="0"/>
              <a:t>5) аналіз як процес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Прийом відносних величин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614750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(відсотки, коефіцієнти, індекси) необхідний для вивчення динаміки показників за ряд звітних періодів. Зростання чи зниження показника розраховують відносно єдиної бази, прийнятої за вихідну, або відносно ковзної бази, тобто до попереднього показника.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Балансовий прийом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застосовують у тому разі, якщо необхідно вивчити співвідношення двох груп взаємопов’язаних економічних показників, підсумки яких мають бути рівними. Найбільш поширеним є прийом балансових оцінок, який використовують для перевірки повноти і правильності зроблених розрахунків щодо визначення впливу окремих чинників на загальну величину відхилення за досліджуваним показником.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Прийом пайової участі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(пропорційного ділення приросту) використовують для деталізації чинників 1-, 2- та </a:t>
            </a:r>
            <a:r>
              <a:rPr lang="en-US" dirty="0"/>
              <a:t>n</a:t>
            </a:r>
            <a:r>
              <a:rPr lang="uk-UA" dirty="0"/>
              <a:t>-го порядків, вплив яких на результативний показник виражається не абсолютною сумою, а відносними показниками. Для розрахунку чинників визначають коефіцієнт пайової участі К</a:t>
            </a:r>
            <a:r>
              <a:rPr lang="en-US" dirty="0"/>
              <a:t>g</a:t>
            </a:r>
            <a:r>
              <a:rPr lang="uk-UA" dirty="0"/>
              <a:t> як відношення приросту результативного показника до суми змін факторних. Рівень впливу окремих чинників на результативний показник розраховують множенням суми зміни цих чинників на коефіцієнт пайової участі.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8643966" cy="6116786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новними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достовірність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комплексність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оперативність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періодичність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адресність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науковості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чіткого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обґрунтованих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достовірності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об’єктивності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використан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вірогідної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арифметичних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розрахунках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методик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обчислення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факторного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комплексності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системності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виявляється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у комплекс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різнобічних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зв’язків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урахуванні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взаємопов’язаних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оперативності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своєчасно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мину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теперішні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обґрунтовувати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управлінські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вживати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заходи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періодичності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увазі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систематичного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звітні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них)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цілісного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адресності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доведення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виконавців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логічну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завершеність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аналітичних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4EAF53-D45E-B0C2-04A8-62336027C95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00150" y="1290637"/>
            <a:ext cx="5981700" cy="4800600"/>
          </a:xfrm>
        </p:spPr>
      </p:pic>
    </p:spTree>
    <p:extLst>
      <p:ext uri="{BB962C8B-B14F-4D97-AF65-F5344CB8AC3E}">
        <p14:creationId xmlns:p14="http://schemas.microsoft.com/office/powerpoint/2010/main" val="36801797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BB0B3A-F6F2-189F-A07B-42E06881BD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2" y="1556793"/>
            <a:ext cx="7200800" cy="4037558"/>
          </a:xfrm>
        </p:spPr>
      </p:pic>
    </p:spTree>
    <p:extLst>
      <p:ext uri="{BB962C8B-B14F-4D97-AF65-F5344CB8AC3E}">
        <p14:creationId xmlns:p14="http://schemas.microsoft.com/office/powerpoint/2010/main" val="371089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6D5251-277E-163D-EBCB-CE0C4ACEF61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1844824"/>
            <a:ext cx="7560840" cy="3782863"/>
          </a:xfrm>
        </p:spPr>
      </p:pic>
    </p:spTree>
    <p:extLst>
      <p:ext uri="{BB962C8B-B14F-4D97-AF65-F5344CB8AC3E}">
        <p14:creationId xmlns:p14="http://schemas.microsoft.com/office/powerpoint/2010/main" val="1305578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78D8C5-9F14-5AED-EA3F-1683D0D58DA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99593" y="476672"/>
            <a:ext cx="7200800" cy="5793953"/>
          </a:xfrm>
        </p:spPr>
      </p:pic>
    </p:spTree>
    <p:extLst>
      <p:ext uri="{BB962C8B-B14F-4D97-AF65-F5344CB8AC3E}">
        <p14:creationId xmlns:p14="http://schemas.microsoft.com/office/powerpoint/2010/main" val="2690029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A1659B-EB1A-EA8D-1814-2646F7665D0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1" y="548680"/>
            <a:ext cx="6048672" cy="5925145"/>
          </a:xfrm>
        </p:spPr>
      </p:pic>
    </p:spTree>
    <p:extLst>
      <p:ext uri="{BB962C8B-B14F-4D97-AF65-F5344CB8AC3E}">
        <p14:creationId xmlns:p14="http://schemas.microsoft.com/office/powerpoint/2010/main" val="4133710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83FC0E-318A-89D5-C9DF-738C915563C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47665" y="476672"/>
            <a:ext cx="5832648" cy="5997153"/>
          </a:xfrm>
        </p:spPr>
      </p:pic>
    </p:spTree>
    <p:extLst>
      <p:ext uri="{BB962C8B-B14F-4D97-AF65-F5344CB8AC3E}">
        <p14:creationId xmlns:p14="http://schemas.microsoft.com/office/powerpoint/2010/main" val="331029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1143008"/>
          </a:xfrm>
        </p:spPr>
        <p:txBody>
          <a:bodyPr>
            <a:normAutofit fontScale="90000"/>
          </a:bodyPr>
          <a:lstStyle/>
          <a:p>
            <a:pPr algn="just"/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br>
              <a:rPr lang="ru-RU" i="1" dirty="0"/>
            </a:b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такими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комплексними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складовими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1)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i="1" dirty="0" err="1"/>
              <a:t>функція</a:t>
            </a:r>
            <a:r>
              <a:rPr lang="ru-RU" i="1" dirty="0"/>
              <a:t> </a:t>
            </a:r>
            <a:r>
              <a:rPr lang="ru-RU" i="1" dirty="0" err="1"/>
              <a:t>управління</a:t>
            </a:r>
            <a:r>
              <a:rPr lang="ru-RU" i="1" dirty="0"/>
              <a:t>, </a:t>
            </a:r>
            <a:r>
              <a:rPr lang="ru-RU" i="1" dirty="0" err="1"/>
              <a:t>завдяки</a:t>
            </a:r>
            <a:r>
              <a:rPr lang="ru-RU" i="1" dirty="0"/>
              <a:t> </a:t>
            </a:r>
            <a:r>
              <a:rPr lang="ru-RU" i="1" dirty="0" err="1"/>
              <a:t>якій</a:t>
            </a:r>
            <a:r>
              <a:rPr lang="ru-RU" i="1" dirty="0"/>
              <a:t> </a:t>
            </a:r>
            <a:r>
              <a:rPr lang="ru-RU" i="1" dirty="0" err="1"/>
              <a:t>оцінюється</a:t>
            </a:r>
            <a:r>
              <a:rPr lang="ru-RU" i="1" dirty="0"/>
              <a:t> </a:t>
            </a:r>
            <a:r>
              <a:rPr lang="ru-RU" i="1" dirty="0" err="1"/>
              <a:t>конкурентоспро</a:t>
            </a:r>
            <a:r>
              <a:rPr lang="ru-RU" dirty="0" err="1"/>
              <a:t>можність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(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страхових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);</a:t>
            </a:r>
          </a:p>
          <a:p>
            <a:pPr algn="just"/>
            <a:r>
              <a:rPr lang="uk-UA" dirty="0"/>
              <a:t>2)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i="1" dirty="0" err="1"/>
              <a:t>інформаційна</a:t>
            </a:r>
            <a:r>
              <a:rPr lang="ru-RU" i="1" dirty="0"/>
              <a:t> система,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виконує</a:t>
            </a:r>
            <a:r>
              <a:rPr lang="ru-RU" i="1" dirty="0"/>
              <a:t> </a:t>
            </a:r>
            <a:r>
              <a:rPr lang="ru-RU" i="1" dirty="0" err="1"/>
              <a:t>функції</a:t>
            </a:r>
            <a:r>
              <a:rPr lang="ru-RU" i="1" dirty="0"/>
              <a:t> </a:t>
            </a:r>
            <a:r>
              <a:rPr lang="ru-RU" i="1" dirty="0" err="1"/>
              <a:t>накопичення</a:t>
            </a:r>
            <a:r>
              <a:rPr lang="ru-RU" i="1" dirty="0"/>
              <a:t>, </a:t>
            </a:r>
            <a:r>
              <a:rPr lang="ru-RU" dirty="0" err="1"/>
              <a:t>опрацювання</a:t>
            </a:r>
            <a:r>
              <a:rPr lang="ru-RU" dirty="0"/>
              <a:t>, </a:t>
            </a:r>
            <a:r>
              <a:rPr lang="ru-RU" dirty="0" err="1"/>
              <a:t>трансформації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характеру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;</a:t>
            </a:r>
          </a:p>
          <a:p>
            <a:pPr algn="just"/>
            <a:r>
              <a:rPr lang="uk-UA" dirty="0"/>
              <a:t>3) 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i="1" dirty="0"/>
              <a:t>метод </a:t>
            </a:r>
            <a:r>
              <a:rPr lang="ru-RU" i="1" dirty="0" err="1"/>
              <a:t>дослідження</a:t>
            </a:r>
            <a:r>
              <a:rPr lang="ru-RU" i="1" dirty="0"/>
              <a:t>, а </a:t>
            </a:r>
            <a:r>
              <a:rPr lang="ru-RU" i="1" dirty="0" err="1"/>
              <a:t>саме</a:t>
            </a:r>
            <a:r>
              <a:rPr lang="ru-RU" i="1" dirty="0"/>
              <a:t> </a:t>
            </a:r>
            <a:r>
              <a:rPr lang="ru-RU" i="1" dirty="0" err="1"/>
              <a:t>оцінювання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прогнозування</a:t>
            </a:r>
            <a:r>
              <a:rPr lang="ru-RU" i="1" dirty="0"/>
              <a:t> </a:t>
            </a:r>
            <a:r>
              <a:rPr lang="ru-RU" i="1" dirty="0" err="1"/>
              <a:t>фінан</a:t>
            </a:r>
            <a:r>
              <a:rPr lang="ru-RU" dirty="0" err="1"/>
              <a:t>сового</a:t>
            </a:r>
            <a:r>
              <a:rPr lang="ru-RU" dirty="0"/>
              <a:t> стану,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раціональної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20AB25-2BBC-245B-88F4-E390CBF492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0" y="404664"/>
            <a:ext cx="6264696" cy="6025753"/>
          </a:xfrm>
        </p:spPr>
      </p:pic>
    </p:spTree>
    <p:extLst>
      <p:ext uri="{BB962C8B-B14F-4D97-AF65-F5344CB8AC3E}">
        <p14:creationId xmlns:p14="http://schemas.microsoft.com/office/powerpoint/2010/main" val="2560946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EDE59B-3168-49AB-00D2-1D311F607F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63688" y="764704"/>
            <a:ext cx="5544616" cy="5708650"/>
          </a:xfrm>
        </p:spPr>
      </p:pic>
    </p:spTree>
    <p:extLst>
      <p:ext uri="{BB962C8B-B14F-4D97-AF65-F5344CB8AC3E}">
        <p14:creationId xmlns:p14="http://schemas.microsoft.com/office/powerpoint/2010/main" val="1035166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8CD400-6C8D-8F9E-38FB-591962580E0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04924" y="548681"/>
            <a:ext cx="6363419" cy="5769570"/>
          </a:xfrm>
        </p:spPr>
      </p:pic>
    </p:spTree>
    <p:extLst>
      <p:ext uri="{BB962C8B-B14F-4D97-AF65-F5344CB8AC3E}">
        <p14:creationId xmlns:p14="http://schemas.microsoft.com/office/powerpoint/2010/main" val="35871046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5608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Особливості зовнішнього фінансового аналізу:</a:t>
            </a: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різноманітність суб’єктів аналізу, користувачів інформації про діяльність підприємства;</a:t>
            </a: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здійснення виключно на базі загальнодоступної інформації, відповідно обмеження завдань аналізу;</a:t>
            </a: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різноманітність завдань та інтересів суб’єктів аналізу;</a:t>
            </a: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максимальна відкритість результатів аналізу для будь-яких користувачів інформації про діяльність підприємства;</a:t>
            </a:r>
          </a:p>
          <a:p>
            <a:pPr lvl="0"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- превалювання грошового вимірника в системі критеріїв.</a:t>
            </a:r>
          </a:p>
        </p:txBody>
      </p:sp>
    </p:spTree>
    <p:extLst>
      <p:ext uri="{BB962C8B-B14F-4D97-AF65-F5344CB8AC3E}">
        <p14:creationId xmlns:p14="http://schemas.microsoft.com/office/powerpoint/2010/main" val="4216333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4824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Внутрішній фінансовий аналіз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проводиться працівниками підприємства. </a:t>
            </a: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Внутрішній аналіз необхідний для задоволення власних потреб підприємства. </a:t>
            </a: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Його цільовим спрямуванням є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забезпечення оптимальної фінансової моделі підприємства, зростання економічного потенціалу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3264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Особливостями внутрішнього аналізу є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 algn="just">
              <a:buFontTx/>
              <a:buChar char="-"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орієнтація результатів аналізу на завдання та інтереси управлінського персоналу підприємства;</a:t>
            </a:r>
          </a:p>
          <a:p>
            <a:pPr marL="457200" lvl="0" indent="-457200" algn="just">
              <a:buFontTx/>
              <a:buChar char="-"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використання для аналізу всіх джерел інформації;</a:t>
            </a:r>
          </a:p>
          <a:p>
            <a:pPr marL="457200" indent="-457200" algn="just">
              <a:buFontTx/>
              <a:buChar char="-"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комплексність аналізу, вивчення всіх сторін діяльності підприємства;</a:t>
            </a:r>
          </a:p>
          <a:p>
            <a:pPr marL="457200" lvl="0" indent="-457200" algn="just">
              <a:buFontTx/>
              <a:buChar char="-"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інтеграція обліку, аналізу, планування та прийняття рішень;</a:t>
            </a:r>
          </a:p>
          <a:p>
            <a:pPr marL="457200" indent="-457200" algn="just">
              <a:buFontTx/>
              <a:buChar char="-"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максимальна закритість результатів аналізу з метою збереження комерційної таємниці.</a:t>
            </a:r>
          </a:p>
        </p:txBody>
      </p:sp>
    </p:spTree>
    <p:extLst>
      <p:ext uri="{BB962C8B-B14F-4D97-AF65-F5344CB8AC3E}">
        <p14:creationId xmlns:p14="http://schemas.microsoft.com/office/powerpoint/2010/main" val="1233594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68876" y="1629366"/>
          <a:ext cx="4835525" cy="359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8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uk-UA" sz="2400" i="1" dirty="0">
                          <a:effectLst/>
                          <a:latin typeface="Times New Roman"/>
                          <a:ea typeface="Times New Roman"/>
                        </a:rPr>
                        <a:t>А = П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indent="348615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7" y="362362"/>
            <a:ext cx="835292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sz="2800" b="1" i="1" dirty="0"/>
              <a:t>Взаємозв’язки, притаманні балансу:</a:t>
            </a:r>
            <a:endParaRPr lang="uk-UA" sz="2800" b="1" dirty="0"/>
          </a:p>
          <a:p>
            <a:pPr marL="0" marR="0" lvl="0" indent="349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Сума підсумків всіх розділів активу балансу дорівнює сумі підсумків всіх розділів його пасивів.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67769" y="3285550"/>
          <a:ext cx="4835525" cy="359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8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indent="34861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effectLst/>
                          <a:latin typeface="Times New Roman"/>
                          <a:ea typeface="Times New Roman"/>
                        </a:rPr>
                        <a:t>АІ ≤ ПІ,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indent="348615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2084655"/>
            <a:ext cx="82089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9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Сума власних засобів нормально функціонуючого підприємства, як правило перевищує величину необоротних активів.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646765"/>
            <a:ext cx="8064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де АІ – підсумок 1-го розділу активу балансу підприємства, ПІ – підсумок 1-го розділу пасиву балансу підприємства.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51720" y="5373782"/>
          <a:ext cx="4835525" cy="359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8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195" indent="34861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2400" i="1" dirty="0">
                          <a:effectLst/>
                          <a:latin typeface="Times New Roman"/>
                          <a:ea typeface="Times New Roman"/>
                        </a:rPr>
                        <a:t>А(ІІ + ІІІ) &gt; П (ІІ +ІІІ + ІV),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195" indent="348615"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9552" y="4398203"/>
            <a:ext cx="82197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92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 Загальна сума оборотних активів перевищує величину залученого капіталу.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7" y="5807005"/>
            <a:ext cx="8064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де А(ІІ + ІІІ) – підсумки 2-го та 3-го розділів активу балансу підприємства, П(ІІ + ІІІ+ІV) – підсумки 2-го, 3-го і 4-го розділів пасиву балансу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1178493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59559"/>
            <a:ext cx="7122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/>
              <a:t>Методики фінансового аналізу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4678952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515556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Фінансовий аналіз проводиться у два етапи: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uk-UA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Експрес-аналіз фінансово-майнового стану (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призначений для простої і наочної оцінки фінансового стану суб’єкта господарювання</a:t>
            </a:r>
            <a:r>
              <a:rPr lang="uk-UA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AutoNum type="arabicPeriod"/>
            </a:pPr>
            <a:endParaRPr lang="uk-UA" sz="24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uk-UA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Поглиблений фінансовий аналіз (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передбачає детальну характеристику підприємства, результатів його діяльності у звітному періоді, а також прогноз розвитку</a:t>
            </a:r>
            <a:r>
              <a:rPr lang="uk-UA" sz="24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83943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08720"/>
            <a:ext cx="72728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Етап 1. Експрес-аналіз фінансово-майнового стану</a:t>
            </a:r>
          </a:p>
          <a:p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Основним завданням експрес-аналізу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є проведення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загальної оцінки фінансово-майнового стану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суб’єкта господарювання, виявлення основних тенденцій його зміни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Експрес-аналіз проводиться за даними фінансової звітності, а отже, орієнтований в основному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на зовнішніх користувачів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489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02A228-05DB-468D-AF08-3FD6CB9AB4F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7410831" cy="3060675"/>
          </a:xfrm>
        </p:spPr>
      </p:pic>
    </p:spTree>
    <p:extLst>
      <p:ext uri="{BB962C8B-B14F-4D97-AF65-F5344CB8AC3E}">
        <p14:creationId xmlns:p14="http://schemas.microsoft.com/office/powerpoint/2010/main" val="752100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Етапи експрес-аналізу: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Етап 1. Підготовчий.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1.1.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Перевірка джерел інформації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 це аналітична процедура, під час якої встановлюється достовірність і повнота наданої інформаційної бази.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1.2. Ознайомлення з висновком аудитора (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підтвердження достовірності наданої інформаційної бази.  Розкриття частини показників діяльності підприємства у аудиторському висновку). </a:t>
            </a:r>
          </a:p>
        </p:txBody>
      </p:sp>
    </p:spTree>
    <p:extLst>
      <p:ext uri="{BB962C8B-B14F-4D97-AF65-F5344CB8AC3E}">
        <p14:creationId xmlns:p14="http://schemas.microsoft.com/office/powerpoint/2010/main" val="35526282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426112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1.3.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Опрацювання облікової політики суб’єкта господарювання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Показники діяльності підприємства залежать від обраних елементів облікової політики і, відповідно, можуть змінюватися зі зміною її положень.</a:t>
            </a:r>
          </a:p>
        </p:txBody>
      </p:sp>
    </p:spTree>
    <p:extLst>
      <p:ext uri="{BB962C8B-B14F-4D97-AF65-F5344CB8AC3E}">
        <p14:creationId xmlns:p14="http://schemas.microsoft.com/office/powerpoint/2010/main" val="1262464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Етап 2. Ознайомлення з даними балансу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2.1. 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Загальне ознайомлення з даними балансу. 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Оцінюється зміна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валюти балансу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формується уявлення про діяльність підприємства, виявляються зміни у складі майна та джерелах його утворення, встановлюються зв’язки між різними показниками. Будується аналітичний баланс.</a:t>
            </a:r>
          </a:p>
        </p:txBody>
      </p:sp>
    </p:spTree>
    <p:extLst>
      <p:ext uri="{BB962C8B-B14F-4D97-AF65-F5344CB8AC3E}">
        <p14:creationId xmlns:p14="http://schemas.microsoft.com/office/powerpoint/2010/main" val="1393608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5633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Аналітичний баланс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 формується шляхом перегрупування  та / або  агрегування окремих статей, розділів балансу для надання балансу форми, придатної для аналізу, </a:t>
            </a: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що сприяє: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- підвищенню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реальності балансових оцінок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(врахування впливу інфляційного фактору);</a:t>
            </a:r>
          </a:p>
          <a:p>
            <a:pPr marL="342900" lvl="0" indent="-342900" algn="just">
              <a:buFontTx/>
              <a:buChar char="-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наданню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наочності у виявленні взаємозв’язків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закономірностей, властивих даному суб’єкту;</a:t>
            </a:r>
          </a:p>
          <a:p>
            <a:pPr marL="342900" lvl="0" indent="-342900" algn="just">
              <a:buFontTx/>
              <a:buChar char="-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забезпечення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можливості просторово-часових співставлень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Tx/>
              <a:buChar char="-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полегшенню розрахунку основних аналітичних показників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та коефіцієнтів.</a:t>
            </a:r>
          </a:p>
        </p:txBody>
      </p:sp>
    </p:spTree>
    <p:extLst>
      <p:ext uri="{BB962C8B-B14F-4D97-AF65-F5344CB8AC3E}">
        <p14:creationId xmlns:p14="http://schemas.microsoft.com/office/powerpoint/2010/main" val="24577527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1244688"/>
          <a:ext cx="8496945" cy="49293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Розділи балансу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На початок періоду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На кінець періоду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Відхилення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сума, тис. грн.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питома вага, %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сума, тис. грн.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питома вага, %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абсолют-не</a:t>
                      </a: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тис. 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грн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>
                          <a:effectLst/>
                          <a:latin typeface="Times New Roman"/>
                          <a:ea typeface="Times New Roman"/>
                        </a:rPr>
                        <a:t>відносне,%</a:t>
                      </a: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Times New Roman"/>
                        </a:rPr>
                        <a:t>пунктів </a:t>
                      </a:r>
                      <a:r>
                        <a:rPr lang="uk-UA" sz="1400" i="1" dirty="0" err="1">
                          <a:effectLst/>
                          <a:latin typeface="Times New Roman"/>
                          <a:ea typeface="Times New Roman"/>
                        </a:rPr>
                        <a:t>струк-тури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</a:rPr>
                        <a:t>Актив балансу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1. Необоротні активи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2. Оборотні активи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3. Необоротні</a:t>
                      </a:r>
                      <a:r>
                        <a:rPr lang="uk-UA" sz="1400" baseline="0" dirty="0">
                          <a:effectLst/>
                          <a:latin typeface="Times New Roman"/>
                          <a:ea typeface="Times New Roman"/>
                        </a:rPr>
                        <a:t> активи, утримувані для продажу, та групи вибуття</a:t>
                      </a: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</a:rPr>
                        <a:t>Разом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</a:rPr>
                        <a:t>Пасив балансу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</a:rPr>
                        <a:t>1. Власний 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капітал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2. Довгострокові  зобов’язання і забезпечення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</a:rPr>
                        <a:t>3. Поточні зобов’язання і забезпечення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 Зобов’язання, пов’язані з 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необо-ротними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активами, утримуваними для продажу, та групами вибуття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</a:rPr>
                        <a:t>Разом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586230"/>
            <a:ext cx="611143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27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Таблиця 2.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Аналітичний баланс підприємства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945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0317"/>
            <a:ext cx="748883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2.2. Оцінка ознак “нормального” балансу :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валюта балансу в кінці звітного періоду збільшилася порівняно з початком;</a:t>
            </a:r>
          </a:p>
          <a:p>
            <a:pPr marL="457200" indent="-457200" algn="ctr"/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ВБ ↑</a:t>
            </a:r>
          </a:p>
          <a:p>
            <a:pPr algn="just"/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2) темпи приросту оборотних активів вищі, ніж темпи приросту необоротних активів;</a:t>
            </a:r>
          </a:p>
          <a:p>
            <a:pPr lvl="0" algn="just"/>
            <a:endParaRPr lang="uk-UA" sz="15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ОбА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&gt;</a:t>
            </a:r>
            <a:r>
              <a:rPr lang="uk-UA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НА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8505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928670"/>
            <a:ext cx="70009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власний капітал підприємства перевищує залучений і темпи його приросту вищі, ніж темпи приросту залученого капіталу;</a:t>
            </a:r>
          </a:p>
          <a:p>
            <a:pPr lvl="0" algn="just"/>
            <a:endParaRPr lang="uk-UA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ВК &gt; ЗК</a:t>
            </a:r>
          </a:p>
          <a:p>
            <a:pPr lvl="0"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000" dirty="0">
                <a:latin typeface="Times New Roman" pitchFamily="18" charset="0"/>
                <a:cs typeface="Times New Roman" pitchFamily="18" charset="0"/>
              </a:rPr>
              <a:t>ВК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&gt;  Т</a:t>
            </a:r>
            <a:r>
              <a:rPr lang="uk-UA" sz="1000" dirty="0">
                <a:latin typeface="Times New Roman" pitchFamily="18" charset="0"/>
                <a:cs typeface="Times New Roman" pitchFamily="18" charset="0"/>
              </a:rPr>
              <a:t>ЗК</a:t>
            </a:r>
          </a:p>
          <a:p>
            <a:pPr lvl="0" algn="just"/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темпи приросту дебіторської і кредиторської заборгованості врівноважують один одного.</a:t>
            </a:r>
          </a:p>
          <a:p>
            <a:pPr lvl="0" algn="just"/>
            <a:endParaRPr lang="uk-UA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≈ Т</a:t>
            </a:r>
            <a:r>
              <a:rPr lang="uk-UA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КЗ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24965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2.3. 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Виявлення явних або завуальованих недоліків у роботі підприємства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(“хворі” статті звітності):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arenR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статті, що свідчать про незадовільну роботу підприємства у звітному періоді та внаслідок цього нестабільний фінансовий стан (</a:t>
            </a:r>
            <a:r>
              <a:rPr lang="uk-UA" sz="2400" u="sng" dirty="0">
                <a:latin typeface="Times New Roman" pitchFamily="18" charset="0"/>
                <a:cs typeface="Times New Roman" pitchFamily="18" charset="0"/>
              </a:rPr>
              <a:t>збитки, прострочені векселі, прострочена кредиторська заборгованість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lvl="0" indent="-457200" algn="just">
              <a:buAutoNum type="arabicParenR"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arenR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статті, що свідчать про певні недоліки в роботі підприємства (несприятливі співвідношення між окремими статтями).</a:t>
            </a:r>
          </a:p>
        </p:txBody>
      </p:sp>
    </p:spTree>
    <p:extLst>
      <p:ext uri="{BB962C8B-B14F-4D97-AF65-F5344CB8AC3E}">
        <p14:creationId xmlns:p14="http://schemas.microsoft.com/office/powerpoint/2010/main" val="11458209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386661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Етап 3.  Ознайомлення з основними показниками діяльності підприємства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1415752"/>
          <a:ext cx="8568952" cy="5196840"/>
        </p:xfrm>
        <a:graphic>
          <a:graphicData uri="http://schemas.openxmlformats.org/drawingml/2006/table">
            <a:tbl>
              <a:tblPr/>
              <a:tblGrid>
                <a:gridCol w="411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4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i="1" dirty="0">
                          <a:effectLst/>
                          <a:latin typeface="Times New Roman"/>
                          <a:ea typeface="Times New Roman"/>
                        </a:rPr>
                        <a:t>№ з/п</a:t>
                      </a:r>
                      <a:endParaRPr lang="uk-UA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i="1">
                          <a:effectLst/>
                          <a:latin typeface="Times New Roman"/>
                          <a:ea typeface="Times New Roman"/>
                        </a:rPr>
                        <a:t>Напрям аналізу</a:t>
                      </a:r>
                      <a:endParaRPr lang="uk-UA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i="1" dirty="0">
                          <a:effectLst/>
                          <a:latin typeface="Times New Roman"/>
                          <a:ea typeface="Times New Roman"/>
                        </a:rPr>
                        <a:t>Показники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Оцінка майнового стану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Загальна сума засобів, що знаходяться у розпорядженні підприємства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Величина основних засобів та їх частка в загальній сумі активів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Коефіцієнт зносу основних засобів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Оцінка </a:t>
                      </a:r>
                      <a:r>
                        <a:rPr lang="uk-UA" sz="1700" dirty="0" err="1">
                          <a:effectLst/>
                          <a:latin typeface="Times New Roman"/>
                          <a:ea typeface="Times New Roman"/>
                        </a:rPr>
                        <a:t>ліквід-ності</a:t>
                      </a: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 та </a:t>
                      </a:r>
                      <a:r>
                        <a:rPr lang="uk-UA" sz="1700" dirty="0" err="1">
                          <a:effectLst/>
                          <a:latin typeface="Times New Roman"/>
                          <a:ea typeface="Times New Roman"/>
                        </a:rPr>
                        <a:t>плато-спроможності</a:t>
                      </a:r>
                      <a:endParaRPr lang="uk-UA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Коефіцієнт покриття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Коефіцієнт абсолютної ліквідності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Оцінка фінансової стійкості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Коефіцієнт автономії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Фінансової стійкості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Частка довгострокових зобов’язань у загальній сумі пасивів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Оцінка ділової активності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Коефіцієнт оборотності  активів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Період погашення дебіторської заборгованості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Тривалість операційного та фінансового циклу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700">
                          <a:effectLst/>
                          <a:latin typeface="Times New Roman"/>
                          <a:ea typeface="Times New Roman"/>
                        </a:rPr>
                        <a:t>Оцінка ефективності діяльності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Обсяг реалізації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Чистий прибуток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Рентабельність підприємства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Рентабельність основної діяльності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effectLst/>
                          <a:latin typeface="Times New Roman"/>
                          <a:ea typeface="Times New Roman"/>
                        </a:rPr>
                        <a:t>Рентабельність власного капіталу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700" dirty="0">
                          <a:effectLst/>
                          <a:latin typeface="Times New Roman"/>
                          <a:ea typeface="Times New Roman"/>
                        </a:rPr>
                        <a:t>Рентабельність залученого капіталу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8640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9923"/>
            <a:ext cx="554461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800" b="1" i="1" dirty="0"/>
              <a:t>1. Коефіцієнт покриття (</a:t>
            </a:r>
            <a:r>
              <a:rPr lang="uk-UA" sz="2800" b="1" i="1" dirty="0" err="1"/>
              <a:t>Кп</a:t>
            </a:r>
            <a:r>
              <a:rPr lang="uk-UA" sz="2800" b="1" i="1" dirty="0"/>
              <a:t>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3131840" y="1916832"/>
          <a:ext cx="3096344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533169" imgH="393529" progId="Equation.3">
                  <p:embed/>
                </p:oleObj>
              </mc:Choice>
              <mc:Fallback>
                <p:oleObj name="Формула" r:id="rId2" imgW="533169" imgH="393529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916832"/>
                        <a:ext cx="3096344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3356992"/>
            <a:ext cx="8208912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3060065" algn="ctr"/>
              </a:tabLst>
            </a:pPr>
            <a:r>
              <a:rPr lang="uk-UA" sz="24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Умовні позначення: </a:t>
            </a:r>
            <a:r>
              <a:rPr lang="uk-UA" sz="2400" i="1" dirty="0" err="1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ОбА</a:t>
            </a:r>
            <a:r>
              <a:rPr lang="uk-UA" sz="24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оборотні активи; </a:t>
            </a:r>
            <a:r>
              <a:rPr lang="uk-UA" sz="2400" i="1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ПЗ</a:t>
            </a:r>
            <a:r>
              <a:rPr lang="uk-UA" sz="2400" dirty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– поточні зобов’язання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uk-UA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&gt;2</a:t>
            </a:r>
          </a:p>
          <a:p>
            <a:pPr algn="just">
              <a:lnSpc>
                <a:spcPct val="120000"/>
              </a:lnSpc>
            </a:pPr>
            <a:endParaRPr lang="uk-UA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Економічна інтерпретація: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характеризує достатність оборотних засобів для покриття поточної заборгованості</a:t>
            </a:r>
            <a:endParaRPr lang="uk-UA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77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4B34DD-A926-C443-9380-7DBC15C4CD0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386" y="1124744"/>
            <a:ext cx="5807909" cy="5349081"/>
          </a:xfrm>
        </p:spPr>
      </p:pic>
    </p:spTree>
    <p:extLst>
      <p:ext uri="{BB962C8B-B14F-4D97-AF65-F5344CB8AC3E}">
        <p14:creationId xmlns:p14="http://schemas.microsoft.com/office/powerpoint/2010/main" val="4144385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2008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800" b="1" i="1" dirty="0"/>
              <a:t>2. Коефіцієнт абсолютної ліквідності (Кал)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2703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Умовні позначення: ПФІ</a:t>
            </a:r>
            <a:r>
              <a:rPr lang="uk-UA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– поточні фінансові інвестиції; </a:t>
            </a:r>
            <a:br>
              <a:rPr lang="uk-UA" sz="24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ea typeface="Times New Roman"/>
                <a:cs typeface="Times New Roman" pitchFamily="18" charset="0"/>
              </a:rPr>
              <a:t>ГК</a:t>
            </a:r>
            <a:r>
              <a:rPr lang="uk-UA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– грошові кошти.</a:t>
            </a:r>
          </a:p>
          <a:p>
            <a:pPr algn="just">
              <a:lnSpc>
                <a:spcPct val="120000"/>
              </a:lnSpc>
            </a:pPr>
            <a:endParaRPr lang="uk-UA" sz="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Нормативне значення: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Кал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0,2</a:t>
            </a:r>
            <a:endParaRPr lang="uk-UA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060065" algn="ctr"/>
              </a:tabLst>
            </a:pPr>
            <a:endParaRPr lang="uk-UA" sz="1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060065" algn="ctr"/>
              </a:tabLst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Економічна інтерпретація: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характеризує негайну готовність підприємства погасити поточні зобов’язання і визначається як відношення суми грошових коштів підприємства та поточних фінансових інвестицій до суми поточних зобов’язань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987824" y="1196752"/>
          <a:ext cx="3096344" cy="129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787058" imgH="393529" progId="Equation.3">
                  <p:embed/>
                </p:oleObj>
              </mc:Choice>
              <mc:Fallback>
                <p:oleObj name="Формула" r:id="rId2" imgW="787058" imgH="393529" progId="Equation.3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196752"/>
                        <a:ext cx="3096344" cy="12959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0366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196752"/>
            <a:ext cx="7776864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800" b="1" i="1" dirty="0">
                <a:latin typeface="Times New Roman"/>
                <a:ea typeface="Times New Roman"/>
              </a:rPr>
              <a:t>3. Коефіцієнт автономії (Ка)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AutoNum type="arabicPeriod"/>
            </a:pPr>
            <a:endParaRPr lang="uk-UA" sz="2800" dirty="0">
              <a:latin typeface="Times New Roman"/>
              <a:ea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2800" b="1" dirty="0">
                <a:latin typeface="Times New Roman"/>
                <a:ea typeface="Times New Roman"/>
              </a:rPr>
              <a:t>Ка = ВК / ВБ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uk-UA" sz="2400" i="1" dirty="0"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/>
                <a:ea typeface="Times New Roman"/>
              </a:rPr>
              <a:t>Умовні позначення</a:t>
            </a:r>
            <a:r>
              <a:rPr lang="uk-UA" sz="2400" dirty="0">
                <a:latin typeface="Times New Roman"/>
                <a:ea typeface="Times New Roman"/>
              </a:rPr>
              <a:t>: ВК – сума власного капіталу; ВБ – валюта балансу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uk-UA" sz="1000" dirty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/>
                <a:ea typeface="Times New Roman"/>
              </a:rPr>
              <a:t>Нормативне значення</a:t>
            </a:r>
            <a:r>
              <a:rPr lang="uk-UA" sz="2400" dirty="0">
                <a:latin typeface="Times New Roman"/>
                <a:ea typeface="Times New Roman"/>
              </a:rPr>
              <a:t>: </a:t>
            </a:r>
            <a:r>
              <a:rPr lang="uk-UA" sz="2400" b="1" dirty="0">
                <a:latin typeface="Times New Roman"/>
                <a:ea typeface="Times New Roman"/>
              </a:rPr>
              <a:t>0,5-0,7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uk-UA" sz="1000" dirty="0"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Економічна інтерпретація: </a:t>
            </a:r>
            <a:r>
              <a:rPr lang="uk-UA" sz="2400" dirty="0">
                <a:latin typeface="Times New Roman"/>
                <a:ea typeface="Times New Roman"/>
              </a:rPr>
              <a:t>характеризує залежність підприємства від зовнішніх джерел фінансування</a:t>
            </a:r>
          </a:p>
        </p:txBody>
      </p:sp>
    </p:spTree>
    <p:extLst>
      <p:ext uri="{BB962C8B-B14F-4D97-AF65-F5344CB8AC3E}">
        <p14:creationId xmlns:p14="http://schemas.microsoft.com/office/powerpoint/2010/main" val="21280487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30540"/>
            <a:ext cx="777686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800" b="1" i="1" dirty="0">
                <a:latin typeface="Times New Roman"/>
                <a:ea typeface="Times New Roman"/>
              </a:rPr>
              <a:t>4. Коефіцієнт фінансової стійкості (</a:t>
            </a:r>
            <a:r>
              <a:rPr lang="uk-UA" sz="2800" b="1" i="1" dirty="0" err="1">
                <a:latin typeface="Times New Roman"/>
                <a:ea typeface="Times New Roman"/>
              </a:rPr>
              <a:t>Кфс</a:t>
            </a:r>
            <a:r>
              <a:rPr lang="uk-UA" sz="2800" b="1" i="1" dirty="0">
                <a:latin typeface="Times New Roman"/>
                <a:ea typeface="Times New Roman"/>
              </a:rPr>
              <a:t>)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AutoNum type="arabicPeriod"/>
            </a:pPr>
            <a:endParaRPr lang="uk-UA" sz="2800" dirty="0">
              <a:latin typeface="Times New Roman"/>
              <a:ea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uk-UA" sz="2800" b="1" dirty="0" err="1">
                <a:latin typeface="Times New Roman"/>
                <a:ea typeface="Times New Roman"/>
              </a:rPr>
              <a:t>Кфс</a:t>
            </a:r>
            <a:r>
              <a:rPr lang="uk-UA" sz="2800" b="1" dirty="0">
                <a:latin typeface="Times New Roman"/>
                <a:ea typeface="Times New Roman"/>
              </a:rPr>
              <a:t> = ВК / ЗК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uk-UA" sz="2400" i="1" dirty="0"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/>
                <a:ea typeface="Times New Roman"/>
              </a:rPr>
              <a:t>Умовні позначення</a:t>
            </a:r>
            <a:r>
              <a:rPr lang="uk-UA" sz="2400" dirty="0">
                <a:latin typeface="Times New Roman"/>
                <a:ea typeface="Times New Roman"/>
              </a:rPr>
              <a:t>: ЗК – сума залученого капіталу</a:t>
            </a:r>
            <a:endParaRPr lang="uk-UA" sz="1000" dirty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uk-UA" sz="1000" dirty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uk-UA" sz="2400" i="1" dirty="0">
                <a:latin typeface="Times New Roman"/>
                <a:ea typeface="Times New Roman"/>
              </a:rPr>
              <a:t>Нормативне значення</a:t>
            </a:r>
            <a:r>
              <a:rPr lang="uk-UA" sz="2400" dirty="0">
                <a:latin typeface="Times New Roman"/>
                <a:ea typeface="Times New Roman"/>
              </a:rPr>
              <a:t>: </a:t>
            </a:r>
            <a:r>
              <a:rPr lang="en-US" sz="2400" b="1" dirty="0">
                <a:latin typeface="Times New Roman"/>
                <a:ea typeface="Times New Roman"/>
              </a:rPr>
              <a:t>&gt;</a:t>
            </a:r>
            <a:r>
              <a:rPr lang="uk-UA" sz="2400" b="1" dirty="0">
                <a:latin typeface="Times New Roman"/>
                <a:ea typeface="Times New Roman"/>
              </a:rPr>
              <a:t> 1</a:t>
            </a:r>
          </a:p>
          <a:p>
            <a:pPr algn="just">
              <a:lnSpc>
                <a:spcPct val="120000"/>
              </a:lnSpc>
            </a:pPr>
            <a:endParaRPr lang="uk-UA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Економічна інтерпретація: </a:t>
            </a:r>
            <a:r>
              <a:rPr lang="uk-UA" sz="2400" dirty="0">
                <a:latin typeface="Times New Roman"/>
                <a:ea typeface="Times New Roman"/>
              </a:rPr>
              <a:t>характеризує частку власного капіталу у залученому</a:t>
            </a:r>
          </a:p>
        </p:txBody>
      </p:sp>
    </p:spTree>
    <p:extLst>
      <p:ext uri="{BB962C8B-B14F-4D97-AF65-F5344CB8AC3E}">
        <p14:creationId xmlns:p14="http://schemas.microsoft.com/office/powerpoint/2010/main" val="14354676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4959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5. </a:t>
            </a:r>
            <a:r>
              <a:rPr lang="en-US" sz="2800" b="1" i="1" dirty="0" err="1"/>
              <a:t>Коефіцієнт</a:t>
            </a:r>
            <a:r>
              <a:rPr lang="en-US" sz="2400" b="1" i="1" dirty="0"/>
              <a:t> </a:t>
            </a:r>
            <a:r>
              <a:rPr lang="uk-UA" sz="2400" b="1" i="1" dirty="0"/>
              <a:t> </a:t>
            </a:r>
            <a:r>
              <a:rPr lang="en-US" sz="2800" b="1" i="1" dirty="0" err="1"/>
              <a:t>оборотності</a:t>
            </a:r>
            <a:r>
              <a:rPr lang="en-US" sz="2800" b="1" i="1" dirty="0"/>
              <a:t> </a:t>
            </a:r>
            <a:r>
              <a:rPr lang="uk-UA" sz="2800" b="1" i="1" dirty="0"/>
              <a:t>  </a:t>
            </a:r>
            <a:r>
              <a:rPr lang="en-US" sz="2800" b="1" i="1" dirty="0" err="1"/>
              <a:t>активів</a:t>
            </a:r>
            <a:r>
              <a:rPr lang="en-US" sz="2800" b="1" i="1" dirty="0"/>
              <a:t> </a:t>
            </a:r>
            <a:r>
              <a:rPr lang="uk-UA" sz="2800" b="1" i="1" dirty="0"/>
              <a:t>  </a:t>
            </a:r>
            <a:r>
              <a:rPr lang="en-US" sz="2800" b="1" i="1" dirty="0"/>
              <a:t>(К</a:t>
            </a:r>
            <a:r>
              <a:rPr lang="uk-UA" sz="1400" b="1" i="1" dirty="0"/>
              <a:t>А</a:t>
            </a:r>
            <a:r>
              <a:rPr lang="en-US" sz="2800" b="1" i="1" dirty="0"/>
              <a:t>)</a:t>
            </a:r>
            <a:endParaRPr lang="uk-UA" sz="2800" b="1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728913" y="2076450"/>
          <a:ext cx="411797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685800" imgH="393480" progId="Equation.3">
                  <p:embed/>
                </p:oleObj>
              </mc:Choice>
              <mc:Fallback>
                <p:oleObj name="Уравнение" r:id="rId2" imgW="685800" imgH="39348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076450"/>
                        <a:ext cx="4117975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3557334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де ЧД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чистий дохід, грн.;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СВБ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середня вартість активів, грн.</a:t>
            </a:r>
          </a:p>
          <a:p>
            <a:pPr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Пизитивна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обертається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вкладений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572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249596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6. Період погашення дебіторської заборгованості</a:t>
            </a:r>
            <a:r>
              <a:rPr lang="en-US" sz="2800" b="1" i="1" dirty="0"/>
              <a:t> (</a:t>
            </a:r>
            <a:r>
              <a:rPr lang="uk-UA" sz="2800" b="1" i="1" dirty="0"/>
              <a:t>Т</a:t>
            </a:r>
            <a:r>
              <a:rPr lang="uk-UA" sz="1500" b="1" i="1" dirty="0"/>
              <a:t>ДЗ</a:t>
            </a:r>
            <a:r>
              <a:rPr lang="en-US" sz="2800" b="1" i="1" dirty="0"/>
              <a:t>)</a:t>
            </a:r>
            <a:endParaRPr lang="uk-UA" sz="2800" b="1" i="1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857488" y="2143116"/>
          <a:ext cx="3232154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837836" imgH="444307" progId="Equation.3">
                  <p:embed/>
                </p:oleObj>
              </mc:Choice>
              <mc:Fallback>
                <p:oleObj name="Формула" r:id="rId2" imgW="837836" imgH="444307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2143116"/>
                        <a:ext cx="3232154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3557334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де 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кількість днів;  </a:t>
            </a:r>
            <a:r>
              <a:rPr lang="uk-UA" sz="2000" i="1" dirty="0" err="1">
                <a:latin typeface="Times New Roman" pitchFamily="18" charset="0"/>
                <a:cs typeface="Times New Roman" pitchFamily="18" charset="0"/>
              </a:rPr>
              <a:t>Коб</a:t>
            </a:r>
            <a:r>
              <a:rPr lang="uk-UA" sz="1000" i="1" dirty="0" err="1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– коефіцієнт оборотності дебіторської заборгованості</a:t>
            </a:r>
          </a:p>
          <a:p>
            <a:pPr algn="just"/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Пизитивна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тенденція: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зменшення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 скільки днів на підприємство повертається дебіторська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заборгованіст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85835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7. </a:t>
            </a:r>
            <a:r>
              <a:rPr lang="en-US" sz="2800" b="1" i="1" dirty="0" err="1"/>
              <a:t>Коефіцієнт</a:t>
            </a:r>
            <a:r>
              <a:rPr lang="en-US" sz="2800" b="1" i="1" dirty="0"/>
              <a:t> </a:t>
            </a:r>
            <a:r>
              <a:rPr lang="en-US" sz="2800" b="1" i="1" dirty="0" err="1"/>
              <a:t>оборотності</a:t>
            </a:r>
            <a:r>
              <a:rPr lang="en-US" sz="2800" b="1" i="1" dirty="0"/>
              <a:t> </a:t>
            </a:r>
            <a:r>
              <a:rPr lang="en-US" sz="2800" b="1" i="1" dirty="0" err="1"/>
              <a:t>дебіторської</a:t>
            </a:r>
            <a:r>
              <a:rPr lang="en-US" sz="2800" b="1" i="1" dirty="0"/>
              <a:t> </a:t>
            </a:r>
            <a:r>
              <a:rPr lang="en-US" sz="2800" b="1" i="1" dirty="0" err="1"/>
              <a:t>заборгованості</a:t>
            </a:r>
            <a:r>
              <a:rPr lang="en-US" sz="2800" b="1" i="1" dirty="0"/>
              <a:t> (</a:t>
            </a:r>
            <a:r>
              <a:rPr lang="en-US" sz="2800" b="1" dirty="0" err="1"/>
              <a:t>К</a:t>
            </a:r>
            <a:r>
              <a:rPr lang="en-US" sz="2800" b="1" baseline="-25000" dirty="0" err="1"/>
              <a:t>ДЗ</a:t>
            </a:r>
            <a:r>
              <a:rPr lang="en-US" sz="2800" b="1" i="1" dirty="0"/>
              <a:t>)</a:t>
            </a: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746375" y="2032000"/>
          <a:ext cx="4157663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774360" imgH="419040" progId="Equation.3">
                  <p:embed/>
                </p:oleObj>
              </mc:Choice>
              <mc:Fallback>
                <p:oleObj name="Уравнение" r:id="rId2" imgW="774360" imgH="41904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2032000"/>
                        <a:ext cx="4157663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3558495"/>
            <a:ext cx="76005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СДЗ –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середньорічна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сума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Позитивна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оборотів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795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628800"/>
            <a:ext cx="644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 Рентабельність підприємства (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Рп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330761" y="2420888"/>
          <a:ext cx="332947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825500" imgH="330200" progId="Equation.3">
                  <p:embed/>
                </p:oleObj>
              </mc:Choice>
              <mc:Fallback>
                <p:oleObj name="Формула" r:id="rId2" imgW="825500" imgH="33020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761" y="2420888"/>
                        <a:ext cx="3329471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71600" y="3573016"/>
            <a:ext cx="741682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ЧП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чистий прибуток підприємства;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– середньорічна вартість активів підприємства</a:t>
            </a: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Позитивна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чистого прибутку, яка припадає на 1 грн. активів</a:t>
            </a:r>
          </a:p>
        </p:txBody>
      </p:sp>
    </p:spTree>
    <p:extLst>
      <p:ext uri="{BB962C8B-B14F-4D97-AF65-F5344CB8AC3E}">
        <p14:creationId xmlns:p14="http://schemas.microsoft.com/office/powerpoint/2010/main" val="32753979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1" y="1556792"/>
            <a:ext cx="7745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 Рентабельність основної діяльності (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Род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627784" y="2276872"/>
          <a:ext cx="388843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39392" imgH="380835" progId="Equation.3">
                  <p:embed/>
                </p:oleObj>
              </mc:Choice>
              <mc:Fallback>
                <p:oleObj name="Формула" r:id="rId2" imgW="939392" imgH="380835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276872"/>
                        <a:ext cx="388843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3645024"/>
            <a:ext cx="77048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uk-UA" i="1" baseline="-25000" dirty="0" err="1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фінансовий результат від основної діяльності;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i="1" baseline="-25000" dirty="0"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витрати основної діяльності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Позитивна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скільки отримано прибутку від основної діяльності з 1 грн. витрат основної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5603144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83159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 Рентабельність власного капіталу (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Рвк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195737" y="2132856"/>
          <a:ext cx="424847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015559" imgH="355446" progId="Equation.3">
                  <p:embed/>
                </p:oleObj>
              </mc:Choice>
              <mc:Fallback>
                <p:oleObj name="Формула" r:id="rId2" imgW="1015559" imgH="355446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7" y="2132856"/>
                        <a:ext cx="424847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3501008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Пд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 оп – прибуток до оподаткування; СВК – середньорічна вартості власного капіталу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Позитивна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власного капіталу</a:t>
            </a:r>
          </a:p>
        </p:txBody>
      </p:sp>
    </p:spTree>
    <p:extLst>
      <p:ext uri="{BB962C8B-B14F-4D97-AF65-F5344CB8AC3E}">
        <p14:creationId xmlns:p14="http://schemas.microsoft.com/office/powerpoint/2010/main" val="24701598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714488"/>
            <a:ext cx="7454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. Рентабельність залученого капіталу (</a:t>
            </a:r>
            <a:r>
              <a:rPr lang="uk-UA" sz="2800" b="1" i="1" dirty="0" err="1">
                <a:latin typeface="Times New Roman" pitchFamily="18" charset="0"/>
                <a:cs typeface="Times New Roman" pitchFamily="18" charset="0"/>
              </a:rPr>
              <a:t>Рзк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55777" y="2204864"/>
          <a:ext cx="4032447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90170" imgH="355446" progId="Equation.3">
                  <p:embed/>
                </p:oleObj>
              </mc:Choice>
              <mc:Fallback>
                <p:oleObj name="Формула" r:id="rId2" imgW="990170" imgH="355446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7" y="2204864"/>
                        <a:ext cx="4032447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386104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СЗК – середньорічна вартість залученого капіталу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Позитивна тенденція: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Показує величину прибутку, яка припадає на 1 грн. залученого капіталу</a:t>
            </a:r>
          </a:p>
        </p:txBody>
      </p:sp>
    </p:spTree>
    <p:extLst>
      <p:ext uri="{BB962C8B-B14F-4D97-AF65-F5344CB8AC3E}">
        <p14:creationId xmlns:p14="http://schemas.microsoft.com/office/powerpoint/2010/main" val="42103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14816"/>
          </a:xfrm>
        </p:spPr>
        <p:txBody>
          <a:bodyPr/>
          <a:lstStyle/>
          <a:p>
            <a:pPr algn="just">
              <a:buNone/>
            </a:pPr>
            <a:r>
              <a:rPr lang="uk-UA" b="1" dirty="0"/>
              <a:t>		Фінансовий аналіз</a:t>
            </a:r>
            <a:r>
              <a:rPr lang="uk-UA" dirty="0"/>
              <a:t> ─ це процес дослідження фінансового стану та основних результатів фінансово-господарської діяльності підприємства з метою виявлення резервів підвищення його ринкової вартості й забезпечення ефективного розвитку. Він є засобом накопичення, трансформації й використання інформації фінансового характеру.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Етап 4. Формування висновків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Надання рекомендацій за результатами проведених досліджень 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Оцінюється доцільність чи необхідність більш глибокого й детального фінансового аналізу діяльності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39752172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77048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Етап 2. Поглиблений фінансовий аналіз</a:t>
            </a:r>
          </a:p>
          <a:p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Завдання поглибленого аналізу – детальніша характеристика економічного потенціалу  суб’єкта господарювання, результатів його діяльності у звітному періоді, а також можливостей розвитку підприємства на перспективу. </a:t>
            </a:r>
          </a:p>
        </p:txBody>
      </p:sp>
    </p:spTree>
    <p:extLst>
      <p:ext uri="{BB962C8B-B14F-4D97-AF65-F5344CB8AC3E}">
        <p14:creationId xmlns:p14="http://schemas.microsoft.com/office/powerpoint/2010/main" val="18398219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4099"/>
            <a:ext cx="8352928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Програма здійснення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 поглибленого фінансового аналізу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uk-UA" sz="2300" b="1" i="1" dirty="0">
                <a:latin typeface="Times New Roman" pitchFamily="18" charset="0"/>
                <a:cs typeface="Times New Roman" pitchFamily="18" charset="0"/>
              </a:rPr>
              <a:t>Етап 1. Аналіз економічного потенціалу підприємства</a:t>
            </a:r>
            <a:endParaRPr lang="uk-UA" sz="2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1.1. Оцінка майнового потенціалу підприємства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1.2. Оцінка фінансового потенціалу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1.2.1. Аналіз ліквідності та платоспроможності підприємства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1.2.1. Аналіз фінансової стійкості підприємства</a:t>
            </a:r>
          </a:p>
          <a:p>
            <a:pPr algn="just"/>
            <a:r>
              <a:rPr lang="uk-UA" sz="2300" b="1" i="1" dirty="0">
                <a:latin typeface="Times New Roman" pitchFamily="18" charset="0"/>
                <a:cs typeface="Times New Roman" pitchFamily="18" charset="0"/>
              </a:rPr>
              <a:t>Етап 2. Аналіз розвитку та результативності діяльності підприємства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2.1. Аналіз руху грошових коштів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2.2. Аналіз ділової активності підприємства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2.3. Аналіз фінансових результатів діяльності</a:t>
            </a:r>
          </a:p>
          <a:p>
            <a:pPr algn="just"/>
            <a:r>
              <a:rPr lang="uk-UA" sz="2300" b="1" i="1" dirty="0">
                <a:latin typeface="Times New Roman" pitchFamily="18" charset="0"/>
                <a:cs typeface="Times New Roman" pitchFamily="18" charset="0"/>
              </a:rPr>
              <a:t>Етап 3. Аналіз імовірності неплатоспроможності та банкрутства підприємства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3.1. Аналітична оцінка імовірності банкрутства</a:t>
            </a:r>
          </a:p>
          <a:p>
            <a:pPr algn="just"/>
            <a:r>
              <a:rPr lang="uk-UA" sz="2300" dirty="0">
                <a:latin typeface="Times New Roman" pitchFamily="18" charset="0"/>
                <a:cs typeface="Times New Roman" pitchFamily="18" charset="0"/>
              </a:rPr>
              <a:t>3.2. Оцінка можливостей відновлення платоспроможності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9259135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/>
          <a:lstStyle/>
          <a:p>
            <a:pPr algn="ctr">
              <a:buNone/>
            </a:pPr>
            <a:endParaRPr lang="uk-UA"/>
          </a:p>
          <a:p>
            <a:pPr algn="ctr">
              <a:buNone/>
            </a:pPr>
            <a:endParaRPr lang="uk-UA"/>
          </a:p>
          <a:p>
            <a:pPr algn="ctr">
              <a:buNone/>
            </a:pPr>
            <a:endParaRPr lang="uk-UA"/>
          </a:p>
          <a:p>
            <a:pPr algn="ctr">
              <a:buNone/>
            </a:pPr>
            <a:endParaRPr lang="uk-UA"/>
          </a:p>
          <a:p>
            <a:pPr algn="ctr">
              <a:buNone/>
            </a:pPr>
            <a:endParaRPr lang="uk-UA"/>
          </a:p>
          <a:p>
            <a:pPr algn="ctr">
              <a:buNone/>
            </a:pPr>
            <a:r>
              <a:rPr lang="uk-UA" sz="5400"/>
              <a:t>Дякую за увагу!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467600" cy="4214842"/>
          </a:xfrm>
        </p:spPr>
        <p:txBody>
          <a:bodyPr/>
          <a:lstStyle/>
          <a:p>
            <a:pPr lvl="0" algn="just">
              <a:buNone/>
            </a:pPr>
            <a:r>
              <a:rPr lang="uk-UA" dirty="0"/>
              <a:t>1) оцінку фінансових потреб підприємства;</a:t>
            </a:r>
            <a:endParaRPr lang="ru-RU" dirty="0"/>
          </a:p>
          <a:p>
            <a:pPr lvl="0" algn="just">
              <a:buNone/>
            </a:pPr>
            <a:r>
              <a:rPr lang="uk-UA" dirty="0"/>
              <a:t>2) розподіл потоків коштів залежно від конкретних планів підприємства, визначення додаткових обсягів залучення фінансових ресурсів і каналів їхнього одержання;</a:t>
            </a:r>
            <a:endParaRPr lang="ru-RU" dirty="0"/>
          </a:p>
          <a:p>
            <a:pPr lvl="0" algn="just">
              <a:buNone/>
            </a:pPr>
            <a:r>
              <a:rPr lang="uk-UA" dirty="0"/>
              <a:t>3) забезпечення системи фінансової звітності, яка б об'єктивно відображала процеси й забезпечувала контроль за фінансовим станом підприємства.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67600" cy="1428760"/>
          </a:xfrm>
        </p:spPr>
        <p:txBody>
          <a:bodyPr>
            <a:normAutofit fontScale="90000"/>
          </a:bodyPr>
          <a:lstStyle/>
          <a:p>
            <a:pPr algn="just"/>
            <a:br>
              <a:rPr lang="uk-UA" sz="2700" b="1" dirty="0">
                <a:solidFill>
                  <a:schemeClr val="tx1"/>
                </a:solidFill>
              </a:rPr>
            </a:br>
            <a:br>
              <a:rPr lang="uk-UA" sz="2700" b="1" dirty="0">
                <a:solidFill>
                  <a:schemeClr val="tx1"/>
                </a:solidFill>
              </a:rPr>
            </a:br>
            <a:br>
              <a:rPr lang="uk-UA" sz="2700" b="1" dirty="0">
                <a:solidFill>
                  <a:schemeClr val="tx1"/>
                </a:solidFill>
              </a:rPr>
            </a:br>
            <a:br>
              <a:rPr lang="uk-UA" sz="2700" b="1" dirty="0">
                <a:solidFill>
                  <a:schemeClr val="tx1"/>
                </a:solidFill>
              </a:rPr>
            </a:br>
            <a:br>
              <a:rPr lang="uk-UA" sz="2700" b="1" dirty="0">
                <a:solidFill>
                  <a:schemeClr val="tx1"/>
                </a:solidFill>
              </a:rPr>
            </a:br>
            <a:r>
              <a:rPr lang="uk-UA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Фінансовий аналіз є основою для управління фінансами  підприємства. В узагальненому вигляді він містить у собі три головних елементи: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</TotalTime>
  <Words>4031</Words>
  <Application>Microsoft Office PowerPoint</Application>
  <PresentationFormat>Экран (4:3)</PresentationFormat>
  <Paragraphs>463</Paragraphs>
  <Slides>83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83</vt:i4>
      </vt:variant>
    </vt:vector>
  </HeadingPairs>
  <TitlesOfParts>
    <vt:vector size="91" baseType="lpstr">
      <vt:lpstr>Arial</vt:lpstr>
      <vt:lpstr>Century Schoolbook</vt:lpstr>
      <vt:lpstr>Times New Roman</vt:lpstr>
      <vt:lpstr>Wingdings</vt:lpstr>
      <vt:lpstr>Wingdings 2</vt:lpstr>
      <vt:lpstr>Эркер</vt:lpstr>
      <vt:lpstr>Формула</vt:lpstr>
      <vt:lpstr>Уравнение</vt:lpstr>
      <vt:lpstr> ЛЕКЦІЯ 1. Значення і теоретичні засади фінансового аналізу </vt:lpstr>
      <vt:lpstr>1.1. Сутність, мета й завдання фінансового аналізу</vt:lpstr>
      <vt:lpstr>Презентация PowerPoint</vt:lpstr>
      <vt:lpstr>Презентация PowerPoint</vt:lpstr>
      <vt:lpstr>        сутність фінансового аналізу характеризується такими комплексними складовими: </vt:lpstr>
      <vt:lpstr>Презентация PowerPoint</vt:lpstr>
      <vt:lpstr>Презентация PowerPoint</vt:lpstr>
      <vt:lpstr>Презентация PowerPoint</vt:lpstr>
      <vt:lpstr>     Фінансовий аналіз є основою для управління фінансами  підприємства. В узагальненому вигляді він містить у собі три головних елементи: </vt:lpstr>
      <vt:lpstr>Презентация PowerPoint</vt:lpstr>
      <vt:lpstr> Метою фінансового аналізу </vt:lpstr>
      <vt:lpstr>Презентация PowerPoint</vt:lpstr>
      <vt:lpstr>Мета фінансового аналізу залежно від різних партнерських груп, зацікавлених у його результатах </vt:lpstr>
      <vt:lpstr>Для досягнення мети фінансового аналізу мають вирішуватися наступні основні завдання: </vt:lpstr>
      <vt:lpstr>Презентация PowerPoint</vt:lpstr>
      <vt:lpstr>Для того, щоб виконати ці завдання, вивчають:</vt:lpstr>
      <vt:lpstr>Презентация PowerPoint</vt:lpstr>
      <vt:lpstr>1.2. Основні напрямки й види фінансового аналізу </vt:lpstr>
      <vt:lpstr>Види фінансового аналізу класифікуються за наступними ознаками: </vt:lpstr>
      <vt:lpstr>Презентация PowerPoint</vt:lpstr>
      <vt:lpstr>2) за обсягом аналітичного дослідження: </vt:lpstr>
      <vt:lpstr>3) за об'єктом фінансового аналізу: </vt:lpstr>
      <vt:lpstr>4) за періодом проведення фінансового аналізу: </vt:lpstr>
      <vt:lpstr>1.3. Методи і прийоми фінансового аналізу  </vt:lpstr>
      <vt:lpstr>Презентация PowerPoint</vt:lpstr>
      <vt:lpstr>Серед основних методів фінансового аналізу можна виділити наступні: </vt:lpstr>
      <vt:lpstr>Горизонтальний аналіз </vt:lpstr>
      <vt:lpstr>Вертикальний (структурний) аналіз </vt:lpstr>
      <vt:lpstr>Порівняльний фінансовий аналіз </vt:lpstr>
      <vt:lpstr>Трендовий аналіз </vt:lpstr>
      <vt:lpstr>Факторний аналіз </vt:lpstr>
      <vt:lpstr>Аналіз коефіцієнтів </vt:lpstr>
      <vt:lpstr>Презентация PowerPoint</vt:lpstr>
      <vt:lpstr>Презентация PowerPoint</vt:lpstr>
      <vt:lpstr>Презентация PowerPoint</vt:lpstr>
      <vt:lpstr>До прийомів фінансового аналізу слід віднести </vt:lpstr>
      <vt:lpstr>Деталізація </vt:lpstr>
      <vt:lpstr>Групування</vt:lpstr>
      <vt:lpstr>Прийом середніх величин </vt:lpstr>
      <vt:lpstr>Прийом відносних величин </vt:lpstr>
      <vt:lpstr>Балансовий прийом </vt:lpstr>
      <vt:lpstr>Прийом пайової участі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Фінансовий аналіз  конспект лекцій</dc:title>
  <dc:creator>XP GAME 2010</dc:creator>
  <cp:lastModifiedBy>Користувач</cp:lastModifiedBy>
  <cp:revision>38</cp:revision>
  <dcterms:created xsi:type="dcterms:W3CDTF">2013-11-07T14:56:10Z</dcterms:created>
  <dcterms:modified xsi:type="dcterms:W3CDTF">2024-03-19T19:25:44Z</dcterms:modified>
</cp:coreProperties>
</file>