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rchivo Black" charset="1" panose="020B0A03020202020B04"/>
      <p:regular r:id="rId12"/>
    </p:embeddedFont>
    <p:embeddedFont>
      <p:font typeface="Open Sans Extra Bold" charset="1" panose="020B0906030804020204"/>
      <p:regular r:id="rId13"/>
    </p:embeddedFont>
    <p:embeddedFont>
      <p:font typeface="Open Sans Extra Bold Italics" charset="1" panose="020B0906030804020204"/>
      <p:regular r:id="rId14"/>
    </p:embeddedFont>
    <p:embeddedFont>
      <p:font typeface="Times New Roman" charset="1" panose="02030502070405020303"/>
      <p:regular r:id="rId15"/>
    </p:embeddedFont>
    <p:embeddedFont>
      <p:font typeface="Times New Roman Bold" charset="1" panose="02030802070405020303"/>
      <p:regular r:id="rId16"/>
    </p:embeddedFont>
    <p:embeddedFont>
      <p:font typeface="Times New Roman Italics" charset="1" panose="02030502070405090303"/>
      <p:regular r:id="rId17"/>
    </p:embeddedFont>
    <p:embeddedFont>
      <p:font typeface="Times New Roman Bold Italics" charset="1" panose="02030802070405090303"/>
      <p:regular r:id="rId18"/>
    </p:embeddedFont>
    <p:embeddedFont>
      <p:font typeface="Times New Roman Medium" charset="1" panose="02030502070405020303"/>
      <p:regular r:id="rId19"/>
    </p:embeddedFont>
    <p:embeddedFont>
      <p:font typeface="Times New Roman Medium Italics" charset="1" panose="02030502070405090303"/>
      <p:regular r:id="rId20"/>
    </p:embeddedFont>
    <p:embeddedFont>
      <p:font typeface="Times New Roman Semi-Bold" charset="1" panose="02030702070405020303"/>
      <p:regular r:id="rId21"/>
    </p:embeddedFont>
    <p:embeddedFont>
      <p:font typeface="Times New Roman Semi-Bold Italics" charset="1" panose="02030702070405090303"/>
      <p:regular r:id="rId22"/>
    </p:embeddedFont>
    <p:embeddedFont>
      <p:font typeface="Times New Roman Ultra-Bold" charset="1" panose="02030902070405020303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35" Target="slides/slide12.xml" Type="http://schemas.openxmlformats.org/officeDocument/2006/relationships/slide"/><Relationship Id="rId36" Target="slides/slide13.xml" Type="http://schemas.openxmlformats.org/officeDocument/2006/relationships/slide"/><Relationship Id="rId37" Target="slides/slide14.xml" Type="http://schemas.openxmlformats.org/officeDocument/2006/relationships/slide"/><Relationship Id="rId38" Target="slides/slide15.xml" Type="http://schemas.openxmlformats.org/officeDocument/2006/relationships/slide"/><Relationship Id="rId39" Target="slides/slide16.xml" Type="http://schemas.openxmlformats.org/officeDocument/2006/relationships/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slides/slide18.xml" Type="http://schemas.openxmlformats.org/officeDocument/2006/relationships/slide"/><Relationship Id="rId42" Target="slides/slide19.xml" Type="http://schemas.openxmlformats.org/officeDocument/2006/relationships/slide"/><Relationship Id="rId43" Target="slides/slide20.xml" Type="http://schemas.openxmlformats.org/officeDocument/2006/relationships/slide"/><Relationship Id="rId44" Target="slides/slide21.xml" Type="http://schemas.openxmlformats.org/officeDocument/2006/relationships/slide"/><Relationship Id="rId45" Target="slides/slide22.xml" Type="http://schemas.openxmlformats.org/officeDocument/2006/relationships/slide"/><Relationship Id="rId46" Target="slides/slide23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82288">
            <a:off x="-866846" y="3540728"/>
            <a:ext cx="16230600" cy="3205543"/>
          </a:xfrm>
          <a:custGeom>
            <a:avLst/>
            <a:gdLst/>
            <a:ahLst/>
            <a:cxnLst/>
            <a:rect r="r" b="b" t="t" l="l"/>
            <a:pathLst>
              <a:path h="3205543" w="16230600">
                <a:moveTo>
                  <a:pt x="0" y="0"/>
                </a:moveTo>
                <a:lnTo>
                  <a:pt x="16230600" y="0"/>
                </a:lnTo>
                <a:lnTo>
                  <a:pt x="16230600" y="3205544"/>
                </a:lnTo>
                <a:lnTo>
                  <a:pt x="0" y="320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54727" y="0"/>
            <a:ext cx="6463145" cy="11398827"/>
            <a:chOff x="0" y="0"/>
            <a:chExt cx="1702228" cy="30021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2228" cy="3002160"/>
            </a:xfrm>
            <a:custGeom>
              <a:avLst/>
              <a:gdLst/>
              <a:ahLst/>
              <a:cxnLst/>
              <a:rect r="r" b="b" t="t" l="l"/>
              <a:pathLst>
                <a:path h="3002160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115016" y="1470780"/>
            <a:ext cx="8322638" cy="8322638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3331466" y="2842657"/>
            <a:ext cx="5713535" cy="5713513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405" t="0" r="-28405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785764" y="-10048009"/>
            <a:ext cx="6463145" cy="11398827"/>
            <a:chOff x="0" y="0"/>
            <a:chExt cx="1702228" cy="30021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02228" cy="3002160"/>
            </a:xfrm>
            <a:custGeom>
              <a:avLst/>
              <a:gdLst/>
              <a:ahLst/>
              <a:cxnLst/>
              <a:rect r="r" b="b" t="t" l="l"/>
              <a:pathLst>
                <a:path h="3002160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1729960" y="8474019"/>
            <a:ext cx="6303702" cy="148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927"/>
              </a:lnSpc>
            </a:pPr>
            <a:r>
              <a:rPr lang="en-US" sz="4234">
                <a:solidFill>
                  <a:srgbClr val="000000"/>
                </a:solidFill>
                <a:latin typeface="Montserrat Classic"/>
              </a:rPr>
              <a:t>Лекція №4 </a:t>
            </a:r>
          </a:p>
          <a:p>
            <a:pPr algn="r">
              <a:lnSpc>
                <a:spcPts val="5927"/>
              </a:lnSpc>
            </a:pPr>
            <a:r>
              <a:rPr lang="en-US" sz="4234">
                <a:solidFill>
                  <a:srgbClr val="000000"/>
                </a:solidFill>
                <a:latin typeface="Montserrat Classic"/>
              </a:rPr>
              <a:t>18.03.2024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44100" y="4056239"/>
            <a:ext cx="8541327" cy="315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7"/>
              </a:lnSpc>
              <a:spcBef>
                <a:spcPct val="0"/>
              </a:spcBef>
            </a:pPr>
            <a:r>
              <a:rPr lang="en-US" sz="5991">
                <a:solidFill>
                  <a:srgbClr val="000000"/>
                </a:solidFill>
                <a:latin typeface="Arimo"/>
              </a:rPr>
              <a:t>Історія становлення та розвитку соціології в Україні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1501262"/>
            <a:ext cx="9215417" cy="2752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</a:pPr>
            <a:r>
              <a:rPr lang="en-US" sz="4469">
                <a:solidFill>
                  <a:srgbClr val="322F50"/>
                </a:solidFill>
                <a:latin typeface="Times New Roman Bold"/>
              </a:rPr>
              <a:t>СТАНІСЛАВ </a:t>
            </a:r>
          </a:p>
          <a:p>
            <a:pPr algn="ctr">
              <a:lnSpc>
                <a:spcPts val="4469"/>
              </a:lnSpc>
            </a:pPr>
            <a:r>
              <a:rPr lang="en-US" sz="4469">
                <a:solidFill>
                  <a:srgbClr val="322F50"/>
                </a:solidFill>
                <a:latin typeface="Times New Roman Bold"/>
              </a:rPr>
              <a:t>ОРІХОВСЬКИЙ-РОКСОЛАН (1513-1566)</a:t>
            </a:r>
          </a:p>
          <a:p>
            <a:pPr algn="ctr">
              <a:lnSpc>
                <a:spcPts val="3769"/>
              </a:lnSpc>
            </a:pPr>
            <a:r>
              <a:rPr lang="en-US" sz="3769">
                <a:solidFill>
                  <a:srgbClr val="322F50"/>
                </a:solidFill>
                <a:latin typeface="Times New Roman Bold Italics"/>
              </a:rPr>
              <a:t>УКРАЇНСЬКИЙ (РУТЕНСЬКИЙ) ДЕМОСФЕН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1466438" y="-1304059"/>
            <a:ext cx="20335009" cy="2332759"/>
            <a:chOff x="0" y="0"/>
            <a:chExt cx="5355723" cy="61438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55723" cy="614389"/>
            </a:xfrm>
            <a:custGeom>
              <a:avLst/>
              <a:gdLst/>
              <a:ahLst/>
              <a:cxnLst/>
              <a:rect r="r" b="b" t="t" l="l"/>
              <a:pathLst>
                <a:path h="614389" w="5355723">
                  <a:moveTo>
                    <a:pt x="0" y="0"/>
                  </a:moveTo>
                  <a:lnTo>
                    <a:pt x="5355723" y="0"/>
                  </a:lnTo>
                  <a:lnTo>
                    <a:pt x="5355723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355723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576068" y="1668241"/>
            <a:ext cx="8339292" cy="7590059"/>
          </a:xfrm>
          <a:custGeom>
            <a:avLst/>
            <a:gdLst/>
            <a:ahLst/>
            <a:cxnLst/>
            <a:rect r="r" b="b" t="t" l="l"/>
            <a:pathLst>
              <a:path h="7590059" w="8339292">
                <a:moveTo>
                  <a:pt x="0" y="0"/>
                </a:moveTo>
                <a:lnTo>
                  <a:pt x="8339292" y="0"/>
                </a:lnTo>
                <a:lnTo>
                  <a:pt x="8339292" y="7590059"/>
                </a:lnTo>
                <a:lnTo>
                  <a:pt x="0" y="7590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0452" y="4187181"/>
            <a:ext cx="8723548" cy="5722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41"/>
              </a:lnSpc>
            </a:pPr>
            <a:r>
              <a:rPr lang="en-US" sz="3244">
                <a:solidFill>
                  <a:srgbClr val="000000"/>
                </a:solidFill>
                <a:latin typeface="Montserrat Classic Bold"/>
              </a:rPr>
              <a:t>Виникнення держави спричинене двома факторами:</a:t>
            </a:r>
          </a:p>
          <a:p>
            <a:pPr>
              <a:lnSpc>
                <a:spcPts val="4541"/>
              </a:lnSpc>
            </a:pPr>
            <a:r>
              <a:rPr lang="en-US" sz="3244">
                <a:solidFill>
                  <a:srgbClr val="000000"/>
                </a:solidFill>
                <a:latin typeface="Montserrat Classic"/>
              </a:rPr>
              <a:t>·вродженим людським недоліком, який вимагає взаємної допомоги;</a:t>
            </a:r>
          </a:p>
          <a:p>
            <a:pPr>
              <a:lnSpc>
                <a:spcPts val="4541"/>
              </a:lnSpc>
            </a:pPr>
            <a:r>
              <a:rPr lang="en-US" sz="3244">
                <a:solidFill>
                  <a:srgbClr val="000000"/>
                </a:solidFill>
                <a:latin typeface="Montserrat Classic"/>
              </a:rPr>
              <a:t>·вродженою схильністю людей до зближення, яка ніби "клеїть" їх, в'яже одним вузлом.</a:t>
            </a:r>
          </a:p>
          <a:p>
            <a:pPr>
              <a:lnSpc>
                <a:spcPts val="4541"/>
              </a:lnSpc>
            </a:pPr>
            <a:r>
              <a:rPr lang="en-US" sz="3244">
                <a:solidFill>
                  <a:srgbClr val="000000"/>
                </a:solidFill>
                <a:latin typeface="Montserrat Classic Bold"/>
              </a:rPr>
              <a:t>Обов'язок держави щодо громадянина </a:t>
            </a:r>
            <a:r>
              <a:rPr lang="en-US" sz="3244">
                <a:solidFill>
                  <a:srgbClr val="000000"/>
                </a:solidFill>
                <a:latin typeface="Montserrat Classic"/>
              </a:rPr>
              <a:t>– гарантувати кожному право на існування.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27727" y="-1111827"/>
            <a:ext cx="6463145" cy="11398827"/>
            <a:chOff x="0" y="0"/>
            <a:chExt cx="1702228" cy="3002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2228" cy="3002160"/>
            </a:xfrm>
            <a:custGeom>
              <a:avLst/>
              <a:gdLst/>
              <a:ahLst/>
              <a:cxnLst/>
              <a:rect r="r" b="b" t="t" l="l"/>
              <a:pathLst>
                <a:path h="3002160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417595" y="961743"/>
            <a:ext cx="8311028" cy="831102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-1111827" y="487950"/>
            <a:ext cx="14153436" cy="2332759"/>
            <a:chOff x="0" y="0"/>
            <a:chExt cx="3727654" cy="614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27654" cy="614389"/>
            </a:xfrm>
            <a:custGeom>
              <a:avLst/>
              <a:gdLst/>
              <a:ahLst/>
              <a:cxnLst/>
              <a:rect r="r" b="b" t="t" l="l"/>
              <a:pathLst>
                <a:path h="614389" w="3727654">
                  <a:moveTo>
                    <a:pt x="0" y="0"/>
                  </a:moveTo>
                  <a:lnTo>
                    <a:pt x="3727654" y="0"/>
                  </a:lnTo>
                  <a:lnTo>
                    <a:pt x="3727654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727654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041609" y="2520315"/>
            <a:ext cx="5246391" cy="524637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4094" r="0" b="-4094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661306" y="3109634"/>
            <a:ext cx="11081481" cy="5963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76"/>
              </a:lnSpc>
            </a:pPr>
            <a:r>
              <a:rPr lang="en-US" sz="3697">
                <a:solidFill>
                  <a:srgbClr val="000000"/>
                </a:solidFill>
                <a:latin typeface="Times New Roman"/>
              </a:rPr>
              <a:t>В його писанях стали </a:t>
            </a:r>
            <a:r>
              <a:rPr lang="en-US" sz="3697">
                <a:solidFill>
                  <a:srgbClr val="000000"/>
                </a:solidFill>
                <a:latin typeface="Times New Roman Bold"/>
              </a:rPr>
              <a:t>центральними</a:t>
            </a:r>
            <a:r>
              <a:rPr lang="en-US" sz="3697">
                <a:solidFill>
                  <a:srgbClr val="000000"/>
                </a:solidFill>
                <a:latin typeface="Times New Roman"/>
              </a:rPr>
              <a:t> життя українського народу і боротьба в умовах національного, соціального та релійгійного гніту. </a:t>
            </a:r>
          </a:p>
          <a:p>
            <a:pPr>
              <a:lnSpc>
                <a:spcPts val="5176"/>
              </a:lnSpc>
            </a:pPr>
            <a:r>
              <a:rPr lang="en-US" sz="3697">
                <a:solidFill>
                  <a:srgbClr val="000000"/>
                </a:solidFill>
                <a:latin typeface="Times New Roman Bold"/>
              </a:rPr>
              <a:t>Обґрунтував </a:t>
            </a:r>
            <a:r>
              <a:rPr lang="en-US" sz="3697">
                <a:solidFill>
                  <a:srgbClr val="000000"/>
                </a:solidFill>
                <a:latin typeface="Times New Roman"/>
              </a:rPr>
              <a:t>вимоги свободи, рівності, справедливості у сфері духа. </a:t>
            </a:r>
          </a:p>
          <a:p>
            <a:pPr>
              <a:lnSpc>
                <a:spcPts val="5176"/>
              </a:lnSpc>
            </a:pPr>
            <a:r>
              <a:rPr lang="en-US" sz="3697">
                <a:solidFill>
                  <a:srgbClr val="000000"/>
                </a:solidFill>
                <a:latin typeface="Times New Roman"/>
              </a:rPr>
              <a:t>Поклав їх в основу життєдіяльності, громадського життя людини і народу. </a:t>
            </a:r>
          </a:p>
          <a:p>
            <a:pPr>
              <a:lnSpc>
                <a:spcPts val="517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10597" y="1028617"/>
            <a:ext cx="12314874" cy="1551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5569">
                <a:solidFill>
                  <a:srgbClr val="FFFFFF"/>
                </a:solidFill>
                <a:latin typeface="Times New Roman Bold"/>
              </a:rPr>
              <a:t>ІВАН ВИШЕНСЬКИЙ </a:t>
            </a:r>
          </a:p>
          <a:p>
            <a:pPr algn="ctr">
              <a:lnSpc>
                <a:spcPts val="5569"/>
              </a:lnSpc>
            </a:pPr>
            <a:r>
              <a:rPr lang="en-US" sz="5569">
                <a:solidFill>
                  <a:srgbClr val="FFFFFF"/>
                </a:solidFill>
                <a:latin typeface="Times New Roman Bold"/>
              </a:rPr>
              <a:t>(БЛ.1550-1620РР.)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50851" y="2441510"/>
            <a:ext cx="10650862" cy="7738953"/>
            <a:chOff x="0" y="0"/>
            <a:chExt cx="2805165" cy="20382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038243"/>
            </a:xfrm>
            <a:custGeom>
              <a:avLst/>
              <a:gdLst/>
              <a:ahLst/>
              <a:cxnLst/>
              <a:rect r="r" b="b" t="t" l="l"/>
              <a:pathLst>
                <a:path h="2038243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038243"/>
                  </a:lnTo>
                  <a:lnTo>
                    <a:pt x="0" y="20382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08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1201" r="0" b="-120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434401"/>
            <a:ext cx="10568870" cy="178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8"/>
              </a:lnSpc>
            </a:pPr>
            <a:r>
              <a:rPr lang="en-US" sz="6878">
                <a:solidFill>
                  <a:srgbClr val="FFFFFF"/>
                </a:solidFill>
                <a:latin typeface="Archivo Black Bold"/>
              </a:rPr>
              <a:t>ГРИГОРІЙ СКОВОРОДА </a:t>
            </a:r>
          </a:p>
          <a:p>
            <a:pPr algn="ctr">
              <a:lnSpc>
                <a:spcPts val="6878"/>
              </a:lnSpc>
            </a:pPr>
            <a:r>
              <a:rPr lang="en-US" sz="6878">
                <a:solidFill>
                  <a:srgbClr val="FFFFFF"/>
                </a:solidFill>
                <a:latin typeface="Archivo Black Bold"/>
              </a:rPr>
              <a:t>(1722-1794 РР.)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10827" y="2425159"/>
            <a:ext cx="9185475" cy="7571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 Bold"/>
              </a:rPr>
              <a:t>Теорія трьох світів</a:t>
            </a:r>
          </a:p>
          <a:p>
            <a:pPr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макрокосм</a:t>
            </a:r>
          </a:p>
          <a:p>
            <a:pPr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мікрокосм</a:t>
            </a:r>
          </a:p>
          <a:p>
            <a:pPr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символічний світ Біблії </a:t>
            </a:r>
          </a:p>
          <a:p>
            <a:pPr>
              <a:lnSpc>
                <a:spcPts val="5423"/>
              </a:lnSpc>
            </a:pP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Спробував розкрити сутність людини, справедливого суспільства, де праця за “сродністю”, запокликанням робить людину щасливою. Досягнення цього блага створює основи блага загального - суспільного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300114" y="0"/>
            <a:ext cx="7580168" cy="11398827"/>
            <a:chOff x="0" y="0"/>
            <a:chExt cx="1996423" cy="3002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96423" cy="3002160"/>
            </a:xfrm>
            <a:custGeom>
              <a:avLst/>
              <a:gdLst/>
              <a:ahLst/>
              <a:cxnLst/>
              <a:rect r="r" b="b" t="t" l="l"/>
              <a:pathLst>
                <a:path h="3002160" w="1996423">
                  <a:moveTo>
                    <a:pt x="0" y="0"/>
                  </a:moveTo>
                  <a:lnTo>
                    <a:pt x="1996423" y="0"/>
                  </a:lnTo>
                  <a:lnTo>
                    <a:pt x="1996423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996423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96098"/>
            <a:ext cx="5461874" cy="89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03"/>
              </a:lnSpc>
            </a:pPr>
            <a:r>
              <a:rPr lang="en-US" sz="6603">
                <a:solidFill>
                  <a:srgbClr val="FFFFFF"/>
                </a:solidFill>
                <a:latin typeface="Archivo Black Bold"/>
              </a:rPr>
              <a:t>OUR TEAM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943878" y="4199219"/>
            <a:ext cx="2563646" cy="2563636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10735" r="0" b="-10735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943878" y="7006986"/>
            <a:ext cx="2563646" cy="256363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930" r="0" b="-93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1900027" y="227277"/>
            <a:ext cx="12051706" cy="2332759"/>
            <a:chOff x="0" y="0"/>
            <a:chExt cx="3174112" cy="6143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174112" cy="614389"/>
            </a:xfrm>
            <a:custGeom>
              <a:avLst/>
              <a:gdLst/>
              <a:ahLst/>
              <a:cxnLst/>
              <a:rect r="r" b="b" t="t" l="l"/>
              <a:pathLst>
                <a:path h="614389" w="3174112">
                  <a:moveTo>
                    <a:pt x="0" y="0"/>
                  </a:moveTo>
                  <a:lnTo>
                    <a:pt x="3174112" y="0"/>
                  </a:lnTo>
                  <a:lnTo>
                    <a:pt x="3174112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3174112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75233" y="563460"/>
            <a:ext cx="9976446" cy="178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9"/>
              </a:lnSpc>
            </a:pPr>
            <a:r>
              <a:rPr lang="en-US" sz="6869">
                <a:solidFill>
                  <a:srgbClr val="FFFFFF"/>
                </a:solidFill>
                <a:latin typeface="Archivo Black Bold"/>
              </a:rPr>
              <a:t>ЖЕНЕВСЬКИЙ ГУРТОК (80-ТІ РР.ХІХ СТ.)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9832909" y="1393656"/>
            <a:ext cx="2563646" cy="2563636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5444" r="0" b="-5444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29215" y="3490844"/>
            <a:ext cx="9241769" cy="5767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8"/>
              </a:lnSpc>
            </a:pPr>
            <a:r>
              <a:rPr lang="en-US" sz="3184">
                <a:solidFill>
                  <a:srgbClr val="000000"/>
                </a:solidFill>
                <a:latin typeface="Montserrat Classic"/>
              </a:rPr>
              <a:t>Початком самостійних соціологічних праць варто вважати досліди женевського гуртка українських учених 80-х років XIX ст.</a:t>
            </a:r>
          </a:p>
          <a:p>
            <a:pPr>
              <a:lnSpc>
                <a:spcPts val="4458"/>
              </a:lnSpc>
            </a:pPr>
          </a:p>
          <a:p>
            <a:pPr algn="ctr">
              <a:lnSpc>
                <a:spcPts val="5158"/>
              </a:lnSpc>
            </a:pPr>
            <a:r>
              <a:rPr lang="en-US" sz="3684">
                <a:solidFill>
                  <a:srgbClr val="000000"/>
                </a:solidFill>
                <a:latin typeface="Montserrat Classic"/>
              </a:rPr>
              <a:t>Вони друкують свої праці у часописі "Громада" (5 томів за 1878-1882 рр.)</a:t>
            </a:r>
          </a:p>
          <a:p>
            <a:pPr algn="ctr">
              <a:lnSpc>
                <a:spcPts val="4458"/>
              </a:lnSpc>
            </a:pPr>
          </a:p>
          <a:p>
            <a:pPr algn="ctr">
              <a:lnSpc>
                <a:spcPts val="4458"/>
              </a:lnSpc>
            </a:pPr>
            <a:r>
              <a:rPr lang="en-US" sz="3184">
                <a:solidFill>
                  <a:srgbClr val="000000"/>
                </a:solidFill>
                <a:latin typeface="Montserrat Classic"/>
              </a:rPr>
              <a:t>Восени 1876 року Михайло Драгоманов створив у Женеві громадсько-політичний збірник «Громада». 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46183" y="1076325"/>
            <a:ext cx="5069613" cy="93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9"/>
              </a:lnSpc>
            </a:pPr>
            <a:r>
              <a:rPr lang="en-US" sz="3529">
                <a:solidFill>
                  <a:srgbClr val="FFFFFF"/>
                </a:solidFill>
                <a:latin typeface="Archivo Black Bold"/>
              </a:rPr>
              <a:t>СЕРГІЙ ПОДОЛИНСЬКИЙ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15629" y="2191817"/>
            <a:ext cx="5672371" cy="1114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2820">
                <a:solidFill>
                  <a:srgbClr val="FFFFFF"/>
                </a:solidFill>
                <a:latin typeface="Montserrat Classic"/>
              </a:rPr>
              <a:t>Представник механістичної теорії в соціології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555391" y="3949171"/>
            <a:ext cx="5651196" cy="93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9"/>
              </a:lnSpc>
            </a:pPr>
            <a:r>
              <a:rPr lang="en-US" sz="3529">
                <a:solidFill>
                  <a:srgbClr val="FFFFFF"/>
                </a:solidFill>
                <a:latin typeface="Archivo Black Bold"/>
              </a:rPr>
              <a:t>МИХАЙЛО ДРАГОМАНОВ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140567" y="5067300"/>
            <a:ext cx="4622496" cy="135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2420">
                <a:solidFill>
                  <a:srgbClr val="FFFFFF"/>
                </a:solidFill>
                <a:latin typeface="Montserrat Classic"/>
              </a:rPr>
              <a:t>Багато дослідників називають першопроходцем української соціології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66061" y="7054611"/>
            <a:ext cx="4229856" cy="489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9"/>
              </a:lnSpc>
            </a:pPr>
            <a:r>
              <a:rPr lang="en-US" sz="3529">
                <a:solidFill>
                  <a:srgbClr val="FFFFFF"/>
                </a:solidFill>
                <a:latin typeface="Archivo Black Bold"/>
              </a:rPr>
              <a:t>ФЕДІР ВОВК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140567" y="7585860"/>
            <a:ext cx="4622496" cy="184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2320">
                <a:solidFill>
                  <a:srgbClr val="FFFFFF"/>
                </a:solidFill>
                <a:latin typeface="Montserrat Classic"/>
              </a:rPr>
              <a:t>Автор першої загальної науково обґрунтованої концепції антропологічного складу українців.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50851" y="2441510"/>
            <a:ext cx="10650862" cy="7738953"/>
            <a:chOff x="0" y="0"/>
            <a:chExt cx="2805165" cy="20382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038243"/>
            </a:xfrm>
            <a:custGeom>
              <a:avLst/>
              <a:gdLst/>
              <a:ahLst/>
              <a:cxnLst/>
              <a:rect r="r" b="b" t="t" l="l"/>
              <a:pathLst>
                <a:path h="2038243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038243"/>
                  </a:lnTo>
                  <a:lnTo>
                    <a:pt x="0" y="20382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08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5330" r="0" b="-533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415351"/>
            <a:ext cx="10568870" cy="153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СЕРГІЙ ПОДОЛИНСЬКИЙ </a:t>
            </a:r>
          </a:p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(1850-1891 РР.)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10827" y="2425159"/>
            <a:ext cx="9185475" cy="8257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 Bold"/>
              </a:rPr>
              <a:t>Вважав, що суспільне життя відбувається згідно з законом боротьби за існування, він і положення про додаткову вартість розглядав як одну з форм цієї боротьби. Поряд із законом боротьби за існування, твердив С. Подолинський, діє і закон зростання солідарності людей. </a:t>
            </a: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 Bold"/>
              </a:rPr>
              <a:t>Ці думки висловлені у праці “Ремесла і фабрики на Україні”.</a:t>
            </a:r>
          </a:p>
          <a:p>
            <a:pPr>
              <a:lnSpc>
                <a:spcPts val="5423"/>
              </a:lnSpc>
            </a:pP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50851" y="2441510"/>
            <a:ext cx="10650862" cy="7738953"/>
            <a:chOff x="0" y="0"/>
            <a:chExt cx="2805165" cy="20382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038243"/>
            </a:xfrm>
            <a:custGeom>
              <a:avLst/>
              <a:gdLst/>
              <a:ahLst/>
              <a:cxnLst/>
              <a:rect r="r" b="b" t="t" l="l"/>
              <a:pathLst>
                <a:path h="2038243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038243"/>
                  </a:lnTo>
                  <a:lnTo>
                    <a:pt x="0" y="20382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08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5131" r="0" b="-513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415351"/>
            <a:ext cx="10568870" cy="153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МИХАЙЛО ДРАГОМАНОВ </a:t>
            </a:r>
          </a:p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(1841–1895 РР.)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253373" y="2451402"/>
            <a:ext cx="10034627" cy="8257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Розглядав соціологію як науку про суспільство, закликаючи українських дослідників використовуючи ідеї та принципи західної соціологічної думки.</a:t>
            </a: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 Відстоював ідею прогресу, яка прявляється в скасування неволі, здобутті рівних конституційних прав.</a:t>
            </a: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 Обґрунтував тезу, що справжньої політичної свободи не може бути за тогочасної централізації</a:t>
            </a:r>
          </a:p>
          <a:p>
            <a:pPr>
              <a:lnSpc>
                <a:spcPts val="5423"/>
              </a:lnSpc>
            </a:pPr>
          </a:p>
          <a:p>
            <a:pPr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50851" y="2441510"/>
            <a:ext cx="10650862" cy="7738953"/>
            <a:chOff x="0" y="0"/>
            <a:chExt cx="2805165" cy="203824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038243"/>
            </a:xfrm>
            <a:custGeom>
              <a:avLst/>
              <a:gdLst/>
              <a:ahLst/>
              <a:cxnLst/>
              <a:rect r="r" b="b" t="t" l="l"/>
              <a:pathLst>
                <a:path h="2038243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038243"/>
                  </a:lnTo>
                  <a:lnTo>
                    <a:pt x="0" y="20382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0858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1937" r="0" b="-1937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415351"/>
            <a:ext cx="10568870" cy="1530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МАКСИМ КОВАЛЕВСЬКИЙ (1851-1916)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48403" y="2425159"/>
            <a:ext cx="9594704" cy="8900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Обстоює утвердження двох напрямків,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гармонійне поєднання яких може 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забезпечити щасливий розвиток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суспільства. Індивід не може бути 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принесений в жертву родині, роду,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державі, але його діяльність має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бути узгодженою з діяльністю інших,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рівних йому одиниць і спільнот;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їхні спільні зусилля мають бути 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скеровані на забезпечення </a:t>
            </a:r>
          </a:p>
          <a:p>
            <a:pPr algn="ctr">
              <a:lnSpc>
                <a:spcPts val="5317"/>
              </a:lnSpc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загального блага.</a:t>
            </a: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  <a:p>
            <a:pPr>
              <a:lnSpc>
                <a:spcPts val="4037"/>
              </a:lnSpc>
            </a:pP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19130" y="1734532"/>
            <a:ext cx="10650862" cy="8552468"/>
            <a:chOff x="0" y="0"/>
            <a:chExt cx="2805165" cy="22525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252502"/>
            </a:xfrm>
            <a:custGeom>
              <a:avLst/>
              <a:gdLst/>
              <a:ahLst/>
              <a:cxnLst/>
              <a:rect r="r" b="b" t="t" l="l"/>
              <a:pathLst>
                <a:path h="2252502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252502"/>
                  </a:lnTo>
                  <a:lnTo>
                    <a:pt x="0" y="22525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300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2693" r="0" b="-2693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168116"/>
            <a:ext cx="10568870" cy="2273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МИХАЙЛО ГРУШЕВСЬКИЙ</a:t>
            </a:r>
          </a:p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 (1866-1934 рр) </a:t>
            </a:r>
          </a:p>
          <a:p>
            <a:pPr algn="ctr">
              <a:lnSpc>
                <a:spcPts val="587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043434" y="1821584"/>
            <a:ext cx="9594704" cy="10233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7478" indent="-358739" lvl="1">
              <a:lnSpc>
                <a:spcPts val="5317"/>
              </a:lnSpc>
              <a:buFont typeface="Arial"/>
              <a:buChar char="•"/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вперше почав застосовувати в українській історіографії історико соціологічний метод, розроблений європейським позитивізмом; </a:t>
            </a:r>
          </a:p>
          <a:p>
            <a:pPr marL="717478" indent="-358739" lvl="1">
              <a:lnSpc>
                <a:spcPts val="5317"/>
              </a:lnSpc>
              <a:buFont typeface="Arial"/>
              <a:buChar char="•"/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завданням соціології визначав вивчення соціальних процесів у суспільстві, яке повинно супроводжуватись зосередженням уваги на типовому та постійному;</a:t>
            </a:r>
          </a:p>
          <a:p>
            <a:pPr algn="l" marL="717478" indent="-358739" lvl="1">
              <a:lnSpc>
                <a:spcPts val="5317"/>
              </a:lnSpc>
              <a:buFont typeface="Arial"/>
              <a:buChar char="•"/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значення соціології вбачав в тому, щоб допомогти кожній людині зрозуміти суспільство, в якому вона живе.</a:t>
            </a:r>
          </a:p>
          <a:p>
            <a:pPr algn="ctr">
              <a:lnSpc>
                <a:spcPts val="5317"/>
              </a:lnSpc>
            </a:pP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  <a:p>
            <a:pPr>
              <a:lnSpc>
                <a:spcPts val="4037"/>
              </a:lnSpc>
            </a:pP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19130" y="1734532"/>
            <a:ext cx="10650862" cy="8552468"/>
            <a:chOff x="0" y="0"/>
            <a:chExt cx="2805165" cy="22525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252502"/>
            </a:xfrm>
            <a:custGeom>
              <a:avLst/>
              <a:gdLst/>
              <a:ahLst/>
              <a:cxnLst/>
              <a:rect r="r" b="b" t="t" l="l"/>
              <a:pathLst>
                <a:path h="2252502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252502"/>
                  </a:lnTo>
                  <a:lnTo>
                    <a:pt x="0" y="22525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300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634" r="0" b="-6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130016"/>
            <a:ext cx="10568870" cy="198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278">
                <a:solidFill>
                  <a:srgbClr val="FFFFFF"/>
                </a:solidFill>
                <a:latin typeface="Archivo Black Bold"/>
              </a:rPr>
              <a:t>ТУГАН-БАРАНОВСЬКИЙ МИХАЙЛО</a:t>
            </a:r>
          </a:p>
          <a:p>
            <a:pPr algn="ctr">
              <a:lnSpc>
                <a:spcPts val="5078"/>
              </a:lnSpc>
            </a:pPr>
            <a:r>
              <a:rPr lang="en-US" sz="5078">
                <a:solidFill>
                  <a:srgbClr val="FFFFFF"/>
                </a:solidFill>
                <a:latin typeface="Archivo Black Bold"/>
              </a:rPr>
              <a:t> (1865-1919 рр) </a:t>
            </a:r>
          </a:p>
          <a:p>
            <a:pPr algn="ctr">
              <a:lnSpc>
                <a:spcPts val="587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043434" y="1802534"/>
            <a:ext cx="9346040" cy="1057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9"/>
              </a:lnSpc>
            </a:pPr>
            <a:r>
              <a:rPr lang="en-US" sz="3837">
                <a:solidFill>
                  <a:srgbClr val="322F50"/>
                </a:solidFill>
                <a:latin typeface="Times New Roman"/>
              </a:rPr>
              <a:t>Вважав соціологію однією з стрижневих суспільних наук. У більшості своїх праць він зосереджувався на обґрунтуванні ролі господарства у соціальному житті. Господарство розглядав як сукупність людських дій щодо зовнішнього світу задля створення матеріальних обставин, які задовольняли б людські потреби.</a:t>
            </a:r>
          </a:p>
          <a:p>
            <a:pPr algn="l">
              <a:lnSpc>
                <a:spcPts val="5179"/>
              </a:lnSpc>
            </a:pPr>
          </a:p>
          <a:p>
            <a:pPr algn="ctr">
              <a:lnSpc>
                <a:spcPts val="5179"/>
              </a:lnSpc>
            </a:pPr>
          </a:p>
          <a:p>
            <a:pPr>
              <a:lnSpc>
                <a:spcPts val="3932"/>
              </a:lnSpc>
            </a:pPr>
            <a:r>
              <a:rPr lang="en-US" sz="2457">
                <a:solidFill>
                  <a:srgbClr val="322F50"/>
                </a:solidFill>
                <a:latin typeface="Times New Roman"/>
              </a:rPr>
              <a:t> </a:t>
            </a:r>
          </a:p>
          <a:p>
            <a:pPr>
              <a:lnSpc>
                <a:spcPts val="3932"/>
              </a:lnSpc>
            </a:pPr>
          </a:p>
          <a:p>
            <a:pPr>
              <a:lnSpc>
                <a:spcPts val="3932"/>
              </a:lnSpc>
            </a:pPr>
            <a:r>
              <a:rPr lang="en-US" sz="2457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19130" y="1734532"/>
            <a:ext cx="10650862" cy="8552468"/>
            <a:chOff x="0" y="0"/>
            <a:chExt cx="2805165" cy="22525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252502"/>
            </a:xfrm>
            <a:custGeom>
              <a:avLst/>
              <a:gdLst/>
              <a:ahLst/>
              <a:cxnLst/>
              <a:rect r="r" b="b" t="t" l="l"/>
              <a:pathLst>
                <a:path h="2252502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252502"/>
                  </a:lnTo>
                  <a:lnTo>
                    <a:pt x="0" y="22525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300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9905" r="0" b="-9905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130016"/>
            <a:ext cx="10568870" cy="198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278">
                <a:solidFill>
                  <a:srgbClr val="FFFFFF"/>
                </a:solidFill>
                <a:latin typeface="Archivo Black Bold"/>
              </a:rPr>
              <a:t>В'ЯЧЕСЛАВ ЛИПИНСЬКИЙ</a:t>
            </a:r>
          </a:p>
          <a:p>
            <a:pPr algn="ctr">
              <a:lnSpc>
                <a:spcPts val="5078"/>
              </a:lnSpc>
            </a:pPr>
            <a:r>
              <a:rPr lang="en-US" sz="5078">
                <a:solidFill>
                  <a:srgbClr val="FFFFFF"/>
                </a:solidFill>
                <a:latin typeface="Archivo Black Bold"/>
              </a:rPr>
              <a:t> (1882-1931 рр) </a:t>
            </a:r>
          </a:p>
          <a:p>
            <a:pPr algn="ctr">
              <a:lnSpc>
                <a:spcPts val="587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043434" y="1850159"/>
            <a:ext cx="9739676" cy="9921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9"/>
              </a:lnSpc>
            </a:pPr>
            <a:r>
              <a:rPr lang="en-US" sz="2937">
                <a:solidFill>
                  <a:srgbClr val="322F50"/>
                </a:solidFill>
                <a:latin typeface="Times New Roman"/>
              </a:rPr>
              <a:t>Стверджував, що життєвість кожної держави зумовлена особливістю взаємовідносин між провідними верствами суспільства і народом. Ці особливості реалізуються через різні типи державного устрою – </a:t>
            </a:r>
            <a:r>
              <a:rPr lang="en-US" sz="2937">
                <a:solidFill>
                  <a:srgbClr val="322F50"/>
                </a:solidFill>
                <a:latin typeface="Times New Roman Bold"/>
              </a:rPr>
              <a:t>класократію</a:t>
            </a:r>
            <a:r>
              <a:rPr lang="en-US" sz="2937">
                <a:solidFill>
                  <a:srgbClr val="322F50"/>
                </a:solidFill>
                <a:latin typeface="Times New Roman"/>
              </a:rPr>
              <a:t>, демократію, охлократію. Найраціональнішою він вважав класократію, розуміючи під поняттям "клас" осіб, наділених однією суспільною функцією. На цій підставі до</a:t>
            </a:r>
            <a:r>
              <a:rPr lang="en-US" sz="2937">
                <a:solidFill>
                  <a:srgbClr val="322F50"/>
                </a:solidFill>
                <a:latin typeface="Times New Roman Bold"/>
              </a:rPr>
              <a:t> "промислового класу" </a:t>
            </a:r>
            <a:r>
              <a:rPr lang="en-US" sz="2937">
                <a:solidFill>
                  <a:srgbClr val="322F50"/>
                </a:solidFill>
                <a:latin typeface="Times New Roman"/>
              </a:rPr>
              <a:t>він зараховував робітників, технічний персонал, лідерів індустрії, аргументуючи це тим, що об'єднуючі їх чинники значно сильніші за суперечності між ними. </a:t>
            </a:r>
          </a:p>
          <a:p>
            <a:pPr algn="l">
              <a:lnSpc>
                <a:spcPts val="5179"/>
              </a:lnSpc>
            </a:pPr>
          </a:p>
          <a:p>
            <a:pPr algn="ctr">
              <a:lnSpc>
                <a:spcPts val="5179"/>
              </a:lnSpc>
            </a:pPr>
          </a:p>
          <a:p>
            <a:pPr>
              <a:lnSpc>
                <a:spcPts val="3932"/>
              </a:lnSpc>
            </a:pPr>
            <a:r>
              <a:rPr lang="en-US" sz="2457">
                <a:solidFill>
                  <a:srgbClr val="322F50"/>
                </a:solidFill>
                <a:latin typeface="Times New Roman"/>
              </a:rPr>
              <a:t> </a:t>
            </a:r>
          </a:p>
          <a:p>
            <a:pPr>
              <a:lnSpc>
                <a:spcPts val="3932"/>
              </a:lnSpc>
            </a:pPr>
          </a:p>
          <a:p>
            <a:pPr>
              <a:lnSpc>
                <a:spcPts val="3932"/>
              </a:lnSpc>
            </a:pPr>
            <a:r>
              <a:rPr lang="en-US" sz="2457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27727" y="-1111827"/>
            <a:ext cx="6463145" cy="11398827"/>
            <a:chOff x="0" y="0"/>
            <a:chExt cx="1702228" cy="3002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2228" cy="3002160"/>
            </a:xfrm>
            <a:custGeom>
              <a:avLst/>
              <a:gdLst/>
              <a:ahLst/>
              <a:cxnLst/>
              <a:rect r="r" b="b" t="t" l="l"/>
              <a:pathLst>
                <a:path h="3002160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270665" y="1696725"/>
            <a:ext cx="5437292" cy="7932476"/>
            <a:chOff x="0" y="0"/>
            <a:chExt cx="4372610" cy="63792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16510"/>
              <a:ext cx="43472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347210">
                  <a:moveTo>
                    <a:pt x="4347210" y="0"/>
                  </a:moveTo>
                  <a:lnTo>
                    <a:pt x="0" y="1079500"/>
                  </a:lnTo>
                  <a:lnTo>
                    <a:pt x="0" y="6350000"/>
                  </a:lnTo>
                  <a:lnTo>
                    <a:pt x="4347210" y="6350000"/>
                  </a:lnTo>
                  <a:lnTo>
                    <a:pt x="4347210" y="0"/>
                  </a:lnTo>
                  <a:close/>
                </a:path>
              </a:pathLst>
            </a:custGeom>
            <a:blipFill>
              <a:blip r:embed="rId2"/>
              <a:stretch>
                <a:fillRect l="-59621" t="0" r="-59621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72610" cy="6379210"/>
            </a:xfrm>
            <a:custGeom>
              <a:avLst/>
              <a:gdLst/>
              <a:ahLst/>
              <a:cxnLst/>
              <a:rect r="r" b="b" t="t" l="l"/>
              <a:pathLst>
                <a:path h="6379210" w="4372610">
                  <a:moveTo>
                    <a:pt x="4372610" y="6379210"/>
                  </a:moveTo>
                  <a:lnTo>
                    <a:pt x="0" y="6379210"/>
                  </a:lnTo>
                  <a:lnTo>
                    <a:pt x="0" y="1085850"/>
                  </a:lnTo>
                  <a:lnTo>
                    <a:pt x="4372610" y="0"/>
                  </a:lnTo>
                  <a:lnTo>
                    <a:pt x="4372610" y="6379210"/>
                  </a:lnTo>
                  <a:close/>
                  <a:moveTo>
                    <a:pt x="25400" y="6353810"/>
                  </a:moveTo>
                  <a:lnTo>
                    <a:pt x="4347210" y="6353810"/>
                  </a:lnTo>
                  <a:lnTo>
                    <a:pt x="4347210" y="33020"/>
                  </a:lnTo>
                  <a:lnTo>
                    <a:pt x="25400" y="1106170"/>
                  </a:lnTo>
                  <a:lnTo>
                    <a:pt x="25400" y="6353810"/>
                  </a:lnTo>
                  <a:close/>
                </a:path>
              </a:pathLst>
            </a:custGeom>
            <a:solidFill>
              <a:srgbClr val="322F5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111827" y="1028700"/>
            <a:ext cx="11710555" cy="2332759"/>
            <a:chOff x="0" y="0"/>
            <a:chExt cx="3084261" cy="6143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84261" cy="614389"/>
            </a:xfrm>
            <a:custGeom>
              <a:avLst/>
              <a:gdLst/>
              <a:ahLst/>
              <a:cxnLst/>
              <a:rect r="r" b="b" t="t" l="l"/>
              <a:pathLst>
                <a:path h="614389" w="3084261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-570461" y="9648251"/>
            <a:ext cx="971446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972158" y="1672495"/>
            <a:ext cx="9215417" cy="1411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9"/>
              </a:lnSpc>
            </a:pPr>
            <a:r>
              <a:rPr lang="en-US" sz="10569">
                <a:solidFill>
                  <a:srgbClr val="FFFFFF"/>
                </a:solidFill>
                <a:latin typeface="Archivo Black Bold"/>
              </a:rPr>
              <a:t>ПЛАН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4676" y="4015845"/>
            <a:ext cx="11351576" cy="4968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4"/>
              </a:lnSpc>
            </a:pPr>
            <a:r>
              <a:rPr lang="en-US" sz="2817">
                <a:solidFill>
                  <a:srgbClr val="000000"/>
                </a:solidFill>
                <a:latin typeface="Times New Roman"/>
              </a:rPr>
              <a:t>1.   Протосоціологічний етап розвитку соціології (від України Русі до середини ХІХ ст.). </a:t>
            </a:r>
          </a:p>
          <a:p>
            <a:pPr>
              <a:lnSpc>
                <a:spcPts val="3944"/>
              </a:lnSpc>
            </a:pPr>
          </a:p>
          <a:p>
            <a:pPr>
              <a:lnSpc>
                <a:spcPts val="3944"/>
              </a:lnSpc>
            </a:pPr>
            <a:r>
              <a:rPr lang="en-US" sz="2817">
                <a:solidFill>
                  <a:srgbClr val="000000"/>
                </a:solidFill>
                <a:latin typeface="Times New Roman"/>
              </a:rPr>
              <a:t>2.   Класичний етап (80-ті рр. ХІХ ст. – 1917 рр.). Женевський гурток. </a:t>
            </a:r>
          </a:p>
          <a:p>
            <a:pPr>
              <a:lnSpc>
                <a:spcPts val="3944"/>
              </a:lnSpc>
            </a:pPr>
          </a:p>
          <a:p>
            <a:pPr>
              <a:lnSpc>
                <a:spcPts val="3944"/>
              </a:lnSpc>
            </a:pPr>
            <a:r>
              <a:rPr lang="en-US" sz="2817">
                <a:solidFill>
                  <a:srgbClr val="000000"/>
                </a:solidFill>
                <a:latin typeface="Times New Roman"/>
              </a:rPr>
              <a:t> 3. Соціологічні вчення в ХХ ст. у Радянському Союзі та незалежній Україні. Українська еміграція (М. Шаповал, В. Липинський).</a:t>
            </a:r>
          </a:p>
          <a:p>
            <a:pPr>
              <a:lnSpc>
                <a:spcPts val="3804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67713" y="0"/>
            <a:ext cx="14920287" cy="10287000"/>
          </a:xfrm>
          <a:custGeom>
            <a:avLst/>
            <a:gdLst/>
            <a:ahLst/>
            <a:cxnLst/>
            <a:rect r="r" b="b" t="t" l="l"/>
            <a:pathLst>
              <a:path h="10287000" w="14920287">
                <a:moveTo>
                  <a:pt x="0" y="0"/>
                </a:moveTo>
                <a:lnTo>
                  <a:pt x="14920287" y="0"/>
                </a:lnTo>
                <a:lnTo>
                  <a:pt x="149202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13" r="0" b="-18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3367713" cy="10287000"/>
          </a:xfrm>
          <a:custGeom>
            <a:avLst/>
            <a:gdLst/>
            <a:ahLst/>
            <a:cxnLst/>
            <a:rect r="r" b="b" t="t" l="l"/>
            <a:pathLst>
              <a:path h="10287000" w="3367713">
                <a:moveTo>
                  <a:pt x="0" y="0"/>
                </a:moveTo>
                <a:lnTo>
                  <a:pt x="3367713" y="0"/>
                </a:lnTo>
                <a:lnTo>
                  <a:pt x="33677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38" t="0" r="-510750" b="-3131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19130" y="1734532"/>
            <a:ext cx="10650862" cy="8552468"/>
            <a:chOff x="0" y="0"/>
            <a:chExt cx="2805165" cy="22525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2252502"/>
            </a:xfrm>
            <a:custGeom>
              <a:avLst/>
              <a:gdLst/>
              <a:ahLst/>
              <a:cxnLst/>
              <a:rect r="r" b="b" t="t" l="l"/>
              <a:pathLst>
                <a:path h="2252502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2252502"/>
                  </a:lnTo>
                  <a:lnTo>
                    <a:pt x="0" y="22525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23001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0"/>
            <a:ext cx="7750851" cy="10180464"/>
            <a:chOff x="0" y="0"/>
            <a:chExt cx="6663515" cy="87522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8752287"/>
            </a:xfrm>
            <a:custGeom>
              <a:avLst/>
              <a:gdLst/>
              <a:ahLst/>
              <a:cxnLst/>
              <a:rect r="r" b="b" t="t" l="l"/>
              <a:pathLst>
                <a:path h="8752287" w="6663515">
                  <a:moveTo>
                    <a:pt x="0" y="8308837"/>
                  </a:moveTo>
                  <a:lnTo>
                    <a:pt x="0" y="443449"/>
                  </a:lnTo>
                  <a:cubicBezTo>
                    <a:pt x="0" y="198385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199552"/>
                    <a:pt x="6663515" y="443449"/>
                  </a:cubicBezTo>
                  <a:lnTo>
                    <a:pt x="6663515" y="8308837"/>
                  </a:lnTo>
                  <a:cubicBezTo>
                    <a:pt x="6663515" y="8553901"/>
                    <a:pt x="6436955" y="8752287"/>
                    <a:pt x="6157087" y="8752287"/>
                  </a:cubicBezTo>
                  <a:lnTo>
                    <a:pt x="506427" y="8752287"/>
                  </a:lnTo>
                  <a:cubicBezTo>
                    <a:pt x="227892" y="8752287"/>
                    <a:pt x="0" y="8553901"/>
                    <a:pt x="0" y="8308837"/>
                  </a:cubicBezTo>
                  <a:close/>
                </a:path>
              </a:pathLst>
            </a:custGeom>
            <a:blipFill>
              <a:blip r:embed="rId2"/>
              <a:stretch>
                <a:fillRect l="0" t="-2506" r="0" b="-250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719130" y="168116"/>
            <a:ext cx="10568870" cy="3016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МИКИТА ШАПОВАЛ </a:t>
            </a:r>
          </a:p>
          <a:p>
            <a:pPr algn="ctr">
              <a:lnSpc>
                <a:spcPts val="5878"/>
              </a:lnSpc>
            </a:pPr>
            <a:r>
              <a:rPr lang="en-US" sz="5878">
                <a:solidFill>
                  <a:srgbClr val="FFFFFF"/>
                </a:solidFill>
                <a:latin typeface="Archivo Black Bold"/>
              </a:rPr>
              <a:t>(1882-1932 pp.)</a:t>
            </a:r>
          </a:p>
          <a:p>
            <a:pPr algn="ctr">
              <a:lnSpc>
                <a:spcPts val="5878"/>
              </a:lnSpc>
            </a:pPr>
          </a:p>
          <a:p>
            <a:pPr algn="ctr">
              <a:lnSpc>
                <a:spcPts val="5878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043434" y="1821584"/>
            <a:ext cx="9594704" cy="8233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7478" indent="-358739" lvl="1">
              <a:lnSpc>
                <a:spcPts val="5317"/>
              </a:lnSpc>
              <a:buFont typeface="Arial"/>
              <a:buChar char="•"/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вводить поняття “українське суспільство” і стверджує, що воно стане таким тільки тоді, коли будуть створені українські політичні партії.</a:t>
            </a:r>
          </a:p>
          <a:p>
            <a:pPr>
              <a:lnSpc>
                <a:spcPts val="5317"/>
              </a:lnSpc>
            </a:pPr>
          </a:p>
          <a:p>
            <a:pPr marL="717478" indent="-358739" lvl="1">
              <a:lnSpc>
                <a:spcPts val="5317"/>
              </a:lnSpc>
              <a:buFont typeface="Arial"/>
              <a:buChar char="•"/>
            </a:pPr>
            <a:r>
              <a:rPr lang="en-US" sz="3323">
                <a:solidFill>
                  <a:srgbClr val="322F50"/>
                </a:solidFill>
                <a:latin typeface="Times New Roman"/>
              </a:rPr>
              <a:t>трактує суспільство як організацію співробітництва людей щодо здобуття і розподілу життєвих засобів для задоволення своїх потреб.</a:t>
            </a:r>
          </a:p>
          <a:p>
            <a:pPr algn="l">
              <a:lnSpc>
                <a:spcPts val="5317"/>
              </a:lnSpc>
            </a:pP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  <a:p>
            <a:pPr>
              <a:lnSpc>
                <a:spcPts val="4037"/>
              </a:lnSpc>
            </a:pPr>
          </a:p>
          <a:p>
            <a:pPr>
              <a:lnSpc>
                <a:spcPts val="4037"/>
              </a:lnSpc>
            </a:pPr>
            <a:r>
              <a:rPr lang="en-US" sz="2523">
                <a:solidFill>
                  <a:srgbClr val="322F50"/>
                </a:solidFill>
                <a:latin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91619" y="1702951"/>
            <a:ext cx="17123706" cy="709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76"/>
              </a:lnSpc>
            </a:pPr>
            <a:r>
              <a:rPr lang="en-US" sz="3676">
                <a:solidFill>
                  <a:srgbClr val="F9C0C4"/>
                </a:solidFill>
                <a:latin typeface="Times New Roman Bold Italics"/>
              </a:rPr>
              <a:t>ОСНОВНИМИ НАПРЯМКАМИ РОЗВИТКУ УКРАЇНСЬКОЇ СОЦІОЛОГІЧНОЇ ДУМКИ СЬГОДНІ Є:</a:t>
            </a:r>
          </a:p>
          <a:p>
            <a:pPr>
              <a:lnSpc>
                <a:spcPts val="3676"/>
              </a:lnSpc>
            </a:pPr>
          </a:p>
          <a:p>
            <a:pPr>
              <a:lnSpc>
                <a:spcPts val="3676"/>
              </a:lnSpc>
            </a:pPr>
            <a:r>
              <a:rPr lang="en-US" sz="3676">
                <a:solidFill>
                  <a:srgbClr val="FFFFFF"/>
                </a:solidFill>
                <a:latin typeface="Times New Roman Bold Italics"/>
              </a:rPr>
              <a:t>- відновлення перерваної традиції розвитку соціології у контексті з історією і національно-культурними особливостями;</a:t>
            </a:r>
          </a:p>
          <a:p>
            <a:pPr>
              <a:lnSpc>
                <a:spcPts val="3676"/>
              </a:lnSpc>
            </a:pPr>
          </a:p>
          <a:p>
            <a:pPr>
              <a:lnSpc>
                <a:spcPts val="3676"/>
              </a:lnSpc>
            </a:pPr>
            <a:r>
              <a:rPr lang="en-US" sz="3676">
                <a:solidFill>
                  <a:srgbClr val="FFFFFF"/>
                </a:solidFill>
                <a:latin typeface="Times New Roman Bold Italics"/>
              </a:rPr>
              <a:t>- використання здобутків світової соціології для вирішення потреб українського суспільства;</a:t>
            </a:r>
          </a:p>
          <a:p>
            <a:pPr>
              <a:lnSpc>
                <a:spcPts val="3676"/>
              </a:lnSpc>
            </a:pPr>
          </a:p>
          <a:p>
            <a:pPr>
              <a:lnSpc>
                <a:spcPts val="3676"/>
              </a:lnSpc>
            </a:pPr>
            <a:r>
              <a:rPr lang="en-US" sz="3676">
                <a:solidFill>
                  <a:srgbClr val="FFFFFF"/>
                </a:solidFill>
                <a:latin typeface="Times New Roman Bold Italics"/>
              </a:rPr>
              <a:t>- дослідження трансформації старої та становлення нової системи соціальних цінностей у її зв’язку з національним менталітетом;</a:t>
            </a:r>
          </a:p>
          <a:p>
            <a:pPr>
              <a:lnSpc>
                <a:spcPts val="3676"/>
              </a:lnSpc>
            </a:pPr>
          </a:p>
          <a:p>
            <a:pPr algn="l">
              <a:lnSpc>
                <a:spcPts val="3676"/>
              </a:lnSpc>
            </a:pPr>
            <a:r>
              <a:rPr lang="en-US" sz="3676">
                <a:solidFill>
                  <a:srgbClr val="FFFFFF"/>
                </a:solidFill>
                <a:latin typeface="Times New Roman Bold Italics"/>
              </a:rPr>
              <a:t>- дослідження радикальних суспільних змін, що відбуваються на рівні особистості.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05629" y="5789067"/>
            <a:ext cx="4335517" cy="4114800"/>
          </a:xfrm>
          <a:custGeom>
            <a:avLst/>
            <a:gdLst/>
            <a:ahLst/>
            <a:cxnLst/>
            <a:rect r="r" b="b" t="t" l="l"/>
            <a:pathLst>
              <a:path h="4114800" w="4335517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1619" y="1702951"/>
            <a:ext cx="17123706" cy="3563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76"/>
              </a:lnSpc>
            </a:pPr>
            <a:r>
              <a:rPr lang="en-US" sz="6976">
                <a:solidFill>
                  <a:srgbClr val="FFFFFF"/>
                </a:solidFill>
                <a:latin typeface="Times New Roman Bold Italics"/>
              </a:rPr>
              <a:t>“МОЗОК, ДОБРЕ НАЛАШТОВАНИЙ, КОШТУЄ БІЛЬШЕ, НІЖ МОЗОК ДОБРЕ НАПОВНЕНИЙ”</a:t>
            </a:r>
          </a:p>
          <a:p>
            <a:pPr algn="r">
              <a:lnSpc>
                <a:spcPts val="5876"/>
              </a:lnSpc>
            </a:pPr>
            <a:r>
              <a:rPr lang="en-US" sz="5876">
                <a:solidFill>
                  <a:srgbClr val="FFFFFF"/>
                </a:solidFill>
                <a:latin typeface="Times New Roman Italics"/>
              </a:rPr>
              <a:t>МІШЕЛЬ ДЕ МОНТЕНЬ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0034" y="209798"/>
            <a:ext cx="17259300" cy="9867403"/>
          </a:xfrm>
          <a:custGeom>
            <a:avLst/>
            <a:gdLst/>
            <a:ahLst/>
            <a:cxnLst/>
            <a:rect r="r" b="b" t="t" l="l"/>
            <a:pathLst>
              <a:path h="9867403" w="17259300">
                <a:moveTo>
                  <a:pt x="0" y="0"/>
                </a:moveTo>
                <a:lnTo>
                  <a:pt x="17259300" y="0"/>
                </a:lnTo>
                <a:lnTo>
                  <a:pt x="17259300" y="9867404"/>
                </a:lnTo>
                <a:lnTo>
                  <a:pt x="0" y="986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63" t="-2009" r="-1093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5956" y="-1111827"/>
            <a:ext cx="7450282" cy="11398827"/>
            <a:chOff x="0" y="0"/>
            <a:chExt cx="1962214" cy="3002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62214" cy="3002160"/>
            </a:xfrm>
            <a:custGeom>
              <a:avLst/>
              <a:gdLst/>
              <a:ahLst/>
              <a:cxnLst/>
              <a:rect r="r" b="b" t="t" l="l"/>
              <a:pathLst>
                <a:path h="3002160" w="1962214">
                  <a:moveTo>
                    <a:pt x="0" y="0"/>
                  </a:moveTo>
                  <a:lnTo>
                    <a:pt x="1962214" y="0"/>
                  </a:lnTo>
                  <a:lnTo>
                    <a:pt x="1962214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962214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999" y="0"/>
            <a:ext cx="7662193" cy="7662162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8259" t="0" r="-18259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216910" y="8041842"/>
            <a:ext cx="7884102" cy="167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325">
                <a:solidFill>
                  <a:srgbClr val="FFFFFF"/>
                </a:solidFill>
                <a:latin typeface="Archivo Black Bold"/>
              </a:rPr>
              <a:t>ЕТАПИ ПРОТОСОЦІОЛОГІЧНОГО ПЕРІОДУ В УКРАЇНІ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486900" y="1045476"/>
            <a:ext cx="11710555" cy="2332759"/>
            <a:chOff x="0" y="0"/>
            <a:chExt cx="3084261" cy="6143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84261" cy="614389"/>
            </a:xfrm>
            <a:custGeom>
              <a:avLst/>
              <a:gdLst/>
              <a:ahLst/>
              <a:cxnLst/>
              <a:rect r="r" b="b" t="t" l="l"/>
              <a:pathLst>
                <a:path h="614389" w="3084261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486900" y="3977120"/>
            <a:ext cx="11710555" cy="2332759"/>
            <a:chOff x="0" y="0"/>
            <a:chExt cx="3084261" cy="61438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084261" cy="614389"/>
            </a:xfrm>
            <a:custGeom>
              <a:avLst/>
              <a:gdLst/>
              <a:ahLst/>
              <a:cxnLst/>
              <a:rect r="r" b="b" t="t" l="l"/>
              <a:pathLst>
                <a:path h="614389" w="3084261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486900" y="6909955"/>
            <a:ext cx="11710555" cy="2332759"/>
            <a:chOff x="0" y="0"/>
            <a:chExt cx="3084261" cy="61438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084261" cy="614389"/>
            </a:xfrm>
            <a:custGeom>
              <a:avLst/>
              <a:gdLst/>
              <a:ahLst/>
              <a:cxnLst/>
              <a:rect r="r" b="b" t="t" l="l"/>
              <a:pathLst>
                <a:path h="614389" w="3084261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716358" y="1376934"/>
            <a:ext cx="2003391" cy="1838186"/>
            <a:chOff x="0" y="0"/>
            <a:chExt cx="812800" cy="74577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745774"/>
            </a:xfrm>
            <a:custGeom>
              <a:avLst/>
              <a:gdLst/>
              <a:ahLst/>
              <a:cxnLst/>
              <a:rect r="r" b="b" t="t" l="l"/>
              <a:pathLst>
                <a:path h="745774" w="812800">
                  <a:moveTo>
                    <a:pt x="406400" y="0"/>
                  </a:moveTo>
                  <a:cubicBezTo>
                    <a:pt x="181951" y="0"/>
                    <a:pt x="0" y="166947"/>
                    <a:pt x="0" y="372887"/>
                  </a:cubicBezTo>
                  <a:cubicBezTo>
                    <a:pt x="0" y="578827"/>
                    <a:pt x="181951" y="745774"/>
                    <a:pt x="406400" y="745774"/>
                  </a:cubicBezTo>
                  <a:cubicBezTo>
                    <a:pt x="630849" y="745774"/>
                    <a:pt x="812800" y="578827"/>
                    <a:pt x="812800" y="372887"/>
                  </a:cubicBezTo>
                  <a:cubicBezTo>
                    <a:pt x="812800" y="1669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2291"/>
              <a:ext cx="660400" cy="653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759268" y="4095731"/>
            <a:ext cx="2003385" cy="200338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836950" y="6814705"/>
            <a:ext cx="1985091" cy="198509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8836950" y="1733007"/>
            <a:ext cx="1848021" cy="130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26"/>
              </a:lnSpc>
            </a:pPr>
            <a:r>
              <a:rPr lang="en-US" sz="9826">
                <a:solidFill>
                  <a:srgbClr val="322F50"/>
                </a:solidFill>
                <a:latin typeface="Archivo Black Bold"/>
              </a:rPr>
              <a:t>01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802171" y="4529099"/>
            <a:ext cx="1861198" cy="1317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96"/>
              </a:lnSpc>
            </a:pPr>
            <a:r>
              <a:rPr lang="en-US" sz="9896">
                <a:solidFill>
                  <a:srgbClr val="322F50"/>
                </a:solidFill>
                <a:latin typeface="Archivo Black Bold"/>
              </a:rPr>
              <a:t>02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989292" y="7357630"/>
            <a:ext cx="1832749" cy="1304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45"/>
              </a:lnSpc>
            </a:pPr>
            <a:r>
              <a:rPr lang="en-US" sz="9745">
                <a:solidFill>
                  <a:srgbClr val="322F50"/>
                </a:solidFill>
                <a:latin typeface="Archivo Black Bold"/>
              </a:rPr>
              <a:t>03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719749" y="1336605"/>
            <a:ext cx="7400273" cy="213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</a:pPr>
            <a:r>
              <a:rPr lang="en-US" sz="2200">
                <a:solidFill>
                  <a:srgbClr val="FFFFFF"/>
                </a:solidFill>
                <a:latin typeface="Montserrat Classic Bold"/>
              </a:rPr>
              <a:t>протосоціологія епохи становлення, розвитку та розпаду України Русі</a:t>
            </a:r>
            <a:r>
              <a:rPr lang="en-US" sz="2200">
                <a:solidFill>
                  <a:srgbClr val="FFFFFF"/>
                </a:solidFill>
                <a:latin typeface="Montserrat Classic"/>
              </a:rPr>
              <a:t> (праісторія, Київська держава, княжа доба, литовсько-польський період – V – кінець XV ст.);</a:t>
            </a:r>
          </a:p>
          <a:p>
            <a:pPr>
              <a:lnSpc>
                <a:spcPts val="3200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1037743" y="4310024"/>
            <a:ext cx="6872967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4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протосоціологічне знання козацької доби</a:t>
            </a:r>
            <a:r>
              <a:rPr lang="en-US" sz="2499">
                <a:solidFill>
                  <a:srgbClr val="FFFFFF"/>
                </a:solidFill>
                <a:latin typeface="Montserrat Classic"/>
              </a:rPr>
              <a:t> (від початків козацтва до зруйнування Січі – кінець XV – третя чверть XVIII ст.);</a:t>
            </a:r>
          </a:p>
          <a:p>
            <a:pPr>
              <a:lnSpc>
                <a:spcPts val="3349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1037743" y="7176655"/>
            <a:ext cx="6872967" cy="2210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2799">
                <a:solidFill>
                  <a:srgbClr val="FFFFFF"/>
                </a:solidFill>
                <a:latin typeface="Montserrat Classic Bold"/>
              </a:rPr>
              <a:t>протосоціологія доби Відродження України</a:t>
            </a:r>
            <a:r>
              <a:rPr lang="en-US" sz="2799">
                <a:solidFill>
                  <a:srgbClr val="FFFFFF"/>
                </a:solidFill>
                <a:latin typeface="Montserrat Classic"/>
              </a:rPr>
              <a:t> (кінець XVIII – середина XIX ст.).</a:t>
            </a:r>
          </a:p>
          <a:p>
            <a:pPr>
              <a:lnSpc>
                <a:spcPts val="447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66138" y="-103676"/>
            <a:ext cx="11221862" cy="1828368"/>
            <a:chOff x="0" y="0"/>
            <a:chExt cx="2955552" cy="4815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55552" cy="481546"/>
            </a:xfrm>
            <a:custGeom>
              <a:avLst/>
              <a:gdLst/>
              <a:ahLst/>
              <a:cxnLst/>
              <a:rect r="r" b="b" t="t" l="l"/>
              <a:pathLst>
                <a:path h="481546" w="2955552">
                  <a:moveTo>
                    <a:pt x="0" y="0"/>
                  </a:moveTo>
                  <a:lnTo>
                    <a:pt x="2955552" y="0"/>
                  </a:lnTo>
                  <a:lnTo>
                    <a:pt x="2955552" y="481546"/>
                  </a:lnTo>
                  <a:lnTo>
                    <a:pt x="0" y="481546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955552" cy="5291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20040" y="-396613"/>
            <a:ext cx="7386178" cy="11079267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409" t="0" r="-340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57204" y="7376468"/>
            <a:ext cx="1530796" cy="5480443"/>
            <a:chOff x="0" y="0"/>
            <a:chExt cx="403172" cy="14434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3172" cy="1443409"/>
            </a:xfrm>
            <a:custGeom>
              <a:avLst/>
              <a:gdLst/>
              <a:ahLst/>
              <a:cxnLst/>
              <a:rect r="r" b="b" t="t" l="l"/>
              <a:pathLst>
                <a:path h="1443409" w="403172">
                  <a:moveTo>
                    <a:pt x="0" y="0"/>
                  </a:moveTo>
                  <a:lnTo>
                    <a:pt x="403172" y="0"/>
                  </a:lnTo>
                  <a:lnTo>
                    <a:pt x="403172" y="1443409"/>
                  </a:lnTo>
                  <a:lnTo>
                    <a:pt x="0" y="144340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03172" cy="1491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634724" y="6803565"/>
            <a:ext cx="2978948" cy="3313124"/>
          </a:xfrm>
          <a:custGeom>
            <a:avLst/>
            <a:gdLst/>
            <a:ahLst/>
            <a:cxnLst/>
            <a:rect r="r" b="b" t="t" l="l"/>
            <a:pathLst>
              <a:path h="3313124" w="2978948">
                <a:moveTo>
                  <a:pt x="0" y="0"/>
                </a:moveTo>
                <a:lnTo>
                  <a:pt x="2978948" y="0"/>
                </a:lnTo>
                <a:lnTo>
                  <a:pt x="2978948" y="3313125"/>
                </a:lnTo>
                <a:lnTo>
                  <a:pt x="0" y="331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634724" y="492882"/>
            <a:ext cx="10142643" cy="2187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32"/>
              </a:lnSpc>
            </a:pPr>
            <a:r>
              <a:rPr lang="en-US" sz="8432">
                <a:solidFill>
                  <a:srgbClr val="FFFFFF"/>
                </a:solidFill>
                <a:latin typeface="Archivo Black Bold"/>
              </a:rPr>
              <a:t>“РУСЬКА ПРАВДА”</a:t>
            </a:r>
          </a:p>
          <a:p>
            <a:pPr algn="just">
              <a:lnSpc>
                <a:spcPts val="8432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645495" y="2192821"/>
            <a:ext cx="10121102" cy="461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4"/>
              </a:lnSpc>
              <a:spcBef>
                <a:spcPct val="0"/>
              </a:spcBef>
            </a:pPr>
            <a:r>
              <a:rPr lang="en-US" sz="3724">
                <a:solidFill>
                  <a:srgbClr val="000000"/>
                </a:solidFill>
                <a:latin typeface="Arimo"/>
              </a:rPr>
              <a:t>«Руська Правда» регулювала відносини між людьми в суспільстві за допомогою законів, це – найвизначніший збірник стародавнього руського права, важливе джерело для дослідження середньовічної історії права й суспільних відносин Русі та суміжних слов’янських народів.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2F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99562" y="3806115"/>
            <a:ext cx="10650862" cy="6374349"/>
            <a:chOff x="0" y="0"/>
            <a:chExt cx="2805165" cy="16788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05165" cy="1678841"/>
            </a:xfrm>
            <a:custGeom>
              <a:avLst/>
              <a:gdLst/>
              <a:ahLst/>
              <a:cxnLst/>
              <a:rect r="r" b="b" t="t" l="l"/>
              <a:pathLst>
                <a:path h="1678841" w="2805165">
                  <a:moveTo>
                    <a:pt x="0" y="0"/>
                  </a:moveTo>
                  <a:lnTo>
                    <a:pt x="2805165" y="0"/>
                  </a:lnTo>
                  <a:lnTo>
                    <a:pt x="2805165" y="1678841"/>
                  </a:lnTo>
                  <a:lnTo>
                    <a:pt x="0" y="1678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805165" cy="17264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20040" y="-396613"/>
            <a:ext cx="7750851" cy="11079267"/>
            <a:chOff x="0" y="0"/>
            <a:chExt cx="6663515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63515" cy="9525000"/>
            </a:xfrm>
            <a:custGeom>
              <a:avLst/>
              <a:gdLst/>
              <a:ahLst/>
              <a:cxnLst/>
              <a:rect r="r" b="b" t="t" l="l"/>
              <a:pathLst>
                <a:path h="9525000" w="6663515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26559" y="0"/>
                    <a:pt x="506427" y="0"/>
                  </a:cubicBezTo>
                  <a:lnTo>
                    <a:pt x="6157087" y="0"/>
                  </a:lnTo>
                  <a:cubicBezTo>
                    <a:pt x="6436955" y="0"/>
                    <a:pt x="6663515" y="217170"/>
                    <a:pt x="6663515" y="482600"/>
                  </a:cubicBezTo>
                  <a:lnTo>
                    <a:pt x="6663515" y="9042400"/>
                  </a:lnTo>
                  <a:cubicBezTo>
                    <a:pt x="6663515" y="9309100"/>
                    <a:pt x="6436955" y="9525000"/>
                    <a:pt x="6157087" y="9525000"/>
                  </a:cubicBezTo>
                  <a:lnTo>
                    <a:pt x="506427" y="9525000"/>
                  </a:lnTo>
                  <a:cubicBezTo>
                    <a:pt x="227892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5651" t="0" r="-5651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274689" y="3863700"/>
            <a:ext cx="5167977" cy="6259179"/>
          </a:xfrm>
          <a:custGeom>
            <a:avLst/>
            <a:gdLst/>
            <a:ahLst/>
            <a:cxnLst/>
            <a:rect r="r" b="b" t="t" l="l"/>
            <a:pathLst>
              <a:path h="6259179" w="5167977">
                <a:moveTo>
                  <a:pt x="0" y="0"/>
                </a:moveTo>
                <a:lnTo>
                  <a:pt x="5167977" y="0"/>
                </a:lnTo>
                <a:lnTo>
                  <a:pt x="5167977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4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19130" y="434401"/>
            <a:ext cx="10568870" cy="2656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8"/>
              </a:lnSpc>
            </a:pPr>
            <a:r>
              <a:rPr lang="en-US" sz="6878">
                <a:solidFill>
                  <a:srgbClr val="FFFFFF"/>
                </a:solidFill>
                <a:latin typeface="Archivo Black Bold"/>
              </a:rPr>
              <a:t>ВОЛОДИМИР МОНОМАХ </a:t>
            </a:r>
          </a:p>
          <a:p>
            <a:pPr algn="ctr">
              <a:lnSpc>
                <a:spcPts val="6878"/>
              </a:lnSpc>
            </a:pPr>
            <a:r>
              <a:rPr lang="en-US" sz="6878">
                <a:solidFill>
                  <a:srgbClr val="FFFFFF"/>
                </a:solidFill>
                <a:latin typeface="Archivo Black Bold"/>
              </a:rPr>
              <a:t>(1113-1125 Р.)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73825" y="3793262"/>
            <a:ext cx="5805322" cy="620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3389">
                <a:solidFill>
                  <a:srgbClr val="322F50"/>
                </a:solidFill>
                <a:latin typeface="Times New Roman Bold"/>
              </a:rPr>
              <a:t>“Повчання дітям” 1117р.</a:t>
            </a:r>
          </a:p>
          <a:p>
            <a:pPr algn="just"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праведне життя;</a:t>
            </a:r>
          </a:p>
          <a:p>
            <a:pPr algn="just"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справедливий соціальний устрій;</a:t>
            </a:r>
          </a:p>
          <a:p>
            <a:pPr algn="just"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закликав долати міжусобиці заради єдності землі Руської;</a:t>
            </a:r>
          </a:p>
          <a:p>
            <a:pPr algn="just" marL="731825" indent="-365912" lvl="1">
              <a:lnSpc>
                <a:spcPts val="5423"/>
              </a:lnSpc>
              <a:buFont typeface="Arial"/>
              <a:buChar char="•"/>
            </a:pPr>
            <a:r>
              <a:rPr lang="en-US" sz="3389">
                <a:solidFill>
                  <a:srgbClr val="322F50"/>
                </a:solidFill>
                <a:latin typeface="Times New Roman"/>
              </a:rPr>
              <a:t>закликав до життя в мирі.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27727" y="-1111827"/>
            <a:ext cx="6463145" cy="11398827"/>
            <a:chOff x="0" y="0"/>
            <a:chExt cx="1702228" cy="3002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2228" cy="3002160"/>
            </a:xfrm>
            <a:custGeom>
              <a:avLst/>
              <a:gdLst/>
              <a:ahLst/>
              <a:cxnLst/>
              <a:rect r="r" b="b" t="t" l="l"/>
              <a:pathLst>
                <a:path h="3002160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417595" y="961743"/>
            <a:ext cx="8311028" cy="8311028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-1111827" y="487950"/>
            <a:ext cx="14153436" cy="2332759"/>
            <a:chOff x="0" y="0"/>
            <a:chExt cx="3727654" cy="614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27654" cy="614389"/>
            </a:xfrm>
            <a:custGeom>
              <a:avLst/>
              <a:gdLst/>
              <a:ahLst/>
              <a:cxnLst/>
              <a:rect r="r" b="b" t="t" l="l"/>
              <a:pathLst>
                <a:path h="614389" w="3727654">
                  <a:moveTo>
                    <a:pt x="0" y="0"/>
                  </a:moveTo>
                  <a:lnTo>
                    <a:pt x="3727654" y="0"/>
                  </a:lnTo>
                  <a:lnTo>
                    <a:pt x="3727654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727654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041609" y="2520315"/>
            <a:ext cx="5246391" cy="524637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133" r="0" b="-16133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298241" y="7593991"/>
            <a:ext cx="4743368" cy="2693009"/>
          </a:xfrm>
          <a:custGeom>
            <a:avLst/>
            <a:gdLst/>
            <a:ahLst/>
            <a:cxnLst/>
            <a:rect r="r" b="b" t="t" l="l"/>
            <a:pathLst>
              <a:path h="2693009" w="4743368">
                <a:moveTo>
                  <a:pt x="0" y="0"/>
                </a:moveTo>
                <a:lnTo>
                  <a:pt x="4743368" y="0"/>
                </a:lnTo>
                <a:lnTo>
                  <a:pt x="4743368" y="2693009"/>
                </a:lnTo>
                <a:lnTo>
                  <a:pt x="0" y="2693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04218" y="3998725"/>
            <a:ext cx="10921345" cy="4593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01"/>
              </a:lnSpc>
            </a:pPr>
            <a:r>
              <a:rPr lang="en-US" sz="3643">
                <a:solidFill>
                  <a:srgbClr val="000000"/>
                </a:solidFill>
                <a:latin typeface="Times New Roman"/>
              </a:rPr>
              <a:t>“Повість минулих літ”</a:t>
            </a:r>
          </a:p>
          <a:p>
            <a:pPr>
              <a:lnSpc>
                <a:spcPts val="5101"/>
              </a:lnSpc>
            </a:pPr>
            <a:r>
              <a:rPr lang="en-US" sz="3643">
                <a:solidFill>
                  <a:srgbClr val="000000"/>
                </a:solidFill>
                <a:latin typeface="Times New Roman"/>
              </a:rPr>
              <a:t>Авторство належить ченцеві Києво-Печерського монастиря Несторові. </a:t>
            </a:r>
          </a:p>
          <a:p>
            <a:pPr>
              <a:lnSpc>
                <a:spcPts val="5101"/>
              </a:lnSpc>
            </a:pPr>
            <a:r>
              <a:rPr lang="en-US" sz="3643">
                <a:solidFill>
                  <a:srgbClr val="000000"/>
                </a:solidFill>
                <a:latin typeface="Times New Roman"/>
              </a:rPr>
              <a:t>Подієвий спектр увиразнює головну його ідею, яка полягає в обстоюванні єдності Руської землі та політичної незалежності.</a:t>
            </a:r>
          </a:p>
          <a:p>
            <a:pPr>
              <a:lnSpc>
                <a:spcPts val="510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320155" y="1019175"/>
            <a:ext cx="12314874" cy="1325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69"/>
              </a:lnSpc>
            </a:pPr>
            <a:r>
              <a:rPr lang="en-US" sz="8669">
                <a:solidFill>
                  <a:srgbClr val="FFFFFF"/>
                </a:solidFill>
                <a:latin typeface="Times New Roman Bold"/>
              </a:rPr>
              <a:t>НЕСТОР ЛІТОПИСЕЦЬ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5040" y="258386"/>
            <a:ext cx="17972826" cy="2332759"/>
            <a:chOff x="0" y="0"/>
            <a:chExt cx="4733584" cy="6143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33584" cy="614389"/>
            </a:xfrm>
            <a:custGeom>
              <a:avLst/>
              <a:gdLst/>
              <a:ahLst/>
              <a:cxnLst/>
              <a:rect r="r" b="b" t="t" l="l"/>
              <a:pathLst>
                <a:path h="614389" w="4733584">
                  <a:moveTo>
                    <a:pt x="0" y="0"/>
                  </a:moveTo>
                  <a:lnTo>
                    <a:pt x="4733584" y="0"/>
                  </a:lnTo>
                  <a:lnTo>
                    <a:pt x="4733584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733584" cy="662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58486" y="1014622"/>
            <a:ext cx="17259300" cy="95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69"/>
              </a:lnSpc>
            </a:pPr>
            <a:r>
              <a:rPr lang="en-US" sz="7169">
                <a:solidFill>
                  <a:srgbClr val="FFFFFF"/>
                </a:solidFill>
                <a:latin typeface="Archivo Black Bold"/>
              </a:rPr>
              <a:t>ПРОТОСОЦІОЛОГІЧНІ ІДЕЇ МІСТЯТЬ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7249" y="3070910"/>
            <a:ext cx="17184049" cy="461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41591" indent="-470795" lvl="1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Montserrat Classic"/>
              </a:rPr>
              <a:t>дидактико-теологічному творі першого київського митрополита Іларіона “Слово про закон і благодать” (ХІ ст.)</a:t>
            </a:r>
          </a:p>
          <a:p>
            <a:pPr>
              <a:lnSpc>
                <a:spcPts val="6105"/>
              </a:lnSpc>
            </a:pPr>
            <a:r>
              <a:rPr lang="en-US" sz="4361">
                <a:solidFill>
                  <a:srgbClr val="000000"/>
                </a:solidFill>
                <a:latin typeface="Montserrat Classic"/>
              </a:rPr>
              <a:t> </a:t>
            </a:r>
          </a:p>
          <a:p>
            <a:pPr marL="941591" indent="-470795" lvl="1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Montserrat Classic"/>
              </a:rPr>
              <a:t>“Печерський патерик”</a:t>
            </a:r>
          </a:p>
          <a:p>
            <a:pPr>
              <a:lnSpc>
                <a:spcPts val="6105"/>
              </a:lnSpc>
            </a:pPr>
          </a:p>
          <a:p>
            <a:pPr marL="941591" indent="-470795" lvl="1">
              <a:lnSpc>
                <a:spcPts val="6105"/>
              </a:lnSpc>
              <a:buFont typeface="Arial"/>
              <a:buChar char="•"/>
            </a:pPr>
            <a:r>
              <a:rPr lang="en-US" sz="4361">
                <a:solidFill>
                  <a:srgbClr val="000000"/>
                </a:solidFill>
                <a:latin typeface="Montserrat Classic"/>
              </a:rPr>
              <a:t>“Слові про Ігорів похід” (ХІІ ст.)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7617786" y="6842414"/>
            <a:ext cx="6463145" cy="3283527"/>
            <a:chOff x="0" y="0"/>
            <a:chExt cx="1702228" cy="8647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02228" cy="864797"/>
            </a:xfrm>
            <a:custGeom>
              <a:avLst/>
              <a:gdLst/>
              <a:ahLst/>
              <a:cxnLst/>
              <a:rect r="r" b="b" t="t" l="l"/>
              <a:pathLst>
                <a:path h="864797" w="1702228">
                  <a:moveTo>
                    <a:pt x="0" y="0"/>
                  </a:moveTo>
                  <a:lnTo>
                    <a:pt x="1702228" y="0"/>
                  </a:lnTo>
                  <a:lnTo>
                    <a:pt x="1702228" y="864797"/>
                  </a:lnTo>
                  <a:lnTo>
                    <a:pt x="0" y="864797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702228" cy="912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11827"/>
            <a:ext cx="8518682" cy="4955166"/>
            <a:chOff x="0" y="0"/>
            <a:chExt cx="2243603" cy="1305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43604" cy="1305064"/>
            </a:xfrm>
            <a:custGeom>
              <a:avLst/>
              <a:gdLst/>
              <a:ahLst/>
              <a:cxnLst/>
              <a:rect r="r" b="b" t="t" l="l"/>
              <a:pathLst>
                <a:path h="1305064" w="2243604">
                  <a:moveTo>
                    <a:pt x="0" y="0"/>
                  </a:moveTo>
                  <a:lnTo>
                    <a:pt x="2243604" y="0"/>
                  </a:lnTo>
                  <a:lnTo>
                    <a:pt x="2243604" y="1305064"/>
                  </a:lnTo>
                  <a:lnTo>
                    <a:pt x="0" y="1305064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243603" cy="13526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857250" y="9731710"/>
            <a:ext cx="20002500" cy="891615"/>
            <a:chOff x="0" y="0"/>
            <a:chExt cx="5268148" cy="23482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68148" cy="234829"/>
            </a:xfrm>
            <a:custGeom>
              <a:avLst/>
              <a:gdLst/>
              <a:ahLst/>
              <a:cxnLst/>
              <a:rect r="r" b="b" t="t" l="l"/>
              <a:pathLst>
                <a:path h="234829" w="5268148">
                  <a:moveTo>
                    <a:pt x="0" y="0"/>
                  </a:moveTo>
                  <a:lnTo>
                    <a:pt x="5268148" y="0"/>
                  </a:lnTo>
                  <a:lnTo>
                    <a:pt x="5268148" y="234829"/>
                  </a:lnTo>
                  <a:lnTo>
                    <a:pt x="0" y="23482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5268148" cy="2824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67265" y="3295105"/>
            <a:ext cx="8332407" cy="5743698"/>
          </a:xfrm>
          <a:custGeom>
            <a:avLst/>
            <a:gdLst/>
            <a:ahLst/>
            <a:cxnLst/>
            <a:rect r="r" b="b" t="t" l="l"/>
            <a:pathLst>
              <a:path h="5743698" w="8332407">
                <a:moveTo>
                  <a:pt x="0" y="0"/>
                </a:moveTo>
                <a:lnTo>
                  <a:pt x="8332406" y="0"/>
                </a:lnTo>
                <a:lnTo>
                  <a:pt x="8332406" y="5743697"/>
                </a:lnTo>
                <a:lnTo>
                  <a:pt x="0" y="574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67265" y="337019"/>
            <a:ext cx="7521590" cy="2537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6"/>
              </a:lnSpc>
            </a:pPr>
            <a:r>
              <a:rPr lang="en-US" sz="6526">
                <a:solidFill>
                  <a:srgbClr val="FFFFFF"/>
                </a:solidFill>
                <a:latin typeface="Archivo Black Bold"/>
              </a:rPr>
              <a:t>ГАЛИЦЬКО-ВОЛИНСЬКИЙ ЛІТОПИС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99534" y="5609996"/>
            <a:ext cx="7827159" cy="2854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1"/>
              </a:lnSpc>
            </a:pPr>
            <a:r>
              <a:rPr lang="en-US" sz="3830">
                <a:solidFill>
                  <a:srgbClr val="322F50"/>
                </a:solidFill>
                <a:latin typeface="Times New Roman"/>
              </a:rPr>
              <a:t>Важливе джерело інформації про соціальне життя на західноукраїнських теренах.</a:t>
            </a:r>
          </a:p>
          <a:p>
            <a:pPr>
              <a:lnSpc>
                <a:spcPts val="55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1078097"/>
            <a:ext cx="8482694" cy="3426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60"/>
              </a:lnSpc>
              <a:spcBef>
                <a:spcPct val="0"/>
              </a:spcBef>
            </a:pPr>
            <a:r>
              <a:rPr lang="en-US" sz="3828">
                <a:solidFill>
                  <a:srgbClr val="322F50"/>
                </a:solidFill>
                <a:latin typeface="Times New Roman"/>
              </a:rPr>
              <a:t>О</a:t>
            </a:r>
            <a:r>
              <a:rPr lang="en-US" sz="3828">
                <a:solidFill>
                  <a:srgbClr val="322F50"/>
                </a:solidFill>
                <a:latin typeface="Times New Roman"/>
              </a:rPr>
              <a:t>писані події, які охоплюють період від </a:t>
            </a:r>
            <a:r>
              <a:rPr lang="en-US" sz="3828">
                <a:solidFill>
                  <a:srgbClr val="322F50"/>
                </a:solidFill>
                <a:latin typeface="Times New Roman Bold"/>
              </a:rPr>
              <a:t>1201-1292 рр.</a:t>
            </a:r>
            <a:r>
              <a:rPr lang="en-US" sz="3828">
                <a:solidFill>
                  <a:srgbClr val="322F50"/>
                </a:solidFill>
                <a:latin typeface="Times New Roman"/>
              </a:rPr>
              <a:t>  Над цим історичним зведенням працювало 5 авторів-укладачів. Складається з двох частин.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DAF_xB2RGYU</dc:identifier>
  <dcterms:modified xsi:type="dcterms:W3CDTF">2011-08-01T06:04:30Z</dcterms:modified>
  <cp:revision>1</cp:revision>
  <dc:title>Історія_розвитку_соціології_в_Україні</dc:title>
</cp:coreProperties>
</file>